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677" r:id="rId2"/>
    <p:sldId id="326" r:id="rId3"/>
    <p:sldId id="756" r:id="rId4"/>
    <p:sldId id="757" r:id="rId5"/>
    <p:sldId id="758" r:id="rId6"/>
    <p:sldId id="759" r:id="rId7"/>
    <p:sldId id="765" r:id="rId8"/>
    <p:sldId id="760" r:id="rId9"/>
    <p:sldId id="761" r:id="rId10"/>
    <p:sldId id="762" r:id="rId11"/>
    <p:sldId id="329" r:id="rId12"/>
    <p:sldId id="330" r:id="rId13"/>
    <p:sldId id="331" r:id="rId14"/>
    <p:sldId id="766" r:id="rId15"/>
    <p:sldId id="767" r:id="rId16"/>
    <p:sldId id="333" r:id="rId17"/>
    <p:sldId id="768" r:id="rId18"/>
    <p:sldId id="769" r:id="rId19"/>
    <p:sldId id="770" r:id="rId20"/>
    <p:sldId id="771" r:id="rId21"/>
    <p:sldId id="772" r:id="rId22"/>
    <p:sldId id="773" r:id="rId23"/>
    <p:sldId id="748" r:id="rId24"/>
    <p:sldId id="774" r:id="rId25"/>
    <p:sldId id="749" r:id="rId26"/>
    <p:sldId id="750" r:id="rId27"/>
    <p:sldId id="776" r:id="rId28"/>
    <p:sldId id="775" r:id="rId29"/>
    <p:sldId id="777" r:id="rId30"/>
    <p:sldId id="778" r:id="rId31"/>
    <p:sldId id="779" r:id="rId32"/>
    <p:sldId id="751" r:id="rId33"/>
    <p:sldId id="781" r:id="rId34"/>
    <p:sldId id="782" r:id="rId35"/>
    <p:sldId id="780" r:id="rId36"/>
    <p:sldId id="783" r:id="rId37"/>
    <p:sldId id="763" r:id="rId38"/>
    <p:sldId id="784" r:id="rId39"/>
    <p:sldId id="785" r:id="rId40"/>
    <p:sldId id="786" r:id="rId41"/>
    <p:sldId id="787" r:id="rId42"/>
    <p:sldId id="788" r:id="rId43"/>
    <p:sldId id="789" r:id="rId44"/>
    <p:sldId id="790" r:id="rId45"/>
    <p:sldId id="791" r:id="rId46"/>
    <p:sldId id="792" r:id="rId47"/>
    <p:sldId id="793" r:id="rId48"/>
    <p:sldId id="764" r:id="rId49"/>
    <p:sldId id="794" r:id="rId50"/>
    <p:sldId id="796" r:id="rId51"/>
    <p:sldId id="797" r:id="rId52"/>
    <p:sldId id="798" r:id="rId53"/>
    <p:sldId id="799" r:id="rId54"/>
    <p:sldId id="800" r:id="rId55"/>
    <p:sldId id="795" r:id="rId56"/>
    <p:sldId id="801" r:id="rId57"/>
    <p:sldId id="336" r:id="rId58"/>
    <p:sldId id="337" r:id="rId59"/>
    <p:sldId id="338" r:id="rId60"/>
    <p:sldId id="339" r:id="rId61"/>
    <p:sldId id="340" r:id="rId62"/>
    <p:sldId id="341" r:id="rId63"/>
    <p:sldId id="342" r:id="rId64"/>
    <p:sldId id="343" r:id="rId65"/>
    <p:sldId id="34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0E7DA-21E0-4C82-AABC-9CA0FB28C4C1}" v="1721" dt="2025-10-09T20:11:19.642"/>
    <p1510:client id="{B4DA0257-50A0-4A83-B73B-BF9C277C4DA7}" v="539" dt="2025-10-10T00:57:47.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1" autoAdjust="0"/>
    <p:restoredTop sz="94660"/>
  </p:normalViewPr>
  <p:slideViewPr>
    <p:cSldViewPr snapToGrid="0">
      <p:cViewPr varScale="1">
        <p:scale>
          <a:sx n="139" d="100"/>
          <a:sy n="139" d="100"/>
        </p:scale>
        <p:origin x="798" y="126"/>
      </p:cViewPr>
      <p:guideLst/>
    </p:cSldViewPr>
  </p:slideViewPr>
  <p:notesTextViewPr>
    <p:cViewPr>
      <p:scale>
        <a:sx n="1" d="1"/>
        <a:sy n="1" d="1"/>
      </p:scale>
      <p:origin x="0" y="0"/>
    </p:cViewPr>
  </p:notesTextViewPr>
  <p:sorterViewPr>
    <p:cViewPr>
      <p:scale>
        <a:sx n="150" d="100"/>
        <a:sy n="150" d="100"/>
      </p:scale>
      <p:origin x="0" y="-166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Kim" userId="4540001_tp_dropbox_plus" providerId="OAuth2" clId="{300A364C-13C0-4B5D-A88B-43EAC7CBE3B0}"/>
    <pc:docChg chg="addSld modSld sldOrd">
      <pc:chgData name="Nam Kim" userId="4540001_tp_dropbox_plus" providerId="OAuth2" clId="{300A364C-13C0-4B5D-A88B-43EAC7CBE3B0}" dt="2025-10-10T00:57:47.292" v="540"/>
      <pc:docMkLst>
        <pc:docMk/>
      </pc:docMkLst>
      <pc:sldChg chg="ord">
        <pc:chgData name="Nam Kim" userId="4540001_tp_dropbox_plus" providerId="OAuth2" clId="{300A364C-13C0-4B5D-A88B-43EAC7CBE3B0}" dt="2025-10-10T00:16:24.881" v="186"/>
        <pc:sldMkLst>
          <pc:docMk/>
          <pc:sldMk cId="2795466462" sldId="763"/>
        </pc:sldMkLst>
      </pc:sldChg>
      <pc:sldChg chg="ord">
        <pc:chgData name="Nam Kim" userId="4540001_tp_dropbox_plus" providerId="OAuth2" clId="{300A364C-13C0-4B5D-A88B-43EAC7CBE3B0}" dt="2025-10-10T00:16:26.867" v="187"/>
        <pc:sldMkLst>
          <pc:docMk/>
          <pc:sldMk cId="2899009676" sldId="764"/>
        </pc:sldMkLst>
      </pc:sldChg>
      <pc:sldChg chg="modSp">
        <pc:chgData name="Nam Kim" userId="4540001_tp_dropbox_plus" providerId="OAuth2" clId="{300A364C-13C0-4B5D-A88B-43EAC7CBE3B0}" dt="2025-10-09T21:22:40.105" v="1" actId="113"/>
        <pc:sldMkLst>
          <pc:docMk/>
          <pc:sldMk cId="1271677091" sldId="780"/>
        </pc:sldMkLst>
        <pc:spChg chg="mod">
          <ac:chgData name="Nam Kim" userId="4540001_tp_dropbox_plus" providerId="OAuth2" clId="{300A364C-13C0-4B5D-A88B-43EAC7CBE3B0}" dt="2025-10-09T21:22:40.105" v="1" actId="113"/>
          <ac:spMkLst>
            <pc:docMk/>
            <pc:sldMk cId="1271677091" sldId="780"/>
            <ac:spMk id="2" creationId="{AF9E7431-4558-0EE3-85C2-09922B2BBDF4}"/>
          </ac:spMkLst>
        </pc:spChg>
      </pc:sldChg>
      <pc:sldChg chg="addSp delSp modSp">
        <pc:chgData name="Nam Kim" userId="4540001_tp_dropbox_plus" providerId="OAuth2" clId="{300A364C-13C0-4B5D-A88B-43EAC7CBE3B0}" dt="2025-10-10T00:16:00.222" v="185" actId="255"/>
        <pc:sldMkLst>
          <pc:docMk/>
          <pc:sldMk cId="2968859375" sldId="783"/>
        </pc:sldMkLst>
        <pc:spChg chg="mod">
          <ac:chgData name="Nam Kim" userId="4540001_tp_dropbox_plus" providerId="OAuth2" clId="{300A364C-13C0-4B5D-A88B-43EAC7CBE3B0}" dt="2025-10-10T00:16:00.222" v="185" actId="255"/>
          <ac:spMkLst>
            <pc:docMk/>
            <pc:sldMk cId="2968859375" sldId="783"/>
            <ac:spMk id="2" creationId="{7B1F8BD3-2955-F4B6-D038-D13D7C1B1161}"/>
          </ac:spMkLst>
        </pc:spChg>
        <pc:spChg chg="add mod">
          <ac:chgData name="Nam Kim" userId="4540001_tp_dropbox_plus" providerId="OAuth2" clId="{300A364C-13C0-4B5D-A88B-43EAC7CBE3B0}" dt="2025-10-09T21:25:23.841" v="81"/>
          <ac:spMkLst>
            <pc:docMk/>
            <pc:sldMk cId="2968859375" sldId="783"/>
            <ac:spMk id="8" creationId="{0155D92B-A32D-925C-4D42-EC7A4EFC13D3}"/>
          </ac:spMkLst>
        </pc:spChg>
        <pc:spChg chg="add mod">
          <ac:chgData name="Nam Kim" userId="4540001_tp_dropbox_plus" providerId="OAuth2" clId="{300A364C-13C0-4B5D-A88B-43EAC7CBE3B0}" dt="2025-10-09T23:05:08.092" v="92" actId="6549"/>
          <ac:spMkLst>
            <pc:docMk/>
            <pc:sldMk cId="2968859375" sldId="783"/>
            <ac:spMk id="12" creationId="{9AF02B31-6C5C-4CEF-23BC-A5185E96DD5F}"/>
          </ac:spMkLst>
        </pc:spChg>
        <pc:spChg chg="add mod">
          <ac:chgData name="Nam Kim" userId="4540001_tp_dropbox_plus" providerId="OAuth2" clId="{300A364C-13C0-4B5D-A88B-43EAC7CBE3B0}" dt="2025-10-10T00:10:37.930" v="100" actId="403"/>
          <ac:spMkLst>
            <pc:docMk/>
            <pc:sldMk cId="2968859375" sldId="783"/>
            <ac:spMk id="13" creationId="{0F20CF5A-4F38-B054-8A6A-16FDD965349F}"/>
          </ac:spMkLst>
        </pc:spChg>
        <pc:graphicFrameChg chg="add del mod">
          <ac:chgData name="Nam Kim" userId="4540001_tp_dropbox_plus" providerId="OAuth2" clId="{300A364C-13C0-4B5D-A88B-43EAC7CBE3B0}" dt="2025-10-09T21:23:58.950" v="26"/>
          <ac:graphicFrameMkLst>
            <pc:docMk/>
            <pc:sldMk cId="2968859375" sldId="783"/>
            <ac:graphicFrameMk id="5" creationId="{2071B50E-4935-E7B5-2311-54C5A69B7632}"/>
          </ac:graphicFrameMkLst>
        </pc:graphicFrameChg>
        <pc:graphicFrameChg chg="add del mod">
          <ac:chgData name="Nam Kim" userId="4540001_tp_dropbox_plus" providerId="OAuth2" clId="{300A364C-13C0-4B5D-A88B-43EAC7CBE3B0}" dt="2025-10-09T21:24:09.801" v="37"/>
          <ac:graphicFrameMkLst>
            <pc:docMk/>
            <pc:sldMk cId="2968859375" sldId="783"/>
            <ac:graphicFrameMk id="6" creationId="{E9B59C37-B3DE-C1AA-3B9F-E7297B8507FE}"/>
          </ac:graphicFrameMkLst>
        </pc:graphicFrameChg>
        <pc:graphicFrameChg chg="add del mod">
          <ac:chgData name="Nam Kim" userId="4540001_tp_dropbox_plus" providerId="OAuth2" clId="{300A364C-13C0-4B5D-A88B-43EAC7CBE3B0}" dt="2025-10-09T21:24:52.784" v="75"/>
          <ac:graphicFrameMkLst>
            <pc:docMk/>
            <pc:sldMk cId="2968859375" sldId="783"/>
            <ac:graphicFrameMk id="7" creationId="{B8F50630-4243-A42A-CAC9-6E3E8C15E274}"/>
          </ac:graphicFrameMkLst>
        </pc:graphicFrameChg>
        <pc:graphicFrameChg chg="add del mod">
          <ac:chgData name="Nam Kim" userId="4540001_tp_dropbox_plus" providerId="OAuth2" clId="{300A364C-13C0-4B5D-A88B-43EAC7CBE3B0}" dt="2025-10-09T21:25:22.485" v="80"/>
          <ac:graphicFrameMkLst>
            <pc:docMk/>
            <pc:sldMk cId="2968859375" sldId="783"/>
            <ac:graphicFrameMk id="9" creationId="{20DEB5CC-3BD9-045A-665B-17E04A6AAFD1}"/>
          </ac:graphicFrameMkLst>
        </pc:graphicFrameChg>
        <pc:graphicFrameChg chg="add del mod">
          <ac:chgData name="Nam Kim" userId="4540001_tp_dropbox_plus" providerId="OAuth2" clId="{300A364C-13C0-4B5D-A88B-43EAC7CBE3B0}" dt="2025-10-09T23:04:31.135" v="83"/>
          <ac:graphicFrameMkLst>
            <pc:docMk/>
            <pc:sldMk cId="2968859375" sldId="783"/>
            <ac:graphicFrameMk id="10" creationId="{12A1A9B1-6A65-38DE-3389-D84D8B7984DE}"/>
          </ac:graphicFrameMkLst>
        </pc:graphicFrameChg>
        <pc:graphicFrameChg chg="add del mod">
          <ac:chgData name="Nam Kim" userId="4540001_tp_dropbox_plus" providerId="OAuth2" clId="{300A364C-13C0-4B5D-A88B-43EAC7CBE3B0}" dt="2025-10-10T00:10:31.988" v="98"/>
          <ac:graphicFrameMkLst>
            <pc:docMk/>
            <pc:sldMk cId="2968859375" sldId="783"/>
            <ac:graphicFrameMk id="14" creationId="{5F75353B-B799-3529-CC91-4F5FD08C610A}"/>
          </ac:graphicFrameMkLst>
        </pc:graphicFrameChg>
        <pc:graphicFrameChg chg="add del mod">
          <ac:chgData name="Nam Kim" userId="4540001_tp_dropbox_plus" providerId="OAuth2" clId="{300A364C-13C0-4B5D-A88B-43EAC7CBE3B0}" dt="2025-10-10T00:14:44.131" v="161"/>
          <ac:graphicFrameMkLst>
            <pc:docMk/>
            <pc:sldMk cId="2968859375" sldId="783"/>
            <ac:graphicFrameMk id="16" creationId="{4CF7493D-5BA6-C5C6-3584-D22063697357}"/>
          </ac:graphicFrameMkLst>
        </pc:graphicFrameChg>
      </pc:sldChg>
      <pc:sldChg chg="addSp delSp modSp">
        <pc:chgData name="Nam Kim" userId="4540001_tp_dropbox_plus" providerId="OAuth2" clId="{300A364C-13C0-4B5D-A88B-43EAC7CBE3B0}" dt="2025-10-10T00:20:54.986" v="204" actId="767"/>
        <pc:sldMkLst>
          <pc:docMk/>
          <pc:sldMk cId="4094941034" sldId="784"/>
        </pc:sldMkLst>
        <pc:spChg chg="mod">
          <ac:chgData name="Nam Kim" userId="4540001_tp_dropbox_plus" providerId="OAuth2" clId="{300A364C-13C0-4B5D-A88B-43EAC7CBE3B0}" dt="2025-10-10T00:18:43.718" v="199" actId="20577"/>
          <ac:spMkLst>
            <pc:docMk/>
            <pc:sldMk cId="4094941034" sldId="784"/>
            <ac:spMk id="2" creationId="{E0481FEE-D1F9-7968-AC99-9CB50D12FEB5}"/>
          </ac:spMkLst>
        </pc:spChg>
        <pc:spChg chg="add mod">
          <ac:chgData name="Nam Kim" userId="4540001_tp_dropbox_plus" providerId="OAuth2" clId="{300A364C-13C0-4B5D-A88B-43EAC7CBE3B0}" dt="2025-10-10T00:19:00.429" v="203" actId="403"/>
          <ac:spMkLst>
            <pc:docMk/>
            <pc:sldMk cId="4094941034" sldId="784"/>
            <ac:spMk id="9" creationId="{8C40AB4A-9833-1D20-8954-FF9DECBB5154}"/>
          </ac:spMkLst>
        </pc:spChg>
        <pc:spChg chg="add mod">
          <ac:chgData name="Nam Kim" userId="4540001_tp_dropbox_plus" providerId="OAuth2" clId="{300A364C-13C0-4B5D-A88B-43EAC7CBE3B0}" dt="2025-10-10T00:20:54.986" v="204" actId="767"/>
          <ac:spMkLst>
            <pc:docMk/>
            <pc:sldMk cId="4094941034" sldId="784"/>
            <ac:spMk id="10" creationId="{54C6D53E-1038-D235-0516-75518D7875B5}"/>
          </ac:spMkLst>
        </pc:spChg>
        <pc:graphicFrameChg chg="add del mod">
          <ac:chgData name="Nam Kim" userId="4540001_tp_dropbox_plus" providerId="OAuth2" clId="{300A364C-13C0-4B5D-A88B-43EAC7CBE3B0}" dt="2025-10-10T00:18:08.939" v="189"/>
          <ac:graphicFrameMkLst>
            <pc:docMk/>
            <pc:sldMk cId="4094941034" sldId="784"/>
            <ac:graphicFrameMk id="4" creationId="{AA611871-FA34-DE85-E5DD-856A3F400180}"/>
          </ac:graphicFrameMkLst>
        </pc:graphicFrameChg>
        <pc:graphicFrameChg chg="add del mod">
          <ac:chgData name="Nam Kim" userId="4540001_tp_dropbox_plus" providerId="OAuth2" clId="{300A364C-13C0-4B5D-A88B-43EAC7CBE3B0}" dt="2025-10-10T00:18:23.483" v="193"/>
          <ac:graphicFrameMkLst>
            <pc:docMk/>
            <pc:sldMk cId="4094941034" sldId="784"/>
            <ac:graphicFrameMk id="5" creationId="{A5CCE1E0-2D34-D39A-5F2E-F00A496F9DE9}"/>
          </ac:graphicFrameMkLst>
        </pc:graphicFrameChg>
        <pc:graphicFrameChg chg="add del mod">
          <ac:chgData name="Nam Kim" userId="4540001_tp_dropbox_plus" providerId="OAuth2" clId="{300A364C-13C0-4B5D-A88B-43EAC7CBE3B0}" dt="2025-10-10T00:18:41.838" v="197"/>
          <ac:graphicFrameMkLst>
            <pc:docMk/>
            <pc:sldMk cId="4094941034" sldId="784"/>
            <ac:graphicFrameMk id="6" creationId="{84D8306B-ECEB-EB9E-851D-E79743B3D84F}"/>
          </ac:graphicFrameMkLst>
        </pc:graphicFrameChg>
        <pc:graphicFrameChg chg="add del mod">
          <ac:chgData name="Nam Kim" userId="4540001_tp_dropbox_plus" providerId="OAuth2" clId="{300A364C-13C0-4B5D-A88B-43EAC7CBE3B0}" dt="2025-10-10T00:18:55.546" v="201"/>
          <ac:graphicFrameMkLst>
            <pc:docMk/>
            <pc:sldMk cId="4094941034" sldId="784"/>
            <ac:graphicFrameMk id="7" creationId="{A459BA85-B338-2955-5824-726C1C8E6F03}"/>
          </ac:graphicFrameMkLst>
        </pc:graphicFrameChg>
      </pc:sldChg>
      <pc:sldChg chg="addSp modSp">
        <pc:chgData name="Nam Kim" userId="4540001_tp_dropbox_plus" providerId="OAuth2" clId="{300A364C-13C0-4B5D-A88B-43EAC7CBE3B0}" dt="2025-10-10T00:21:59.912" v="205" actId="767"/>
        <pc:sldMkLst>
          <pc:docMk/>
          <pc:sldMk cId="1705244834" sldId="785"/>
        </pc:sldMkLst>
        <pc:spChg chg="add mod">
          <ac:chgData name="Nam Kim" userId="4540001_tp_dropbox_plus" providerId="OAuth2" clId="{300A364C-13C0-4B5D-A88B-43EAC7CBE3B0}" dt="2025-10-10T00:21:59.912" v="205" actId="767"/>
          <ac:spMkLst>
            <pc:docMk/>
            <pc:sldMk cId="1705244834" sldId="785"/>
            <ac:spMk id="4" creationId="{E68CFE13-A0B5-8E40-D92D-61886D73D839}"/>
          </ac:spMkLst>
        </pc:spChg>
      </pc:sldChg>
      <pc:sldChg chg="addSp modSp">
        <pc:chgData name="Nam Kim" userId="4540001_tp_dropbox_plus" providerId="OAuth2" clId="{300A364C-13C0-4B5D-A88B-43EAC7CBE3B0}" dt="2025-10-10T00:25:26.404" v="208" actId="767"/>
        <pc:sldMkLst>
          <pc:docMk/>
          <pc:sldMk cId="18066180" sldId="786"/>
        </pc:sldMkLst>
        <pc:spChg chg="add mod">
          <ac:chgData name="Nam Kim" userId="4540001_tp_dropbox_plus" providerId="OAuth2" clId="{300A364C-13C0-4B5D-A88B-43EAC7CBE3B0}" dt="2025-10-10T00:23:30.929" v="206"/>
          <ac:spMkLst>
            <pc:docMk/>
            <pc:sldMk cId="18066180" sldId="786"/>
            <ac:spMk id="4" creationId="{FD447E00-0146-D99A-3B57-52E664674F04}"/>
          </ac:spMkLst>
        </pc:spChg>
        <pc:spChg chg="add mod">
          <ac:chgData name="Nam Kim" userId="4540001_tp_dropbox_plus" providerId="OAuth2" clId="{300A364C-13C0-4B5D-A88B-43EAC7CBE3B0}" dt="2025-10-10T00:25:26.404" v="208" actId="767"/>
          <ac:spMkLst>
            <pc:docMk/>
            <pc:sldMk cId="18066180" sldId="786"/>
            <ac:spMk id="7" creationId="{8786D60B-41AF-FB8C-4DA3-EE14957037C0}"/>
          </ac:spMkLst>
        </pc:spChg>
      </pc:sldChg>
      <pc:sldChg chg="addSp modSp">
        <pc:chgData name="Nam Kim" userId="4540001_tp_dropbox_plus" providerId="OAuth2" clId="{300A364C-13C0-4B5D-A88B-43EAC7CBE3B0}" dt="2025-10-10T00:24:45.947" v="207"/>
        <pc:sldMkLst>
          <pc:docMk/>
          <pc:sldMk cId="1199601469" sldId="787"/>
        </pc:sldMkLst>
        <pc:spChg chg="add mod">
          <ac:chgData name="Nam Kim" userId="4540001_tp_dropbox_plus" providerId="OAuth2" clId="{300A364C-13C0-4B5D-A88B-43EAC7CBE3B0}" dt="2025-10-10T00:24:45.947" v="207"/>
          <ac:spMkLst>
            <pc:docMk/>
            <pc:sldMk cId="1199601469" sldId="787"/>
            <ac:spMk id="4" creationId="{A5986C6B-D553-DDAD-93CD-B0A84E967852}"/>
          </ac:spMkLst>
        </pc:spChg>
      </pc:sldChg>
      <pc:sldChg chg="addSp delSp modSp">
        <pc:chgData name="Nam Kim" userId="4540001_tp_dropbox_plus" providerId="OAuth2" clId="{300A364C-13C0-4B5D-A88B-43EAC7CBE3B0}" dt="2025-10-10T00:27:44.854" v="251" actId="767"/>
        <pc:sldMkLst>
          <pc:docMk/>
          <pc:sldMk cId="1909225162" sldId="788"/>
        </pc:sldMkLst>
        <pc:spChg chg="mod">
          <ac:chgData name="Nam Kim" userId="4540001_tp_dropbox_plus" providerId="OAuth2" clId="{300A364C-13C0-4B5D-A88B-43EAC7CBE3B0}" dt="2025-10-10T00:27:29.484" v="250" actId="255"/>
          <ac:spMkLst>
            <pc:docMk/>
            <pc:sldMk cId="1909225162" sldId="788"/>
            <ac:spMk id="2" creationId="{5DE967B9-5A1C-47CC-7D1D-21418ABE6864}"/>
          </ac:spMkLst>
        </pc:spChg>
        <pc:spChg chg="add mod">
          <ac:chgData name="Nam Kim" userId="4540001_tp_dropbox_plus" providerId="OAuth2" clId="{300A364C-13C0-4B5D-A88B-43EAC7CBE3B0}" dt="2025-10-10T00:27:44.854" v="251" actId="767"/>
          <ac:spMkLst>
            <pc:docMk/>
            <pc:sldMk cId="1909225162" sldId="788"/>
            <ac:spMk id="6" creationId="{8556D33C-DCB0-5DB1-AA7D-B13E1B9A8797}"/>
          </ac:spMkLst>
        </pc:spChg>
        <pc:graphicFrameChg chg="add del mod">
          <ac:chgData name="Nam Kim" userId="4540001_tp_dropbox_plus" providerId="OAuth2" clId="{300A364C-13C0-4B5D-A88B-43EAC7CBE3B0}" dt="2025-10-10T00:26:52.464" v="210"/>
          <ac:graphicFrameMkLst>
            <pc:docMk/>
            <pc:sldMk cId="1909225162" sldId="788"/>
            <ac:graphicFrameMk id="4" creationId="{BB283BCF-4BEF-A695-08BA-1C1E279E573B}"/>
          </ac:graphicFrameMkLst>
        </pc:graphicFrameChg>
        <pc:graphicFrameChg chg="add del mod">
          <ac:chgData name="Nam Kim" userId="4540001_tp_dropbox_plus" providerId="OAuth2" clId="{300A364C-13C0-4B5D-A88B-43EAC7CBE3B0}" dt="2025-10-10T00:27:22.583" v="248"/>
          <ac:graphicFrameMkLst>
            <pc:docMk/>
            <pc:sldMk cId="1909225162" sldId="788"/>
            <ac:graphicFrameMk id="5" creationId="{F9FFC25C-1409-7854-D9F2-F26BFD9EE84C}"/>
          </ac:graphicFrameMkLst>
        </pc:graphicFrameChg>
      </pc:sldChg>
      <pc:sldChg chg="addSp delSp modSp">
        <pc:chgData name="Nam Kim" userId="4540001_tp_dropbox_plus" providerId="OAuth2" clId="{300A364C-13C0-4B5D-A88B-43EAC7CBE3B0}" dt="2025-10-10T00:32:05.993" v="343"/>
        <pc:sldMkLst>
          <pc:docMk/>
          <pc:sldMk cId="1311365694" sldId="789"/>
        </pc:sldMkLst>
        <pc:spChg chg="mod">
          <ac:chgData name="Nam Kim" userId="4540001_tp_dropbox_plus" providerId="OAuth2" clId="{300A364C-13C0-4B5D-A88B-43EAC7CBE3B0}" dt="2025-10-10T00:32:05.993" v="343"/>
          <ac:spMkLst>
            <pc:docMk/>
            <pc:sldMk cId="1311365694" sldId="789"/>
            <ac:spMk id="2" creationId="{AA52AA43-C3DE-77F4-8D5A-82CFB7EEEC76}"/>
          </ac:spMkLst>
        </pc:spChg>
        <pc:spChg chg="mod">
          <ac:chgData name="Nam Kim" userId="4540001_tp_dropbox_plus" providerId="OAuth2" clId="{300A364C-13C0-4B5D-A88B-43EAC7CBE3B0}" dt="2025-10-10T00:28:11.606" v="252"/>
          <ac:spMkLst>
            <pc:docMk/>
            <pc:sldMk cId="1311365694" sldId="789"/>
            <ac:spMk id="3" creationId="{5B53A758-5245-C719-1C67-C1536EC49946}"/>
          </ac:spMkLst>
        </pc:spChg>
        <pc:graphicFrameChg chg="add del mod">
          <ac:chgData name="Nam Kim" userId="4540001_tp_dropbox_plus" providerId="OAuth2" clId="{300A364C-13C0-4B5D-A88B-43EAC7CBE3B0}" dt="2025-10-10T00:28:27.020" v="254"/>
          <ac:graphicFrameMkLst>
            <pc:docMk/>
            <pc:sldMk cId="1311365694" sldId="789"/>
            <ac:graphicFrameMk id="4" creationId="{70E3E5FA-313A-1441-2E38-31A48BCE316B}"/>
          </ac:graphicFrameMkLst>
        </pc:graphicFrameChg>
        <pc:graphicFrameChg chg="add mod">
          <ac:chgData name="Nam Kim" userId="4540001_tp_dropbox_plus" providerId="OAuth2" clId="{300A364C-13C0-4B5D-A88B-43EAC7CBE3B0}" dt="2025-10-10T00:28:40.086" v="255"/>
          <ac:graphicFrameMkLst>
            <pc:docMk/>
            <pc:sldMk cId="1311365694" sldId="789"/>
            <ac:graphicFrameMk id="5" creationId="{3FBD1F23-D593-1D61-D78B-19B03C8A0A29}"/>
          </ac:graphicFrameMkLst>
        </pc:graphicFrameChg>
        <pc:graphicFrameChg chg="add del mod">
          <ac:chgData name="Nam Kim" userId="4540001_tp_dropbox_plus" providerId="OAuth2" clId="{300A364C-13C0-4B5D-A88B-43EAC7CBE3B0}" dt="2025-10-10T00:29:18.537" v="257"/>
          <ac:graphicFrameMkLst>
            <pc:docMk/>
            <pc:sldMk cId="1311365694" sldId="789"/>
            <ac:graphicFrameMk id="6" creationId="{A5B6DD27-D19C-6620-04F4-6A2270C1DEE9}"/>
          </ac:graphicFrameMkLst>
        </pc:graphicFrameChg>
        <pc:graphicFrameChg chg="add del mod">
          <ac:chgData name="Nam Kim" userId="4540001_tp_dropbox_plus" providerId="OAuth2" clId="{300A364C-13C0-4B5D-A88B-43EAC7CBE3B0}" dt="2025-10-10T00:29:46.958" v="312"/>
          <ac:graphicFrameMkLst>
            <pc:docMk/>
            <pc:sldMk cId="1311365694" sldId="789"/>
            <ac:graphicFrameMk id="7" creationId="{858652AB-22FE-B42F-3865-42CCAA30B759}"/>
          </ac:graphicFrameMkLst>
        </pc:graphicFrameChg>
        <pc:graphicFrameChg chg="add del mod">
          <ac:chgData name="Nam Kim" userId="4540001_tp_dropbox_plus" providerId="OAuth2" clId="{300A364C-13C0-4B5D-A88B-43EAC7CBE3B0}" dt="2025-10-10T00:30:26.473" v="316"/>
          <ac:graphicFrameMkLst>
            <pc:docMk/>
            <pc:sldMk cId="1311365694" sldId="789"/>
            <ac:graphicFrameMk id="8" creationId="{102208DC-F008-0063-B584-D84BF96417D1}"/>
          </ac:graphicFrameMkLst>
        </pc:graphicFrameChg>
        <pc:graphicFrameChg chg="add del mod">
          <ac:chgData name="Nam Kim" userId="4540001_tp_dropbox_plus" providerId="OAuth2" clId="{300A364C-13C0-4B5D-A88B-43EAC7CBE3B0}" dt="2025-10-10T00:30:41.564" v="320"/>
          <ac:graphicFrameMkLst>
            <pc:docMk/>
            <pc:sldMk cId="1311365694" sldId="789"/>
            <ac:graphicFrameMk id="9" creationId="{8C1BD07F-3999-6444-D144-E0521D6D6206}"/>
          </ac:graphicFrameMkLst>
        </pc:graphicFrameChg>
        <pc:graphicFrameChg chg="add del mod">
          <ac:chgData name="Nam Kim" userId="4540001_tp_dropbox_plus" providerId="OAuth2" clId="{300A364C-13C0-4B5D-A88B-43EAC7CBE3B0}" dt="2025-10-10T00:31:18.750" v="336"/>
          <ac:graphicFrameMkLst>
            <pc:docMk/>
            <pc:sldMk cId="1311365694" sldId="789"/>
            <ac:graphicFrameMk id="10" creationId="{7465851C-61FD-AE6B-83C2-E677720763AE}"/>
          </ac:graphicFrameMkLst>
        </pc:graphicFrameChg>
        <pc:graphicFrameChg chg="add del mod">
          <ac:chgData name="Nam Kim" userId="4540001_tp_dropbox_plus" providerId="OAuth2" clId="{300A364C-13C0-4B5D-A88B-43EAC7CBE3B0}" dt="2025-10-10T00:31:49.535" v="339"/>
          <ac:graphicFrameMkLst>
            <pc:docMk/>
            <pc:sldMk cId="1311365694" sldId="789"/>
            <ac:graphicFrameMk id="11" creationId="{219439CB-9230-3677-37D1-45B2820C862E}"/>
          </ac:graphicFrameMkLst>
        </pc:graphicFrameChg>
        <pc:graphicFrameChg chg="add del mod">
          <ac:chgData name="Nam Kim" userId="4540001_tp_dropbox_plus" providerId="OAuth2" clId="{300A364C-13C0-4B5D-A88B-43EAC7CBE3B0}" dt="2025-10-10T00:32:05.966" v="342"/>
          <ac:graphicFrameMkLst>
            <pc:docMk/>
            <pc:sldMk cId="1311365694" sldId="789"/>
            <ac:graphicFrameMk id="12" creationId="{524A576B-7B44-B7E2-11FF-D02385E9364E}"/>
          </ac:graphicFrameMkLst>
        </pc:graphicFrameChg>
      </pc:sldChg>
      <pc:sldChg chg="addSp modSp">
        <pc:chgData name="Nam Kim" userId="4540001_tp_dropbox_plus" providerId="OAuth2" clId="{300A364C-13C0-4B5D-A88B-43EAC7CBE3B0}" dt="2025-10-10T00:34:38.248" v="361" actId="20577"/>
        <pc:sldMkLst>
          <pc:docMk/>
          <pc:sldMk cId="2158772830" sldId="790"/>
        </pc:sldMkLst>
        <pc:spChg chg="mod">
          <ac:chgData name="Nam Kim" userId="4540001_tp_dropbox_plus" providerId="OAuth2" clId="{300A364C-13C0-4B5D-A88B-43EAC7CBE3B0}" dt="2025-10-10T00:32:33.319" v="344"/>
          <ac:spMkLst>
            <pc:docMk/>
            <pc:sldMk cId="2158772830" sldId="790"/>
            <ac:spMk id="3" creationId="{69EF7B5B-0F3C-C0CA-A1F2-2AB0CF2B2AB2}"/>
          </ac:spMkLst>
        </pc:spChg>
        <pc:spChg chg="add mod">
          <ac:chgData name="Nam Kim" userId="4540001_tp_dropbox_plus" providerId="OAuth2" clId="{300A364C-13C0-4B5D-A88B-43EAC7CBE3B0}" dt="2025-10-10T00:34:03.546" v="355" actId="404"/>
          <ac:spMkLst>
            <pc:docMk/>
            <pc:sldMk cId="2158772830" sldId="790"/>
            <ac:spMk id="9" creationId="{AE7DF7F5-97E9-A547-B6F0-EC32728537FF}"/>
          </ac:spMkLst>
        </pc:spChg>
        <pc:spChg chg="add mod">
          <ac:chgData name="Nam Kim" userId="4540001_tp_dropbox_plus" providerId="OAuth2" clId="{300A364C-13C0-4B5D-A88B-43EAC7CBE3B0}" dt="2025-10-10T00:34:15.832" v="357" actId="20577"/>
          <ac:spMkLst>
            <pc:docMk/>
            <pc:sldMk cId="2158772830" sldId="790"/>
            <ac:spMk id="10" creationId="{51DA87F7-85CA-FA25-697F-366F630B8A4C}"/>
          </ac:spMkLst>
        </pc:spChg>
        <pc:spChg chg="add mod">
          <ac:chgData name="Nam Kim" userId="4540001_tp_dropbox_plus" providerId="OAuth2" clId="{300A364C-13C0-4B5D-A88B-43EAC7CBE3B0}" dt="2025-10-10T00:34:25.524" v="359" actId="20577"/>
          <ac:spMkLst>
            <pc:docMk/>
            <pc:sldMk cId="2158772830" sldId="790"/>
            <ac:spMk id="11" creationId="{0C94E807-B907-85F8-7847-0D281B1B17FD}"/>
          </ac:spMkLst>
        </pc:spChg>
        <pc:spChg chg="add mod">
          <ac:chgData name="Nam Kim" userId="4540001_tp_dropbox_plus" providerId="OAuth2" clId="{300A364C-13C0-4B5D-A88B-43EAC7CBE3B0}" dt="2025-10-10T00:34:38.248" v="361" actId="20577"/>
          <ac:spMkLst>
            <pc:docMk/>
            <pc:sldMk cId="2158772830" sldId="790"/>
            <ac:spMk id="12" creationId="{3AE5A475-3A3E-E979-6C1A-29C1DBD3B592}"/>
          </ac:spMkLst>
        </pc:spChg>
        <pc:grpChg chg="add mod">
          <ac:chgData name="Nam Kim" userId="4540001_tp_dropbox_plus" providerId="OAuth2" clId="{300A364C-13C0-4B5D-A88B-43EAC7CBE3B0}" dt="2025-10-10T00:33:25.766" v="346" actId="164"/>
          <ac:grpSpMkLst>
            <pc:docMk/>
            <pc:sldMk cId="2158772830" sldId="790"/>
            <ac:grpSpMk id="8" creationId="{479856A1-15BC-24B6-596F-37F1468075B4}"/>
          </ac:grpSpMkLst>
        </pc:grpChg>
        <pc:picChg chg="add mod">
          <ac:chgData name="Nam Kim" userId="4540001_tp_dropbox_plus" providerId="OAuth2" clId="{300A364C-13C0-4B5D-A88B-43EAC7CBE3B0}" dt="2025-10-10T00:33:25.766" v="346" actId="164"/>
          <ac:picMkLst>
            <pc:docMk/>
            <pc:sldMk cId="2158772830" sldId="790"/>
            <ac:picMk id="4" creationId="{54CCBA30-5C13-4B65-74A5-E9D375E31FA3}"/>
          </ac:picMkLst>
        </pc:picChg>
        <pc:picChg chg="add mod">
          <ac:chgData name="Nam Kim" userId="4540001_tp_dropbox_plus" providerId="OAuth2" clId="{300A364C-13C0-4B5D-A88B-43EAC7CBE3B0}" dt="2025-10-10T00:33:25.766" v="346" actId="164"/>
          <ac:picMkLst>
            <pc:docMk/>
            <pc:sldMk cId="2158772830" sldId="790"/>
            <ac:picMk id="5" creationId="{23B0ADC6-8831-EE9C-145C-26D72FC9C68E}"/>
          </ac:picMkLst>
        </pc:picChg>
        <pc:picChg chg="add mod">
          <ac:chgData name="Nam Kim" userId="4540001_tp_dropbox_plus" providerId="OAuth2" clId="{300A364C-13C0-4B5D-A88B-43EAC7CBE3B0}" dt="2025-10-10T00:33:25.766" v="346" actId="164"/>
          <ac:picMkLst>
            <pc:docMk/>
            <pc:sldMk cId="2158772830" sldId="790"/>
            <ac:picMk id="6" creationId="{2930EB74-86DF-0DC6-7DDA-EEB9AE2BC79F}"/>
          </ac:picMkLst>
        </pc:picChg>
        <pc:picChg chg="add mod">
          <ac:chgData name="Nam Kim" userId="4540001_tp_dropbox_plus" providerId="OAuth2" clId="{300A364C-13C0-4B5D-A88B-43EAC7CBE3B0}" dt="2025-10-10T00:33:25.766" v="346" actId="164"/>
          <ac:picMkLst>
            <pc:docMk/>
            <pc:sldMk cId="2158772830" sldId="790"/>
            <ac:picMk id="7" creationId="{8576CE20-A694-C564-22C7-6769E5FC824C}"/>
          </ac:picMkLst>
        </pc:picChg>
      </pc:sldChg>
      <pc:sldChg chg="addSp delSp modSp">
        <pc:chgData name="Nam Kim" userId="4540001_tp_dropbox_plus" providerId="OAuth2" clId="{300A364C-13C0-4B5D-A88B-43EAC7CBE3B0}" dt="2025-10-10T00:36:07.680" v="392" actId="767"/>
        <pc:sldMkLst>
          <pc:docMk/>
          <pc:sldMk cId="4107819016" sldId="791"/>
        </pc:sldMkLst>
        <pc:spChg chg="mod">
          <ac:chgData name="Nam Kim" userId="4540001_tp_dropbox_plus" providerId="OAuth2" clId="{300A364C-13C0-4B5D-A88B-43EAC7CBE3B0}" dt="2025-10-10T00:35:30.721" v="390" actId="255"/>
          <ac:spMkLst>
            <pc:docMk/>
            <pc:sldMk cId="4107819016" sldId="791"/>
            <ac:spMk id="2" creationId="{5A253D6F-89EF-73E8-457E-A2158E2B1DA5}"/>
          </ac:spMkLst>
        </pc:spChg>
        <pc:spChg chg="add mod">
          <ac:chgData name="Nam Kim" userId="4540001_tp_dropbox_plus" providerId="OAuth2" clId="{300A364C-13C0-4B5D-A88B-43EAC7CBE3B0}" dt="2025-10-10T00:35:49.980" v="391" actId="767"/>
          <ac:spMkLst>
            <pc:docMk/>
            <pc:sldMk cId="4107819016" sldId="791"/>
            <ac:spMk id="5" creationId="{1346E1D5-E626-F55F-8A76-326093512320}"/>
          </ac:spMkLst>
        </pc:spChg>
        <pc:spChg chg="add mod">
          <ac:chgData name="Nam Kim" userId="4540001_tp_dropbox_plus" providerId="OAuth2" clId="{300A364C-13C0-4B5D-A88B-43EAC7CBE3B0}" dt="2025-10-10T00:36:07.680" v="392" actId="767"/>
          <ac:spMkLst>
            <pc:docMk/>
            <pc:sldMk cId="4107819016" sldId="791"/>
            <ac:spMk id="6" creationId="{0A81C4E5-6419-9B3C-C9DA-B1E83E0858F4}"/>
          </ac:spMkLst>
        </pc:spChg>
        <pc:graphicFrameChg chg="add del mod">
          <ac:chgData name="Nam Kim" userId="4540001_tp_dropbox_plus" providerId="OAuth2" clId="{300A364C-13C0-4B5D-A88B-43EAC7CBE3B0}" dt="2025-10-10T00:35:14.719" v="363"/>
          <ac:graphicFrameMkLst>
            <pc:docMk/>
            <pc:sldMk cId="4107819016" sldId="791"/>
            <ac:graphicFrameMk id="4" creationId="{D31A475F-E4F6-C8EF-F057-0F825DF65ECF}"/>
          </ac:graphicFrameMkLst>
        </pc:graphicFrameChg>
      </pc:sldChg>
      <pc:sldChg chg="addSp delSp modSp">
        <pc:chgData name="Nam Kim" userId="4540001_tp_dropbox_plus" providerId="OAuth2" clId="{300A364C-13C0-4B5D-A88B-43EAC7CBE3B0}" dt="2025-10-10T00:40:18.195" v="428" actId="20577"/>
        <pc:sldMkLst>
          <pc:docMk/>
          <pc:sldMk cId="1089570976" sldId="792"/>
        </pc:sldMkLst>
        <pc:spChg chg="mod">
          <ac:chgData name="Nam Kim" userId="4540001_tp_dropbox_plus" providerId="OAuth2" clId="{300A364C-13C0-4B5D-A88B-43EAC7CBE3B0}" dt="2025-10-10T00:40:18.195" v="428" actId="20577"/>
          <ac:spMkLst>
            <pc:docMk/>
            <pc:sldMk cId="1089570976" sldId="792"/>
            <ac:spMk id="2" creationId="{1DB63B66-8FAE-356C-CCC0-E2E8C329081F}"/>
          </ac:spMkLst>
        </pc:spChg>
        <pc:spChg chg="mod">
          <ac:chgData name="Nam Kim" userId="4540001_tp_dropbox_plus" providerId="OAuth2" clId="{300A364C-13C0-4B5D-A88B-43EAC7CBE3B0}" dt="2025-10-10T00:36:29.129" v="393"/>
          <ac:spMkLst>
            <pc:docMk/>
            <pc:sldMk cId="1089570976" sldId="792"/>
            <ac:spMk id="3" creationId="{22C7C074-42AE-AABD-03A5-462573807E2D}"/>
          </ac:spMkLst>
        </pc:spChg>
        <pc:graphicFrameChg chg="add del mod">
          <ac:chgData name="Nam Kim" userId="4540001_tp_dropbox_plus" providerId="OAuth2" clId="{300A364C-13C0-4B5D-A88B-43EAC7CBE3B0}" dt="2025-10-10T00:36:41.880" v="395"/>
          <ac:graphicFrameMkLst>
            <pc:docMk/>
            <pc:sldMk cId="1089570976" sldId="792"/>
            <ac:graphicFrameMk id="4" creationId="{7D7B113D-F5A9-3527-7121-2DEDB76C857D}"/>
          </ac:graphicFrameMkLst>
        </pc:graphicFrameChg>
        <pc:graphicFrameChg chg="add mod">
          <ac:chgData name="Nam Kim" userId="4540001_tp_dropbox_plus" providerId="OAuth2" clId="{300A364C-13C0-4B5D-A88B-43EAC7CBE3B0}" dt="2025-10-10T00:36:52.158" v="396"/>
          <ac:graphicFrameMkLst>
            <pc:docMk/>
            <pc:sldMk cId="1089570976" sldId="792"/>
            <ac:graphicFrameMk id="5" creationId="{C608B5A0-E3A7-E998-BCBC-2CBD6C8A02B0}"/>
          </ac:graphicFrameMkLst>
        </pc:graphicFrameChg>
        <pc:graphicFrameChg chg="add del mod">
          <ac:chgData name="Nam Kim" userId="4540001_tp_dropbox_plus" providerId="OAuth2" clId="{300A364C-13C0-4B5D-A88B-43EAC7CBE3B0}" dt="2025-10-10T00:39:12.873" v="398"/>
          <ac:graphicFrameMkLst>
            <pc:docMk/>
            <pc:sldMk cId="1089570976" sldId="792"/>
            <ac:graphicFrameMk id="6" creationId="{7D0BE88B-4CA0-F900-0B9F-93288263CB66}"/>
          </ac:graphicFrameMkLst>
        </pc:graphicFrameChg>
        <pc:graphicFrameChg chg="add del mod">
          <ac:chgData name="Nam Kim" userId="4540001_tp_dropbox_plus" providerId="OAuth2" clId="{300A364C-13C0-4B5D-A88B-43EAC7CBE3B0}" dt="2025-10-10T00:39:31.413" v="402"/>
          <ac:graphicFrameMkLst>
            <pc:docMk/>
            <pc:sldMk cId="1089570976" sldId="792"/>
            <ac:graphicFrameMk id="7" creationId="{A446DA9F-0CCE-E396-06E9-5936CFF815B6}"/>
          </ac:graphicFrameMkLst>
        </pc:graphicFrameChg>
      </pc:sldChg>
      <pc:sldChg chg="addSp modSp">
        <pc:chgData name="Nam Kim" userId="4540001_tp_dropbox_plus" providerId="OAuth2" clId="{300A364C-13C0-4B5D-A88B-43EAC7CBE3B0}" dt="2025-10-10T00:57:25.963" v="539"/>
        <pc:sldMkLst>
          <pc:docMk/>
          <pc:sldMk cId="3549511514" sldId="793"/>
        </pc:sldMkLst>
        <pc:spChg chg="mod">
          <ac:chgData name="Nam Kim" userId="4540001_tp_dropbox_plus" providerId="OAuth2" clId="{300A364C-13C0-4B5D-A88B-43EAC7CBE3B0}" dt="2025-10-10T00:40:32.400" v="429"/>
          <ac:spMkLst>
            <pc:docMk/>
            <pc:sldMk cId="3549511514" sldId="793"/>
            <ac:spMk id="3" creationId="{8E0DFCAC-C9E6-1854-C47E-0975FCF67816}"/>
          </ac:spMkLst>
        </pc:spChg>
        <pc:spChg chg="add mod">
          <ac:chgData name="Nam Kim" userId="4540001_tp_dropbox_plus" providerId="OAuth2" clId="{300A364C-13C0-4B5D-A88B-43EAC7CBE3B0}" dt="2025-10-10T00:40:48.348" v="430"/>
          <ac:spMkLst>
            <pc:docMk/>
            <pc:sldMk cId="3549511514" sldId="793"/>
            <ac:spMk id="8" creationId="{1E94FE97-A02E-8BF3-3592-2DFB4AC6322C}"/>
          </ac:spMkLst>
        </pc:spChg>
        <pc:spChg chg="mod">
          <ac:chgData name="Nam Kim" userId="4540001_tp_dropbox_plus" providerId="OAuth2" clId="{300A364C-13C0-4B5D-A88B-43EAC7CBE3B0}" dt="2025-10-10T00:40:48.348" v="430"/>
          <ac:spMkLst>
            <pc:docMk/>
            <pc:sldMk cId="3549511514" sldId="793"/>
            <ac:spMk id="18" creationId="{C24E99D3-499D-FF9E-4FA7-E5A4C72BED6E}"/>
          </ac:spMkLst>
        </pc:spChg>
        <pc:spChg chg="mod">
          <ac:chgData name="Nam Kim" userId="4540001_tp_dropbox_plus" providerId="OAuth2" clId="{300A364C-13C0-4B5D-A88B-43EAC7CBE3B0}" dt="2025-10-10T00:40:48.348" v="430"/>
          <ac:spMkLst>
            <pc:docMk/>
            <pc:sldMk cId="3549511514" sldId="793"/>
            <ac:spMk id="22" creationId="{9B00AA39-70CA-AFF6-1372-C16360F932DA}"/>
          </ac:spMkLst>
        </pc:spChg>
        <pc:spChg chg="mod">
          <ac:chgData name="Nam Kim" userId="4540001_tp_dropbox_plus" providerId="OAuth2" clId="{300A364C-13C0-4B5D-A88B-43EAC7CBE3B0}" dt="2025-10-10T00:40:48.348" v="430"/>
          <ac:spMkLst>
            <pc:docMk/>
            <pc:sldMk cId="3549511514" sldId="793"/>
            <ac:spMk id="27" creationId="{79F02FD8-F490-C802-DA10-CBE5D752F1C7}"/>
          </ac:spMkLst>
        </pc:spChg>
        <pc:spChg chg="mod">
          <ac:chgData name="Nam Kim" userId="4540001_tp_dropbox_plus" providerId="OAuth2" clId="{300A364C-13C0-4B5D-A88B-43EAC7CBE3B0}" dt="2025-10-10T00:40:48.348" v="430"/>
          <ac:spMkLst>
            <pc:docMk/>
            <pc:sldMk cId="3549511514" sldId="793"/>
            <ac:spMk id="40" creationId="{BAB1CC3E-F2DB-24DC-BE43-C8DB57234775}"/>
          </ac:spMkLst>
        </pc:spChg>
        <pc:spChg chg="mod">
          <ac:chgData name="Nam Kim" userId="4540001_tp_dropbox_plus" providerId="OAuth2" clId="{300A364C-13C0-4B5D-A88B-43EAC7CBE3B0}" dt="2025-10-10T00:40:48.348" v="430"/>
          <ac:spMkLst>
            <pc:docMk/>
            <pc:sldMk cId="3549511514" sldId="793"/>
            <ac:spMk id="41" creationId="{695DA74B-C137-8615-9F02-89436E93572D}"/>
          </ac:spMkLst>
        </pc:spChg>
        <pc:spChg chg="mod">
          <ac:chgData name="Nam Kim" userId="4540001_tp_dropbox_plus" providerId="OAuth2" clId="{300A364C-13C0-4B5D-A88B-43EAC7CBE3B0}" dt="2025-10-10T00:40:48.348" v="430"/>
          <ac:spMkLst>
            <pc:docMk/>
            <pc:sldMk cId="3549511514" sldId="793"/>
            <ac:spMk id="47" creationId="{50E04CB7-80F4-E748-D57B-9C639F084935}"/>
          </ac:spMkLst>
        </pc:spChg>
        <pc:spChg chg="mod">
          <ac:chgData name="Nam Kim" userId="4540001_tp_dropbox_plus" providerId="OAuth2" clId="{300A364C-13C0-4B5D-A88B-43EAC7CBE3B0}" dt="2025-10-10T00:40:48.348" v="430"/>
          <ac:spMkLst>
            <pc:docMk/>
            <pc:sldMk cId="3549511514" sldId="793"/>
            <ac:spMk id="54" creationId="{7B7EA51E-7693-99E5-2E60-30BAFB3D000D}"/>
          </ac:spMkLst>
        </pc:spChg>
        <pc:spChg chg="mod">
          <ac:chgData name="Nam Kim" userId="4540001_tp_dropbox_plus" providerId="OAuth2" clId="{300A364C-13C0-4B5D-A88B-43EAC7CBE3B0}" dt="2025-10-10T00:40:48.348" v="430"/>
          <ac:spMkLst>
            <pc:docMk/>
            <pc:sldMk cId="3549511514" sldId="793"/>
            <ac:spMk id="62" creationId="{E26DE268-323F-98C6-E796-04C1B1AE162F}"/>
          </ac:spMkLst>
        </pc:spChg>
        <pc:spChg chg="mod">
          <ac:chgData name="Nam Kim" userId="4540001_tp_dropbox_plus" providerId="OAuth2" clId="{300A364C-13C0-4B5D-A88B-43EAC7CBE3B0}" dt="2025-10-10T00:40:48.348" v="430"/>
          <ac:spMkLst>
            <pc:docMk/>
            <pc:sldMk cId="3549511514" sldId="793"/>
            <ac:spMk id="73" creationId="{692C4F15-1E69-8489-7817-3BDB454B8125}"/>
          </ac:spMkLst>
        </pc:spChg>
        <pc:spChg chg="add mod">
          <ac:chgData name="Nam Kim" userId="4540001_tp_dropbox_plus" providerId="OAuth2" clId="{300A364C-13C0-4B5D-A88B-43EAC7CBE3B0}" dt="2025-10-10T00:57:25.963" v="539"/>
          <ac:spMkLst>
            <pc:docMk/>
            <pc:sldMk cId="3549511514" sldId="793"/>
            <ac:spMk id="75" creationId="{97CCCE26-6E5C-03F9-5AE6-0CFC1180D47D}"/>
          </ac:spMkLst>
        </pc:spChg>
        <pc:spChg chg="add mod">
          <ac:chgData name="Nam Kim" userId="4540001_tp_dropbox_plus" providerId="OAuth2" clId="{300A364C-13C0-4B5D-A88B-43EAC7CBE3B0}" dt="2025-10-10T00:57:25.963" v="539"/>
          <ac:spMkLst>
            <pc:docMk/>
            <pc:sldMk cId="3549511514" sldId="793"/>
            <ac:spMk id="76" creationId="{952CEDF1-CAB8-B467-7570-D1D062800A91}"/>
          </ac:spMkLst>
        </pc:spChg>
      </pc:sldChg>
      <pc:sldChg chg="addSp delSp modSp">
        <pc:chgData name="Nam Kim" userId="4540001_tp_dropbox_plus" providerId="OAuth2" clId="{300A364C-13C0-4B5D-A88B-43EAC7CBE3B0}" dt="2025-10-10T00:43:08.835" v="435" actId="767"/>
        <pc:sldMkLst>
          <pc:docMk/>
          <pc:sldMk cId="2114382826" sldId="794"/>
        </pc:sldMkLst>
        <pc:spChg chg="mod">
          <ac:chgData name="Nam Kim" userId="4540001_tp_dropbox_plus" providerId="OAuth2" clId="{300A364C-13C0-4B5D-A88B-43EAC7CBE3B0}" dt="2025-10-10T00:42:28.966" v="433"/>
          <ac:spMkLst>
            <pc:docMk/>
            <pc:sldMk cId="2114382826" sldId="794"/>
            <ac:spMk id="2" creationId="{27553E30-C669-DCCC-9ED3-79A9F5500C66}"/>
          </ac:spMkLst>
        </pc:spChg>
        <pc:spChg chg="add mod">
          <ac:chgData name="Nam Kim" userId="4540001_tp_dropbox_plus" providerId="OAuth2" clId="{300A364C-13C0-4B5D-A88B-43EAC7CBE3B0}" dt="2025-10-10T00:43:08.835" v="435" actId="767"/>
          <ac:spMkLst>
            <pc:docMk/>
            <pc:sldMk cId="2114382826" sldId="794"/>
            <ac:spMk id="7" creationId="{0F085152-04D4-6BBD-6E12-A1D806B6DBE9}"/>
          </ac:spMkLst>
        </pc:spChg>
        <pc:graphicFrameChg chg="add del mod">
          <ac:chgData name="Nam Kim" userId="4540001_tp_dropbox_plus" providerId="OAuth2" clId="{300A364C-13C0-4B5D-A88B-43EAC7CBE3B0}" dt="2025-10-10T00:42:28.923" v="432"/>
          <ac:graphicFrameMkLst>
            <pc:docMk/>
            <pc:sldMk cId="2114382826" sldId="794"/>
            <ac:graphicFrameMk id="4" creationId="{7832C13C-1CA6-0D5D-3F7E-B558F9E13BC2}"/>
          </ac:graphicFrameMkLst>
        </pc:graphicFrameChg>
      </pc:sldChg>
      <pc:sldChg chg="addSp modSp">
        <pc:chgData name="Nam Kim" userId="4540001_tp_dropbox_plus" providerId="OAuth2" clId="{300A364C-13C0-4B5D-A88B-43EAC7CBE3B0}" dt="2025-10-10T00:57:10.456" v="538"/>
        <pc:sldMkLst>
          <pc:docMk/>
          <pc:sldMk cId="2205802708" sldId="795"/>
        </pc:sldMkLst>
        <pc:spChg chg="mod">
          <ac:chgData name="Nam Kim" userId="4540001_tp_dropbox_plus" providerId="OAuth2" clId="{300A364C-13C0-4B5D-A88B-43EAC7CBE3B0}" dt="2025-10-10T00:56:27.819" v="521"/>
          <ac:spMkLst>
            <pc:docMk/>
            <pc:sldMk cId="2205802708" sldId="795"/>
            <ac:spMk id="3" creationId="{8E850F9F-D193-DCF4-AA50-446B1BD211DE}"/>
          </ac:spMkLst>
        </pc:spChg>
        <pc:spChg chg="add mod">
          <ac:chgData name="Nam Kim" userId="4540001_tp_dropbox_plus" providerId="OAuth2" clId="{300A364C-13C0-4B5D-A88B-43EAC7CBE3B0}" dt="2025-10-10T00:43:03.333" v="434"/>
          <ac:spMkLst>
            <pc:docMk/>
            <pc:sldMk cId="2205802708" sldId="795"/>
            <ac:spMk id="4" creationId="{27553E30-C669-DCCC-9ED3-79A9F5500C66}"/>
          </ac:spMkLst>
        </pc:spChg>
        <pc:spChg chg="mod">
          <ac:chgData name="Nam Kim" userId="4540001_tp_dropbox_plus" providerId="OAuth2" clId="{300A364C-13C0-4B5D-A88B-43EAC7CBE3B0}" dt="2025-10-10T00:56:52.749" v="536" actId="1035"/>
          <ac:spMkLst>
            <pc:docMk/>
            <pc:sldMk cId="2205802708" sldId="795"/>
            <ac:spMk id="13" creationId="{CA249435-B0F1-44D8-4D80-838F196EA93A}"/>
          </ac:spMkLst>
        </pc:spChg>
        <pc:spChg chg="mod">
          <ac:chgData name="Nam Kim" userId="4540001_tp_dropbox_plus" providerId="OAuth2" clId="{300A364C-13C0-4B5D-A88B-43EAC7CBE3B0}" dt="2025-10-10T00:56:52.749" v="536" actId="1035"/>
          <ac:spMkLst>
            <pc:docMk/>
            <pc:sldMk cId="2205802708" sldId="795"/>
            <ac:spMk id="16" creationId="{D4737A2F-C719-5354-E7EB-AFB7CFCD7B1C}"/>
          </ac:spMkLst>
        </pc:spChg>
        <pc:spChg chg="mod">
          <ac:chgData name="Nam Kim" userId="4540001_tp_dropbox_plus" providerId="OAuth2" clId="{300A364C-13C0-4B5D-A88B-43EAC7CBE3B0}" dt="2025-10-10T00:56:52.749" v="536" actId="1035"/>
          <ac:spMkLst>
            <pc:docMk/>
            <pc:sldMk cId="2205802708" sldId="795"/>
            <ac:spMk id="17" creationId="{791913F5-B7E6-ADC0-6BF1-5E6D8C9F9E05}"/>
          </ac:spMkLst>
        </pc:spChg>
        <pc:spChg chg="mod">
          <ac:chgData name="Nam Kim" userId="4540001_tp_dropbox_plus" providerId="OAuth2" clId="{300A364C-13C0-4B5D-A88B-43EAC7CBE3B0}" dt="2025-10-10T00:56:52.749" v="536" actId="1035"/>
          <ac:spMkLst>
            <pc:docMk/>
            <pc:sldMk cId="2205802708" sldId="795"/>
            <ac:spMk id="26" creationId="{9154BECA-A9F2-171C-8C91-E449E38A19EF}"/>
          </ac:spMkLst>
        </pc:spChg>
        <pc:spChg chg="mod">
          <ac:chgData name="Nam Kim" userId="4540001_tp_dropbox_plus" providerId="OAuth2" clId="{300A364C-13C0-4B5D-A88B-43EAC7CBE3B0}" dt="2025-10-10T00:56:52.749" v="536" actId="1035"/>
          <ac:spMkLst>
            <pc:docMk/>
            <pc:sldMk cId="2205802708" sldId="795"/>
            <ac:spMk id="29" creationId="{AAE3E100-C243-257E-ED9E-503EB2507CC9}"/>
          </ac:spMkLst>
        </pc:spChg>
        <pc:spChg chg="mod">
          <ac:chgData name="Nam Kim" userId="4540001_tp_dropbox_plus" providerId="OAuth2" clId="{300A364C-13C0-4B5D-A88B-43EAC7CBE3B0}" dt="2025-10-10T00:56:52.749" v="536" actId="1035"/>
          <ac:spMkLst>
            <pc:docMk/>
            <pc:sldMk cId="2205802708" sldId="795"/>
            <ac:spMk id="32" creationId="{A47BD6C7-9EF4-EA4C-10EC-13FEBD85E8B9}"/>
          </ac:spMkLst>
        </pc:spChg>
        <pc:spChg chg="mod">
          <ac:chgData name="Nam Kim" userId="4540001_tp_dropbox_plus" providerId="OAuth2" clId="{300A364C-13C0-4B5D-A88B-43EAC7CBE3B0}" dt="2025-10-10T00:56:52.749" v="536" actId="1035"/>
          <ac:spMkLst>
            <pc:docMk/>
            <pc:sldMk cId="2205802708" sldId="795"/>
            <ac:spMk id="44" creationId="{EC02FAF0-DA93-95CC-055A-6420F8350E92}"/>
          </ac:spMkLst>
        </pc:spChg>
        <pc:spChg chg="mod">
          <ac:chgData name="Nam Kim" userId="4540001_tp_dropbox_plus" providerId="OAuth2" clId="{300A364C-13C0-4B5D-A88B-43EAC7CBE3B0}" dt="2025-10-10T00:56:52.749" v="536" actId="1035"/>
          <ac:spMkLst>
            <pc:docMk/>
            <pc:sldMk cId="2205802708" sldId="795"/>
            <ac:spMk id="47" creationId="{4E2A9595-E647-EC68-5D71-222C5B5F3F15}"/>
          </ac:spMkLst>
        </pc:spChg>
        <pc:spChg chg="mod">
          <ac:chgData name="Nam Kim" userId="4540001_tp_dropbox_plus" providerId="OAuth2" clId="{300A364C-13C0-4B5D-A88B-43EAC7CBE3B0}" dt="2025-10-10T00:56:52.749" v="536" actId="1035"/>
          <ac:spMkLst>
            <pc:docMk/>
            <pc:sldMk cId="2205802708" sldId="795"/>
            <ac:spMk id="61" creationId="{FB3D235E-0BB1-8E28-80D9-9162FBBA29AD}"/>
          </ac:spMkLst>
        </pc:spChg>
        <pc:spChg chg="mod">
          <ac:chgData name="Nam Kim" userId="4540001_tp_dropbox_plus" providerId="OAuth2" clId="{300A364C-13C0-4B5D-A88B-43EAC7CBE3B0}" dt="2025-10-10T00:56:52.749" v="536" actId="1035"/>
          <ac:spMkLst>
            <pc:docMk/>
            <pc:sldMk cId="2205802708" sldId="795"/>
            <ac:spMk id="62" creationId="{F0B3E993-D567-5A0B-BAB2-52B95C09E427}"/>
          </ac:spMkLst>
        </pc:spChg>
        <pc:spChg chg="add mod">
          <ac:chgData name="Nam Kim" userId="4540001_tp_dropbox_plus" providerId="OAuth2" clId="{300A364C-13C0-4B5D-A88B-43EAC7CBE3B0}" dt="2025-10-10T00:57:02.386" v="537" actId="767"/>
          <ac:spMkLst>
            <pc:docMk/>
            <pc:sldMk cId="2205802708" sldId="795"/>
            <ac:spMk id="74" creationId="{5C141919-8394-C30E-D5EE-7C1C476FBDD2}"/>
          </ac:spMkLst>
        </pc:spChg>
        <pc:spChg chg="add mod">
          <ac:chgData name="Nam Kim" userId="4540001_tp_dropbox_plus" providerId="OAuth2" clId="{300A364C-13C0-4B5D-A88B-43EAC7CBE3B0}" dt="2025-10-10T00:57:10.456" v="538"/>
          <ac:spMkLst>
            <pc:docMk/>
            <pc:sldMk cId="2205802708" sldId="795"/>
            <ac:spMk id="75" creationId="{6BE3E5F1-60F8-8A48-2E6C-5C0D813A2FBE}"/>
          </ac:spMkLst>
        </pc:spChg>
      </pc:sldChg>
      <pc:sldChg chg="addSp modSp">
        <pc:chgData name="Nam Kim" userId="4540001_tp_dropbox_plus" providerId="OAuth2" clId="{300A364C-13C0-4B5D-A88B-43EAC7CBE3B0}" dt="2025-10-10T00:44:10.147" v="437"/>
        <pc:sldMkLst>
          <pc:docMk/>
          <pc:sldMk cId="664694950" sldId="796"/>
        </pc:sldMkLst>
        <pc:spChg chg="mod">
          <ac:chgData name="Nam Kim" userId="4540001_tp_dropbox_plus" providerId="OAuth2" clId="{300A364C-13C0-4B5D-A88B-43EAC7CBE3B0}" dt="2025-10-10T00:43:53.051" v="436"/>
          <ac:spMkLst>
            <pc:docMk/>
            <pc:sldMk cId="664694950" sldId="796"/>
            <ac:spMk id="3" creationId="{688ECF15-1FBA-2779-0FDF-49D6F7D7FF7C}"/>
          </ac:spMkLst>
        </pc:spChg>
        <pc:spChg chg="add mod">
          <ac:chgData name="Nam Kim" userId="4540001_tp_dropbox_plus" providerId="OAuth2" clId="{300A364C-13C0-4B5D-A88B-43EAC7CBE3B0}" dt="2025-10-10T00:44:10.147" v="437"/>
          <ac:spMkLst>
            <pc:docMk/>
            <pc:sldMk cId="664694950" sldId="796"/>
            <ac:spMk id="4" creationId="{9706B454-1007-39C1-59C2-3AF2DDE1564A}"/>
          </ac:spMkLst>
        </pc:spChg>
      </pc:sldChg>
      <pc:sldChg chg="addSp modSp add">
        <pc:chgData name="Nam Kim" userId="4540001_tp_dropbox_plus" providerId="OAuth2" clId="{300A364C-13C0-4B5D-A88B-43EAC7CBE3B0}" dt="2025-10-10T00:45:32.074" v="439"/>
        <pc:sldMkLst>
          <pc:docMk/>
          <pc:sldMk cId="4107348169" sldId="797"/>
        </pc:sldMkLst>
        <pc:spChg chg="add mod">
          <ac:chgData name="Nam Kim" userId="4540001_tp_dropbox_plus" providerId="OAuth2" clId="{300A364C-13C0-4B5D-A88B-43EAC7CBE3B0}" dt="2025-10-10T00:45:32.074" v="439"/>
          <ac:spMkLst>
            <pc:docMk/>
            <pc:sldMk cId="4107348169" sldId="797"/>
            <ac:spMk id="2" creationId="{7ECAC1CA-E7BD-6F16-2789-FDD5C6F0AD87}"/>
          </ac:spMkLst>
        </pc:spChg>
      </pc:sldChg>
      <pc:sldChg chg="addSp delSp modSp">
        <pc:chgData name="Nam Kim" userId="4540001_tp_dropbox_plus" providerId="OAuth2" clId="{300A364C-13C0-4B5D-A88B-43EAC7CBE3B0}" dt="2025-10-10T00:51:44.446" v="500" actId="255"/>
        <pc:sldMkLst>
          <pc:docMk/>
          <pc:sldMk cId="2287493391" sldId="798"/>
        </pc:sldMkLst>
        <pc:spChg chg="mod">
          <ac:chgData name="Nam Kim" userId="4540001_tp_dropbox_plus" providerId="OAuth2" clId="{300A364C-13C0-4B5D-A88B-43EAC7CBE3B0}" dt="2025-10-10T00:51:44.446" v="500" actId="255"/>
          <ac:spMkLst>
            <pc:docMk/>
            <pc:sldMk cId="2287493391" sldId="798"/>
            <ac:spMk id="2" creationId="{05070776-C22E-ABE4-5306-A458BDAA0BE5}"/>
          </ac:spMkLst>
        </pc:spChg>
        <pc:spChg chg="add mod">
          <ac:chgData name="Nam Kim" userId="4540001_tp_dropbox_plus" providerId="OAuth2" clId="{300A364C-13C0-4B5D-A88B-43EAC7CBE3B0}" dt="2025-10-10T00:47:05.714" v="444" actId="767"/>
          <ac:spMkLst>
            <pc:docMk/>
            <pc:sldMk cId="2287493391" sldId="798"/>
            <ac:spMk id="5" creationId="{8CC20F3D-5069-ACD4-3045-2F1BD093D641}"/>
          </ac:spMkLst>
        </pc:spChg>
        <pc:graphicFrameChg chg="add del mod">
          <ac:chgData name="Nam Kim" userId="4540001_tp_dropbox_plus" providerId="OAuth2" clId="{300A364C-13C0-4B5D-A88B-43EAC7CBE3B0}" dt="2025-10-10T00:46:42.847" v="441"/>
          <ac:graphicFrameMkLst>
            <pc:docMk/>
            <pc:sldMk cId="2287493391" sldId="798"/>
            <ac:graphicFrameMk id="4" creationId="{1DBDAEAE-3242-BE58-AB6A-9B19C1468682}"/>
          </ac:graphicFrameMkLst>
        </pc:graphicFrameChg>
        <pc:graphicFrameChg chg="add del mod">
          <ac:chgData name="Nam Kim" userId="4540001_tp_dropbox_plus" providerId="OAuth2" clId="{300A364C-13C0-4B5D-A88B-43EAC7CBE3B0}" dt="2025-10-10T00:48:26.760" v="450"/>
          <ac:graphicFrameMkLst>
            <pc:docMk/>
            <pc:sldMk cId="2287493391" sldId="798"/>
            <ac:graphicFrameMk id="6" creationId="{3130F5E2-620A-282A-574A-E864AB798E18}"/>
          </ac:graphicFrameMkLst>
        </pc:graphicFrameChg>
        <pc:graphicFrameChg chg="add mod">
          <ac:chgData name="Nam Kim" userId="4540001_tp_dropbox_plus" providerId="OAuth2" clId="{300A364C-13C0-4B5D-A88B-43EAC7CBE3B0}" dt="2025-10-10T00:48:12.891" v="448"/>
          <ac:graphicFrameMkLst>
            <pc:docMk/>
            <pc:sldMk cId="2287493391" sldId="798"/>
            <ac:graphicFrameMk id="7" creationId="{6A582A86-0C0E-CE7B-97F3-3E5535B16CD7}"/>
          </ac:graphicFrameMkLst>
        </pc:graphicFrameChg>
        <pc:graphicFrameChg chg="add del mod">
          <ac:chgData name="Nam Kim" userId="4540001_tp_dropbox_plus" providerId="OAuth2" clId="{300A364C-13C0-4B5D-A88B-43EAC7CBE3B0}" dt="2025-10-10T00:49:06.759" v="452"/>
          <ac:graphicFrameMkLst>
            <pc:docMk/>
            <pc:sldMk cId="2287493391" sldId="798"/>
            <ac:graphicFrameMk id="8" creationId="{188C3E53-C88E-8274-71FB-BE4D3D86125A}"/>
          </ac:graphicFrameMkLst>
        </pc:graphicFrameChg>
        <pc:graphicFrameChg chg="add del mod">
          <ac:chgData name="Nam Kim" userId="4540001_tp_dropbox_plus" providerId="OAuth2" clId="{300A364C-13C0-4B5D-A88B-43EAC7CBE3B0}" dt="2025-10-10T00:49:39.285" v="456"/>
          <ac:graphicFrameMkLst>
            <pc:docMk/>
            <pc:sldMk cId="2287493391" sldId="798"/>
            <ac:graphicFrameMk id="9" creationId="{C34C5D4B-4F65-F6AD-9006-A50A058B02D0}"/>
          </ac:graphicFrameMkLst>
        </pc:graphicFrameChg>
        <pc:graphicFrameChg chg="add del mod">
          <ac:chgData name="Nam Kim" userId="4540001_tp_dropbox_plus" providerId="OAuth2" clId="{300A364C-13C0-4B5D-A88B-43EAC7CBE3B0}" dt="2025-10-10T00:50:24.638" v="474"/>
          <ac:graphicFrameMkLst>
            <pc:docMk/>
            <pc:sldMk cId="2287493391" sldId="798"/>
            <ac:graphicFrameMk id="10" creationId="{6E34447E-AACC-9796-D625-D6092F9ABB05}"/>
          </ac:graphicFrameMkLst>
        </pc:graphicFrameChg>
        <pc:graphicFrameChg chg="add del mod">
          <ac:chgData name="Nam Kim" userId="4540001_tp_dropbox_plus" providerId="OAuth2" clId="{300A364C-13C0-4B5D-A88B-43EAC7CBE3B0}" dt="2025-10-10T00:51:15.388" v="493"/>
          <ac:graphicFrameMkLst>
            <pc:docMk/>
            <pc:sldMk cId="2287493391" sldId="798"/>
            <ac:graphicFrameMk id="11" creationId="{8751CD9C-86F6-43AC-D132-C11E6F804BD1}"/>
          </ac:graphicFrameMkLst>
        </pc:graphicFrameChg>
        <pc:graphicFrameChg chg="add del mod">
          <ac:chgData name="Nam Kim" userId="4540001_tp_dropbox_plus" providerId="OAuth2" clId="{300A364C-13C0-4B5D-A88B-43EAC7CBE3B0}" dt="2025-10-10T00:51:33.792" v="498"/>
          <ac:graphicFrameMkLst>
            <pc:docMk/>
            <pc:sldMk cId="2287493391" sldId="798"/>
            <ac:graphicFrameMk id="12" creationId="{1852F5D6-9A26-73B1-0165-626262546206}"/>
          </ac:graphicFrameMkLst>
        </pc:graphicFrameChg>
      </pc:sldChg>
      <pc:sldChg chg="addSp modSp">
        <pc:chgData name="Nam Kim" userId="4540001_tp_dropbox_plus" providerId="OAuth2" clId="{300A364C-13C0-4B5D-A88B-43EAC7CBE3B0}" dt="2025-10-10T00:52:56.179" v="512" actId="6549"/>
        <pc:sldMkLst>
          <pc:docMk/>
          <pc:sldMk cId="2526327026" sldId="799"/>
        </pc:sldMkLst>
        <pc:spChg chg="mod">
          <ac:chgData name="Nam Kim" userId="4540001_tp_dropbox_plus" providerId="OAuth2" clId="{300A364C-13C0-4B5D-A88B-43EAC7CBE3B0}" dt="2025-10-10T00:51:54.182" v="501"/>
          <ac:spMkLst>
            <pc:docMk/>
            <pc:sldMk cId="2526327026" sldId="799"/>
            <ac:spMk id="3" creationId="{28685542-16BA-9C60-DC15-D915C41BFAE4}"/>
          </ac:spMkLst>
        </pc:spChg>
        <pc:spChg chg="add mod">
          <ac:chgData name="Nam Kim" userId="4540001_tp_dropbox_plus" providerId="OAuth2" clId="{300A364C-13C0-4B5D-A88B-43EAC7CBE3B0}" dt="2025-10-10T00:52:48.395" v="506" actId="6549"/>
          <ac:spMkLst>
            <pc:docMk/>
            <pc:sldMk cId="2526327026" sldId="799"/>
            <ac:spMk id="9" creationId="{89450A8A-E64A-B07D-A31D-4F254BC5FE00}"/>
          </ac:spMkLst>
        </pc:spChg>
        <pc:spChg chg="add mod">
          <ac:chgData name="Nam Kim" userId="4540001_tp_dropbox_plus" providerId="OAuth2" clId="{300A364C-13C0-4B5D-A88B-43EAC7CBE3B0}" dt="2025-10-10T00:52:51.121" v="508" actId="6549"/>
          <ac:spMkLst>
            <pc:docMk/>
            <pc:sldMk cId="2526327026" sldId="799"/>
            <ac:spMk id="10" creationId="{A012AF65-E300-22AE-0B4B-FD48DF50381E}"/>
          </ac:spMkLst>
        </pc:spChg>
        <pc:spChg chg="add mod">
          <ac:chgData name="Nam Kim" userId="4540001_tp_dropbox_plus" providerId="OAuth2" clId="{300A364C-13C0-4B5D-A88B-43EAC7CBE3B0}" dt="2025-10-10T00:52:53.906" v="510" actId="6549"/>
          <ac:spMkLst>
            <pc:docMk/>
            <pc:sldMk cId="2526327026" sldId="799"/>
            <ac:spMk id="11" creationId="{BFD0CE5E-42EE-A460-0333-E4AB5C10E6DC}"/>
          </ac:spMkLst>
        </pc:spChg>
        <pc:spChg chg="add mod">
          <ac:chgData name="Nam Kim" userId="4540001_tp_dropbox_plus" providerId="OAuth2" clId="{300A364C-13C0-4B5D-A88B-43EAC7CBE3B0}" dt="2025-10-10T00:52:56.179" v="512" actId="6549"/>
          <ac:spMkLst>
            <pc:docMk/>
            <pc:sldMk cId="2526327026" sldId="799"/>
            <ac:spMk id="12" creationId="{70C2A3B0-9091-4417-2A93-FB8ADAFE8C5A}"/>
          </ac:spMkLst>
        </pc:spChg>
        <pc:grpChg chg="add mod">
          <ac:chgData name="Nam Kim" userId="4540001_tp_dropbox_plus" providerId="OAuth2" clId="{300A364C-13C0-4B5D-A88B-43EAC7CBE3B0}" dt="2025-10-10T00:52:15.417" v="503" actId="164"/>
          <ac:grpSpMkLst>
            <pc:docMk/>
            <pc:sldMk cId="2526327026" sldId="799"/>
            <ac:grpSpMk id="8" creationId="{B808EE34-0538-7ACB-C5DE-E21FEACF58CC}"/>
          </ac:grpSpMkLst>
        </pc:grpChg>
        <pc:picChg chg="add mod">
          <ac:chgData name="Nam Kim" userId="4540001_tp_dropbox_plus" providerId="OAuth2" clId="{300A364C-13C0-4B5D-A88B-43EAC7CBE3B0}" dt="2025-10-10T00:52:15.417" v="503" actId="164"/>
          <ac:picMkLst>
            <pc:docMk/>
            <pc:sldMk cId="2526327026" sldId="799"/>
            <ac:picMk id="4" creationId="{0EB20C7A-F15B-9F95-20AC-751C1D55E76E}"/>
          </ac:picMkLst>
        </pc:picChg>
        <pc:picChg chg="add mod">
          <ac:chgData name="Nam Kim" userId="4540001_tp_dropbox_plus" providerId="OAuth2" clId="{300A364C-13C0-4B5D-A88B-43EAC7CBE3B0}" dt="2025-10-10T00:52:15.417" v="503" actId="164"/>
          <ac:picMkLst>
            <pc:docMk/>
            <pc:sldMk cId="2526327026" sldId="799"/>
            <ac:picMk id="5" creationId="{2B073ECC-A3DC-EC38-4E29-E6BA90B18383}"/>
          </ac:picMkLst>
        </pc:picChg>
        <pc:picChg chg="add mod">
          <ac:chgData name="Nam Kim" userId="4540001_tp_dropbox_plus" providerId="OAuth2" clId="{300A364C-13C0-4B5D-A88B-43EAC7CBE3B0}" dt="2025-10-10T00:52:15.417" v="503" actId="164"/>
          <ac:picMkLst>
            <pc:docMk/>
            <pc:sldMk cId="2526327026" sldId="799"/>
            <ac:picMk id="6" creationId="{7E53025A-8CF7-32A9-C5C4-C4E55F72C675}"/>
          </ac:picMkLst>
        </pc:picChg>
        <pc:picChg chg="add mod">
          <ac:chgData name="Nam Kim" userId="4540001_tp_dropbox_plus" providerId="OAuth2" clId="{300A364C-13C0-4B5D-A88B-43EAC7CBE3B0}" dt="2025-10-10T00:52:15.417" v="503" actId="164"/>
          <ac:picMkLst>
            <pc:docMk/>
            <pc:sldMk cId="2526327026" sldId="799"/>
            <ac:picMk id="7" creationId="{65709E4C-65E5-6064-6F54-3B9BAA0404BF}"/>
          </ac:picMkLst>
        </pc:picChg>
      </pc:sldChg>
      <pc:sldChg chg="addSp delSp modSp">
        <pc:chgData name="Nam Kim" userId="4540001_tp_dropbox_plus" providerId="OAuth2" clId="{300A364C-13C0-4B5D-A88B-43EAC7CBE3B0}" dt="2025-10-10T00:54:58.149" v="520"/>
        <pc:sldMkLst>
          <pc:docMk/>
          <pc:sldMk cId="2049661987" sldId="800"/>
        </pc:sldMkLst>
        <pc:spChg chg="mod">
          <ac:chgData name="Nam Kim" userId="4540001_tp_dropbox_plus" providerId="OAuth2" clId="{300A364C-13C0-4B5D-A88B-43EAC7CBE3B0}" dt="2025-10-10T00:53:54.252" v="516" actId="6549"/>
          <ac:spMkLst>
            <pc:docMk/>
            <pc:sldMk cId="2049661987" sldId="800"/>
            <ac:spMk id="2" creationId="{910D0802-798D-459C-970D-6B469D91EB22}"/>
          </ac:spMkLst>
        </pc:spChg>
        <pc:spChg chg="add mod">
          <ac:chgData name="Nam Kim" userId="4540001_tp_dropbox_plus" providerId="OAuth2" clId="{300A364C-13C0-4B5D-A88B-43EAC7CBE3B0}" dt="2025-10-10T00:54:15.821" v="517" actId="767"/>
          <ac:spMkLst>
            <pc:docMk/>
            <pc:sldMk cId="2049661987" sldId="800"/>
            <ac:spMk id="4" creationId="{56D1214E-66A4-A64F-7D88-E7A53279ACE5}"/>
          </ac:spMkLst>
        </pc:spChg>
        <pc:graphicFrameChg chg="add del mod">
          <ac:chgData name="Nam Kim" userId="4540001_tp_dropbox_plus" providerId="OAuth2" clId="{300A364C-13C0-4B5D-A88B-43EAC7CBE3B0}" dt="2025-10-10T00:54:44.743" v="519"/>
          <ac:graphicFrameMkLst>
            <pc:docMk/>
            <pc:sldMk cId="2049661987" sldId="800"/>
            <ac:graphicFrameMk id="5" creationId="{C232B462-FA3A-F0A7-97E2-5CE03DB61FD8}"/>
          </ac:graphicFrameMkLst>
        </pc:graphicFrameChg>
        <pc:graphicFrameChg chg="add mod">
          <ac:chgData name="Nam Kim" userId="4540001_tp_dropbox_plus" providerId="OAuth2" clId="{300A364C-13C0-4B5D-A88B-43EAC7CBE3B0}" dt="2025-10-10T00:54:58.149" v="520"/>
          <ac:graphicFrameMkLst>
            <pc:docMk/>
            <pc:sldMk cId="2049661987" sldId="800"/>
            <ac:graphicFrameMk id="6" creationId="{9B49B124-CEB4-8E04-A968-864FBA35D917}"/>
          </ac:graphicFrameMkLst>
        </pc:graphicFrameChg>
      </pc:sldChg>
      <pc:sldChg chg="add">
        <pc:chgData name="Nam Kim" userId="4540001_tp_dropbox_plus" providerId="OAuth2" clId="{300A364C-13C0-4B5D-A88B-43EAC7CBE3B0}" dt="2025-10-10T00:57:47.292" v="540"/>
        <pc:sldMkLst>
          <pc:docMk/>
          <pc:sldMk cId="2929004289" sldId="801"/>
        </pc:sldMkLst>
      </pc:sldChg>
    </pc:docChg>
  </pc:docChgLst>
  <pc:docChgLst>
    <pc:chgData name="Nam Kim" userId="4540001_tp_dropbox_plus" providerId="OAuth2" clId="{0719AB12-B3B2-4DAC-9C31-37922FB3C4FD}"/>
    <pc:docChg chg="addSld modSld">
      <pc:chgData name="Nam Kim" userId="4540001_tp_dropbox_plus" providerId="OAuth2" clId="{0719AB12-B3B2-4DAC-9C31-37922FB3C4FD}" dt="2025-10-06T16:00:52.754" v="1"/>
      <pc:docMkLst>
        <pc:docMk/>
      </pc:docMkLst>
      <pc:sldChg chg="add">
        <pc:chgData name="Nam Kim" userId="4540001_tp_dropbox_plus" providerId="OAuth2" clId="{0719AB12-B3B2-4DAC-9C31-37922FB3C4FD}" dt="2025-10-06T16:00:27.091" v="0"/>
        <pc:sldMkLst>
          <pc:docMk/>
          <pc:sldMk cId="2795466462" sldId="763"/>
        </pc:sldMkLst>
      </pc:sldChg>
      <pc:sldChg chg="add">
        <pc:chgData name="Nam Kim" userId="4540001_tp_dropbox_plus" providerId="OAuth2" clId="{0719AB12-B3B2-4DAC-9C31-37922FB3C4FD}" dt="2025-10-06T16:00:52.754" v="1"/>
        <pc:sldMkLst>
          <pc:docMk/>
          <pc:sldMk cId="2899009676" sldId="7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24579"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6093" tIns="48045" rIns="96093" bIns="48045"/>
              <a:lstStyle/>
              <a:p>
                <a:pPr eaLnBrk="1" hangingPunct="1"/>
                <a:r>
                  <a:rPr lang="en-US" dirty="0"/>
                  <a:t>Surrogates are algebraic expressions fitted to data that approximate an expensive function. Here we denote them with a hat symbol , </a:t>
                </a:r>
                <a14:m>
                  <m:oMath xmlns:m="http://schemas.openxmlformats.org/officeDocument/2006/math">
                    <m:d>
                      <m:dPr>
                        <m:beg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𝑦</m:t>
                            </m:r>
                          </m:e>
                        </m:acc>
                        <m:r>
                          <a:rPr lang="en-US">
                            <a:latin typeface="Cambria Math"/>
                          </a:rPr>
                          <m:t>(</m:t>
                        </m:r>
                        <m:r>
                          <a:rPr lang="en-US" b="1">
                            <a:latin typeface="Cambria Math"/>
                          </a:rPr>
                          <m:t>𝐱</m:t>
                        </m:r>
                      </m:e>
                    </m:d>
                  </m:oMath>
                </a14:m>
                <a:r>
                  <a:rPr lang="en-US" dirty="0"/>
                  <a:t> is a surrogate for </a:t>
                </a:r>
                <a:r>
                  <a:rPr lang="en-US" i="1" dirty="0"/>
                  <a:t>y(</a:t>
                </a:r>
                <a:r>
                  <a:rPr lang="en-US" b="0" i="1" dirty="0"/>
                  <a:t>x)</a:t>
                </a:r>
                <a:r>
                  <a:rPr lang="en-US" b="0" dirty="0"/>
                  <a:t>. </a:t>
                </a:r>
              </a:p>
              <a:p>
                <a:pPr eaLnBrk="1" hangingPunct="1"/>
                <a:endParaRPr lang="en-US" baseline="0" dirty="0"/>
              </a:p>
              <a:p>
                <a:pPr eaLnBrk="1" hangingPunct="1"/>
                <a:r>
                  <a:rPr lang="en-US" dirty="0"/>
                  <a:t>Four common surrogates are kriging, polynomial response surfaces (linear regression), support vector regression, and radial basis neural network. Given the same data different surrogates will provide different approximations. The top figure shows a function </a:t>
                </a:r>
                <a:r>
                  <a:rPr lang="en-US" i="1" dirty="0"/>
                  <a:t>y </a:t>
                </a:r>
                <a:r>
                  <a:rPr lang="en-US" dirty="0"/>
                  <a:t>, and the bottom figure shows two surrogates fitted to four data points of function values.  The </a:t>
                </a:r>
                <a:r>
                  <a:rPr lang="en-US" dirty="0" err="1"/>
                  <a:t>kriging</a:t>
                </a:r>
                <a:r>
                  <a:rPr lang="en-US" dirty="0"/>
                  <a:t> surrogate interpolates the data, while the quadratic polynomial response surface minimizes the sum of the squares of the differences between data and surrogate.</a:t>
                </a:r>
              </a:p>
              <a:p>
                <a:pPr eaLnBrk="1" hangingPunct="1"/>
                <a:endParaRPr lang="en-US" dirty="0"/>
              </a:p>
              <a:p>
                <a:pPr eaLnBrk="1" hangingPunct="1"/>
                <a:r>
                  <a:rPr lang="en-US" dirty="0"/>
                  <a:t>A measure of the uncertainty in the surrogate prediction is the difference between the predictions of different surrogates. In general this uncertainty will be larger when the data points are sparse. In the figure, the distance between points is greater on the left than on the right, and consequently the difference is also larger on the left.</a:t>
                </a:r>
              </a:p>
            </p:txBody>
          </p:sp>
        </mc:Choice>
        <mc:Fallback xmlns="">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lstStyle/>
              <a:p>
                <a:pPr eaLnBrk="1" hangingPunct="1"/>
                <a:r>
                  <a:rPr lang="en-US" dirty="0" smtClean="0"/>
                  <a:t>Surrogates are algebraic expressions fitted to data that approximate an expensive function. Here we denote them with a hat symbol , </a:t>
                </a:r>
                <a:r>
                  <a:rPr lang="en-US" i="0"/>
                  <a:t>├ 𝑦 ̂(</a:t>
                </a:r>
                <a:r>
                  <a:rPr lang="en-US" b="1" i="0"/>
                  <a:t>𝐱)</a:t>
                </a:r>
                <a:r>
                  <a:rPr lang="en-US" dirty="0" smtClean="0"/>
                  <a:t> is a surrogate for </a:t>
                </a:r>
                <a:r>
                  <a:rPr lang="en-US" i="1" dirty="0" smtClean="0"/>
                  <a:t>y(</a:t>
                </a:r>
                <a:r>
                  <a:rPr lang="en-US" b="1" i="1" dirty="0" smtClean="0"/>
                  <a:t>x)</a:t>
                </a:r>
                <a:r>
                  <a:rPr lang="en-US" dirty="0" smtClean="0"/>
                  <a:t>. </a:t>
                </a:r>
              </a:p>
              <a:p>
                <a:pPr eaLnBrk="1" hangingPunct="1"/>
                <a:endParaRPr lang="en-US" dirty="0"/>
              </a:p>
              <a:p>
                <a:pPr eaLnBrk="1" hangingPunct="1"/>
                <a:r>
                  <a:rPr lang="en-US" dirty="0" smtClean="0"/>
                  <a:t>Four common surrogates, discussed in other lectures are </a:t>
                </a:r>
                <a:r>
                  <a:rPr lang="en-US" dirty="0" err="1" smtClean="0"/>
                  <a:t>kriging</a:t>
                </a:r>
                <a:r>
                  <a:rPr lang="en-US" dirty="0" smtClean="0"/>
                  <a:t>, polynomial response surfaces (linear regression), support vector regression, and radial basis neural network. Given the same data different surrogates will provide different approximations. The top figure shows a function </a:t>
                </a:r>
                <a:r>
                  <a:rPr lang="en-US" i="1" dirty="0" smtClean="0"/>
                  <a:t>y </a:t>
                </a:r>
                <a:r>
                  <a:rPr lang="en-US" dirty="0" smtClean="0"/>
                  <a:t>, and the bottom figure shows two surrogates fitted to four data points of function values.  The </a:t>
                </a:r>
                <a:r>
                  <a:rPr lang="en-US" dirty="0" err="1" smtClean="0"/>
                  <a:t>kriging</a:t>
                </a:r>
                <a:r>
                  <a:rPr lang="en-US" dirty="0" smtClean="0"/>
                  <a:t> surrogate interpolates the data, while the quadratic polynomial response surface minimizes the sum of the squares of the differences between data and surrogate.</a:t>
                </a:r>
              </a:p>
              <a:p>
                <a:pPr eaLnBrk="1" hangingPunct="1"/>
                <a:endParaRPr lang="en-US" dirty="0"/>
              </a:p>
              <a:p>
                <a:pPr eaLnBrk="1" hangingPunct="1"/>
                <a:r>
                  <a:rPr lang="en-US" dirty="0" smtClean="0"/>
                  <a:t>A measure of the uncertainty in the surrogate prediction is the difference between the predictions of different surrogates. In general this uncertainty will be larger when the data points are sparse. In the figure, the distance between points is greater on the left than on the right, and consequently th</a:t>
                </a:r>
                <a:r>
                  <a:rPr lang="en-US" dirty="0" smtClean="0"/>
                  <a:t>e difference is also larger on the left.</a:t>
                </a:r>
                <a:endParaRPr lang="en-US" dirty="0" smtClean="0"/>
              </a:p>
            </p:txBody>
          </p:sp>
        </mc:Fallback>
      </mc:AlternateContent>
      <p:sp>
        <p:nvSpPr>
          <p:cNvPr id="24580"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A2BDA687-C3C3-4CE7-9354-72479A487A5E}" type="slidenum">
              <a:rPr lang="pt-BR" sz="1200">
                <a:latin typeface="Times New Roman" pitchFamily="18" charset="0"/>
              </a:rPr>
              <a:pPr algn="r" eaLnBrk="1" hangingPunct="1"/>
              <a:t>11</a:t>
            </a:fld>
            <a:endParaRPr lang="pt-BR" sz="1200">
              <a:latin typeface="Times New Roman" pitchFamily="18" charset="0"/>
            </a:endParaRPr>
          </a:p>
        </p:txBody>
      </p:sp>
      <p:graphicFrame>
        <p:nvGraphicFramePr>
          <p:cNvPr id="2" name="Object 1"/>
          <p:cNvGraphicFramePr>
            <a:graphicFrameLocks noChangeAspect="1"/>
          </p:cNvGraphicFramePr>
          <p:nvPr/>
        </p:nvGraphicFramePr>
        <p:xfrm>
          <a:off x="4546600" y="32258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2" name="Object 1"/>
                      <p:cNvPicPr/>
                      <p:nvPr/>
                    </p:nvPicPr>
                    <p:blipFill>
                      <a:blip r:embed="rId4"/>
                      <a:stretch>
                        <a:fillRect/>
                      </a:stretch>
                    </p:blipFill>
                    <p:spPr>
                      <a:xfrm>
                        <a:off x="4546600" y="32258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3969553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For the Hartman 3 function, three surrogates had similar performance as shown in the box plot of their cross validation PRESS measure for the 100 DOEs discussed before. RBNN was the best, with </a:t>
            </a:r>
            <a:r>
              <a:rPr lang="en-US" dirty="0" err="1"/>
              <a:t>kriging</a:t>
            </a:r>
            <a:r>
              <a:rPr lang="en-US" dirty="0"/>
              <a:t> and SVR not far behind.</a:t>
            </a:r>
          </a:p>
        </p:txBody>
      </p:sp>
      <p:sp>
        <p:nvSpPr>
          <p:cNvPr id="40964"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76C3C6D8-C803-4EC7-A9FA-E5DBF743F92D}" type="slidenum">
              <a:rPr lang="pt-BR" sz="1200">
                <a:latin typeface="Times New Roman" pitchFamily="18" charset="0"/>
              </a:rPr>
              <a:pPr algn="r" eaLnBrk="1" hangingPunct="1"/>
              <a:t>62</a:t>
            </a:fld>
            <a:endParaRPr lang="pt-BR" sz="1200">
              <a:latin typeface="Times New Roman" pitchFamily="18" charset="0"/>
            </a:endParaRPr>
          </a:p>
        </p:txBody>
      </p:sp>
    </p:spTree>
    <p:extLst>
      <p:ext uri="{BB962C8B-B14F-4D97-AF65-F5344CB8AC3E}">
        <p14:creationId xmlns:p14="http://schemas.microsoft.com/office/powerpoint/2010/main" val="421231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Besides using another surrogate instead of </a:t>
            </a:r>
            <a:r>
              <a:rPr lang="en-US" dirty="0" err="1"/>
              <a:t>kriging</a:t>
            </a:r>
            <a:r>
              <a:rPr lang="en-US" dirty="0"/>
              <a:t> with EGO, we can also use multiple surrogates simultaneously. This will make sense when it is efficient to perform multiple function evaluations simultaneously, because multiple processors are available. </a:t>
            </a:r>
          </a:p>
          <a:p>
            <a:pPr eaLnBrk="1" hangingPunct="1"/>
            <a:r>
              <a:rPr lang="en-US" dirty="0"/>
              <a:t>The top two figures show the </a:t>
            </a:r>
            <a:r>
              <a:rPr lang="en-US" dirty="0" err="1"/>
              <a:t>kriging</a:t>
            </a:r>
            <a:r>
              <a:rPr lang="en-US" dirty="0"/>
              <a:t> surrogate with its uncertainty model, and the SVR surrogate with imported uncertainty model. The two uncertainty magnitudes are the same, but because the surrogates are different, the expected improvement (EI)function is different for the two surrogate.</a:t>
            </a:r>
          </a:p>
          <a:p>
            <a:pPr eaLnBrk="1" hangingPunct="1"/>
            <a:r>
              <a:rPr lang="en-US" dirty="0"/>
              <a:t>The bottom figures show that the maximum EI for </a:t>
            </a:r>
            <a:r>
              <a:rPr lang="en-US" dirty="0" err="1"/>
              <a:t>Kriging</a:t>
            </a:r>
            <a:r>
              <a:rPr lang="en-US" dirty="0"/>
              <a:t> is on the left (exploration) and the maximum EI for SVR is on the right (exploitation), and so we could use them both if we can perform two function evaluations simultaneously.</a:t>
            </a:r>
          </a:p>
        </p:txBody>
      </p:sp>
      <p:sp>
        <p:nvSpPr>
          <p:cNvPr id="39940"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07073329-3A5D-4DEC-8212-FFB0BCDDF2DD}" type="slidenum">
              <a:rPr lang="pt-BR" sz="1200">
                <a:latin typeface="Times New Roman" pitchFamily="18" charset="0"/>
              </a:rPr>
              <a:pPr algn="r" eaLnBrk="1" hangingPunct="1"/>
              <a:t>63</a:t>
            </a:fld>
            <a:endParaRPr lang="pt-BR" sz="1200">
              <a:latin typeface="Times New Roman" pitchFamily="18" charset="0"/>
            </a:endParaRPr>
          </a:p>
        </p:txBody>
      </p:sp>
    </p:spTree>
    <p:extLst>
      <p:ext uri="{BB962C8B-B14F-4D97-AF65-F5344CB8AC3E}">
        <p14:creationId xmlns:p14="http://schemas.microsoft.com/office/powerpoint/2010/main" val="1925910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 compare here running the kriging based EGO for 20 iterations doing one evaluation at a time with running kriging with RBNN or kriging with SVR doing two function evaluations simultaneously. To keep the total number of function evaluations the same, the pairs are run for only 10 iterations. </a:t>
            </a:r>
          </a:p>
          <a:p>
            <a:pPr eaLnBrk="1" hangingPunct="1"/>
            <a:r>
              <a:rPr lang="en-US" dirty="0"/>
              <a:t>The box plots show the improvement at the end of the optimization for 100 different DOEs. All three box plots are comparable, but the ones run with pairs would take only half of the time, because they take advantage of parallelism.</a:t>
            </a:r>
          </a:p>
        </p:txBody>
      </p:sp>
      <p:sp>
        <p:nvSpPr>
          <p:cNvPr id="41988"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58B5B943-CF5C-47BF-A304-0AEF8A6B6491}" type="slidenum">
              <a:rPr lang="pt-BR" sz="1200">
                <a:latin typeface="Times New Roman" pitchFamily="18" charset="0"/>
              </a:rPr>
              <a:pPr algn="r" eaLnBrk="1" hangingPunct="1"/>
              <a:t>64</a:t>
            </a:fld>
            <a:endParaRPr lang="pt-BR" sz="1200">
              <a:latin typeface="Times New Roman" pitchFamily="18" charset="0"/>
            </a:endParaRPr>
          </a:p>
        </p:txBody>
      </p:sp>
    </p:spTree>
    <p:extLst>
      <p:ext uri="{BB962C8B-B14F-4D97-AF65-F5344CB8AC3E}">
        <p14:creationId xmlns:p14="http://schemas.microsoft.com/office/powerpoint/2010/main" val="1232746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multiple points using EI: </a:t>
            </a:r>
          </a:p>
          <a:p>
            <a:r>
              <a:rPr lang="en-US" sz="1200" b="0" i="0" u="none" strike="noStrike" kern="1200" baseline="0" dirty="0">
                <a:solidFill>
                  <a:schemeClr val="tx1"/>
                </a:solidFill>
                <a:latin typeface="Times New Roman" pitchFamily="18" charset="0"/>
                <a:ea typeface="+mn-ea"/>
                <a:cs typeface="+mn-cs"/>
              </a:rPr>
              <a:t>[1] </a:t>
            </a:r>
            <a:r>
              <a:rPr lang="en-US" sz="1200" b="0" i="0" u="none" strike="noStrike" kern="1200" baseline="0" dirty="0" err="1">
                <a:solidFill>
                  <a:schemeClr val="tx1"/>
                </a:solidFill>
                <a:latin typeface="Times New Roman" pitchFamily="18" charset="0"/>
                <a:ea typeface="+mn-ea"/>
                <a:cs typeface="+mn-cs"/>
              </a:rPr>
              <a:t>Ginsbourger</a:t>
            </a:r>
            <a:r>
              <a:rPr lang="en-US" sz="1200" b="0" i="0" u="none" strike="noStrike" kern="1200" baseline="0" dirty="0">
                <a:solidFill>
                  <a:schemeClr val="tx1"/>
                </a:solidFill>
                <a:latin typeface="Times New Roman" pitchFamily="18" charset="0"/>
                <a:ea typeface="+mn-ea"/>
                <a:cs typeface="+mn-cs"/>
              </a:rPr>
              <a:t>, D., Le Riche, R., </a:t>
            </a:r>
            <a:r>
              <a:rPr lang="en-US" sz="1200" b="0" i="0" u="none" strike="noStrike" kern="1200" baseline="0" dirty="0" err="1">
                <a:solidFill>
                  <a:schemeClr val="tx1"/>
                </a:solidFill>
                <a:latin typeface="Times New Roman" pitchFamily="18" charset="0"/>
                <a:ea typeface="+mn-ea"/>
                <a:cs typeface="+mn-cs"/>
              </a:rPr>
              <a:t>Carraro</a:t>
            </a:r>
            <a:r>
              <a:rPr lang="en-US" sz="1200" b="0" i="0" u="none" strike="noStrike" kern="1200" baseline="0" dirty="0">
                <a:solidFill>
                  <a:schemeClr val="tx1"/>
                </a:solidFill>
                <a:latin typeface="Times New Roman" pitchFamily="18" charset="0"/>
                <a:ea typeface="+mn-ea"/>
                <a:cs typeface="+mn-cs"/>
              </a:rPr>
              <a:t>, L. : Kriging is well-suited to parallelize optimization. In: </a:t>
            </a:r>
            <a:r>
              <a:rPr lang="en-US" sz="1200" b="0" i="0" u="none" strike="noStrike" kern="1200" baseline="0" dirty="0" err="1">
                <a:solidFill>
                  <a:schemeClr val="tx1"/>
                </a:solidFill>
                <a:latin typeface="Times New Roman" pitchFamily="18" charset="0"/>
                <a:ea typeface="+mn-ea"/>
                <a:cs typeface="+mn-cs"/>
              </a:rPr>
              <a:t>Tenne</a:t>
            </a:r>
            <a:r>
              <a:rPr lang="en-US" sz="1200" b="0" i="0" u="none" strike="noStrike" kern="1200" baseline="0" dirty="0">
                <a:solidFill>
                  <a:schemeClr val="tx1"/>
                </a:solidFill>
                <a:latin typeface="Times New Roman" pitchFamily="18" charset="0"/>
                <a:ea typeface="+mn-ea"/>
                <a:cs typeface="+mn-cs"/>
              </a:rPr>
              <a:t>, Y., Goh, C. (eds.) Computational Intelligence in Expensive Optimization Problems, vol. 2, pp. 131–162, Springer, Heidelberg (2010).</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Adding multiple points using PI: </a:t>
            </a:r>
          </a:p>
          <a:p>
            <a:r>
              <a:rPr lang="en-US" sz="1200" b="0" i="0" u="none" strike="noStrike" kern="1200" baseline="0" dirty="0">
                <a:solidFill>
                  <a:schemeClr val="tx1"/>
                </a:solidFill>
                <a:latin typeface="Times New Roman" pitchFamily="18" charset="0"/>
                <a:ea typeface="+mn-ea"/>
                <a:cs typeface="+mn-cs"/>
              </a:rPr>
              <a:t>[2] Jones, D.R.: A taxonomy of global optimization methods based on response surfaces. J. Glob. </a:t>
            </a:r>
            <a:r>
              <a:rPr lang="en-US" sz="1200" b="0" i="0" u="none" strike="noStrike" kern="1200" baseline="0" dirty="0" err="1">
                <a:solidFill>
                  <a:schemeClr val="tx1"/>
                </a:solidFill>
                <a:latin typeface="Times New Roman" pitchFamily="18" charset="0"/>
                <a:ea typeface="+mn-ea"/>
                <a:cs typeface="+mn-cs"/>
              </a:rPr>
              <a:t>Optim</a:t>
            </a:r>
            <a:r>
              <a:rPr lang="en-US" sz="1200" b="0" i="0" u="none" strike="noStrike" kern="1200" baseline="0" dirty="0">
                <a:solidFill>
                  <a:schemeClr val="tx1"/>
                </a:solidFill>
                <a:latin typeface="Times New Roman" pitchFamily="18" charset="0"/>
                <a:ea typeface="+mn-ea"/>
                <a:cs typeface="+mn-cs"/>
              </a:rPr>
              <a:t>. </a:t>
            </a:r>
            <a:r>
              <a:rPr lang="en-US" sz="1200" b="1" i="0" u="none" strike="noStrike" kern="1200" baseline="0" dirty="0">
                <a:solidFill>
                  <a:schemeClr val="tx1"/>
                </a:solidFill>
                <a:latin typeface="Times New Roman" pitchFamily="18" charset="0"/>
                <a:ea typeface="+mn-ea"/>
                <a:cs typeface="+mn-cs"/>
              </a:rPr>
              <a:t>21</a:t>
            </a:r>
            <a:r>
              <a:rPr lang="en-US" sz="1200" b="0" i="0" u="none" strike="noStrike" kern="1200" baseline="0" dirty="0">
                <a:solidFill>
                  <a:schemeClr val="tx1"/>
                </a:solidFill>
                <a:latin typeface="Times New Roman" pitchFamily="18" charset="0"/>
                <a:ea typeface="+mn-ea"/>
                <a:cs typeface="+mn-cs"/>
              </a:rPr>
              <a:t>(4), 345–383 (2001).</a:t>
            </a:r>
          </a:p>
          <a:p>
            <a:r>
              <a:rPr lang="en-US" dirty="0"/>
              <a:t>[3] </a:t>
            </a:r>
            <a:r>
              <a:rPr lang="en-US" sz="1200" b="0" i="0" u="none" strike="noStrike" kern="1200" baseline="0" dirty="0" err="1">
                <a:solidFill>
                  <a:schemeClr val="tx1"/>
                </a:solidFill>
                <a:latin typeface="Times New Roman" pitchFamily="18" charset="0"/>
                <a:ea typeface="+mn-ea"/>
                <a:cs typeface="+mn-cs"/>
              </a:rPr>
              <a:t>Viana</a:t>
            </a:r>
            <a:r>
              <a:rPr lang="en-US" sz="1200" b="0" i="0" u="none" strike="noStrike" kern="1200" baseline="0" dirty="0">
                <a:solidFill>
                  <a:schemeClr val="tx1"/>
                </a:solidFill>
                <a:latin typeface="Times New Roman" pitchFamily="18" charset="0"/>
                <a:ea typeface="+mn-ea"/>
                <a:cs typeface="+mn-cs"/>
              </a:rPr>
              <a:t> FAC, Haftka RT, “Surrogate-based global optimization with parallel simulations using the probability of improvement,” </a:t>
            </a:r>
            <a:r>
              <a:rPr lang="en-US" sz="1200" b="0" i="1" u="none" strike="noStrike" kern="1200" baseline="0" dirty="0">
                <a:solidFill>
                  <a:schemeClr val="tx1"/>
                </a:solidFill>
                <a:latin typeface="Times New Roman" pitchFamily="18" charset="0"/>
                <a:ea typeface="+mn-ea"/>
                <a:cs typeface="+mn-cs"/>
              </a:rPr>
              <a:t>13th AIAA/ISSMO Multidisciplinary Analysis and Optimization Conference</a:t>
            </a:r>
            <a:r>
              <a:rPr lang="en-US" sz="1200" b="0" i="0" u="none" strike="noStrike" kern="1200" baseline="0" dirty="0">
                <a:solidFill>
                  <a:schemeClr val="tx1"/>
                </a:solidFill>
                <a:latin typeface="Times New Roman" pitchFamily="18" charset="0"/>
                <a:ea typeface="+mn-ea"/>
                <a:cs typeface="+mn-cs"/>
              </a:rPr>
              <a:t>, Fort Worth, USA, September 13-15, 2010, AIAA 2010-9392.</a:t>
            </a:r>
          </a:p>
          <a:p>
            <a:r>
              <a:rPr lang="en-US" sz="1200" b="0" i="0" u="none" strike="noStrike" kern="1200" baseline="0" dirty="0">
                <a:solidFill>
                  <a:schemeClr val="tx1"/>
                </a:solidFill>
                <a:latin typeface="Times New Roman" pitchFamily="18" charset="0"/>
                <a:ea typeface="+mn-ea"/>
                <a:cs typeface="+mn-cs"/>
              </a:rPr>
              <a:t>[4] </a:t>
            </a:r>
            <a:r>
              <a:rPr lang="en-US" sz="1200" kern="1200" dirty="0">
                <a:solidFill>
                  <a:schemeClr val="tx1"/>
                </a:solidFill>
                <a:effectLst/>
                <a:latin typeface="Times New Roman" pitchFamily="18" charset="0"/>
                <a:ea typeface="+mn-ea"/>
                <a:cs typeface="+mn-cs"/>
              </a:rPr>
              <a:t>Chaudhuri A, Haftka RT, and </a:t>
            </a:r>
            <a:r>
              <a:rPr lang="en-US" sz="1200" kern="1200" dirty="0" err="1">
                <a:solidFill>
                  <a:schemeClr val="tx1"/>
                </a:solidFill>
                <a:effectLst/>
                <a:latin typeface="Times New Roman" pitchFamily="18" charset="0"/>
                <a:ea typeface="+mn-ea"/>
                <a:cs typeface="+mn-cs"/>
              </a:rPr>
              <a:t>Viana</a:t>
            </a:r>
            <a:r>
              <a:rPr lang="en-US" sz="1200" kern="1200" dirty="0">
                <a:solidFill>
                  <a:schemeClr val="tx1"/>
                </a:solidFill>
                <a:effectLst/>
                <a:latin typeface="Times New Roman" pitchFamily="18" charset="0"/>
                <a:ea typeface="+mn-ea"/>
                <a:cs typeface="+mn-cs"/>
              </a:rPr>
              <a:t> FAC, “Efficient Global Optimization with Adaptive Target for Probability of targeted Improvement,”</a:t>
            </a:r>
            <a:r>
              <a:rPr lang="en-US" sz="1200" i="1" kern="1200" dirty="0">
                <a:solidFill>
                  <a:schemeClr val="tx1"/>
                </a:solidFill>
                <a:effectLst/>
                <a:latin typeface="Times New Roman" pitchFamily="18" charset="0"/>
                <a:ea typeface="+mn-ea"/>
                <a:cs typeface="+mn-cs"/>
              </a:rPr>
              <a:t> 8</a:t>
            </a:r>
            <a:r>
              <a:rPr lang="en-US" sz="1200" i="1" kern="1200" baseline="30000" dirty="0">
                <a:solidFill>
                  <a:schemeClr val="tx1"/>
                </a:solidFill>
                <a:effectLst/>
                <a:latin typeface="Times New Roman" pitchFamily="18" charset="0"/>
                <a:ea typeface="+mn-ea"/>
                <a:cs typeface="+mn-cs"/>
              </a:rPr>
              <a:t>th</a:t>
            </a:r>
            <a:r>
              <a:rPr lang="en-US" sz="1200" i="1" kern="1200" dirty="0">
                <a:solidFill>
                  <a:schemeClr val="tx1"/>
                </a:solidFill>
                <a:effectLst/>
                <a:latin typeface="Times New Roman" pitchFamily="18" charset="0"/>
                <a:ea typeface="+mn-ea"/>
                <a:cs typeface="+mn-cs"/>
              </a:rPr>
              <a:t> AIAA Multidisciplinary Design Optimization Specialist Conference</a:t>
            </a:r>
            <a:r>
              <a:rPr lang="en-US" sz="1200" kern="1200" dirty="0">
                <a:solidFill>
                  <a:schemeClr val="tx1"/>
                </a:solidFill>
                <a:effectLst/>
                <a:latin typeface="Times New Roman" pitchFamily="18" charset="0"/>
                <a:ea typeface="+mn-ea"/>
                <a:cs typeface="+mn-cs"/>
              </a:rPr>
              <a:t>, Honolulu, Hawaii, April 23-26, 2012.</a:t>
            </a:r>
            <a:endParaRPr lang="en-US" sz="1200" b="0" i="0" u="none" strike="noStrike" kern="1200" baseline="0" dirty="0">
              <a:solidFill>
                <a:schemeClr val="tx1"/>
              </a:solidFill>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1B51BA2D-151F-43D2-82D8-CA1983E9E5C3}" type="slidenum">
              <a:rPr lang="pt-BR" smtClean="0"/>
              <a:pPr>
                <a:defRPr/>
              </a:pPr>
              <a:t>65</a:t>
            </a:fld>
            <a:endParaRPr lang="pt-BR"/>
          </a:p>
        </p:txBody>
      </p:sp>
    </p:spTree>
    <p:extLst>
      <p:ext uri="{BB962C8B-B14F-4D97-AF65-F5344CB8AC3E}">
        <p14:creationId xmlns:p14="http://schemas.microsoft.com/office/powerpoint/2010/main" val="152254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lstStyle/>
          <a:p>
            <a:pPr eaLnBrk="1" hangingPunct="1"/>
            <a:r>
              <a:rPr lang="en-US" dirty="0"/>
              <a:t>Besides comparing the predictions of multiple surrogates in order to assess the uncertainty, the theory behind many surrogates also permits us to estimate the uncertainty associated with their predictions. The lecture on  prediction variance in linear regression and  the lecture on </a:t>
            </a:r>
            <a:r>
              <a:rPr lang="en-US" dirty="0" err="1"/>
              <a:t>kriging</a:t>
            </a:r>
            <a:r>
              <a:rPr lang="en-US" dirty="0"/>
              <a:t> may be consulted to see the actual expressions for the uncertainty in the case of polynomial response surfaces and </a:t>
            </a:r>
            <a:r>
              <a:rPr lang="en-US" dirty="0" err="1"/>
              <a:t>kriging</a:t>
            </a:r>
            <a:r>
              <a:rPr lang="en-US" dirty="0"/>
              <a:t>, respectively.</a:t>
            </a:r>
          </a:p>
          <a:p>
            <a:pPr eaLnBrk="1" hangingPunct="1"/>
            <a:r>
              <a:rPr lang="en-US" dirty="0"/>
              <a:t>In the upper figure, the </a:t>
            </a:r>
            <a:r>
              <a:rPr lang="en-US" dirty="0" err="1"/>
              <a:t>kriging</a:t>
            </a:r>
            <a:r>
              <a:rPr lang="en-US" dirty="0"/>
              <a:t> surrogate from the previous slide is shown with a shaded region which is one standard error wide. The standard error is the estimate of the standard deviation of the </a:t>
            </a:r>
            <a:r>
              <a:rPr lang="en-US" dirty="0" err="1"/>
              <a:t>kriging</a:t>
            </a:r>
            <a:r>
              <a:rPr lang="en-US" dirty="0"/>
              <a:t> estimate, which is obtained as the square root of the prediction variance. We again see that the uncertainty is larger on the left side, where points are more widely spaced.</a:t>
            </a:r>
          </a:p>
          <a:p>
            <a:pPr eaLnBrk="1" hangingPunct="1"/>
            <a:endParaRPr lang="en-US" dirty="0"/>
          </a:p>
          <a:p>
            <a:pPr eaLnBrk="1" hangingPunct="1"/>
            <a:r>
              <a:rPr lang="en-US" dirty="0"/>
              <a:t>Both polynomial response surfaces and linear regression further assume that the uncertainty follows a normal distribution,</a:t>
            </a:r>
            <a:r>
              <a:rPr lang="en-US" baseline="0" dirty="0"/>
              <a:t> </a:t>
            </a:r>
            <a:r>
              <a:rPr lang="en-US" dirty="0"/>
              <a:t>and this is shown in the bottom figure. The figure shows the distribution at x=0.8, and it allows us to estimate the probability of the true function being below any value.  This would  be the area of the curve below that value. For example, we have a probability of 50% of the true function being below zero, and a few percent below -5. The upper figure indicates that -5 is about two standard deviation below the mean, and a normally distributed variable has a 2.27% chance of being below the mean minus two standard deviations.</a:t>
            </a:r>
          </a:p>
          <a:p>
            <a:pPr eaLnBrk="1" hangingPunct="1"/>
            <a:r>
              <a:rPr lang="en-US" dirty="0"/>
              <a:t>Using the normal distribution for selecting points is a key feature of the EGO algorithm.</a:t>
            </a:r>
          </a:p>
        </p:txBody>
      </p:sp>
      <p:sp>
        <p:nvSpPr>
          <p:cNvPr id="25604"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DC4B2E71-2780-4DD8-AE40-FB6DA17CA178}" type="slidenum">
              <a:rPr lang="pt-BR" sz="1200">
                <a:latin typeface="Times New Roman" pitchFamily="18" charset="0"/>
              </a:rPr>
              <a:pPr algn="r" eaLnBrk="1" hangingPunct="1"/>
              <a:t>12</a:t>
            </a:fld>
            <a:endParaRPr lang="pt-BR" sz="1200">
              <a:latin typeface="Times New Roman" pitchFamily="18" charset="0"/>
            </a:endParaRPr>
          </a:p>
        </p:txBody>
      </p:sp>
    </p:spTree>
    <p:extLst>
      <p:ext uri="{BB962C8B-B14F-4D97-AF65-F5344CB8AC3E}">
        <p14:creationId xmlns:p14="http://schemas.microsoft.com/office/powerpoint/2010/main" val="311883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lstStyle/>
          <a:p>
            <a:pPr eaLnBrk="1" hangingPunct="1"/>
            <a:r>
              <a:rPr lang="en-US" dirty="0"/>
              <a:t>EGO was developed with </a:t>
            </a:r>
            <a:r>
              <a:rPr lang="en-US" dirty="0" err="1"/>
              <a:t>kriging</a:t>
            </a:r>
            <a:r>
              <a:rPr lang="en-US" dirty="0"/>
              <a:t>, even though it is applicable to any surrogate with an uncertainty model. So in this lecture we will assume that the surrogate is </a:t>
            </a:r>
            <a:r>
              <a:rPr lang="en-US" dirty="0" err="1"/>
              <a:t>kriging</a:t>
            </a:r>
            <a:r>
              <a:rPr lang="en-US" dirty="0"/>
              <a:t>.</a:t>
            </a:r>
          </a:p>
          <a:p>
            <a:pPr eaLnBrk="1" hangingPunct="1"/>
            <a:r>
              <a:rPr lang="en-US" dirty="0"/>
              <a:t>So given a sample of function values at data points we fit a </a:t>
            </a:r>
            <a:r>
              <a:rPr lang="en-US" dirty="0" err="1"/>
              <a:t>kriging</a:t>
            </a:r>
            <a:r>
              <a:rPr lang="en-US" dirty="0"/>
              <a:t> model. The first step for EGO is to identify the best sample value, which for minimization is the lowest point.  That value is called present best solution (PBS). Note that it is not the lowest points of the surrogate prediction, which can be even lower (though in the figure they are the same).</a:t>
            </a:r>
          </a:p>
          <a:p>
            <a:pPr eaLnBrk="1" hangingPunct="1"/>
            <a:endParaRPr lang="en-US" dirty="0"/>
          </a:p>
          <a:p>
            <a:pPr eaLnBrk="1" hangingPunct="1"/>
            <a:r>
              <a:rPr lang="en-US" dirty="0"/>
              <a:t>Note that every point (every value of x) the red curve is the center of a normal distribution that extends from plus to minus infinity. So at every point we have some chance of the function being below the PBS. EGO selects the next point to be sampled by asking the following question: Assuming that at point x we will see improvement on the PBS, at which point will the improvement is likely to be largest.</a:t>
            </a:r>
          </a:p>
        </p:txBody>
      </p:sp>
      <p:sp>
        <p:nvSpPr>
          <p:cNvPr id="27652"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5A722E94-4311-4DBA-B037-C6330256DB0C}" type="slidenum">
              <a:rPr lang="pt-BR" sz="1200">
                <a:latin typeface="Times New Roman" pitchFamily="18" charset="0"/>
              </a:rPr>
              <a:pPr algn="r" eaLnBrk="1" hangingPunct="1"/>
              <a:t>13</a:t>
            </a:fld>
            <a:endParaRPr lang="pt-BR" sz="1200">
              <a:latin typeface="Times New Roman" pitchFamily="18" charset="0"/>
            </a:endParaRPr>
          </a:p>
        </p:txBody>
      </p:sp>
    </p:spTree>
    <p:extLst>
      <p:ext uri="{BB962C8B-B14F-4D97-AF65-F5344CB8AC3E}">
        <p14:creationId xmlns:p14="http://schemas.microsoft.com/office/powerpoint/2010/main" val="15991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m:rPr>
                        <m:sty m:val="p"/>
                      </m:rPr>
                      <a:rPr lang="en-US" sz="1200" b="0" i="0" u="none" strike="noStrike" kern="1200" baseline="0" smtClean="0">
                        <a:solidFill>
                          <a:schemeClr val="tx1"/>
                        </a:solidFill>
                        <a:latin typeface="Cambria Math"/>
                        <a:ea typeface="+mn-ea"/>
                        <a:cs typeface="+mn-cs"/>
                      </a:rPr>
                      <m:t>Φ</m:t>
                    </m:r>
                  </m:oMath>
                </a14:m>
                <a:r>
                  <a:rPr lang="en-US" sz="1200" b="0" i="0" u="none" strike="noStrike" kern="1200" baseline="0" dirty="0">
                    <a:solidFill>
                      <a:schemeClr val="tx1"/>
                    </a:solidFill>
                    <a:latin typeface="Times New Roman" pitchFamily="18" charset="0"/>
                    <a:ea typeface="+mn-ea"/>
                    <a:cs typeface="+mn-cs"/>
                  </a:rPr>
                  <a:t> denotes the CDF of a standard normal distribution and thus represents the area under the curve shown in the previous slide.</a:t>
                </a:r>
              </a:p>
              <a:p>
                <a:pPr algn="l"/>
                <a:endParaRPr lang="en-US" sz="1200" b="0" i="0" u="none" strike="noStrike" kern="1200" baseline="0" dirty="0">
                  <a:solidFill>
                    <a:schemeClr val="tx1"/>
                  </a:solidFill>
                  <a:latin typeface="Times New Roman" pitchFamily="18" charset="0"/>
                  <a:ea typeface="+mn-ea"/>
                  <a:cs typeface="+mn-cs"/>
                </a:endParaRPr>
              </a:p>
              <a:p>
                <a:pPr lvl="1" algn="l"/>
                <a:r>
                  <a:rPr lang="en-US" i="1" dirty="0"/>
                  <a:t>y</a:t>
                </a:r>
                <a:r>
                  <a:rPr lang="en-US" i="1" baseline="-25000" dirty="0"/>
                  <a:t>PBS</a:t>
                </a:r>
                <a:r>
                  <a:rPr lang="en-US" dirty="0"/>
                  <a:t>: Present Best Solution</a:t>
                </a:r>
              </a:p>
              <a:p>
                <a:pPr lvl="1" algn="l"/>
                <a14:m>
                  <m:oMath xmlns:m="http://schemas.openxmlformats.org/officeDocument/2006/math">
                    <m:acc>
                      <m:accPr>
                        <m:chr m:val="̂"/>
                        <m:ctrlPr>
                          <a:rPr lang="en-US" i="1">
                            <a:latin typeface="Cambria Math" panose="02040503050406030204" pitchFamily="18" charset="0"/>
                          </a:rPr>
                        </m:ctrlPr>
                      </m:accPr>
                      <m:e>
                        <m:r>
                          <a:rPr lang="en-US" i="1">
                            <a:latin typeface="Cambria Math"/>
                          </a:rPr>
                          <m:t>𝑦</m:t>
                        </m:r>
                      </m:e>
                    </m:acc>
                    <m:r>
                      <a:rPr lang="en-US" sz="2400" i="1" dirty="0">
                        <a:latin typeface="Cambria Math"/>
                      </a:rPr>
                      <m:t>(</m:t>
                    </m:r>
                    <m:r>
                      <a:rPr lang="en-US" sz="2400" i="1" dirty="0">
                        <a:latin typeface="Cambria Math"/>
                      </a:rPr>
                      <m:t>𝑥</m:t>
                    </m:r>
                    <m:r>
                      <a:rPr lang="en-US" sz="2400" i="1" dirty="0">
                        <a:latin typeface="Cambria Math"/>
                      </a:rPr>
                      <m:t>)</m:t>
                    </m:r>
                  </m:oMath>
                </a14:m>
                <a:r>
                  <a:rPr lang="en-US" dirty="0"/>
                  <a:t>: Kriging Prediction</a:t>
                </a:r>
              </a:p>
              <a:p>
                <a:pPr lvl="1" algn="l"/>
                <a:r>
                  <a:rPr lang="en-US" i="1" dirty="0"/>
                  <a:t>s(x) </a:t>
                </a:r>
                <a:r>
                  <a:rPr lang="en-US" dirty="0"/>
                  <a:t>: Prediction standard deviation </a:t>
                </a:r>
                <a14:m>
                  <m:oMath xmlns:m="http://schemas.openxmlformats.org/officeDocument/2006/math">
                    <m:d>
                      <m:dPr>
                        <m:ctrlPr>
                          <a:rPr lang="en-US" i="1">
                            <a:latin typeface="Cambria Math" panose="02040503050406030204" pitchFamily="18" charset="0"/>
                          </a:rPr>
                        </m:ctrlPr>
                      </m:dPr>
                      <m:e>
                        <m:rad>
                          <m:radPr>
                            <m:degHide m:val="on"/>
                            <m:ctrlPr>
                              <a:rPr lang="en-US" i="1">
                                <a:latin typeface="Cambria Math" panose="02040503050406030204" pitchFamily="18" charset="0"/>
                              </a:rPr>
                            </m:ctrlPr>
                          </m:radPr>
                          <m:deg/>
                          <m:e>
                            <m:r>
                              <a:rPr lang="en-US" i="1">
                                <a:latin typeface="Cambria Math"/>
                              </a:rPr>
                              <m:t>𝑃𝑟𝑒𝑑𝑖𝑐𝑡𝑖𝑜𝑛</m:t>
                            </m:r>
                            <m:r>
                              <a:rPr lang="en-US" i="1">
                                <a:latin typeface="Cambria Math"/>
                              </a:rPr>
                              <m:t> </m:t>
                            </m:r>
                            <m:r>
                              <a:rPr lang="en-US" i="1">
                                <a:latin typeface="Cambria Math"/>
                              </a:rPr>
                              <m:t>𝑉𝑎𝑟𝑖𝑎𝑛𝑐𝑒</m:t>
                            </m:r>
                          </m:e>
                        </m:rad>
                      </m:e>
                    </m:d>
                  </m:oMath>
                </a14:m>
                <a:endParaRPr lang="en-US" dirty="0"/>
              </a:p>
              <a:p>
                <a:pPr lvl="1" algn="l"/>
                <a14:m>
                  <m:oMath xmlns:m="http://schemas.openxmlformats.org/officeDocument/2006/math">
                    <m:r>
                      <m:rPr>
                        <m:sty m:val="p"/>
                      </m:rPr>
                      <a:rPr lang="en-US">
                        <a:latin typeface="Cambria Math"/>
                      </a:rPr>
                      <m:t>Φ</m:t>
                    </m:r>
                  </m:oMath>
                </a14:m>
                <a:r>
                  <a:rPr lang="en-US" dirty="0"/>
                  <a:t>: Cumulative density function of standard normal distribution</a:t>
                </a:r>
              </a:p>
              <a:p>
                <a:pPr lvl="1" algn="l"/>
                <a14:m>
                  <m:oMath xmlns:m="http://schemas.openxmlformats.org/officeDocument/2006/math">
                    <m:r>
                      <a:rPr lang="en-US" b="0" i="1" smtClean="0">
                        <a:latin typeface="Cambria Math"/>
                      </a:rPr>
                      <m:t>𝜙</m:t>
                    </m:r>
                  </m:oMath>
                </a14:m>
                <a:r>
                  <a:rPr lang="en-US" dirty="0"/>
                  <a:t>: Probability density function of standard normal distribution</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err="1">
                    <a:solidFill>
                      <a:schemeClr val="tx1"/>
                    </a:solidFill>
                    <a:latin typeface="Times New Roman" pitchFamily="18" charset="0"/>
                    <a:ea typeface="+mn-ea"/>
                    <a:cs typeface="+mn-cs"/>
                  </a:rPr>
                  <a:t>Mockus</a:t>
                </a:r>
                <a:r>
                  <a:rPr lang="en-US" sz="1200" b="0" i="0" u="none" strike="noStrike" kern="1200" baseline="0" dirty="0">
                    <a:solidFill>
                      <a:schemeClr val="tx1"/>
                    </a:solidFill>
                    <a:latin typeface="Times New Roman" pitchFamily="18" charset="0"/>
                    <a:ea typeface="+mn-ea"/>
                    <a:cs typeface="+mn-cs"/>
                  </a:rPr>
                  <a:t>, J., </a:t>
                </a:r>
                <a:r>
                  <a:rPr lang="en-US" sz="1200" b="0" i="0" u="none" strike="noStrike" kern="1200" baseline="0" dirty="0" err="1">
                    <a:solidFill>
                      <a:schemeClr val="tx1"/>
                    </a:solidFill>
                    <a:latin typeface="Times New Roman" pitchFamily="18" charset="0"/>
                    <a:ea typeface="+mn-ea"/>
                    <a:cs typeface="+mn-cs"/>
                  </a:rPr>
                  <a:t>Tiesis</a:t>
                </a:r>
                <a:r>
                  <a:rPr lang="en-US" sz="1200" b="0" i="0" u="none" strike="noStrike" kern="1200" baseline="0" dirty="0">
                    <a:solidFill>
                      <a:schemeClr val="tx1"/>
                    </a:solidFill>
                    <a:latin typeface="Times New Roman" pitchFamily="18" charset="0"/>
                    <a:ea typeface="+mn-ea"/>
                    <a:cs typeface="+mn-cs"/>
                  </a:rPr>
                  <a:t>, V. and </a:t>
                </a:r>
                <a:r>
                  <a:rPr lang="en-US" sz="1200" b="0" i="0" u="none" strike="noStrike" kern="1200" baseline="0" dirty="0" err="1">
                    <a:solidFill>
                      <a:schemeClr val="tx1"/>
                    </a:solidFill>
                    <a:latin typeface="Times New Roman" pitchFamily="18" charset="0"/>
                    <a:ea typeface="+mn-ea"/>
                    <a:cs typeface="+mn-cs"/>
                  </a:rPr>
                  <a:t>Zilinskas</a:t>
                </a:r>
                <a:r>
                  <a:rPr lang="en-US" sz="1200" b="0" i="0" u="none" strike="noStrike" kern="1200" baseline="0" dirty="0">
                    <a:solidFill>
                      <a:schemeClr val="tx1"/>
                    </a:solidFill>
                    <a:latin typeface="Times New Roman" pitchFamily="18" charset="0"/>
                    <a:ea typeface="+mn-ea"/>
                    <a:cs typeface="+mn-cs"/>
                  </a:rPr>
                  <a:t>, A. (1978), The application of Bayesian methods for seeking the </a:t>
                </a:r>
                <a:r>
                  <a:rPr lang="en-US" sz="1200" b="0" i="0" u="none" strike="noStrike" kern="1200" baseline="0" dirty="0" err="1">
                    <a:solidFill>
                      <a:schemeClr val="tx1"/>
                    </a:solidFill>
                    <a:latin typeface="Times New Roman" pitchFamily="18" charset="0"/>
                    <a:ea typeface="+mn-ea"/>
                    <a:cs typeface="+mn-cs"/>
                  </a:rPr>
                  <a:t>extremum</a:t>
                </a:r>
                <a:r>
                  <a:rPr lang="en-US" sz="1200" b="0" i="0" u="none" strike="noStrike" kern="1200" baseline="0" dirty="0">
                    <a:solidFill>
                      <a:schemeClr val="tx1"/>
                    </a:solidFill>
                    <a:latin typeface="Times New Roman" pitchFamily="18" charset="0"/>
                    <a:ea typeface="+mn-ea"/>
                    <a:cs typeface="+mn-cs"/>
                  </a:rPr>
                  <a:t>, in L.C.W. Dixon and G.P. </a:t>
                </a:r>
                <a:r>
                  <a:rPr lang="en-US" sz="1200" b="0" i="0" u="none" strike="noStrike" kern="1200" baseline="0" dirty="0" err="1">
                    <a:solidFill>
                      <a:schemeClr val="tx1"/>
                    </a:solidFill>
                    <a:latin typeface="Times New Roman" pitchFamily="18" charset="0"/>
                    <a:ea typeface="+mn-ea"/>
                    <a:cs typeface="+mn-cs"/>
                  </a:rPr>
                  <a:t>Szego</a:t>
                </a:r>
                <a:r>
                  <a:rPr lang="en-US" sz="1200" b="0" i="0" u="none" strike="noStrike" kern="1200" baseline="0" dirty="0">
                    <a:solidFill>
                      <a:schemeClr val="tx1"/>
                    </a:solidFill>
                    <a:latin typeface="Times New Roman" pitchFamily="18" charset="0"/>
                    <a:ea typeface="+mn-ea"/>
                    <a:cs typeface="+mn-cs"/>
                  </a:rPr>
                  <a:t> (eds.), </a:t>
                </a:r>
                <a:r>
                  <a:rPr lang="en-US" sz="1200" b="0" i="1" u="none" strike="noStrike" kern="1200" baseline="0" dirty="0">
                    <a:solidFill>
                      <a:schemeClr val="tx1"/>
                    </a:solidFill>
                    <a:latin typeface="Times New Roman" pitchFamily="18" charset="0"/>
                    <a:ea typeface="+mn-ea"/>
                    <a:cs typeface="+mn-cs"/>
                  </a:rPr>
                  <a:t>Towards Global </a:t>
                </a:r>
                <a:r>
                  <a:rPr lang="en-US" sz="1200" b="0" i="1" u="none" strike="noStrike" kern="1200" baseline="0" dirty="0" err="1">
                    <a:solidFill>
                      <a:schemeClr val="tx1"/>
                    </a:solidFill>
                    <a:latin typeface="Times New Roman" pitchFamily="18" charset="0"/>
                    <a:ea typeface="+mn-ea"/>
                    <a:cs typeface="+mn-cs"/>
                  </a:rPr>
                  <a:t>Optimisation</a:t>
                </a:r>
                <a:r>
                  <a:rPr lang="en-US" sz="1200" b="0" i="0" u="none" strike="noStrike" kern="1200" baseline="0" dirty="0">
                    <a:solidFill>
                      <a:schemeClr val="tx1"/>
                    </a:solidFill>
                    <a:latin typeface="Times New Roman" pitchFamily="18" charset="0"/>
                    <a:ea typeface="+mn-ea"/>
                    <a:cs typeface="+mn-cs"/>
                  </a:rPr>
                  <a:t>, Vol.2, pp. 117–129. North Holland, Amsterdam.</a:t>
                </a:r>
                <a:endParaRPr lang="en-US" dirty="0"/>
              </a:p>
            </p:txBody>
          </p:sp>
        </mc:Choice>
        <mc:Fallback xmlns="">
          <p:sp>
            <p:nvSpPr>
              <p:cNvPr id="3" name="Notes Placeholder 2"/>
              <p:cNvSpPr>
                <a:spLocks noGrp="1"/>
              </p:cNvSpPr>
              <p:nvPr>
                <p:ph type="body" idx="1"/>
              </p:nvPr>
            </p:nvSpPr>
            <p:spPr/>
            <p:txBody>
              <a:bodyPr/>
              <a:lstStyle/>
              <a:p>
                <a:r>
                  <a:rPr lang="en-US" sz="1200" b="0" i="0" u="none" strike="noStrike" kern="1200" baseline="0" smtClean="0">
                    <a:solidFill>
                      <a:schemeClr val="tx1"/>
                    </a:solidFill>
                    <a:latin typeface="Cambria Math"/>
                    <a:ea typeface="+mn-ea"/>
                    <a:cs typeface="+mn-cs"/>
                  </a:rPr>
                  <a:t>Φ</a:t>
                </a:r>
                <a:r>
                  <a:rPr lang="en-US" sz="1200" b="0" i="0" u="none" strike="noStrike" kern="1200" baseline="0" dirty="0" smtClean="0">
                    <a:solidFill>
                      <a:schemeClr val="tx1"/>
                    </a:solidFill>
                    <a:latin typeface="Times New Roman" pitchFamily="18" charset="0"/>
                    <a:ea typeface="+mn-ea"/>
                    <a:cs typeface="+mn-cs"/>
                  </a:rPr>
                  <a:t> denotes the CDF of a standard normal distribution and thus represents the area under the curve shown in the previous slide.</a:t>
                </a:r>
              </a:p>
              <a:p>
                <a:pPr algn="l"/>
                <a:endParaRPr lang="en-US" sz="1200" b="0" i="0" u="none" strike="noStrike" kern="1200" baseline="0" dirty="0" smtClean="0">
                  <a:solidFill>
                    <a:schemeClr val="tx1"/>
                  </a:solidFill>
                  <a:latin typeface="Times New Roman" pitchFamily="18" charset="0"/>
                  <a:ea typeface="+mn-ea"/>
                  <a:cs typeface="+mn-cs"/>
                </a:endParaRPr>
              </a:p>
              <a:p>
                <a:pPr lvl="1" algn="l"/>
                <a:r>
                  <a:rPr lang="en-US" i="1" dirty="0" smtClean="0"/>
                  <a:t>y</a:t>
                </a:r>
                <a:r>
                  <a:rPr lang="en-US" i="1" baseline="-25000" dirty="0" smtClean="0"/>
                  <a:t>PBS</a:t>
                </a:r>
                <a:r>
                  <a:rPr lang="en-US" dirty="0" smtClean="0"/>
                  <a:t>: Present Best Solution</a:t>
                </a:r>
                <a:endParaRPr lang="en-US" dirty="0"/>
              </a:p>
              <a:p>
                <a:pPr lvl="1" algn="l"/>
                <a:r>
                  <a:rPr lang="en-US" i="0">
                    <a:latin typeface="Cambria Math"/>
                  </a:rPr>
                  <a:t>𝑦 ̂</a:t>
                </a:r>
                <a:r>
                  <a:rPr lang="en-US" sz="2400" i="0" dirty="0">
                    <a:latin typeface="Cambria Math"/>
                  </a:rPr>
                  <a:t>(𝑥)</a:t>
                </a:r>
                <a:r>
                  <a:rPr lang="en-US" dirty="0"/>
                  <a:t>: Kriging Prediction</a:t>
                </a:r>
              </a:p>
              <a:p>
                <a:pPr lvl="1" algn="l"/>
                <a:r>
                  <a:rPr lang="en-US" i="1" dirty="0"/>
                  <a:t>s(x) </a:t>
                </a:r>
                <a:r>
                  <a:rPr lang="en-US" dirty="0"/>
                  <a:t>: Prediction standard deviation </a:t>
                </a:r>
                <a:r>
                  <a:rPr lang="en-US" i="0">
                    <a:latin typeface="Cambria Math"/>
                  </a:rPr>
                  <a:t>(√(𝑃𝑟𝑒𝑑𝑖𝑐𝑡𝑖𝑜𝑛 𝑉𝑎𝑟𝑖𝑎𝑛𝑐𝑒))</a:t>
                </a:r>
                <a:endParaRPr lang="en-US" dirty="0"/>
              </a:p>
              <a:p>
                <a:pPr lvl="1" algn="l"/>
                <a:r>
                  <a:rPr lang="en-US" i="0">
                    <a:latin typeface="Cambria Math"/>
                  </a:rPr>
                  <a:t>Φ</a:t>
                </a:r>
                <a:r>
                  <a:rPr lang="en-US" dirty="0"/>
                  <a:t>: Cumulative density function of </a:t>
                </a:r>
                <a:r>
                  <a:rPr lang="en-US" dirty="0" smtClean="0"/>
                  <a:t>standard </a:t>
                </a:r>
                <a:r>
                  <a:rPr lang="en-US" dirty="0"/>
                  <a:t>normal </a:t>
                </a:r>
                <a:r>
                  <a:rPr lang="en-US" dirty="0" smtClean="0"/>
                  <a:t>distribution</a:t>
                </a:r>
              </a:p>
              <a:p>
                <a:pPr lvl="1" algn="l"/>
                <a:r>
                  <a:rPr lang="en-US" b="0" i="0" smtClean="0">
                    <a:latin typeface="Cambria Math"/>
                  </a:rPr>
                  <a:t>𝜙</a:t>
                </a:r>
                <a:r>
                  <a:rPr lang="en-US" dirty="0" smtClean="0"/>
                  <a:t>: Probability density function of standard normal distribution</a:t>
                </a:r>
                <a:endParaRPr lang="en-US" dirty="0"/>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err="1" smtClean="0">
                    <a:solidFill>
                      <a:schemeClr val="tx1"/>
                    </a:solidFill>
                    <a:latin typeface="Times New Roman" pitchFamily="18" charset="0"/>
                    <a:ea typeface="+mn-ea"/>
                    <a:cs typeface="+mn-cs"/>
                  </a:rPr>
                  <a:t>Mockus</a:t>
                </a:r>
                <a:r>
                  <a:rPr lang="en-US" sz="1200" b="0" i="0" u="none" strike="noStrike" kern="1200" baseline="0" dirty="0" smtClean="0">
                    <a:solidFill>
                      <a:schemeClr val="tx1"/>
                    </a:solidFill>
                    <a:latin typeface="Times New Roman" pitchFamily="18" charset="0"/>
                    <a:ea typeface="+mn-ea"/>
                    <a:cs typeface="+mn-cs"/>
                  </a:rPr>
                  <a:t>, J., </a:t>
                </a:r>
                <a:r>
                  <a:rPr lang="en-US" sz="1200" b="0" i="0" u="none" strike="noStrike" kern="1200" baseline="0" dirty="0" err="1" smtClean="0">
                    <a:solidFill>
                      <a:schemeClr val="tx1"/>
                    </a:solidFill>
                    <a:latin typeface="Times New Roman" pitchFamily="18" charset="0"/>
                    <a:ea typeface="+mn-ea"/>
                    <a:cs typeface="+mn-cs"/>
                  </a:rPr>
                  <a:t>Tiesis</a:t>
                </a:r>
                <a:r>
                  <a:rPr lang="en-US" sz="1200" b="0" i="0" u="none" strike="noStrike" kern="1200" baseline="0" dirty="0" smtClean="0">
                    <a:solidFill>
                      <a:schemeClr val="tx1"/>
                    </a:solidFill>
                    <a:latin typeface="Times New Roman" pitchFamily="18" charset="0"/>
                    <a:ea typeface="+mn-ea"/>
                    <a:cs typeface="+mn-cs"/>
                  </a:rPr>
                  <a:t>, V. and </a:t>
                </a:r>
                <a:r>
                  <a:rPr lang="en-US" sz="1200" b="0" i="0" u="none" strike="noStrike" kern="1200" baseline="0" dirty="0" err="1" smtClean="0">
                    <a:solidFill>
                      <a:schemeClr val="tx1"/>
                    </a:solidFill>
                    <a:latin typeface="Times New Roman" pitchFamily="18" charset="0"/>
                    <a:ea typeface="+mn-ea"/>
                    <a:cs typeface="+mn-cs"/>
                  </a:rPr>
                  <a:t>Zilinskas</a:t>
                </a:r>
                <a:r>
                  <a:rPr lang="en-US" sz="1200" b="0" i="0" u="none" strike="noStrike" kern="1200" baseline="0" dirty="0" smtClean="0">
                    <a:solidFill>
                      <a:schemeClr val="tx1"/>
                    </a:solidFill>
                    <a:latin typeface="Times New Roman" pitchFamily="18" charset="0"/>
                    <a:ea typeface="+mn-ea"/>
                    <a:cs typeface="+mn-cs"/>
                  </a:rPr>
                  <a:t>, A. (1978), The application of Bayesian methods for seeking the </a:t>
                </a:r>
                <a:r>
                  <a:rPr lang="en-US" sz="1200" b="0" i="0" u="none" strike="noStrike" kern="1200" baseline="0" dirty="0" err="1" smtClean="0">
                    <a:solidFill>
                      <a:schemeClr val="tx1"/>
                    </a:solidFill>
                    <a:latin typeface="Times New Roman" pitchFamily="18" charset="0"/>
                    <a:ea typeface="+mn-ea"/>
                    <a:cs typeface="+mn-cs"/>
                  </a:rPr>
                  <a:t>extremum</a:t>
                </a:r>
                <a:r>
                  <a:rPr lang="en-US" sz="1200" b="0" i="0" u="none" strike="noStrike" kern="1200" baseline="0" dirty="0" smtClean="0">
                    <a:solidFill>
                      <a:schemeClr val="tx1"/>
                    </a:solidFill>
                    <a:latin typeface="Times New Roman" pitchFamily="18" charset="0"/>
                    <a:ea typeface="+mn-ea"/>
                    <a:cs typeface="+mn-cs"/>
                  </a:rPr>
                  <a:t>, in L.C.W. Dixon and G.P. </a:t>
                </a:r>
                <a:r>
                  <a:rPr lang="en-US" sz="1200" b="0" i="0" u="none" strike="noStrike" kern="1200" baseline="0" dirty="0" err="1" smtClean="0">
                    <a:solidFill>
                      <a:schemeClr val="tx1"/>
                    </a:solidFill>
                    <a:latin typeface="Times New Roman" pitchFamily="18" charset="0"/>
                    <a:ea typeface="+mn-ea"/>
                    <a:cs typeface="+mn-cs"/>
                  </a:rPr>
                  <a:t>Szego</a:t>
                </a:r>
                <a:r>
                  <a:rPr lang="en-US" sz="1200" b="0" i="0" u="none" strike="noStrike" kern="1200" baseline="0" dirty="0" smtClean="0">
                    <a:solidFill>
                      <a:schemeClr val="tx1"/>
                    </a:solidFill>
                    <a:latin typeface="Times New Roman" pitchFamily="18" charset="0"/>
                    <a:ea typeface="+mn-ea"/>
                    <a:cs typeface="+mn-cs"/>
                  </a:rPr>
                  <a:t> (eds.), </a:t>
                </a:r>
                <a:r>
                  <a:rPr lang="en-US" sz="1200" b="0" i="1" u="none" strike="noStrike" kern="1200" baseline="0" dirty="0" smtClean="0">
                    <a:solidFill>
                      <a:schemeClr val="tx1"/>
                    </a:solidFill>
                    <a:latin typeface="Times New Roman" pitchFamily="18" charset="0"/>
                    <a:ea typeface="+mn-ea"/>
                    <a:cs typeface="+mn-cs"/>
                  </a:rPr>
                  <a:t>Towards Global </a:t>
                </a:r>
                <a:r>
                  <a:rPr lang="en-US" sz="1200" b="0" i="1" u="none" strike="noStrike" kern="1200" baseline="0" dirty="0" err="1" smtClean="0">
                    <a:solidFill>
                      <a:schemeClr val="tx1"/>
                    </a:solidFill>
                    <a:latin typeface="Times New Roman" pitchFamily="18" charset="0"/>
                    <a:ea typeface="+mn-ea"/>
                    <a:cs typeface="+mn-cs"/>
                  </a:rPr>
                  <a:t>Optimisation</a:t>
                </a:r>
                <a:r>
                  <a:rPr lang="en-US" sz="1200" b="0" i="0" u="none" strike="noStrike" kern="1200" baseline="0" dirty="0" smtClean="0">
                    <a:solidFill>
                      <a:schemeClr val="tx1"/>
                    </a:solidFill>
                    <a:latin typeface="Times New Roman" pitchFamily="18" charset="0"/>
                    <a:ea typeface="+mn-ea"/>
                    <a:cs typeface="+mn-cs"/>
                  </a:rPr>
                  <a:t>, Vol.2, pp. 117–129. North Holland, Amsterdam.</a:t>
                </a:r>
                <a:endParaRPr lang="en-US" dirty="0"/>
              </a:p>
            </p:txBody>
          </p:sp>
        </mc:Fallback>
      </mc:AlternateContent>
      <p:sp>
        <p:nvSpPr>
          <p:cNvPr id="4" name="Slide Number Placeholder 3"/>
          <p:cNvSpPr>
            <a:spLocks noGrp="1"/>
          </p:cNvSpPr>
          <p:nvPr>
            <p:ph type="sldNum" sz="quarter" idx="10"/>
          </p:nvPr>
        </p:nvSpPr>
        <p:spPr/>
        <p:txBody>
          <a:bodyPr/>
          <a:lstStyle/>
          <a:p>
            <a:pPr>
              <a:defRPr/>
            </a:pPr>
            <a:fld id="{1B51BA2D-151F-43D2-82D8-CA1983E9E5C3}" type="slidenum">
              <a:rPr lang="pt-BR" smtClean="0"/>
              <a:pPr>
                <a:defRPr/>
              </a:pPr>
              <a:t>16</a:t>
            </a:fld>
            <a:endParaRPr lang="pt-BR"/>
          </a:p>
        </p:txBody>
      </p:sp>
    </p:spTree>
    <p:extLst>
      <p:ext uri="{BB962C8B-B14F-4D97-AF65-F5344CB8AC3E}">
        <p14:creationId xmlns:p14="http://schemas.microsoft.com/office/powerpoint/2010/main" val="309209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lstStyle/>
          <a:p>
            <a:pPr eaLnBrk="1" hangingPunct="1"/>
            <a:r>
              <a:rPr lang="en-US" dirty="0"/>
              <a:t>EGO was developed for </a:t>
            </a:r>
            <a:r>
              <a:rPr lang="en-US" dirty="0" err="1"/>
              <a:t>kriging</a:t>
            </a:r>
            <a:r>
              <a:rPr lang="en-US" dirty="0"/>
              <a:t>, and it can be used with any surrogate that has an uncertainty model. However, we may be often in a situation where </a:t>
            </a:r>
            <a:r>
              <a:rPr lang="en-US" dirty="0" err="1"/>
              <a:t>kriging</a:t>
            </a:r>
            <a:r>
              <a:rPr lang="en-US" dirty="0"/>
              <a:t> is not the most accurate surrogate for a function, and the most accurate surrogate does not have an implemented uncertainty model.</a:t>
            </a:r>
          </a:p>
          <a:p>
            <a:pPr eaLnBrk="1" hangingPunct="1"/>
            <a:r>
              <a:rPr lang="en-US" dirty="0"/>
              <a:t>This is illustrated in the example in this slide. The same data points are fitted with </a:t>
            </a:r>
            <a:r>
              <a:rPr lang="en-US" dirty="0" err="1"/>
              <a:t>kriging</a:t>
            </a:r>
            <a:r>
              <a:rPr lang="en-US" dirty="0"/>
              <a:t> and a support vector regression surrogate (SVR). The RMS error for both is calculated, and it is found that it is 2.2 for the </a:t>
            </a:r>
            <a:r>
              <a:rPr lang="en-US" dirty="0" err="1"/>
              <a:t>kriging</a:t>
            </a:r>
            <a:r>
              <a:rPr lang="en-US" dirty="0"/>
              <a:t> surrogate and 1.3 for the SVR surrogate. In this situation, it would be desirable to use the SVR surrogate for EGO, but what will we do if we do not have an uncertainty model for it?</a:t>
            </a:r>
          </a:p>
          <a:p>
            <a:pPr eaLnBrk="1" hangingPunct="1"/>
            <a:r>
              <a:rPr lang="en-US" dirty="0"/>
              <a:t>Note that here we can calculate the RMS error since we have an inexpensive function. In optimization of expensive functions where we need EGO, the determination of which surrogate is the most accurate needs to be done by cross validation or test points.</a:t>
            </a:r>
          </a:p>
        </p:txBody>
      </p:sp>
      <p:sp>
        <p:nvSpPr>
          <p:cNvPr id="31748"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8351403F-EFBF-475E-911F-40A2672D0E7F}" type="slidenum">
              <a:rPr lang="pt-BR" sz="1200">
                <a:latin typeface="Times New Roman" pitchFamily="18" charset="0"/>
              </a:rPr>
              <a:pPr algn="r" eaLnBrk="1" hangingPunct="1"/>
              <a:t>57</a:t>
            </a:fld>
            <a:endParaRPr lang="pt-BR" sz="1200">
              <a:latin typeface="Times New Roman" pitchFamily="18" charset="0"/>
            </a:endParaRPr>
          </a:p>
        </p:txBody>
      </p:sp>
    </p:spTree>
    <p:extLst>
      <p:ext uri="{BB962C8B-B14F-4D97-AF65-F5344CB8AC3E}">
        <p14:creationId xmlns:p14="http://schemas.microsoft.com/office/powerpoint/2010/main" val="279059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lstStyle/>
          <a:p>
            <a:r>
              <a:rPr lang="en-US" dirty="0"/>
              <a:t>The remedy suggested by </a:t>
            </a:r>
            <a:r>
              <a:rPr lang="en-US" dirty="0" err="1"/>
              <a:t>Viana</a:t>
            </a:r>
            <a:r>
              <a:rPr lang="en-US" dirty="0"/>
              <a:t> and Haftka, in the reference below, is to import the uncertainty model, or more specifically the standard error </a:t>
            </a:r>
            <a:r>
              <a:rPr lang="en-US" i="1" dirty="0"/>
              <a:t>s </a:t>
            </a:r>
            <a:r>
              <a:rPr lang="en-US" dirty="0"/>
              <a:t>from kriging to the most accurate model. </a:t>
            </a:r>
          </a:p>
          <a:p>
            <a:r>
              <a:rPr lang="en-US" dirty="0"/>
              <a:t>In terms of the spatial variation of </a:t>
            </a:r>
            <a:r>
              <a:rPr lang="en-US" i="1" dirty="0"/>
              <a:t>s, </a:t>
            </a:r>
            <a:r>
              <a:rPr lang="en-US" dirty="0"/>
              <a:t>it is mostly determined by the distance from data points, and as such would be appropriate for any surrogate that interpolate or almost interpolates the data. In terms of magnitude, since the importing surrogate is more accurate, the </a:t>
            </a:r>
            <a:r>
              <a:rPr lang="en-US" dirty="0" err="1"/>
              <a:t>kriging</a:t>
            </a:r>
            <a:r>
              <a:rPr lang="en-US" dirty="0"/>
              <a:t> </a:t>
            </a:r>
            <a:r>
              <a:rPr lang="en-US" i="1" dirty="0"/>
              <a:t>s </a:t>
            </a:r>
            <a:r>
              <a:rPr lang="en-US" dirty="0"/>
              <a:t>may be too high. However, it is well known that the </a:t>
            </a:r>
            <a:r>
              <a:rPr lang="en-US" dirty="0" err="1"/>
              <a:t>kriging</a:t>
            </a:r>
            <a:r>
              <a:rPr lang="en-US" dirty="0"/>
              <a:t> model actually underestimates </a:t>
            </a:r>
            <a:r>
              <a:rPr lang="en-US" i="1" dirty="0"/>
              <a:t>s.</a:t>
            </a:r>
          </a:p>
          <a:p>
            <a:pPr algn="ctr"/>
            <a:endParaRPr lang="en-US" dirty="0"/>
          </a:p>
          <a:p>
            <a:r>
              <a:rPr lang="en-US" sz="1200" dirty="0" err="1">
                <a:solidFill>
                  <a:srgbClr val="990000"/>
                </a:solidFill>
              </a:rPr>
              <a:t>Viana</a:t>
            </a:r>
            <a:r>
              <a:rPr lang="en-US" sz="1200" dirty="0">
                <a:solidFill>
                  <a:srgbClr val="990000"/>
                </a:solidFill>
              </a:rPr>
              <a:t> FAC and </a:t>
            </a:r>
            <a:r>
              <a:rPr lang="en-US" sz="1200" dirty="0" err="1">
                <a:solidFill>
                  <a:srgbClr val="990000"/>
                </a:solidFill>
              </a:rPr>
              <a:t>Haftka</a:t>
            </a:r>
            <a:r>
              <a:rPr lang="en-US" sz="1200" dirty="0">
                <a:solidFill>
                  <a:srgbClr val="990000"/>
                </a:solidFill>
              </a:rPr>
              <a:t> RT, </a:t>
            </a:r>
            <a:r>
              <a:rPr lang="en-US" sz="1200" b="1" dirty="0">
                <a:solidFill>
                  <a:srgbClr val="990000"/>
                </a:solidFill>
              </a:rPr>
              <a:t>Importing Uncertainty Estimates from One Surrogate to Another</a:t>
            </a:r>
            <a:r>
              <a:rPr lang="en-US" sz="1200" dirty="0">
                <a:solidFill>
                  <a:srgbClr val="990000"/>
                </a:solidFill>
              </a:rPr>
              <a:t>, in: </a:t>
            </a:r>
            <a:r>
              <a:rPr lang="en-US" sz="1200" i="1" dirty="0">
                <a:solidFill>
                  <a:srgbClr val="990000"/>
                </a:solidFill>
              </a:rPr>
              <a:t>50th AIAA/ASME/ASCE/AHS/ASC Structures, Structural Dynamics, and Materials Conference</a:t>
            </a:r>
            <a:r>
              <a:rPr lang="en-US" sz="1200" dirty="0">
                <a:solidFill>
                  <a:srgbClr val="990000"/>
                </a:solidFill>
              </a:rPr>
              <a:t>, Palm Springs, USA, May 4 - 7, 2009. AIAA-2009-2237.</a:t>
            </a:r>
          </a:p>
        </p:txBody>
      </p:sp>
      <p:sp>
        <p:nvSpPr>
          <p:cNvPr id="33796"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93" tIns="48045" rIns="96093" bIns="48045"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EC62A866-3D24-4F41-9B26-2452244B30FB}" type="slidenum">
              <a:rPr lang="pt-BR" sz="1200">
                <a:latin typeface="Times New Roman" pitchFamily="18" charset="0"/>
              </a:rPr>
              <a:pPr algn="r" eaLnBrk="1" hangingPunct="1"/>
              <a:t>58</a:t>
            </a:fld>
            <a:endParaRPr lang="pt-BR" sz="1200">
              <a:latin typeface="Times New Roman" pitchFamily="18" charset="0"/>
            </a:endParaRPr>
          </a:p>
        </p:txBody>
      </p:sp>
    </p:spTree>
    <p:extLst>
      <p:ext uri="{BB962C8B-B14F-4D97-AF65-F5344CB8AC3E}">
        <p14:creationId xmlns:p14="http://schemas.microsoft.com/office/powerpoint/2010/main" val="1300993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36867" name="Notes Placeholder 2"/>
              <p:cNvSpPr>
                <a:spLocks noGrp="1"/>
              </p:cNvSpPr>
              <p:nvPr>
                <p:ph type="body" idx="1"/>
              </p:nvPr>
            </p:nvSpPr>
            <p:spPr>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ormAutofit fontScale="92500" lnSpcReduction="20000"/>
              </a:bodyPr>
              <a:lstStyle/>
              <a:p>
                <a:pPr eaLnBrk="1" hangingPunct="1"/>
                <a:r>
                  <a:rPr lang="en-US" dirty="0"/>
                  <a:t>An example used in the paper by </a:t>
                </a:r>
                <a:r>
                  <a:rPr lang="en-US" dirty="0" err="1"/>
                  <a:t>Viana</a:t>
                </a:r>
                <a:r>
                  <a:rPr lang="en-US" dirty="0"/>
                  <a:t> and </a:t>
                </a:r>
                <a:r>
                  <a:rPr lang="en-US" dirty="0" err="1"/>
                  <a:t>Haftka</a:t>
                </a:r>
                <a:r>
                  <a:rPr lang="en-US" dirty="0"/>
                  <a:t> is the Hartmann 3 function shown in the slide. It was tested with 100 20-point designs of experiments (DOE), all generated with Latin Hypercube Sampling (LHS, see lecture on space filling designs).  Since LHS has some random element, we obtained 100 different DOEs, but with similar characteristics.</a:t>
                </a:r>
              </a:p>
              <a:p>
                <a:pPr eaLnBrk="1" hangingPunct="1"/>
                <a:endParaRPr lang="en-US" dirty="0"/>
              </a:p>
              <a:p>
                <a:pPr eaLnBrk="1" hangingPunct="1"/>
                <a:r>
                  <a:rPr lang="en-US" dirty="0"/>
                  <a:t>For this function with 20 sample points, the radial-basis neural networks surrogate (RBNN) is mostly more accurate than the kriging surrogate. </a:t>
                </a:r>
              </a:p>
              <a:p>
                <a:pPr eaLnBrk="1" hangingPunct="1"/>
                <a:endParaRPr lang="en-US" dirty="0"/>
              </a:p>
              <a:p>
                <a:pPr eaLnBrk="1" hangingPunct="1"/>
                <a:r>
                  <a:rPr lang="en-US" dirty="0"/>
                  <a:t>Cross validation error obtained when one point is left out and the surrogate is fitted to the remaining points and the error at the left out is calculated. When the process is repeated for every point, the root mean square of the cross-validation errors is known as PRESS-RMS. This cross validation error will normally be used to select a surrogate. Here we also calculated the actual RMS error from a dense set of test points.</a:t>
                </a:r>
              </a:p>
              <a:p>
                <a:pPr eaLnBrk="1" hangingPunct="1"/>
                <a:endParaRPr lang="en-US" dirty="0"/>
              </a:p>
              <a:p>
                <a:pPr eaLnBrk="1" hangingPunct="1"/>
                <a:r>
                  <a:rPr lang="en-US" dirty="0"/>
                  <a:t>For one design of experiments, the results, shown in the slide, showed a large advantage to RBNN in terms of PRESS (066 vs. 0.89), but only a minimal advantage in terms of the actual error (0.48 compared to 0.5). The performance of EGO with both surrogates is compared in terms of the normalized improvement is</a:t>
                </a:r>
              </a:p>
              <a:p>
                <a:pPr eaLnBrk="1" hangingPunct="1"/>
                <a14:m>
                  <m:oMathPara xmlns:m="http://schemas.openxmlformats.org/officeDocument/2006/math">
                    <m:oMathParaPr>
                      <m:jc m:val="centerGroup"/>
                    </m:oMathParaPr>
                    <m:oMath xmlns:m="http://schemas.openxmlformats.org/officeDocument/2006/math">
                      <m:r>
                        <a:rPr lang="en-US" i="1">
                          <a:latin typeface="Cambria Math"/>
                        </a:rPr>
                        <m:t>𝐼</m:t>
                      </m:r>
                      <m:r>
                        <a:rPr lang="en-US">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𝑦</m:t>
                              </m:r>
                            </m:e>
                            <m:sub>
                              <m:r>
                                <a:rPr lang="en-US" i="1">
                                  <a:latin typeface="Cambria Math"/>
                                </a:rPr>
                                <m:t>𝐼𝐵𝑆</m:t>
                              </m:r>
                            </m:sub>
                          </m:sSub>
                          <m:r>
                            <a:rPr lang="en-US">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𝑜𝑝𝑡𝑚</m:t>
                              </m:r>
                            </m:sub>
                          </m:sSub>
                        </m:num>
                        <m:den>
                          <m:r>
                            <a:rPr lang="en-US">
                              <a:latin typeface="Cambria Math"/>
                            </a:rPr>
                            <m:t>|</m:t>
                          </m:r>
                          <m:sSub>
                            <m:sSubPr>
                              <m:ctrlPr>
                                <a:rPr lang="en-US" i="1">
                                  <a:latin typeface="Cambria Math" panose="02040503050406030204" pitchFamily="18" charset="0"/>
                                </a:rPr>
                              </m:ctrlPr>
                            </m:sSubPr>
                            <m:e>
                              <m:r>
                                <a:rPr lang="en-US" i="1">
                                  <a:latin typeface="Cambria Math"/>
                                </a:rPr>
                                <m:t>𝑦</m:t>
                              </m:r>
                            </m:e>
                            <m:sub>
                              <m:r>
                                <a:rPr lang="en-US" i="1">
                                  <a:latin typeface="Cambria Math"/>
                                </a:rPr>
                                <m:t>𝐼𝐵𝑆</m:t>
                              </m:r>
                            </m:sub>
                          </m:sSub>
                          <m:r>
                            <a:rPr lang="en-US">
                              <a:latin typeface="Cambria Math"/>
                            </a:rPr>
                            <m:t>|</m:t>
                          </m:r>
                        </m:den>
                      </m:f>
                    </m:oMath>
                  </m:oMathPara>
                </a14:m>
                <a:endParaRPr lang="en-US" dirty="0"/>
              </a:p>
              <a:p>
                <a:pPr eaLnBrk="1" hangingPunct="1"/>
                <a:r>
                  <a:rPr lang="en-US" dirty="0"/>
                  <a:t>Where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𝐼𝐵𝑆</m:t>
                        </m:r>
                      </m:sub>
                    </m:sSub>
                  </m:oMath>
                </a14:m>
                <a:r>
                  <a:rPr lang="en-US" dirty="0"/>
                  <a:t> is the initial best sample (out of the initial 20 samples for</a:t>
                </a:r>
                <a:r>
                  <a:rPr lang="en-US" baseline="0" dirty="0"/>
                  <a:t> the DOE</a:t>
                </a:r>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𝑦</m:t>
                        </m:r>
                      </m:e>
                      <m:sub>
                        <m:r>
                          <a:rPr lang="en-US" i="1">
                            <a:latin typeface="Cambria Math"/>
                          </a:rPr>
                          <m:t>𝑜𝑝𝑡𝑚</m:t>
                        </m:r>
                      </m:sub>
                    </m:sSub>
                  </m:oMath>
                </a14:m>
                <a:r>
                  <a:rPr lang="en-US" dirty="0"/>
                  <a:t> is the best sample after 20 EGO cycles (for a total of 40 points). Here RBNN provided 27% improvement while </a:t>
                </a:r>
                <a:r>
                  <a:rPr lang="en-US" dirty="0" err="1"/>
                  <a:t>kriging</a:t>
                </a:r>
                <a:r>
                  <a:rPr lang="en-US" dirty="0"/>
                  <a:t> only 3.5%.</a:t>
                </a:r>
              </a:p>
              <a:p>
                <a:pPr eaLnBrk="1" hangingPunct="1"/>
                <a:endParaRPr lang="en-US" dirty="0"/>
              </a:p>
            </p:txBody>
          </p:sp>
        </mc:Choice>
        <mc:Fallback xmlns="">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r>
                  <a:rPr lang="en-US" dirty="0"/>
                  <a:t>An example used in the paper by </a:t>
                </a:r>
                <a:r>
                  <a:rPr lang="en-US" dirty="0" err="1"/>
                  <a:t>Viana</a:t>
                </a:r>
                <a:r>
                  <a:rPr lang="en-US" dirty="0"/>
                  <a:t> and </a:t>
                </a:r>
                <a:r>
                  <a:rPr lang="en-US" dirty="0" err="1"/>
                  <a:t>Haftka</a:t>
                </a:r>
                <a:r>
                  <a:rPr lang="en-US" dirty="0"/>
                  <a:t> is the Hartmann 3 function shown in the slide. It was tested with 100 20-point designs of experiments (DOE), all generated with Latin Hypercube Sampling (LHS, see lecture on space filling designs).  Since LHS has some random element, we obtained 100 different DOEs, but with similar characteristics.</a:t>
                </a:r>
              </a:p>
              <a:p>
                <a:pPr eaLnBrk="1" hangingPunct="1"/>
                <a:endParaRPr lang="en-US" dirty="0"/>
              </a:p>
              <a:p>
                <a:pPr eaLnBrk="1" hangingPunct="1"/>
                <a:r>
                  <a:rPr lang="en-US" dirty="0"/>
                  <a:t>For this function with 20 sample points, the radial-basis neural networks surrogate (RBNN) is mostly more accurate than the kriging surrogate. </a:t>
                </a:r>
              </a:p>
              <a:p>
                <a:pPr eaLnBrk="1" hangingPunct="1"/>
                <a:endParaRPr lang="en-US" dirty="0"/>
              </a:p>
              <a:p>
                <a:pPr eaLnBrk="1" hangingPunct="1"/>
                <a:r>
                  <a:rPr lang="en-US" dirty="0"/>
                  <a:t>Cross validation error obtained when one point is left out and the surrogate is fitted to the remaining points and the error at the left out is calculated. When the process is repeated for every point, the root mean square of the cross-validation errors is known as PRESS-RMS. This cross validation error will normally be used to select a surrogate. Here we also calculated the actual RMS error from a dense set of test points.</a:t>
                </a:r>
              </a:p>
              <a:p>
                <a:pPr eaLnBrk="1" hangingPunct="1"/>
                <a:endParaRPr lang="en-US" dirty="0"/>
              </a:p>
              <a:p>
                <a:pPr eaLnBrk="1" hangingPunct="1"/>
                <a:r>
                  <a:rPr lang="en-US" dirty="0"/>
                  <a:t>For one design of experiments, the results, shown in the slide, showed a large advantage to RBNN in terms of PRESS (066 vs. 0.89), but only a minimal advantage in terms of the actual error (0.48 compared to 0.5). The performance of EGO with both surrogates is compared in terms of the normalized improvement is</a:t>
                </a:r>
              </a:p>
              <a:p>
                <a:pPr eaLnBrk="1" hangingPunct="1"/>
                <a:r>
                  <a:rPr lang="en-US" i="0">
                    <a:latin typeface="Cambria Math"/>
                  </a:rPr>
                  <a:t>𝐼=</a:t>
                </a:r>
                <a:r>
                  <a:rPr lang="en-US" i="0">
                    <a:latin typeface="Cambria Math" panose="02040503050406030204" pitchFamily="18" charset="0"/>
                  </a:rPr>
                  <a:t>(</a:t>
                </a:r>
                <a:r>
                  <a:rPr lang="en-US" i="0">
                    <a:latin typeface="Cambria Math"/>
                  </a:rPr>
                  <a:t>𝑦</a:t>
                </a:r>
                <a:r>
                  <a:rPr lang="en-US" i="0">
                    <a:latin typeface="Cambria Math" panose="02040503050406030204" pitchFamily="18" charset="0"/>
                  </a:rPr>
                  <a:t>_</a:t>
                </a:r>
                <a:r>
                  <a:rPr lang="en-US" i="0">
                    <a:latin typeface="Cambria Math"/>
                  </a:rPr>
                  <a:t>𝐼𝐵𝑆−𝑦</a:t>
                </a:r>
                <a:r>
                  <a:rPr lang="en-US" i="0">
                    <a:latin typeface="Cambria Math" panose="02040503050406030204" pitchFamily="18" charset="0"/>
                  </a:rPr>
                  <a:t>_</a:t>
                </a:r>
                <a:r>
                  <a:rPr lang="en-US" i="0">
                    <a:latin typeface="Cambria Math"/>
                  </a:rPr>
                  <a:t>𝑜𝑝𝑡𝑚</a:t>
                </a:r>
                <a:r>
                  <a:rPr lang="en-US" i="0">
                    <a:latin typeface="Cambria Math" panose="02040503050406030204" pitchFamily="18" charset="0"/>
                  </a:rPr>
                  <a:t>)/(</a:t>
                </a:r>
                <a:r>
                  <a:rPr lang="en-US" i="0">
                    <a:latin typeface="Cambria Math"/>
                  </a:rPr>
                  <a:t>|𝑦</a:t>
                </a:r>
                <a:r>
                  <a:rPr lang="en-US" i="0">
                    <a:latin typeface="Cambria Math" panose="02040503050406030204" pitchFamily="18" charset="0"/>
                  </a:rPr>
                  <a:t>_</a:t>
                </a:r>
                <a:r>
                  <a:rPr lang="en-US" i="0">
                    <a:latin typeface="Cambria Math"/>
                  </a:rPr>
                  <a:t>𝐼𝐵𝑆 |</a:t>
                </a:r>
                <a:r>
                  <a:rPr lang="en-US" i="0">
                    <a:latin typeface="Cambria Math" panose="02040503050406030204" pitchFamily="18" charset="0"/>
                  </a:rPr>
                  <a:t>)</a:t>
                </a:r>
                <a:endParaRPr lang="en-US" dirty="0"/>
              </a:p>
              <a:p>
                <a:pPr eaLnBrk="1" hangingPunct="1"/>
                <a:r>
                  <a:rPr lang="en-US" dirty="0"/>
                  <a:t>Where </a:t>
                </a:r>
                <a:r>
                  <a:rPr lang="en-US" i="0">
                    <a:latin typeface="Cambria Math"/>
                  </a:rPr>
                  <a:t>𝑦</a:t>
                </a:r>
                <a:r>
                  <a:rPr lang="en-US" i="0">
                    <a:latin typeface="Cambria Math" panose="02040503050406030204" pitchFamily="18" charset="0"/>
                  </a:rPr>
                  <a:t>_</a:t>
                </a:r>
                <a:r>
                  <a:rPr lang="en-US" i="0">
                    <a:latin typeface="Cambria Math"/>
                  </a:rPr>
                  <a:t>𝐼𝐵𝑆</a:t>
                </a:r>
                <a:r>
                  <a:rPr lang="en-US" dirty="0"/>
                  <a:t> is the initial best sample (out of the initial 20 samples for</a:t>
                </a:r>
                <a:r>
                  <a:rPr lang="en-US" baseline="0" dirty="0"/>
                  <a:t> the DOE</a:t>
                </a:r>
                <a:r>
                  <a:rPr lang="en-US" dirty="0"/>
                  <a:t>) and  </a:t>
                </a:r>
                <a:r>
                  <a:rPr lang="en-US" i="0">
                    <a:latin typeface="Cambria Math"/>
                  </a:rPr>
                  <a:t>𝑦</a:t>
                </a:r>
                <a:r>
                  <a:rPr lang="en-US" i="0">
                    <a:latin typeface="Cambria Math" panose="02040503050406030204" pitchFamily="18" charset="0"/>
                  </a:rPr>
                  <a:t>_</a:t>
                </a:r>
                <a:r>
                  <a:rPr lang="en-US" i="0">
                    <a:latin typeface="Cambria Math"/>
                  </a:rPr>
                  <a:t>𝑜𝑝𝑡𝑚</a:t>
                </a:r>
                <a:r>
                  <a:rPr lang="en-US" dirty="0"/>
                  <a:t> is the best sample after 20 EGO cycles (for a total of 40 points). Here RBNN provided 27% improvement while </a:t>
                </a:r>
                <a:r>
                  <a:rPr lang="en-US" dirty="0" err="1"/>
                  <a:t>kriging</a:t>
                </a:r>
                <a:r>
                  <a:rPr lang="en-US" dirty="0"/>
                  <a:t> only 3.5%.</a:t>
                </a:r>
              </a:p>
              <a:p>
                <a:pPr eaLnBrk="1" hangingPunct="1"/>
                <a:endParaRPr lang="en-US" dirty="0"/>
              </a:p>
            </p:txBody>
          </p:sp>
        </mc:Fallback>
      </mc:AlternateContent>
      <p:sp>
        <p:nvSpPr>
          <p:cNvPr id="36868"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F5EEF060-A0BC-488E-A972-35F37B0D33C2}" type="slidenum">
              <a:rPr lang="pt-BR" sz="1200">
                <a:latin typeface="Times New Roman" pitchFamily="18" charset="0"/>
              </a:rPr>
              <a:pPr algn="r" eaLnBrk="1" hangingPunct="1"/>
              <a:t>59</a:t>
            </a:fld>
            <a:endParaRPr lang="pt-BR" sz="1200">
              <a:latin typeface="Times New Roman" pitchFamily="18" charset="0"/>
            </a:endParaRPr>
          </a:p>
        </p:txBody>
      </p:sp>
    </p:spTree>
    <p:extLst>
      <p:ext uri="{BB962C8B-B14F-4D97-AF65-F5344CB8AC3E}">
        <p14:creationId xmlns:p14="http://schemas.microsoft.com/office/powerpoint/2010/main" val="1751997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Two other DOEs where importing the uncertainty to the RBNN surrogate worked well are shown here. In these two, the PRESS advantage is smaller than the actual error advantage (unlike the previous example). The normalized improvement is 18% for RBNN compared to 9.8% for kriging for the first DOE and 41% compared to 32% for the second DOE.</a:t>
            </a:r>
          </a:p>
          <a:p>
            <a:pPr eaLnBrk="1" hangingPunct="1"/>
            <a:endParaRPr lang="en-US" dirty="0"/>
          </a:p>
          <a:p>
            <a:pPr eaLnBrk="1" hangingPunct="1"/>
            <a:endParaRPr lang="en-US" dirty="0"/>
          </a:p>
          <a:p>
            <a:pPr eaLnBrk="1" hangingPunct="1"/>
            <a:endParaRPr lang="en-US" dirty="0"/>
          </a:p>
        </p:txBody>
      </p:sp>
      <p:sp>
        <p:nvSpPr>
          <p:cNvPr id="37892"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0955B030-B9E1-437D-A3C6-A4AD60CC358D}" type="slidenum">
              <a:rPr lang="pt-BR" sz="1200">
                <a:latin typeface="Times New Roman" pitchFamily="18" charset="0"/>
              </a:rPr>
              <a:pPr algn="r" eaLnBrk="1" hangingPunct="1"/>
              <a:t>60</a:t>
            </a:fld>
            <a:endParaRPr lang="pt-BR" sz="1200">
              <a:latin typeface="Times New Roman" pitchFamily="18" charset="0"/>
            </a:endParaRPr>
          </a:p>
        </p:txBody>
      </p:sp>
    </p:spTree>
    <p:extLst>
      <p:ext uri="{BB962C8B-B14F-4D97-AF65-F5344CB8AC3E}">
        <p14:creationId xmlns:p14="http://schemas.microsoft.com/office/powerpoint/2010/main" val="37699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To summarize the experience of 100 DOEs, we use a box-plot of the difference in the improvements. The red bar in the box plot shows the median, and the two sides of the box show the 25 percentile and 75 percentile. The red points show outliers.</a:t>
            </a:r>
          </a:p>
          <a:p>
            <a:pPr eaLnBrk="1" hangingPunct="1"/>
            <a:endParaRPr lang="en-US" dirty="0"/>
          </a:p>
          <a:p>
            <a:pPr eaLnBrk="1" hangingPunct="1"/>
            <a:r>
              <a:rPr lang="en-US" dirty="0"/>
              <a:t>Positive values indicate RBNN did better than Kriging.</a:t>
            </a:r>
          </a:p>
          <a:p>
            <a:pPr eaLnBrk="1" hangingPunct="1"/>
            <a:endParaRPr lang="en-US" dirty="0"/>
          </a:p>
          <a:p>
            <a:pPr eaLnBrk="1" hangingPunct="1"/>
            <a:r>
              <a:rPr lang="en-US" dirty="0"/>
              <a:t>It is clear from the box plot that most of the time RBNN does better, it is actually 66 of the 100 cases. For a few cases the difference is substantial, most of the time it is small. However, the example clearly demonstrate that importing the uncertainty model to RBNN works well for this example.</a:t>
            </a:r>
          </a:p>
        </p:txBody>
      </p:sp>
      <p:sp>
        <p:nvSpPr>
          <p:cNvPr id="38916" name="Slide Number Placeholder 3"/>
          <p:cNvSpPr txBox="1">
            <a:spLocks noGrp="1"/>
          </p:cNvSpPr>
          <p:nvPr/>
        </p:nvSpPr>
        <p:spPr bwMode="auto">
          <a:xfrm>
            <a:off x="4144963" y="9123363"/>
            <a:ext cx="31702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nchor="b"/>
          <a:lstStyle>
            <a:lvl1pPr defTabSz="960438" eaLnBrk="0" hangingPunct="0">
              <a:defRPr sz="2000">
                <a:solidFill>
                  <a:schemeClr val="tx1"/>
                </a:solidFill>
                <a:latin typeface="Arial" charset="0"/>
              </a:defRPr>
            </a:lvl1pPr>
            <a:lvl2pPr marL="742950" indent="-285750" defTabSz="960438" eaLnBrk="0" hangingPunct="0">
              <a:defRPr sz="2000">
                <a:solidFill>
                  <a:schemeClr val="tx1"/>
                </a:solidFill>
                <a:latin typeface="Arial" charset="0"/>
              </a:defRPr>
            </a:lvl2pPr>
            <a:lvl3pPr marL="1143000" indent="-228600" defTabSz="960438" eaLnBrk="0" hangingPunct="0">
              <a:defRPr sz="2000">
                <a:solidFill>
                  <a:schemeClr val="tx1"/>
                </a:solidFill>
                <a:latin typeface="Arial" charset="0"/>
              </a:defRPr>
            </a:lvl3pPr>
            <a:lvl4pPr marL="1600200" indent="-228600" defTabSz="960438" eaLnBrk="0" hangingPunct="0">
              <a:defRPr sz="2000">
                <a:solidFill>
                  <a:schemeClr val="tx1"/>
                </a:solidFill>
                <a:latin typeface="Arial" charset="0"/>
              </a:defRPr>
            </a:lvl4pPr>
            <a:lvl5pPr marL="2057400" indent="-228600" defTabSz="960438" eaLnBrk="0" hangingPunct="0">
              <a:defRPr sz="2000">
                <a:solidFill>
                  <a:schemeClr val="tx1"/>
                </a:solidFill>
                <a:latin typeface="Arial" charset="0"/>
              </a:defRPr>
            </a:lvl5pPr>
            <a:lvl6pPr marL="2514600" indent="-228600" defTabSz="960438" eaLnBrk="0" fontAlgn="base" hangingPunct="0">
              <a:spcBef>
                <a:spcPct val="0"/>
              </a:spcBef>
              <a:spcAft>
                <a:spcPct val="0"/>
              </a:spcAft>
              <a:defRPr sz="2000">
                <a:solidFill>
                  <a:schemeClr val="tx1"/>
                </a:solidFill>
                <a:latin typeface="Arial" charset="0"/>
              </a:defRPr>
            </a:lvl6pPr>
            <a:lvl7pPr marL="2971800" indent="-228600" defTabSz="960438" eaLnBrk="0" fontAlgn="base" hangingPunct="0">
              <a:spcBef>
                <a:spcPct val="0"/>
              </a:spcBef>
              <a:spcAft>
                <a:spcPct val="0"/>
              </a:spcAft>
              <a:defRPr sz="2000">
                <a:solidFill>
                  <a:schemeClr val="tx1"/>
                </a:solidFill>
                <a:latin typeface="Arial" charset="0"/>
              </a:defRPr>
            </a:lvl7pPr>
            <a:lvl8pPr marL="3429000" indent="-228600" defTabSz="960438" eaLnBrk="0" fontAlgn="base" hangingPunct="0">
              <a:spcBef>
                <a:spcPct val="0"/>
              </a:spcBef>
              <a:spcAft>
                <a:spcPct val="0"/>
              </a:spcAft>
              <a:defRPr sz="2000">
                <a:solidFill>
                  <a:schemeClr val="tx1"/>
                </a:solidFill>
                <a:latin typeface="Arial" charset="0"/>
              </a:defRPr>
            </a:lvl8pPr>
            <a:lvl9pPr marL="3886200" indent="-228600" defTabSz="960438" eaLnBrk="0" fontAlgn="base" hangingPunct="0">
              <a:spcBef>
                <a:spcPct val="0"/>
              </a:spcBef>
              <a:spcAft>
                <a:spcPct val="0"/>
              </a:spcAft>
              <a:defRPr sz="2000">
                <a:solidFill>
                  <a:schemeClr val="tx1"/>
                </a:solidFill>
                <a:latin typeface="Arial" charset="0"/>
              </a:defRPr>
            </a:lvl9pPr>
          </a:lstStyle>
          <a:p>
            <a:pPr algn="r" eaLnBrk="1" hangingPunct="1"/>
            <a:fld id="{755437CA-DEF2-472D-BD2A-9D08A760067C}" type="slidenum">
              <a:rPr lang="pt-BR" sz="1200">
                <a:latin typeface="Times New Roman" pitchFamily="18" charset="0"/>
              </a:rPr>
              <a:pPr algn="r" eaLnBrk="1" hangingPunct="1"/>
              <a:t>61</a:t>
            </a:fld>
            <a:endParaRPr lang="pt-BR" sz="1200">
              <a:latin typeface="Times New Roman" pitchFamily="18" charset="0"/>
            </a:endParaRPr>
          </a:p>
        </p:txBody>
      </p:sp>
    </p:spTree>
    <p:extLst>
      <p:ext uri="{BB962C8B-B14F-4D97-AF65-F5344CB8AC3E}">
        <p14:creationId xmlns:p14="http://schemas.microsoft.com/office/powerpoint/2010/main" val="3495063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16028"/>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5720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978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0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6.emf"/></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0.emf"/><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32.xml.rels><?xml version="1.0" encoding="UTF-8" standalone="yes"?>
<Relationships xmlns="http://schemas.openxmlformats.org/package/2006/relationships"><Relationship Id="rId2" Type="http://schemas.openxmlformats.org/officeDocument/2006/relationships/image" Target="../media/image47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emf"/><Relationship Id="rId7" Type="http://schemas.openxmlformats.org/officeDocument/2006/relationships/image" Target="../media/image76.png"/><Relationship Id="rId2" Type="http://schemas.openxmlformats.org/officeDocument/2006/relationships/image" Target="../media/image71.emf"/><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emf"/><Relationship Id="rId4" Type="http://schemas.openxmlformats.org/officeDocument/2006/relationships/image" Target="../media/image73.emf"/><Relationship Id="rId9" Type="http://schemas.openxmlformats.org/officeDocument/2006/relationships/image" Target="../media/image78.png"/></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emf"/><Relationship Id="rId7" Type="http://schemas.openxmlformats.org/officeDocument/2006/relationships/image" Target="../media/image91.png"/><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emf"/><Relationship Id="rId4" Type="http://schemas.openxmlformats.org/officeDocument/2006/relationships/image" Target="../media/image88.emf"/><Relationship Id="rId9" Type="http://schemas.openxmlformats.org/officeDocument/2006/relationships/image" Target="../media/image93.png"/></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70.png"/><Relationship Id="rId4" Type="http://schemas.openxmlformats.org/officeDocument/2006/relationships/image" Target="../media/image56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5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7.xml"/><Relationship Id="rId7"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670.png"/><Relationship Id="rId4" Type="http://schemas.openxmlformats.org/officeDocument/2006/relationships/image" Target="../media/image101.png"/><Relationship Id="rId9" Type="http://schemas.openxmlformats.org/officeDocument/2006/relationships/image" Target="../media/image66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png"/><Relationship Id="rId9" Type="http://schemas.openxmlformats.org/officeDocument/2006/relationships/image" Target="../media/image11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14.png"/></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1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90259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26F06-10C5-912D-462F-2F96FD0DACD9}"/>
              </a:ext>
            </a:extLst>
          </p:cNvPr>
          <p:cNvSpPr>
            <a:spLocks noGrp="1"/>
          </p:cNvSpPr>
          <p:nvPr>
            <p:ph type="body" sz="quarter" idx="10"/>
          </p:nvPr>
        </p:nvSpPr>
        <p:spPr/>
        <p:txBody>
          <a:bodyPr/>
          <a:lstStyle/>
          <a:p>
            <a:r>
              <a:rPr lang="en-US" dirty="0"/>
              <a:t>EGO algorithms require surrogate predictions and uncertainty associated with predictions</a:t>
            </a:r>
          </a:p>
          <a:p>
            <a:pPr lvl="1"/>
            <a:r>
              <a:rPr lang="en-US" dirty="0"/>
              <a:t>PRS and Kriging surrogates provide prediction uncertainty</a:t>
            </a:r>
          </a:p>
          <a:p>
            <a:r>
              <a:rPr lang="en-US" dirty="0"/>
              <a:t>How to select the next sample location</a:t>
            </a:r>
          </a:p>
          <a:p>
            <a:pPr lvl="1"/>
            <a:r>
              <a:rPr lang="en-US" dirty="0"/>
              <a:t>expected improvement (EI)</a:t>
            </a:r>
          </a:p>
          <a:p>
            <a:pPr lvl="1"/>
            <a:r>
              <a:rPr lang="en-US" dirty="0"/>
              <a:t>probability of improvement (PI) with adaptive target improvement</a:t>
            </a:r>
          </a:p>
          <a:p>
            <a:pPr lvl="1"/>
            <a:r>
              <a:rPr lang="en-US" dirty="0"/>
              <a:t>expected feasibility (EF)</a:t>
            </a:r>
          </a:p>
          <a:p>
            <a:pPr lvl="1"/>
            <a:r>
              <a:rPr lang="en-US" dirty="0"/>
              <a:t>Others: Bayesian expected losses, lower confidence bounds, and choosing multiple sample locations simultaneously</a:t>
            </a:r>
          </a:p>
        </p:txBody>
      </p:sp>
      <p:sp>
        <p:nvSpPr>
          <p:cNvPr id="3" name="Title 2">
            <a:extLst>
              <a:ext uri="{FF2B5EF4-FFF2-40B4-BE49-F238E27FC236}">
                <a16:creationId xmlns:a16="http://schemas.microsoft.com/office/drawing/2014/main" id="{16D7D03D-3B9C-C014-A995-DE1B3CB8498B}"/>
              </a:ext>
            </a:extLst>
          </p:cNvPr>
          <p:cNvSpPr>
            <a:spLocks noGrp="1"/>
          </p:cNvSpPr>
          <p:nvPr>
            <p:ph type="title"/>
          </p:nvPr>
        </p:nvSpPr>
        <p:spPr/>
        <p:txBody>
          <a:bodyPr>
            <a:normAutofit fontScale="90000"/>
          </a:bodyPr>
          <a:lstStyle/>
          <a:p>
            <a:r>
              <a:rPr lang="en-US" dirty="0"/>
              <a:t>EGO</a:t>
            </a:r>
          </a:p>
        </p:txBody>
      </p:sp>
    </p:spTree>
    <p:extLst>
      <p:ext uri="{BB962C8B-B14F-4D97-AF65-F5344CB8AC3E}">
        <p14:creationId xmlns:p14="http://schemas.microsoft.com/office/powerpoint/2010/main" val="11869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p:txBody>
          <a:bodyPr>
            <a:normAutofit fontScale="90000"/>
          </a:bodyPr>
          <a:lstStyle/>
          <a:p>
            <a:r>
              <a:rPr lang="en-US"/>
              <a:t>Background: Surrogate Modeling</a:t>
            </a:r>
            <a:endParaRPr lang="en-US" dirty="0"/>
          </a:p>
        </p:txBody>
      </p:sp>
      <p:pic>
        <p:nvPicPr>
          <p:cNvPr id="3076" name="Picture 4" descr="prediction_PRS_KRG"/>
          <p:cNvPicPr>
            <a:picLocks noChangeAspect="1" noChangeArrowheads="1"/>
          </p:cNvPicPr>
          <p:nvPr/>
        </p:nvPicPr>
        <p:blipFill>
          <a:blip r:embed="rId4">
            <a:extLst>
              <a:ext uri="{28A0092B-C50C-407E-A947-70E740481C1C}">
                <a14:useLocalDpi xmlns:a14="http://schemas.microsoft.com/office/drawing/2010/main" val="0"/>
              </a:ext>
            </a:extLst>
          </a:blip>
          <a:srcRect t="-409"/>
          <a:stretch>
            <a:fillRect/>
          </a:stretch>
        </p:blipFill>
        <p:spPr bwMode="auto">
          <a:xfrm>
            <a:off x="4937125" y="645979"/>
            <a:ext cx="39497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ChangeArrowheads="1"/>
          </p:cNvSpPr>
          <p:nvPr/>
        </p:nvSpPr>
        <p:spPr bwMode="auto">
          <a:xfrm>
            <a:off x="182562" y="5327174"/>
            <a:ext cx="48466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marL="342900" indent="-342900">
              <a:buFont typeface="Arial" pitchFamily="34" charset="0"/>
              <a:buChar char="•"/>
            </a:pPr>
            <a:r>
              <a:rPr lang="en-US" sz="2100" dirty="0"/>
              <a:t>Differences are larger in regions of low point density.</a:t>
            </a:r>
          </a:p>
        </p:txBody>
      </p:sp>
      <p:grpSp>
        <p:nvGrpSpPr>
          <p:cNvPr id="3078" name="Group 6"/>
          <p:cNvGrpSpPr>
            <a:grpSpLocks/>
          </p:cNvGrpSpPr>
          <p:nvPr/>
        </p:nvGrpSpPr>
        <p:grpSpPr bwMode="auto">
          <a:xfrm>
            <a:off x="204788" y="765176"/>
            <a:ext cx="4846637" cy="4392612"/>
            <a:chOff x="115" y="603"/>
            <a:chExt cx="3053" cy="2767"/>
          </a:xfrm>
        </p:grpSpPr>
        <p:sp>
          <p:nvSpPr>
            <p:cNvPr id="3079" name="Rectangle 3"/>
            <p:cNvSpPr>
              <a:spLocks noChangeArrowheads="1"/>
            </p:cNvSpPr>
            <p:nvPr/>
          </p:nvSpPr>
          <p:spPr bwMode="auto">
            <a:xfrm>
              <a:off x="115" y="603"/>
              <a:ext cx="2646"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sz="2200" dirty="0"/>
                <a:t>Surrogates </a:t>
              </a:r>
              <a:r>
                <a:rPr lang="en-US" sz="2200" b="1" dirty="0">
                  <a:solidFill>
                    <a:srgbClr val="FF4A00"/>
                  </a:solidFill>
                </a:rPr>
                <a:t>replace</a:t>
              </a:r>
              <a:r>
                <a:rPr lang="en-US" sz="2200" dirty="0">
                  <a:solidFill>
                    <a:srgbClr val="FF4A00"/>
                  </a:solidFill>
                </a:rPr>
                <a:t> </a:t>
              </a:r>
              <a:r>
                <a:rPr lang="en-US" sz="2200" b="1" dirty="0">
                  <a:solidFill>
                    <a:srgbClr val="FF4A00"/>
                  </a:solidFill>
                </a:rPr>
                <a:t>expensive simulations</a:t>
              </a:r>
              <a:r>
                <a:rPr lang="en-US" sz="2200" b="1" dirty="0">
                  <a:solidFill>
                    <a:srgbClr val="FF0000"/>
                  </a:solidFill>
                </a:rPr>
                <a:t> </a:t>
              </a:r>
              <a:r>
                <a:rPr lang="en-US" sz="2200" dirty="0"/>
                <a:t>by simple algebraic expressions fit to data.</a:t>
              </a:r>
            </a:p>
          </p:txBody>
        </p:sp>
        <p:sp>
          <p:nvSpPr>
            <p:cNvPr id="3080" name="Rectangle 3"/>
            <p:cNvSpPr>
              <a:spLocks noChangeArrowheads="1"/>
            </p:cNvSpPr>
            <p:nvPr/>
          </p:nvSpPr>
          <p:spPr bwMode="auto">
            <a:xfrm>
              <a:off x="115" y="2504"/>
              <a:ext cx="3053" cy="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indent="341313">
                <a:buFontTx/>
                <a:buChar char="•"/>
              </a:pPr>
              <a:r>
                <a:rPr lang="en-US" sz="2100" dirty="0" err="1">
                  <a:solidFill>
                    <a:srgbClr val="FF0000"/>
                  </a:solidFill>
                </a:rPr>
                <a:t>Kriging</a:t>
              </a:r>
              <a:r>
                <a:rPr lang="en-US" sz="2100" dirty="0">
                  <a:solidFill>
                    <a:srgbClr val="FF0000"/>
                  </a:solidFill>
                </a:rPr>
                <a:t> (KRG)</a:t>
              </a:r>
            </a:p>
            <a:p>
              <a:pPr indent="341313">
                <a:buFontTx/>
                <a:buChar char="•"/>
              </a:pPr>
              <a:r>
                <a:rPr lang="en-US" sz="2100" dirty="0">
                  <a:solidFill>
                    <a:srgbClr val="000099"/>
                  </a:solidFill>
                </a:rPr>
                <a:t>Polynomial response surface (PRS)</a:t>
              </a:r>
            </a:p>
            <a:p>
              <a:pPr indent="341313">
                <a:buFontTx/>
                <a:buChar char="•"/>
              </a:pPr>
              <a:r>
                <a:rPr lang="en-US" sz="2100" dirty="0"/>
                <a:t>Support vector regression</a:t>
              </a:r>
            </a:p>
            <a:p>
              <a:pPr indent="341313">
                <a:buFontTx/>
                <a:buChar char="•"/>
              </a:pPr>
              <a:r>
                <a:rPr lang="en-US" sz="2100" dirty="0"/>
                <a:t>Radial basis neural networks</a:t>
              </a:r>
            </a:p>
          </p:txBody>
        </p:sp>
        <p:sp>
          <p:nvSpPr>
            <p:cNvPr id="3081" name="Rectangle 3"/>
            <p:cNvSpPr>
              <a:spLocks noChangeArrowheads="1"/>
            </p:cNvSpPr>
            <p:nvPr/>
          </p:nvSpPr>
          <p:spPr bwMode="auto">
            <a:xfrm>
              <a:off x="115" y="2158"/>
              <a:ext cx="264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sz="2200"/>
                <a:t>Example:</a:t>
              </a:r>
            </a:p>
          </p:txBody>
        </p:sp>
        <mc:AlternateContent xmlns:mc="http://schemas.openxmlformats.org/markup-compatibility/2006" xmlns:a14="http://schemas.microsoft.com/office/drawing/2010/main">
          <mc:Choice Requires="a14">
            <p:sp>
              <p:nvSpPr>
                <p:cNvPr id="3085" name="Rectangle 3"/>
                <p:cNvSpPr>
                  <a:spLocks noChangeArrowheads="1"/>
                </p:cNvSpPr>
                <p:nvPr/>
              </p:nvSpPr>
              <p:spPr bwMode="auto">
                <a:xfrm>
                  <a:off x="148" y="1557"/>
                  <a:ext cx="2765" cy="271"/>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a:spAutoFit/>
                </a:bodyPr>
                <a:lstStyle/>
                <a:p>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𝑦</m:t>
                          </m:r>
                        </m:e>
                      </m:acc>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oMath>
                  </a14:m>
                  <a:r>
                    <a:rPr lang="en-US" sz="2200" dirty="0"/>
                    <a:t> is an estimate of </a:t>
                  </a:r>
                  <a14:m>
                    <m:oMath xmlns:m="http://schemas.openxmlformats.org/officeDocument/2006/math">
                      <m:r>
                        <a:rPr lang="en-US" sz="2200" b="0" i="1" smtClean="0">
                          <a:latin typeface="Cambria Math" panose="02040503050406030204" pitchFamily="18" charset="0"/>
                        </a:rPr>
                        <m:t>𝑦</m:t>
                      </m:r>
                      <m:r>
                        <a:rPr lang="en-US" sz="2200" b="0" i="1" smtClean="0">
                          <a:latin typeface="Cambria Math" panose="02040503050406030204" pitchFamily="18" charset="0"/>
                        </a:rPr>
                        <m:t>(</m:t>
                      </m:r>
                      <m:r>
                        <a:rPr lang="en-US" sz="2200" b="0" i="1" smtClean="0">
                          <a:latin typeface="Cambria Math" panose="02040503050406030204" pitchFamily="18" charset="0"/>
                        </a:rPr>
                        <m:t>𝑥</m:t>
                      </m:r>
                      <m:r>
                        <a:rPr lang="en-US" sz="2200" b="0" i="1" smtClean="0">
                          <a:latin typeface="Cambria Math" panose="02040503050406030204" pitchFamily="18" charset="0"/>
                        </a:rPr>
                        <m:t>)</m:t>
                      </m:r>
                    </m:oMath>
                  </a14:m>
                  <a:r>
                    <a:rPr lang="en-US" sz="2200" dirty="0"/>
                    <a:t>.</a:t>
                  </a:r>
                </a:p>
              </p:txBody>
            </p:sp>
          </mc:Choice>
          <mc:Fallback xmlns="">
            <p:sp>
              <p:nvSpPr>
                <p:cNvPr id="3085" name="Rectangle 3"/>
                <p:cNvSpPr>
                  <a:spLocks noRot="1" noChangeAspect="1" noMove="1" noResize="1" noEditPoints="1" noAdjustHandles="1" noChangeArrowheads="1" noChangeShapeType="1" noTextEdit="1"/>
                </p:cNvSpPr>
                <p:nvPr/>
              </p:nvSpPr>
              <p:spPr bwMode="auto">
                <a:xfrm>
                  <a:off x="148" y="1557"/>
                  <a:ext cx="2765" cy="271"/>
                </a:xfrm>
                <a:prstGeom prst="rect">
                  <a:avLst/>
                </a:prstGeom>
                <a:blipFill>
                  <a:blip r:embed="rId5"/>
                  <a:stretch>
                    <a:fillRect l="-139" t="-8451" b="-281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grpSp>
      <p:sp>
        <p:nvSpPr>
          <p:cNvPr id="2" name="Oval 1"/>
          <p:cNvSpPr/>
          <p:nvPr/>
        </p:nvSpPr>
        <p:spPr>
          <a:xfrm>
            <a:off x="5051425" y="4787755"/>
            <a:ext cx="2263745" cy="74006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1021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0" end="0"/>
                                            </p:txEl>
                                          </p:spTgt>
                                        </p:tgtEl>
                                        <p:attrNameLst>
                                          <p:attrName>style.visibility</p:attrName>
                                        </p:attrNameLst>
                                      </p:cBhvr>
                                      <p:to>
                                        <p:strVal val="visible"/>
                                      </p:to>
                                    </p:set>
                                  </p:childTnLst>
                                </p:cTn>
                              </p:par>
                              <p:par>
                                <p:cTn id="7" presetID="5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300" fill="hold"/>
                                        <p:tgtEl>
                                          <p:spTgt spid="2"/>
                                        </p:tgtEl>
                                        <p:attrNameLst>
                                          <p:attrName>ppt_w</p:attrName>
                                        </p:attrNameLst>
                                      </p:cBhvr>
                                      <p:tavLst>
                                        <p:tav tm="0">
                                          <p:val>
                                            <p:fltVal val="0"/>
                                          </p:val>
                                        </p:tav>
                                        <p:tav tm="100000">
                                          <p:val>
                                            <p:strVal val="#ppt_w"/>
                                          </p:val>
                                        </p:tav>
                                      </p:tavLst>
                                    </p:anim>
                                    <p:anim calcmode="lin" valueType="num">
                                      <p:cBhvr>
                                        <p:cTn id="10" dur="300" fill="hold"/>
                                        <p:tgtEl>
                                          <p:spTgt spid="2"/>
                                        </p:tgtEl>
                                        <p:attrNameLst>
                                          <p:attrName>ppt_h</p:attrName>
                                        </p:attrNameLst>
                                      </p:cBhvr>
                                      <p:tavLst>
                                        <p:tav tm="0">
                                          <p:val>
                                            <p:fltVal val="0"/>
                                          </p:val>
                                        </p:tav>
                                        <p:tav tm="100000">
                                          <p:val>
                                            <p:strVal val="#ppt_h"/>
                                          </p:val>
                                        </p:tav>
                                      </p:tavLst>
                                    </p:anim>
                                    <p:animEffect transition="in" filter="fade">
                                      <p:cBhvr>
                                        <p:cTn id="11"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ncertaintystructure_distribution"/>
          <p:cNvPicPr>
            <a:picLocks noChangeAspect="1" noChangeArrowheads="1"/>
          </p:cNvPicPr>
          <p:nvPr/>
        </p:nvPicPr>
        <p:blipFill>
          <a:blip r:embed="rId3">
            <a:extLst>
              <a:ext uri="{28A0092B-C50C-407E-A947-70E740481C1C}">
                <a14:useLocalDpi xmlns:a14="http://schemas.microsoft.com/office/drawing/2010/main" val="0"/>
              </a:ext>
            </a:extLst>
          </a:blip>
          <a:srcRect b="52063"/>
          <a:stretch>
            <a:fillRect/>
          </a:stretch>
        </p:blipFill>
        <p:spPr bwMode="auto">
          <a:xfrm>
            <a:off x="4229100" y="776604"/>
            <a:ext cx="394017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1"/>
          <p:cNvSpPr>
            <a:spLocks noGrp="1"/>
          </p:cNvSpPr>
          <p:nvPr>
            <p:ph type="title"/>
          </p:nvPr>
        </p:nvSpPr>
        <p:spPr/>
        <p:txBody>
          <a:bodyPr>
            <a:normAutofit fontScale="90000"/>
          </a:bodyPr>
          <a:lstStyle/>
          <a:p>
            <a:r>
              <a:rPr lang="en-US"/>
              <a:t>Background: Uncertainty</a:t>
            </a:r>
            <a:endParaRPr lang="en-US" dirty="0"/>
          </a:p>
        </p:txBody>
      </p:sp>
      <p:sp>
        <p:nvSpPr>
          <p:cNvPr id="4101" name="Rectangle 3"/>
          <p:cNvSpPr>
            <a:spLocks noChangeArrowheads="1"/>
          </p:cNvSpPr>
          <p:nvPr/>
        </p:nvSpPr>
        <p:spPr bwMode="auto">
          <a:xfrm>
            <a:off x="182563" y="1691659"/>
            <a:ext cx="3382962" cy="429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spcAft>
                <a:spcPct val="75000"/>
              </a:spcAft>
            </a:pPr>
            <a:r>
              <a:rPr lang="en-US" sz="2200" dirty="0"/>
              <a:t>Some surrogates also provide an </a:t>
            </a:r>
            <a:r>
              <a:rPr lang="en-US" sz="2200" b="1" dirty="0">
                <a:solidFill>
                  <a:srgbClr val="FF4A00"/>
                </a:solidFill>
              </a:rPr>
              <a:t>uncertainty estimate</a:t>
            </a:r>
            <a:r>
              <a:rPr lang="en-US" sz="2200" dirty="0">
                <a:solidFill>
                  <a:srgbClr val="FF4A00"/>
                </a:solidFill>
              </a:rPr>
              <a:t>: </a:t>
            </a:r>
            <a:r>
              <a:rPr lang="en-US" sz="2200" b="1" dirty="0">
                <a:solidFill>
                  <a:srgbClr val="FF4A00"/>
                </a:solidFill>
              </a:rPr>
              <a:t>standard error, </a:t>
            </a:r>
            <a:r>
              <a:rPr lang="en-US" sz="2400" b="1" i="1" dirty="0">
                <a:solidFill>
                  <a:srgbClr val="FF4A00"/>
                </a:solidFill>
                <a:latin typeface="Times New Roman" pitchFamily="18" charset="0"/>
              </a:rPr>
              <a:t>s</a:t>
            </a:r>
            <a:r>
              <a:rPr lang="en-US" sz="2400" b="1" dirty="0">
                <a:solidFill>
                  <a:srgbClr val="FF4A00"/>
                </a:solidFill>
                <a:latin typeface="Times New Roman" pitchFamily="18" charset="0"/>
              </a:rPr>
              <a:t>(</a:t>
            </a:r>
            <a:r>
              <a:rPr lang="en-US" sz="2400" b="1" i="1" dirty="0">
                <a:solidFill>
                  <a:srgbClr val="FF4A00"/>
                </a:solidFill>
                <a:latin typeface="Times New Roman" pitchFamily="18" charset="0"/>
              </a:rPr>
              <a:t>x</a:t>
            </a:r>
            <a:r>
              <a:rPr lang="en-US" sz="2400" b="1" dirty="0">
                <a:solidFill>
                  <a:srgbClr val="FF4A00"/>
                </a:solidFill>
                <a:latin typeface="Times New Roman" pitchFamily="18" charset="0"/>
              </a:rPr>
              <a:t>)</a:t>
            </a:r>
            <a:r>
              <a:rPr lang="en-US" sz="2200" dirty="0">
                <a:solidFill>
                  <a:srgbClr val="FF4A00"/>
                </a:solidFill>
              </a:rPr>
              <a:t>.</a:t>
            </a:r>
          </a:p>
          <a:p>
            <a:pPr>
              <a:spcAft>
                <a:spcPct val="75000"/>
              </a:spcAft>
            </a:pPr>
            <a:endParaRPr lang="en-US" sz="2200" dirty="0"/>
          </a:p>
          <a:p>
            <a:pPr>
              <a:spcAft>
                <a:spcPct val="75000"/>
              </a:spcAft>
            </a:pPr>
            <a:r>
              <a:rPr lang="en-US" sz="2200" dirty="0"/>
              <a:t>Example: </a:t>
            </a:r>
            <a:r>
              <a:rPr lang="en-US" sz="2200" b="1" dirty="0">
                <a:solidFill>
                  <a:srgbClr val="FF0000"/>
                </a:solidFill>
              </a:rPr>
              <a:t>Kriging </a:t>
            </a:r>
            <a:r>
              <a:rPr lang="en-US" sz="2200" dirty="0"/>
              <a:t>and </a:t>
            </a:r>
            <a:r>
              <a:rPr lang="en-US" sz="2200" dirty="0">
                <a:solidFill>
                  <a:srgbClr val="000099"/>
                </a:solidFill>
              </a:rPr>
              <a:t>polynomial response surface</a:t>
            </a:r>
            <a:r>
              <a:rPr lang="en-US" sz="2200" dirty="0"/>
              <a:t>.</a:t>
            </a:r>
          </a:p>
          <a:p>
            <a:pPr>
              <a:spcAft>
                <a:spcPct val="75000"/>
              </a:spcAft>
            </a:pPr>
            <a:r>
              <a:rPr lang="en-US" sz="2200" dirty="0"/>
              <a:t>Both of these are used in EGO.</a:t>
            </a:r>
          </a:p>
        </p:txBody>
      </p:sp>
      <p:pic>
        <p:nvPicPr>
          <p:cNvPr id="4102" name="Picture 8" descr="uncertaintystructure_distribution_0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65525" y="3257550"/>
            <a:ext cx="53038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593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normAutofit fontScale="90000"/>
          </a:bodyPr>
          <a:lstStyle/>
          <a:p>
            <a:r>
              <a:rPr lang="en-US" dirty="0"/>
              <a:t>Kriging Fit and Defining Improvement</a:t>
            </a:r>
          </a:p>
        </p:txBody>
      </p:sp>
      <mc:AlternateContent xmlns:mc="http://schemas.openxmlformats.org/markup-compatibility/2006" xmlns:a14="http://schemas.microsoft.com/office/drawing/2010/main">
        <mc:Choice Requires="a14">
          <p:sp>
            <p:nvSpPr>
              <p:cNvPr id="7173" name="Rectangle 7"/>
              <p:cNvSpPr>
                <a:spLocks noChangeArrowheads="1"/>
              </p:cNvSpPr>
              <p:nvPr/>
            </p:nvSpPr>
            <p:spPr bwMode="auto">
              <a:xfrm>
                <a:off x="229228" y="829651"/>
                <a:ext cx="4617410" cy="5539978"/>
              </a:xfrm>
              <a:prstGeom prst="rect">
                <a:avLst/>
              </a:prstGeom>
              <a:solidFill>
                <a:schemeClr val="bg1"/>
              </a:solidFill>
              <a:ln>
                <a:noFill/>
              </a:ln>
              <a:extLst>
                <a:ext uri="{91240B29-F687-4F45-9708-019B960494DF}">
                  <a14:hiddenLine w="25400">
                    <a:solidFill>
                      <a:srgbClr val="000000"/>
                    </a:solidFill>
                    <a:miter lim="800000"/>
                    <a:headEnd/>
                    <a:tailEnd/>
                  </a14:hiddenLine>
                </a:ext>
              </a:extLst>
            </p:spPr>
            <p:txBody>
              <a:bodyPr wrap="square">
                <a:spAutoFit/>
              </a:bodyPr>
              <a:lstStyle/>
              <a:p>
                <a:pPr marL="342900" indent="-342900">
                  <a:lnSpc>
                    <a:spcPct val="125000"/>
                  </a:lnSpc>
                  <a:spcAft>
                    <a:spcPct val="75000"/>
                  </a:spcAft>
                  <a:buFont typeface="Arial" pitchFamily="34" charset="0"/>
                  <a:buChar char="•"/>
                </a:pPr>
                <a:r>
                  <a:rPr lang="en-US" sz="2400" dirty="0"/>
                  <a:t>First, we sample the function and fit a Kriging model</a:t>
                </a:r>
              </a:p>
              <a:p>
                <a:pPr marL="342900" indent="-342900">
                  <a:lnSpc>
                    <a:spcPct val="125000"/>
                  </a:lnSpc>
                  <a:spcAft>
                    <a:spcPct val="75000"/>
                  </a:spcAft>
                  <a:buFont typeface="Arial" pitchFamily="34" charset="0"/>
                  <a:buChar char="•"/>
                </a:pPr>
                <a:r>
                  <a:rPr lang="en-US" sz="2400" dirty="0"/>
                  <a:t>We note the </a:t>
                </a:r>
                <a:r>
                  <a:rPr lang="en-US" sz="2400" dirty="0">
                    <a:solidFill>
                      <a:srgbClr val="0000CC"/>
                    </a:solidFill>
                  </a:rPr>
                  <a:t>present best sample</a:t>
                </a:r>
                <a:r>
                  <a:rPr lang="en-US" sz="2400" dirty="0"/>
                  <a:t> (PBS)</a:t>
                </a:r>
              </a:p>
              <a:p>
                <a:pPr marL="342900" indent="-342900">
                  <a:lnSpc>
                    <a:spcPct val="125000"/>
                  </a:lnSpc>
                  <a:spcAft>
                    <a:spcPct val="75000"/>
                  </a:spcAft>
                  <a:buFont typeface="Arial" pitchFamily="34" charset="0"/>
                  <a:buChar char="•"/>
                </a:pPr>
                <a:r>
                  <a:rPr lang="en-US" sz="2400" dirty="0"/>
                  <a:t>At every </a:t>
                </a:r>
                <a14:m>
                  <m:oMath xmlns:m="http://schemas.openxmlformats.org/officeDocument/2006/math">
                    <m:r>
                      <a:rPr lang="en-US" sz="2400" i="1" dirty="0" smtClean="0">
                        <a:latin typeface="Cambria Math" panose="02040503050406030204" pitchFamily="18" charset="0"/>
                      </a:rPr>
                      <m:t>𝑥</m:t>
                    </m:r>
                  </m:oMath>
                </a14:m>
                <a:r>
                  <a:rPr lang="en-US" sz="2400" dirty="0"/>
                  <a:t> there is some chance of improving on the PBS.</a:t>
                </a:r>
              </a:p>
              <a:p>
                <a:pPr marL="342900" indent="-342900">
                  <a:lnSpc>
                    <a:spcPct val="125000"/>
                  </a:lnSpc>
                  <a:spcAft>
                    <a:spcPct val="75000"/>
                  </a:spcAft>
                  <a:buFont typeface="Arial" pitchFamily="34" charset="0"/>
                  <a:buChar char="•"/>
                </a:pPr>
                <a:r>
                  <a:rPr lang="en-US" sz="2400" dirty="0"/>
                  <a:t>Then we ask: Assuming an improvement over the PBS, where is it likely to be largest?</a:t>
                </a:r>
              </a:p>
            </p:txBody>
          </p:sp>
        </mc:Choice>
        <mc:Fallback xmlns="">
          <p:sp>
            <p:nvSpPr>
              <p:cNvPr id="7173" name="Rectangle 7"/>
              <p:cNvSpPr>
                <a:spLocks noRot="1" noChangeAspect="1" noMove="1" noResize="1" noEditPoints="1" noAdjustHandles="1" noChangeArrowheads="1" noChangeShapeType="1" noTextEdit="1"/>
              </p:cNvSpPr>
              <p:nvPr/>
            </p:nvSpPr>
            <p:spPr bwMode="auto">
              <a:xfrm>
                <a:off x="229228" y="829651"/>
                <a:ext cx="4617410" cy="5539978"/>
              </a:xfrm>
              <a:prstGeom prst="rect">
                <a:avLst/>
              </a:prstGeom>
              <a:blipFill>
                <a:blip r:embed="rId3"/>
                <a:stretch>
                  <a:fillRect l="-1849" b="-990"/>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p:pic>
        <p:nvPicPr>
          <p:cNvPr id="8" name="Picture 8" descr="03_yPB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6638" y="2057400"/>
            <a:ext cx="3940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85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5E09523-E778-CA2E-CFCC-85D7B429330F}"/>
                  </a:ext>
                </a:extLst>
              </p:cNvPr>
              <p:cNvSpPr>
                <a:spLocks noGrp="1"/>
              </p:cNvSpPr>
              <p:nvPr>
                <p:ph type="body" sz="quarter" idx="10"/>
              </p:nvPr>
            </p:nvSpPr>
            <p:spPr/>
            <p:txBody>
              <a:bodyPr>
                <a:normAutofit/>
              </a:bodyPr>
              <a:lstStyle/>
              <a:p>
                <a:r>
                  <a:rPr lang="en-US" sz="2000" dirty="0"/>
                  <a:t>EGO uses surrogate to predict optimum design, but it determines an optimum design using a sample (no prediction uncertainty)</a:t>
                </a:r>
              </a:p>
              <a:p>
                <a:r>
                  <a:rPr lang="en-US" sz="2000" dirty="0"/>
                  <a:t>EGO adds an additional sample at the most probable location of the global optimum design</a:t>
                </a:r>
              </a:p>
              <a:p>
                <a:r>
                  <a:rPr lang="en-US" sz="2000" dirty="0"/>
                  <a:t>Present best sample (PBS):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min</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e>
                        </m:d>
                      </m:e>
                    </m:func>
                  </m:oMath>
                </a14:m>
                <a:endParaRPr lang="en-US" sz="2000" dirty="0"/>
              </a:p>
              <a:p>
                <a:r>
                  <a:rPr lang="en-US" sz="2000" dirty="0">
                    <a:solidFill>
                      <a:srgbClr val="0000FF"/>
                    </a:solidFill>
                  </a:rPr>
                  <a:t>Improvement</a:t>
                </a:r>
                <a:r>
                  <a:rPr lang="en-US" sz="2000" dirty="0"/>
                  <a:t> at </a:t>
                </a:r>
                <a14:m>
                  <m:oMath xmlns:m="http://schemas.openxmlformats.org/officeDocument/2006/math">
                    <m:r>
                      <a:rPr lang="en-US" sz="2000" b="1" i="0" smtClean="0">
                        <a:latin typeface="Cambria Math" panose="02040503050406030204" pitchFamily="18" charset="0"/>
                      </a:rPr>
                      <m:t>𝐱</m:t>
                    </m:r>
                  </m:oMath>
                </a14:m>
                <a:r>
                  <a:rPr lang="en-US" sz="2000" dirty="0"/>
                  <a:t>: </a:t>
                </a:r>
                <a14:m>
                  <m:oMath xmlns:m="http://schemas.openxmlformats.org/officeDocument/2006/math">
                    <m:r>
                      <a:rPr lang="en-US" sz="2000" i="1">
                        <a:latin typeface="Cambria Math" panose="02040503050406030204" pitchFamily="18" charset="0"/>
                      </a:rPr>
                      <m:t>𝐼</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r>
                      <a:rPr lang="en-US" sz="200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𝑃𝐵𝑆</m:t>
                                </m:r>
                              </m:sub>
                            </m:sSub>
                            <m:r>
                              <a:rPr lang="en-US" sz="2000" i="1">
                                <a:latin typeface="Cambria Math" panose="02040503050406030204" pitchFamily="18" charset="0"/>
                              </a:rPr>
                              <m:t>−</m:t>
                            </m:r>
                            <m:r>
                              <a:rPr lang="en-US" sz="2000" i="1">
                                <a:latin typeface="Cambria Math" panose="02040503050406030204" pitchFamily="18" charset="0"/>
                              </a:rPr>
                              <m:t>𝑌</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m:t>
                            </m:r>
                          </m:e>
                        </m:d>
                      </m:e>
                    </m:func>
                  </m:oMath>
                </a14:m>
                <a:endParaRPr lang="en-US" sz="2000" dirty="0"/>
              </a:p>
              <a:p>
                <a:pPr lvl="1"/>
                <a14:m>
                  <m:oMath xmlns:m="http://schemas.openxmlformats.org/officeDocument/2006/math">
                    <m:r>
                      <a:rPr lang="en-US" i="1">
                        <a:latin typeface="Cambria Math" panose="02040503050406030204" pitchFamily="18" charset="0"/>
                      </a:rPr>
                      <m:t>𝑌</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𝑦</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oMath>
                </a14:m>
                <a:r>
                  <a:rPr lang="en-US" dirty="0"/>
                  <a:t>: Distribution of Kriging prediction at </a:t>
                </a:r>
                <a14:m>
                  <m:oMath xmlns:m="http://schemas.openxmlformats.org/officeDocument/2006/math">
                    <m:r>
                      <a:rPr lang="en-US" b="1" i="0" dirty="0" smtClean="0">
                        <a:latin typeface="Cambria Math" panose="02040503050406030204" pitchFamily="18" charset="0"/>
                      </a:rPr>
                      <m:t>𝐱</m:t>
                    </m:r>
                  </m:oMath>
                </a14:m>
                <a:endParaRPr lang="en-US" b="1" dirty="0"/>
              </a:p>
              <a:p>
                <a:r>
                  <a:rPr lang="en-US" sz="2000" dirty="0">
                    <a:solidFill>
                      <a:srgbClr val="0000FF"/>
                    </a:solidFill>
                  </a:rPr>
                  <a:t>Expected improvement (EI)</a:t>
                </a:r>
                <a:r>
                  <a:rPr lang="en-US" sz="2000" dirty="0"/>
                  <a:t>: expectation of </a:t>
                </a:r>
                <a14:m>
                  <m:oMath xmlns:m="http://schemas.openxmlformats.org/officeDocument/2006/math">
                    <m:r>
                      <a:rPr lang="en-US" sz="2000" i="1">
                        <a:latin typeface="Cambria Math" panose="02040503050406030204" pitchFamily="18" charset="0"/>
                      </a:rPr>
                      <m:t>𝐼</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oMath>
                </a14:m>
                <a:endParaRPr lang="en-US" sz="2000" dirty="0"/>
              </a:p>
              <a:p>
                <a:pPr lvl="1"/>
                <a:r>
                  <a:rPr lang="en-US" dirty="0"/>
                  <a:t>first moment of </a:t>
                </a:r>
                <a14:m>
                  <m:oMath xmlns:m="http://schemas.openxmlformats.org/officeDocument/2006/math">
                    <m:r>
                      <a:rPr lang="en-US" i="1">
                        <a:latin typeface="Cambria Math" panose="02040503050406030204" pitchFamily="18" charset="0"/>
                      </a:rPr>
                      <m:t>𝑌</m:t>
                    </m:r>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from the negative infinity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PBS</m:t>
                        </m:r>
                      </m:sub>
                    </m:sSub>
                  </m:oMath>
                </a14:m>
                <a:r>
                  <a:rPr lang="en-US" dirty="0"/>
                  <a:t>.</a:t>
                </a:r>
              </a:p>
              <a:p>
                <a:endParaRPr lang="en-US" sz="2000" dirty="0"/>
              </a:p>
            </p:txBody>
          </p:sp>
        </mc:Choice>
        <mc:Fallback xmlns="">
          <p:sp>
            <p:nvSpPr>
              <p:cNvPr id="2" name="Text Placeholder 1">
                <a:extLst>
                  <a:ext uri="{FF2B5EF4-FFF2-40B4-BE49-F238E27FC236}">
                    <a16:creationId xmlns:a16="http://schemas.microsoft.com/office/drawing/2014/main" id="{55E09523-E778-CA2E-CFCC-85D7B429330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117904B-FC9D-0D3A-CF83-A35B2CEB185F}"/>
              </a:ext>
            </a:extLst>
          </p:cNvPr>
          <p:cNvSpPr>
            <a:spLocks noGrp="1"/>
          </p:cNvSpPr>
          <p:nvPr>
            <p:ph type="title"/>
          </p:nvPr>
        </p:nvSpPr>
        <p:spPr/>
        <p:txBody>
          <a:bodyPr>
            <a:normAutofit fontScale="90000"/>
          </a:bodyPr>
          <a:lstStyle/>
          <a:p>
            <a:r>
              <a:rPr lang="en-US" dirty="0"/>
              <a:t>Expected Improvement (EI)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7778105-A951-5EB9-EB9D-DDF336223770}"/>
                  </a:ext>
                </a:extLst>
              </p:cNvPr>
              <p:cNvSpPr txBox="1"/>
              <p:nvPr/>
            </p:nvSpPr>
            <p:spPr>
              <a:xfrm>
                <a:off x="1880839" y="4780156"/>
                <a:ext cx="5268686" cy="75296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𝔼</m:t>
                      </m:r>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r>
                        <a:rPr lang="en-US" sz="2000">
                          <a:latin typeface="Cambria Math" panose="02040503050406030204" pitchFamily="18" charset="0"/>
                        </a:rPr>
                        <m:t>=</m:t>
                      </m:r>
                      <m:nary>
                        <m:naryPr>
                          <m:limLoc m:val="subSup"/>
                          <m:ctrlPr>
                            <a:rPr lang="en-US" sz="2000" i="1">
                              <a:latin typeface="Cambria Math" panose="02040503050406030204" pitchFamily="18" charset="0"/>
                            </a:rPr>
                          </m:ctrlPr>
                        </m:naryPr>
                        <m:sub>
                          <m:r>
                            <a:rPr lang="en-US" sz="2000" i="1">
                              <a:latin typeface="Cambria Math" panose="02040503050406030204" pitchFamily="18" charset="0"/>
                            </a:rPr>
                            <m:t>−∞</m:t>
                          </m:r>
                        </m:sub>
                        <m:sup>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r>
                                <a:rPr lang="en-US" sz="2000" i="1">
                                  <a:latin typeface="Cambria Math" panose="02040503050406030204" pitchFamily="18" charset="0"/>
                                </a:rPr>
                                <m:t>𝑦</m:t>
                              </m:r>
                            </m:e>
                          </m:d>
                          <m:r>
                            <m:rPr>
                              <m:sty m:val="p"/>
                            </m:rPr>
                            <a:rPr lang="en-US" sz="2000">
                              <a:latin typeface="Cambria Math" panose="02040503050406030204" pitchFamily="18" charset="0"/>
                            </a:rPr>
                            <m:t>d</m:t>
                          </m:r>
                          <m:r>
                            <a:rPr lang="en-US" sz="2000" i="1">
                              <a:latin typeface="Cambria Math" panose="02040503050406030204" pitchFamily="18" charset="0"/>
                            </a:rPr>
                            <m:t>𝑦</m:t>
                          </m:r>
                        </m:e>
                      </m:nary>
                    </m:oMath>
                  </m:oMathPara>
                </a14:m>
                <a:endParaRPr lang="en-US" sz="2000" dirty="0"/>
              </a:p>
            </p:txBody>
          </p:sp>
        </mc:Choice>
        <mc:Fallback xmlns="">
          <p:sp>
            <p:nvSpPr>
              <p:cNvPr id="9" name="TextBox 8">
                <a:extLst>
                  <a:ext uri="{FF2B5EF4-FFF2-40B4-BE49-F238E27FC236}">
                    <a16:creationId xmlns:a16="http://schemas.microsoft.com/office/drawing/2014/main" id="{67778105-A951-5EB9-EB9D-DDF336223770}"/>
                  </a:ext>
                </a:extLst>
              </p:cNvPr>
              <p:cNvSpPr txBox="1">
                <a:spLocks noRot="1" noChangeAspect="1" noMove="1" noResize="1" noEditPoints="1" noAdjustHandles="1" noChangeArrowheads="1" noChangeShapeType="1" noTextEdit="1"/>
              </p:cNvSpPr>
              <p:nvPr/>
            </p:nvSpPr>
            <p:spPr>
              <a:xfrm>
                <a:off x="1880839" y="4780156"/>
                <a:ext cx="5268686" cy="752963"/>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15362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149F5C86-912C-753E-D88F-8EB3799CB203}"/>
              </a:ext>
            </a:extLst>
          </p:cNvPr>
          <p:cNvSpPr/>
          <p:nvPr/>
        </p:nvSpPr>
        <p:spPr>
          <a:xfrm>
            <a:off x="1107686" y="5032918"/>
            <a:ext cx="4482792" cy="428194"/>
          </a:xfrm>
          <a:prstGeom prst="roundRect">
            <a:avLst/>
          </a:prstGeom>
          <a:solidFill>
            <a:srgbClr val="FFFF00"/>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B3D2571-DFBB-8F5F-EF0E-E9B28246CA68}"/>
                  </a:ext>
                </a:extLst>
              </p:cNvPr>
              <p:cNvSpPr>
                <a:spLocks noGrp="1"/>
              </p:cNvSpPr>
              <p:nvPr>
                <p:ph type="body" sz="quarter" idx="10"/>
              </p:nvPr>
            </p:nvSpPr>
            <p:spPr/>
            <p:txBody>
              <a:bodyPr>
                <a:normAutofit/>
              </a:bodyPr>
              <a:lstStyle/>
              <a:p>
                <a:r>
                  <a:rPr lang="en-US" sz="2000" dirty="0"/>
                  <a:t>add and subtract mean prediction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oMath>
                </a14:m>
                <a:r>
                  <a:rPr lang="en-US" sz="2000" dirty="0"/>
                  <a:t> and split the integral into two</a:t>
                </a:r>
              </a:p>
              <a:p>
                <a:pPr>
                  <a:spcAft>
                    <a:spcPts val="1800"/>
                  </a:spcAft>
                </a:pPr>
                <a:endParaRPr lang="en-US" sz="2000" dirty="0"/>
              </a:p>
              <a:p>
                <a:r>
                  <a:rPr lang="en-US" sz="2000" dirty="0"/>
                  <a:t>Normalization: </a:t>
                </a:r>
                <a14:m>
                  <m:oMath xmlns:m="http://schemas.openxmlformats.org/officeDocument/2006/math">
                    <m:r>
                      <a:rPr lang="en-US" sz="2000" i="1">
                        <a:latin typeface="Cambria Math" panose="02040503050406030204" pitchFamily="18" charset="0"/>
                      </a:rPr>
                      <m:t>𝑍</m:t>
                    </m:r>
                    <m:r>
                      <a:rPr lang="en-US" sz="2000" i="1">
                        <a:latin typeface="Cambria Math" panose="02040503050406030204" pitchFamily="18" charset="0"/>
                      </a:rPr>
                      <m:t>=(</m:t>
                    </m:r>
                    <m:r>
                      <a:rPr lang="en-US" sz="2000" i="1">
                        <a:latin typeface="Cambria Math" panose="02040503050406030204" pitchFamily="18" charset="0"/>
                      </a:rPr>
                      <m:t>𝑌</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oMath>
                </a14:m>
                <a:r>
                  <a:rPr lang="en-US" sz="2000" dirty="0"/>
                  <a:t> (standard normal variable)</a:t>
                </a:r>
              </a:p>
              <a:p>
                <a:pPr>
                  <a:spcAft>
                    <a:spcPts val="1800"/>
                  </a:spcAft>
                </a:pPr>
                <a:endParaRPr lang="en-US" sz="2000" dirty="0"/>
              </a:p>
              <a:p>
                <a:pPr lvl="1"/>
                <a:r>
                  <a:rPr lang="en-US" dirty="0"/>
                  <a:t>The difference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PBS</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is penalized by CDF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large when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is small compared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PBS</m:t>
                        </m:r>
                      </m:sub>
                    </m:sSub>
                  </m:oMath>
                </a14:m>
                <a:r>
                  <a:rPr lang="en-US" dirty="0"/>
                  <a:t> (exploitation)</a:t>
                </a:r>
              </a:p>
              <a:p>
                <a:pPr lvl="1"/>
                <a:r>
                  <a:rPr lang="en-US" dirty="0"/>
                  <a:t>Negative of 2nd term becomes large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r>
                  <a:rPr lang="en-US" dirty="0"/>
                  <a:t> is large (exploration)</a:t>
                </a:r>
              </a:p>
              <a:p>
                <a:pPr lvl="1"/>
                <a:r>
                  <a:rPr lang="en-US" dirty="0"/>
                  <a:t>Note: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𝜙</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𝑧</m:t>
                        </m:r>
                      </m:e>
                    </m:d>
                  </m:oMath>
                </a14:m>
                <a:r>
                  <a:rPr lang="en-US" dirty="0"/>
                  <a:t>, the last integral =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𝜙</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PBS</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e>
                    </m:d>
                  </m:oMath>
                </a14:m>
                <a:endParaRPr lang="en-US" dirty="0"/>
              </a:p>
              <a:p>
                <a:pPr lvl="1"/>
                <a:endParaRPr lang="en-US" dirty="0"/>
              </a:p>
              <a:p>
                <a:r>
                  <a:rPr lang="en-US" sz="2000" dirty="0"/>
                  <a:t>New sample location</a:t>
                </a:r>
              </a:p>
            </p:txBody>
          </p:sp>
        </mc:Choice>
        <mc:Fallback xmlns="">
          <p:sp>
            <p:nvSpPr>
              <p:cNvPr id="2" name="Text Placeholder 1">
                <a:extLst>
                  <a:ext uri="{FF2B5EF4-FFF2-40B4-BE49-F238E27FC236}">
                    <a16:creationId xmlns:a16="http://schemas.microsoft.com/office/drawing/2014/main" id="{3B3D2571-DFBB-8F5F-EF0E-E9B28246CA6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r="-1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214251-59B3-D24A-7DFC-24354E39D990}"/>
              </a:ext>
            </a:extLst>
          </p:cNvPr>
          <p:cNvSpPr>
            <a:spLocks noGrp="1"/>
          </p:cNvSpPr>
          <p:nvPr>
            <p:ph type="title"/>
          </p:nvPr>
        </p:nvSpPr>
        <p:spPr/>
        <p:txBody>
          <a:bodyPr>
            <a:normAutofit fontScale="90000"/>
          </a:bodyPr>
          <a:lstStyle/>
          <a:p>
            <a:r>
              <a:rPr lang="en-US" dirty="0"/>
              <a:t>Expected Improvement (EI) </a:t>
            </a:r>
            <a:r>
              <a:rPr lang="en-US" i="1" dirty="0"/>
              <a:t>cont</a:t>
            </a:r>
            <a:r>
              <a:rPr lang="en-US"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0D5AA1-14CB-16F3-B820-BA11181A32E8}"/>
                  </a:ext>
                </a:extLst>
              </p:cNvPr>
              <p:cNvSpPr txBox="1"/>
              <p:nvPr/>
            </p:nvSpPr>
            <p:spPr>
              <a:xfrm>
                <a:off x="620761" y="2397808"/>
                <a:ext cx="8066632" cy="825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e>
                      </m:d>
                      <m:r>
                        <m:rPr>
                          <m:sty m:val="p"/>
                        </m:rPr>
                        <a:rPr lang="en-US" sz="2000">
                          <a:latin typeface="Cambria Math" panose="02040503050406030204" pitchFamily="18" charset="0"/>
                        </a:rPr>
                        <m:t>Φ</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den>
                          </m:f>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en-US" sz="2000" i="1">
                              <a:latin typeface="Cambria Math" panose="02040503050406030204" pitchFamily="18" charset="0"/>
                            </a:rPr>
                            <m:t>−∞</m:t>
                          </m:r>
                        </m:sub>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sup>
                        <m:e>
                          <m:r>
                            <a:rPr lang="en-US" sz="2000" i="1">
                              <a:latin typeface="Cambria Math" panose="02040503050406030204" pitchFamily="18" charset="0"/>
                            </a:rPr>
                            <m:t>𝑧</m:t>
                          </m:r>
                          <m:r>
                            <a:rPr lang="en-US" sz="2000" i="1">
                              <a:latin typeface="Cambria Math" panose="02040503050406030204" pitchFamily="18" charset="0"/>
                            </a:rPr>
                            <m:t>𝜙</m:t>
                          </m:r>
                          <m:d>
                            <m:dPr>
                              <m:ctrlPr>
                                <a:rPr lang="en-US" sz="2000" i="1">
                                  <a:latin typeface="Cambria Math" panose="02040503050406030204" pitchFamily="18" charset="0"/>
                                </a:rPr>
                              </m:ctrlPr>
                            </m:dPr>
                            <m:e>
                              <m:r>
                                <a:rPr lang="en-US" sz="2000" i="1">
                                  <a:latin typeface="Cambria Math" panose="02040503050406030204" pitchFamily="18" charset="0"/>
                                </a:rPr>
                                <m:t>𝑧</m:t>
                              </m:r>
                            </m:e>
                          </m:d>
                          <m:r>
                            <m:rPr>
                              <m:sty m:val="p"/>
                            </m:rPr>
                            <a:rPr lang="en-US" sz="2000">
                              <a:latin typeface="Cambria Math" panose="02040503050406030204" pitchFamily="18" charset="0"/>
                            </a:rPr>
                            <m:t>d</m:t>
                          </m:r>
                          <m:r>
                            <a:rPr lang="en-US" sz="2000" i="1">
                              <a:latin typeface="Cambria Math" panose="02040503050406030204" pitchFamily="18" charset="0"/>
                            </a:rPr>
                            <m:t>𝑧</m:t>
                          </m:r>
                        </m:e>
                      </m:nary>
                    </m:oMath>
                  </m:oMathPara>
                </a14:m>
                <a:endParaRPr lang="en-US" sz="2000" dirty="0"/>
              </a:p>
            </p:txBody>
          </p:sp>
        </mc:Choice>
        <mc:Fallback xmlns="">
          <p:sp>
            <p:nvSpPr>
              <p:cNvPr id="5" name="TextBox 4">
                <a:extLst>
                  <a:ext uri="{FF2B5EF4-FFF2-40B4-BE49-F238E27FC236}">
                    <a16:creationId xmlns:a16="http://schemas.microsoft.com/office/drawing/2014/main" id="{FB0D5AA1-14CB-16F3-B820-BA11181A32E8}"/>
                  </a:ext>
                </a:extLst>
              </p:cNvPr>
              <p:cNvSpPr txBox="1">
                <a:spLocks noRot="1" noChangeAspect="1" noMove="1" noResize="1" noEditPoints="1" noAdjustHandles="1" noChangeArrowheads="1" noChangeShapeType="1" noTextEdit="1"/>
              </p:cNvSpPr>
              <p:nvPr/>
            </p:nvSpPr>
            <p:spPr>
              <a:xfrm>
                <a:off x="620761" y="2397808"/>
                <a:ext cx="8066632" cy="82541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EC9CE7D-0394-D69D-B1C2-87271DBD7A0D}"/>
                  </a:ext>
                </a:extLst>
              </p:cNvPr>
              <p:cNvSpPr txBox="1"/>
              <p:nvPr/>
            </p:nvSpPr>
            <p:spPr>
              <a:xfrm>
                <a:off x="840401" y="1176200"/>
                <a:ext cx="7463197" cy="7529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en-US" sz="2000" i="1">
                              <a:latin typeface="Cambria Math" panose="02040503050406030204" pitchFamily="18" charset="0"/>
                            </a:rPr>
                            <m:t>−∞</m:t>
                          </m:r>
                        </m:sub>
                        <m:sup>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sup>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𝑃𝐵𝑆</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r>
                                <a:rPr lang="en-US" sz="2000" i="1">
                                  <a:latin typeface="Cambria Math" panose="02040503050406030204" pitchFamily="18" charset="0"/>
                                </a:rPr>
                                <m:t>𝑦</m:t>
                              </m:r>
                            </m:e>
                          </m:d>
                          <m:r>
                            <m:rPr>
                              <m:sty m:val="p"/>
                            </m:rPr>
                            <a:rPr lang="en-US" sz="2000">
                              <a:latin typeface="Cambria Math" panose="02040503050406030204" pitchFamily="18" charset="0"/>
                            </a:rPr>
                            <m:t>d</m:t>
                          </m:r>
                          <m:r>
                            <a:rPr lang="en-US" sz="2000" i="1">
                              <a:latin typeface="Cambria Math" panose="02040503050406030204" pitchFamily="18" charset="0"/>
                            </a:rPr>
                            <m:t>𝑦</m:t>
                          </m:r>
                        </m:e>
                      </m:nary>
                      <m:r>
                        <a:rPr lang="en-US"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en-US" sz="2000" i="1">
                              <a:latin typeface="Cambria Math" panose="02040503050406030204" pitchFamily="18" charset="0"/>
                            </a:rPr>
                            <m:t>−∞</m:t>
                          </m:r>
                        </m:sub>
                        <m:sup>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sup>
                        <m:e>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𝑌</m:t>
                              </m:r>
                            </m:sub>
                          </m:sSub>
                          <m:d>
                            <m:dPr>
                              <m:ctrlPr>
                                <a:rPr lang="en-US" sz="2000" i="1">
                                  <a:latin typeface="Cambria Math" panose="02040503050406030204" pitchFamily="18" charset="0"/>
                                </a:rPr>
                              </m:ctrlPr>
                            </m:dPr>
                            <m:e>
                              <m:r>
                                <a:rPr lang="en-US" sz="2000" i="1">
                                  <a:latin typeface="Cambria Math" panose="02040503050406030204" pitchFamily="18" charset="0"/>
                                </a:rPr>
                                <m:t>𝑦</m:t>
                              </m:r>
                            </m:e>
                          </m:d>
                          <m:r>
                            <m:rPr>
                              <m:sty m:val="p"/>
                            </m:rPr>
                            <a:rPr lang="en-US" sz="2000">
                              <a:latin typeface="Cambria Math" panose="02040503050406030204" pitchFamily="18" charset="0"/>
                            </a:rPr>
                            <m:t>d</m:t>
                          </m:r>
                          <m:r>
                            <a:rPr lang="en-US" sz="2000" i="1">
                              <a:latin typeface="Cambria Math" panose="02040503050406030204" pitchFamily="18" charset="0"/>
                            </a:rPr>
                            <m:t>𝑦</m:t>
                          </m:r>
                        </m:e>
                      </m:nary>
                    </m:oMath>
                  </m:oMathPara>
                </a14:m>
                <a:endParaRPr lang="en-US" sz="2000" dirty="0"/>
              </a:p>
            </p:txBody>
          </p:sp>
        </mc:Choice>
        <mc:Fallback xmlns="">
          <p:sp>
            <p:nvSpPr>
              <p:cNvPr id="7" name="TextBox 6">
                <a:extLst>
                  <a:ext uri="{FF2B5EF4-FFF2-40B4-BE49-F238E27FC236}">
                    <a16:creationId xmlns:a16="http://schemas.microsoft.com/office/drawing/2014/main" id="{6EC9CE7D-0394-D69D-B1C2-87271DBD7A0D}"/>
                  </a:ext>
                </a:extLst>
              </p:cNvPr>
              <p:cNvSpPr txBox="1">
                <a:spLocks noRot="1" noChangeAspect="1" noMove="1" noResize="1" noEditPoints="1" noAdjustHandles="1" noChangeArrowheads="1" noChangeShapeType="1" noTextEdit="1"/>
              </p:cNvSpPr>
              <p:nvPr/>
            </p:nvSpPr>
            <p:spPr>
              <a:xfrm>
                <a:off x="840401" y="1176200"/>
                <a:ext cx="7463197" cy="75296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0062C02-F0E7-CF5C-7571-4F026D039E77}"/>
                  </a:ext>
                </a:extLst>
              </p:cNvPr>
              <p:cNvSpPr txBox="1"/>
              <p:nvPr/>
            </p:nvSpPr>
            <p:spPr>
              <a:xfrm>
                <a:off x="1107686" y="4988315"/>
                <a:ext cx="7822654" cy="428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𝐸𝐼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r>
                            <m:rPr>
                              <m:sty m:val="p"/>
                            </m:rPr>
                            <a:rPr lang="en-US" sz="2000">
                              <a:latin typeface="Cambria Math" panose="02040503050406030204" pitchFamily="18" charset="0"/>
                            </a:rPr>
                            <m:t>Φ</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e>
                          </m:d>
                          <m:r>
                            <a:rPr lang="en-US" sz="2000" i="1">
                              <a:latin typeface="Cambria Math" panose="02040503050406030204" pitchFamily="18" charset="0"/>
                            </a:rPr>
                            <m:t>+</m:t>
                          </m:r>
                          <m:r>
                            <a:rPr lang="en-US" sz="2000" i="1">
                              <a:latin typeface="Cambria Math" panose="02040503050406030204" pitchFamily="18" charset="0"/>
                            </a:rPr>
                            <m:t>𝜙</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e>
                          </m:d>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𝑠</m:t>
                      </m:r>
                      <m:d>
                        <m:dPr>
                          <m:ctrlPr>
                            <a:rPr lang="en-US" sz="2000" i="1">
                              <a:latin typeface="Cambria Math" panose="02040503050406030204" pitchFamily="18" charset="0"/>
                            </a:rPr>
                          </m:ctrlPr>
                        </m:dPr>
                        <m:e>
                          <m:r>
                            <a:rPr lang="en-US" sz="2000" b="1" i="1">
                              <a:latin typeface="Cambria Math" panose="02040503050406030204" pitchFamily="18" charset="0"/>
                            </a:rPr>
                            <m:t>𝐱</m:t>
                          </m:r>
                        </m:e>
                      </m:d>
                    </m:oMath>
                  </m:oMathPara>
                </a14:m>
                <a:endParaRPr lang="en-US" sz="2000" dirty="0"/>
              </a:p>
            </p:txBody>
          </p:sp>
        </mc:Choice>
        <mc:Fallback xmlns="">
          <p:sp>
            <p:nvSpPr>
              <p:cNvPr id="13" name="TextBox 12">
                <a:extLst>
                  <a:ext uri="{FF2B5EF4-FFF2-40B4-BE49-F238E27FC236}">
                    <a16:creationId xmlns:a16="http://schemas.microsoft.com/office/drawing/2014/main" id="{B0062C02-F0E7-CF5C-7571-4F026D039E77}"/>
                  </a:ext>
                </a:extLst>
              </p:cNvPr>
              <p:cNvSpPr txBox="1">
                <a:spLocks noRot="1" noChangeAspect="1" noMove="1" noResize="1" noEditPoints="1" noAdjustHandles="1" noChangeArrowheads="1" noChangeShapeType="1" noTextEdit="1"/>
              </p:cNvSpPr>
              <p:nvPr/>
            </p:nvSpPr>
            <p:spPr>
              <a:xfrm>
                <a:off x="1107686" y="4988315"/>
                <a:ext cx="7822654" cy="428194"/>
              </a:xfrm>
              <a:prstGeom prst="rect">
                <a:avLst/>
              </a:prstGeom>
              <a:blipFill>
                <a:blip r:embed="rId5"/>
                <a:stretch>
                  <a:fillRect t="-4225" b="-8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18E6078-873C-892D-055F-58726F1F93EC}"/>
                  </a:ext>
                </a:extLst>
              </p:cNvPr>
              <p:cNvSpPr txBox="1"/>
              <p:nvPr/>
            </p:nvSpPr>
            <p:spPr>
              <a:xfrm>
                <a:off x="2349192" y="5952064"/>
                <a:ext cx="2584105" cy="49334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m:rPr>
                              <m:sty m:val="p"/>
                            </m:rPr>
                            <a:rPr lang="en-US" sz="2000">
                              <a:latin typeface="Cambria Math" panose="02040503050406030204" pitchFamily="18" charset="0"/>
                            </a:rPr>
                            <m:t>new</m:t>
                          </m:r>
                        </m:sub>
                      </m:sSub>
                      <m:r>
                        <a:rPr lang="en-US" sz="200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b="1" i="1">
                                      <a:latin typeface="Cambria Math" panose="02040503050406030204" pitchFamily="18" charset="0"/>
                                    </a:rPr>
                                    <m:t>𝐱</m:t>
                                  </m:r>
                                </m:lim>
                              </m:limLow>
                            </m:fName>
                            <m:e>
                              <m:r>
                                <a:rPr lang="en-US" sz="2000" i="1">
                                  <a:latin typeface="Cambria Math" panose="02040503050406030204" pitchFamily="18" charset="0"/>
                                </a:rPr>
                                <m:t>𝐸𝐼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func>
                        </m:e>
                      </m:func>
                    </m:oMath>
                  </m:oMathPara>
                </a14:m>
                <a:endParaRPr lang="en-US" sz="2000" dirty="0"/>
              </a:p>
            </p:txBody>
          </p:sp>
        </mc:Choice>
        <mc:Fallback xmlns="">
          <p:sp>
            <p:nvSpPr>
              <p:cNvPr id="16" name="TextBox 15">
                <a:extLst>
                  <a:ext uri="{FF2B5EF4-FFF2-40B4-BE49-F238E27FC236}">
                    <a16:creationId xmlns:a16="http://schemas.microsoft.com/office/drawing/2014/main" id="{918E6078-873C-892D-055F-58726F1F93EC}"/>
                  </a:ext>
                </a:extLst>
              </p:cNvPr>
              <p:cNvSpPr txBox="1">
                <a:spLocks noRot="1" noChangeAspect="1" noMove="1" noResize="1" noEditPoints="1" noAdjustHandles="1" noChangeArrowheads="1" noChangeShapeType="1" noTextEdit="1"/>
              </p:cNvSpPr>
              <p:nvPr/>
            </p:nvSpPr>
            <p:spPr>
              <a:xfrm>
                <a:off x="2349192" y="5952064"/>
                <a:ext cx="2584105" cy="493340"/>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018896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normAutofit/>
              </a:bodyPr>
              <a:lstStyle/>
              <a:p>
                <a:r>
                  <a:rPr lang="en-US" sz="2000" dirty="0"/>
                  <a:t>Idea can be found in Mockus’s work as far back as 1978.</a:t>
                </a:r>
              </a:p>
              <a:p>
                <a:r>
                  <a:rPr lang="en-US" sz="2000" dirty="0"/>
                  <a:t>Expectation of improving beyond the Present Best Sample (PBS) or current best function value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𝑃𝐵𝑆</m:t>
                        </m:r>
                      </m:sub>
                    </m:sSub>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a:blip r:embed="rId4"/>
                <a:stretch>
                  <a:fillRect l="-643" t="-975"/>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r>
              <a:rPr lang="en-US" dirty="0"/>
              <a:t>Expected Improvement (EI) </a:t>
            </a:r>
            <a:r>
              <a:rPr lang="en-US" i="1" dirty="0"/>
              <a:t>cont</a:t>
            </a:r>
            <a:r>
              <a:rPr lang="en-US" dirty="0"/>
              <a:t>.</a:t>
            </a:r>
          </a:p>
        </p:txBody>
      </p:sp>
      <p:sp>
        <p:nvSpPr>
          <p:cNvPr id="4" name="Slide Number Placeholder 3"/>
          <p:cNvSpPr>
            <a:spLocks noGrp="1"/>
          </p:cNvSpPr>
          <p:nvPr>
            <p:ph type="sldNum" sz="quarter" idx="4294967295"/>
          </p:nvPr>
        </p:nvSpPr>
        <p:spPr>
          <a:xfrm>
            <a:off x="0" y="6356350"/>
            <a:ext cx="2133600" cy="365125"/>
          </a:xfrm>
        </p:spPr>
        <p:txBody>
          <a:bodyPr/>
          <a:lstStyle/>
          <a:p>
            <a:fld id="{FA50F532-9587-403E-BFD8-9BFB1FD425DE}" type="slidenum">
              <a:rPr lang="en-US" smtClean="0"/>
              <a:pPr/>
              <a:t>16</a:t>
            </a:fld>
            <a:endParaRPr lang="en-US"/>
          </a:p>
        </p:txBody>
      </p:sp>
      <p:sp>
        <p:nvSpPr>
          <p:cNvPr id="6" name="Left Brace 5"/>
          <p:cNvSpPr/>
          <p:nvPr/>
        </p:nvSpPr>
        <p:spPr>
          <a:xfrm rot="16200000">
            <a:off x="2270205" y="2018098"/>
            <a:ext cx="380999" cy="151656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en-US" sz="1800">
              <a:solidFill>
                <a:srgbClr val="000000"/>
              </a:solidFill>
            </a:endParaRPr>
          </a:p>
        </p:txBody>
      </p:sp>
      <p:sp>
        <p:nvSpPr>
          <p:cNvPr id="7" name="TextBox 6"/>
          <p:cNvSpPr txBox="1"/>
          <p:nvPr/>
        </p:nvSpPr>
        <p:spPr>
          <a:xfrm>
            <a:off x="1262526" y="2966881"/>
            <a:ext cx="2133600" cy="923330"/>
          </a:xfrm>
          <a:prstGeom prst="rect">
            <a:avLst/>
          </a:prstGeom>
          <a:noFill/>
          <a:ln w="19050">
            <a:solidFill>
              <a:srgbClr val="0021A5"/>
            </a:solidFill>
          </a:ln>
        </p:spPr>
        <p:txBody>
          <a:bodyPr wrap="square" rtlCol="0">
            <a:spAutoFit/>
          </a:bodyPr>
          <a:lstStyle/>
          <a:p>
            <a:pPr algn="ctr" fontAlgn="auto">
              <a:spcBef>
                <a:spcPts val="0"/>
              </a:spcBef>
              <a:spcAft>
                <a:spcPts val="0"/>
              </a:spcAft>
            </a:pPr>
            <a:r>
              <a:rPr lang="en-US" sz="1800" dirty="0">
                <a:solidFill>
                  <a:srgbClr val="000000"/>
                </a:solidFill>
                <a:latin typeface="Arial"/>
              </a:rPr>
              <a:t>Difference between PBS and prediction at </a:t>
            </a:r>
            <a:r>
              <a:rPr lang="en-US" sz="1800" i="1" dirty="0">
                <a:solidFill>
                  <a:srgbClr val="000000"/>
                </a:solidFill>
                <a:latin typeface="Arial"/>
              </a:rPr>
              <a:t>x</a:t>
            </a:r>
            <a:endParaRPr lang="en-US" sz="1800" dirty="0">
              <a:solidFill>
                <a:srgbClr val="000000"/>
              </a:solidFill>
              <a:latin typeface="Arial"/>
            </a:endParaRPr>
          </a:p>
        </p:txBody>
      </p:sp>
      <p:sp>
        <p:nvSpPr>
          <p:cNvPr id="8" name="TextBox 7"/>
          <p:cNvSpPr txBox="1"/>
          <p:nvPr/>
        </p:nvSpPr>
        <p:spPr>
          <a:xfrm>
            <a:off x="3419563" y="2966881"/>
            <a:ext cx="1905000" cy="923330"/>
          </a:xfrm>
          <a:prstGeom prst="rect">
            <a:avLst/>
          </a:prstGeom>
          <a:noFill/>
          <a:ln w="19050">
            <a:solidFill>
              <a:srgbClr val="0021A5"/>
            </a:solidFill>
          </a:ln>
        </p:spPr>
        <p:txBody>
          <a:bodyPr wrap="square" rtlCol="0">
            <a:spAutoFit/>
          </a:bodyPr>
          <a:lstStyle/>
          <a:p>
            <a:pPr algn="ctr" fontAlgn="auto">
              <a:spcBef>
                <a:spcPts val="0"/>
              </a:spcBef>
              <a:spcAft>
                <a:spcPts val="0"/>
              </a:spcAft>
            </a:pPr>
            <a:r>
              <a:rPr lang="en-US" sz="1800" dirty="0">
                <a:solidFill>
                  <a:srgbClr val="000000"/>
                </a:solidFill>
                <a:latin typeface="Arial"/>
              </a:rPr>
              <a:t>Penalized by area under the curve</a:t>
            </a:r>
          </a:p>
        </p:txBody>
      </p:sp>
      <p:sp>
        <p:nvSpPr>
          <p:cNvPr id="9" name="Left Brace 8"/>
          <p:cNvSpPr/>
          <p:nvPr/>
        </p:nvSpPr>
        <p:spPr>
          <a:xfrm rot="16200000">
            <a:off x="4020945" y="1917737"/>
            <a:ext cx="381000" cy="171728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en-US" sz="1800">
              <a:solidFill>
                <a:srgbClr val="000000"/>
              </a:solidFill>
            </a:endParaRPr>
          </a:p>
        </p:txBody>
      </p:sp>
      <p:sp>
        <p:nvSpPr>
          <p:cNvPr id="10" name="Left Brace 9"/>
          <p:cNvSpPr/>
          <p:nvPr/>
        </p:nvSpPr>
        <p:spPr>
          <a:xfrm rot="16200000">
            <a:off x="3118783" y="2037161"/>
            <a:ext cx="380999" cy="411262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en-US" sz="1800">
              <a:solidFill>
                <a:srgbClr val="000000"/>
              </a:solidFill>
            </a:endParaRPr>
          </a:p>
        </p:txBody>
      </p:sp>
      <mc:AlternateContent xmlns:mc="http://schemas.openxmlformats.org/markup-compatibility/2006" xmlns:a14="http://schemas.microsoft.com/office/drawing/2010/main">
        <mc:Choice Requires="a14">
          <p:sp>
            <p:nvSpPr>
              <p:cNvPr id="11" name="TextBox 10"/>
              <p:cNvSpPr txBox="1"/>
              <p:nvPr/>
            </p:nvSpPr>
            <p:spPr>
              <a:xfrm>
                <a:off x="1252966" y="4283975"/>
                <a:ext cx="3962403" cy="646331"/>
              </a:xfrm>
              <a:prstGeom prst="rect">
                <a:avLst/>
              </a:prstGeom>
              <a:noFill/>
              <a:ln w="19050">
                <a:solidFill>
                  <a:srgbClr val="0021A5"/>
                </a:solidFill>
              </a:ln>
            </p:spPr>
            <p:txBody>
              <a:bodyPr wrap="square" rtlCol="0">
                <a:spAutoFit/>
              </a:bodyPr>
              <a:lstStyle/>
              <a:p>
                <a:pPr algn="ctr" fontAlgn="auto">
                  <a:spcBef>
                    <a:spcPts val="0"/>
                  </a:spcBef>
                  <a:spcAft>
                    <a:spcPts val="0"/>
                  </a:spcAft>
                </a:pPr>
                <a:r>
                  <a:rPr lang="en-US" sz="1800" dirty="0">
                    <a:solidFill>
                      <a:srgbClr val="000000"/>
                    </a:solidFill>
                    <a:latin typeface="Arial"/>
                  </a:rPr>
                  <a:t>Large when </a:t>
                </a:r>
                <a14:m>
                  <m:oMath xmlns:m="http://schemas.openxmlformats.org/officeDocument/2006/math">
                    <m:acc>
                      <m:accPr>
                        <m:chr m:val="̂"/>
                        <m:ctrlPr>
                          <a:rPr lang="en-US" sz="1800" i="1" smtClean="0">
                            <a:solidFill>
                              <a:srgbClr val="000000"/>
                            </a:solidFill>
                            <a:latin typeface="Cambria Math" panose="02040503050406030204" pitchFamily="18" charset="0"/>
                          </a:rPr>
                        </m:ctrlPr>
                      </m:accPr>
                      <m:e>
                        <m:r>
                          <a:rPr lang="en-US" sz="1800" i="1" smtClean="0">
                            <a:solidFill>
                              <a:srgbClr val="000000"/>
                            </a:solidFill>
                            <a:latin typeface="Cambria Math"/>
                          </a:rPr>
                          <m:t>𝑦</m:t>
                        </m:r>
                      </m:e>
                    </m:acc>
                  </m:oMath>
                </a14:m>
                <a:r>
                  <a:rPr lang="en-US" sz="1800" dirty="0">
                    <a:solidFill>
                      <a:srgbClr val="000000"/>
                    </a:solidFill>
                    <a:latin typeface="Arial"/>
                  </a:rPr>
                  <a:t> is small with respect to </a:t>
                </a:r>
                <a:r>
                  <a:rPr lang="en-US" sz="1800" i="1" dirty="0">
                    <a:solidFill>
                      <a:srgbClr val="000000"/>
                    </a:solidFill>
                    <a:latin typeface="Arial"/>
                  </a:rPr>
                  <a:t>y</a:t>
                </a:r>
                <a:r>
                  <a:rPr lang="en-US" sz="1800" i="1" baseline="-25000" dirty="0">
                    <a:solidFill>
                      <a:srgbClr val="000000"/>
                    </a:solidFill>
                    <a:latin typeface="Arial"/>
                  </a:rPr>
                  <a:t>PBS</a:t>
                </a:r>
                <a:r>
                  <a:rPr lang="en-US" sz="1800" dirty="0">
                    <a:solidFill>
                      <a:srgbClr val="000000"/>
                    </a:solidFill>
                    <a:latin typeface="Arial"/>
                  </a:rPr>
                  <a:t>, </a:t>
                </a:r>
                <a:r>
                  <a:rPr lang="en-US" sz="1800" b="1" dirty="0">
                    <a:solidFill>
                      <a:srgbClr val="FF4A00"/>
                    </a:solidFill>
                    <a:latin typeface="Arial"/>
                  </a:rPr>
                  <a:t>promotes exploitation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1252966" y="4283975"/>
                <a:ext cx="3962403" cy="646331"/>
              </a:xfrm>
              <a:prstGeom prst="rect">
                <a:avLst/>
              </a:prstGeom>
              <a:blipFill>
                <a:blip r:embed="rId5"/>
                <a:stretch>
                  <a:fillRect l="-919" t="-4587" r="-2144" b="-11927"/>
                </a:stretch>
              </a:blipFill>
              <a:ln w="19050">
                <a:solidFill>
                  <a:srgbClr val="0021A5"/>
                </a:solidFill>
              </a:ln>
            </p:spPr>
            <p:txBody>
              <a:bodyPr/>
              <a:lstStyle/>
              <a:p>
                <a:r>
                  <a:rPr lang="en-US">
                    <a:noFill/>
                  </a:rPr>
                  <a:t> </a:t>
                </a:r>
              </a:p>
            </p:txBody>
          </p:sp>
        </mc:Fallback>
      </mc:AlternateContent>
      <p:sp>
        <p:nvSpPr>
          <p:cNvPr id="12" name="Left Brace 11"/>
          <p:cNvSpPr/>
          <p:nvPr/>
        </p:nvSpPr>
        <p:spPr>
          <a:xfrm rot="16200000">
            <a:off x="6325190" y="1670895"/>
            <a:ext cx="424430" cy="225440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fontAlgn="auto">
              <a:spcBef>
                <a:spcPts val="0"/>
              </a:spcBef>
              <a:spcAft>
                <a:spcPts val="0"/>
              </a:spcAft>
            </a:pPr>
            <a:endParaRPr lang="en-US" sz="1800">
              <a:solidFill>
                <a:srgbClr val="000000"/>
              </a:solidFill>
            </a:endParaRPr>
          </a:p>
        </p:txBody>
      </p:sp>
      <p:sp>
        <p:nvSpPr>
          <p:cNvPr id="13" name="TextBox 12"/>
          <p:cNvSpPr txBox="1"/>
          <p:nvPr/>
        </p:nvSpPr>
        <p:spPr>
          <a:xfrm>
            <a:off x="5333713" y="2966881"/>
            <a:ext cx="2743200" cy="646331"/>
          </a:xfrm>
          <a:prstGeom prst="rect">
            <a:avLst/>
          </a:prstGeom>
          <a:noFill/>
          <a:ln w="19050">
            <a:solidFill>
              <a:srgbClr val="0021A5"/>
            </a:solidFill>
          </a:ln>
        </p:spPr>
        <p:txBody>
          <a:bodyPr wrap="square" rtlCol="0">
            <a:spAutoFit/>
          </a:bodyPr>
          <a:lstStyle/>
          <a:p>
            <a:pPr algn="ctr" fontAlgn="auto">
              <a:spcBef>
                <a:spcPts val="0"/>
              </a:spcBef>
              <a:spcAft>
                <a:spcPts val="0"/>
              </a:spcAft>
            </a:pPr>
            <a:r>
              <a:rPr lang="en-US" sz="1800" dirty="0">
                <a:solidFill>
                  <a:srgbClr val="000000"/>
                </a:solidFill>
                <a:latin typeface="Arial"/>
              </a:rPr>
              <a:t>Large when s(x) is large, </a:t>
            </a:r>
            <a:r>
              <a:rPr lang="en-US" sz="1800" b="1" dirty="0">
                <a:solidFill>
                  <a:srgbClr val="FF4A00"/>
                </a:solidFill>
                <a:latin typeface="Arial"/>
              </a:rPr>
              <a:t>promotes exploration</a:t>
            </a:r>
          </a:p>
        </p:txBody>
      </p:sp>
      <p:sp>
        <p:nvSpPr>
          <p:cNvPr id="14" name="Content Placeholder 2"/>
          <p:cNvSpPr txBox="1">
            <a:spLocks/>
          </p:cNvSpPr>
          <p:nvPr/>
        </p:nvSpPr>
        <p:spPr bwMode="auto">
          <a:xfrm>
            <a:off x="691376" y="5017123"/>
            <a:ext cx="7156190" cy="762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Tx/>
              <a:buNone/>
            </a:pPr>
            <a:r>
              <a:rPr lang="en-US" sz="2000" dirty="0">
                <a:solidFill>
                  <a:srgbClr val="000000"/>
                </a:solidFill>
              </a:rPr>
              <a:t>Balance between seeking promising areas of design space and the uncertainty in the model. </a:t>
            </a:r>
          </a:p>
        </p:txBody>
      </p:sp>
      <p:sp>
        <p:nvSpPr>
          <p:cNvPr id="15" name="Rectangle 14"/>
          <p:cNvSpPr/>
          <p:nvPr/>
        </p:nvSpPr>
        <p:spPr>
          <a:xfrm>
            <a:off x="1560550" y="5830089"/>
            <a:ext cx="7354849" cy="738664"/>
          </a:xfrm>
          <a:prstGeom prst="rect">
            <a:avLst/>
          </a:prstGeom>
        </p:spPr>
        <p:txBody>
          <a:bodyPr wrap="square">
            <a:spAutoFit/>
          </a:bodyPr>
          <a:lstStyle/>
          <a:p>
            <a:r>
              <a:rPr lang="en-US" sz="1400" dirty="0" err="1">
                <a:latin typeface="Times New Roman" pitchFamily="18" charset="0"/>
              </a:rPr>
              <a:t>Mockus</a:t>
            </a:r>
            <a:r>
              <a:rPr lang="en-US" sz="1400" dirty="0">
                <a:latin typeface="Times New Roman" pitchFamily="18" charset="0"/>
              </a:rPr>
              <a:t>, J., </a:t>
            </a:r>
            <a:r>
              <a:rPr lang="en-US" sz="1400" dirty="0" err="1">
                <a:latin typeface="Times New Roman" pitchFamily="18" charset="0"/>
              </a:rPr>
              <a:t>Tiesis</a:t>
            </a:r>
            <a:r>
              <a:rPr lang="en-US" sz="1400" dirty="0">
                <a:latin typeface="Times New Roman" pitchFamily="18" charset="0"/>
              </a:rPr>
              <a:t>, V. and </a:t>
            </a:r>
            <a:r>
              <a:rPr lang="en-US" sz="1400" dirty="0" err="1">
                <a:latin typeface="Times New Roman" pitchFamily="18" charset="0"/>
              </a:rPr>
              <a:t>Zilinskas</a:t>
            </a:r>
            <a:r>
              <a:rPr lang="en-US" sz="1400" dirty="0">
                <a:latin typeface="Times New Roman" pitchFamily="18" charset="0"/>
              </a:rPr>
              <a:t>, A. (1978), The application of Bayesian methods for seeking the </a:t>
            </a:r>
            <a:r>
              <a:rPr lang="en-US" sz="1400" dirty="0" err="1">
                <a:latin typeface="Times New Roman" pitchFamily="18" charset="0"/>
              </a:rPr>
              <a:t>extremum</a:t>
            </a:r>
            <a:r>
              <a:rPr lang="en-US" sz="1400" dirty="0">
                <a:latin typeface="Times New Roman" pitchFamily="18" charset="0"/>
              </a:rPr>
              <a:t>, in L.C.W. Dixon and G.P. </a:t>
            </a:r>
            <a:r>
              <a:rPr lang="en-US" sz="1400" dirty="0" err="1">
                <a:latin typeface="Times New Roman" pitchFamily="18" charset="0"/>
              </a:rPr>
              <a:t>Szego</a:t>
            </a:r>
            <a:r>
              <a:rPr lang="en-US" sz="1400" dirty="0">
                <a:latin typeface="Times New Roman" pitchFamily="18" charset="0"/>
              </a:rPr>
              <a:t> (eds.), </a:t>
            </a:r>
            <a:r>
              <a:rPr lang="en-US" sz="1400" i="1" dirty="0">
                <a:latin typeface="Times New Roman" pitchFamily="18" charset="0"/>
              </a:rPr>
              <a:t>Towards Global </a:t>
            </a:r>
            <a:r>
              <a:rPr lang="en-US" sz="1400" i="1" dirty="0" err="1">
                <a:latin typeface="Times New Roman" pitchFamily="18" charset="0"/>
              </a:rPr>
              <a:t>Optimisation</a:t>
            </a:r>
            <a:r>
              <a:rPr lang="en-US" sz="1400" dirty="0">
                <a:latin typeface="Times New Roman" pitchFamily="18" charset="0"/>
              </a:rPr>
              <a:t>, Vol.2, pp. 117–129. North Holland, Amsterdam.</a:t>
            </a:r>
            <a:endParaRPr lang="en-US" sz="1400"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2DEB25C-CA7E-3358-2716-CDE46E674578}"/>
                  </a:ext>
                </a:extLst>
              </p:cNvPr>
              <p:cNvSpPr txBox="1"/>
              <p:nvPr/>
            </p:nvSpPr>
            <p:spPr>
              <a:xfrm>
                <a:off x="626347" y="1989098"/>
                <a:ext cx="7156190" cy="697692"/>
              </a:xfrm>
              <a:prstGeom prst="rect">
                <a:avLst/>
              </a:prstGeom>
              <a:solidFill>
                <a:srgbClr val="FFFF00"/>
              </a:solidFill>
              <a:ln w="19050">
                <a:solidFill>
                  <a:srgbClr val="0000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𝐸𝐼</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 =</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𝑃𝐵𝑆</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e>
                          </m:d>
                        </m:e>
                      </m:d>
                      <m:r>
                        <m:rPr>
                          <m:sty m:val="p"/>
                        </m:rPr>
                        <a:rPr lang="en-US" sz="2000" b="0" i="0" smtClean="0">
                          <a:latin typeface="Cambria Math" panose="02040503050406030204" pitchFamily="18" charset="0"/>
                        </a:rPr>
                        <m:t>Φ</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𝑃𝐵𝑆</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0">
                                      <a:latin typeface="Cambria Math" panose="02040503050406030204" pitchFamily="18" charset="0"/>
                                    </a:rPr>
                                    <m:t>𝐱</m:t>
                                  </m:r>
                                </m:e>
                              </m:d>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𝑦</m:t>
                                  </m:r>
                                </m:sub>
                              </m:sSub>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e>
                              </m:d>
                            </m:den>
                          </m:f>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𝑦</m:t>
                          </m:r>
                        </m:sub>
                      </m:sSub>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e>
                      </m:d>
                      <m:r>
                        <a:rPr lang="en-US" sz="2000" b="0" i="1" smtClean="0">
                          <a:latin typeface="Cambria Math" panose="02040503050406030204" pitchFamily="18" charset="0"/>
                        </a:rPr>
                        <m:t>𝜙</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𝑃𝐵𝑆</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b="1" i="0">
                                      <a:latin typeface="Cambria Math" panose="02040503050406030204" pitchFamily="18" charset="0"/>
                                    </a:rPr>
                                    <m:t>𝐱</m:t>
                                  </m:r>
                                </m:e>
                              </m:d>
                            </m:num>
                            <m:den>
                              <m:r>
                                <a:rPr lang="en-US" sz="2000" i="1">
                                  <a:latin typeface="Cambria Math" panose="02040503050406030204" pitchFamily="18" charset="0"/>
                                </a:rPr>
                                <m:t>𝑠</m:t>
                              </m:r>
                              <m:r>
                                <a:rPr lang="en-US" sz="2000" i="1">
                                  <a:latin typeface="Cambria Math" panose="02040503050406030204" pitchFamily="18" charset="0"/>
                                </a:rPr>
                                <m:t>(</m:t>
                              </m:r>
                              <m:r>
                                <a:rPr lang="en-US" sz="2000" b="1" i="0">
                                  <a:latin typeface="Cambria Math" panose="02040503050406030204" pitchFamily="18" charset="0"/>
                                </a:rPr>
                                <m:t>𝐱</m:t>
                              </m:r>
                              <m:r>
                                <a:rPr lang="en-US" sz="2000" i="1">
                                  <a:latin typeface="Cambria Math" panose="02040503050406030204" pitchFamily="18" charset="0"/>
                                </a:rPr>
                                <m:t>)</m:t>
                              </m:r>
                            </m:den>
                          </m:f>
                        </m:e>
                      </m:d>
                    </m:oMath>
                  </m:oMathPara>
                </a14:m>
                <a:endParaRPr lang="en-US" sz="2000" dirty="0"/>
              </a:p>
            </p:txBody>
          </p:sp>
        </mc:Choice>
        <mc:Fallback xmlns="">
          <p:sp>
            <p:nvSpPr>
              <p:cNvPr id="16" name="TextBox 15">
                <a:extLst>
                  <a:ext uri="{FF2B5EF4-FFF2-40B4-BE49-F238E27FC236}">
                    <a16:creationId xmlns:a16="http://schemas.microsoft.com/office/drawing/2014/main" id="{B2DEB25C-CA7E-3358-2716-CDE46E674578}"/>
                  </a:ext>
                </a:extLst>
              </p:cNvPr>
              <p:cNvSpPr txBox="1">
                <a:spLocks noRot="1" noChangeAspect="1" noMove="1" noResize="1" noEditPoints="1" noAdjustHandles="1" noChangeArrowheads="1" noChangeShapeType="1" noTextEdit="1"/>
              </p:cNvSpPr>
              <p:nvPr/>
            </p:nvSpPr>
            <p:spPr>
              <a:xfrm>
                <a:off x="626347" y="1989098"/>
                <a:ext cx="7156190" cy="697692"/>
              </a:xfrm>
              <a:prstGeom prst="rect">
                <a:avLst/>
              </a:prstGeom>
              <a:blipFill>
                <a:blip r:embed="rId6"/>
                <a:stretch>
                  <a:fillRect/>
                </a:stretch>
              </a:blipFill>
              <a:ln w="19050">
                <a:solidFill>
                  <a:srgbClr val="0000FF"/>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18538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68DE3F5-E477-B6B0-CBB4-6FECDD362A29}"/>
                  </a:ext>
                </a:extLst>
              </p:cNvPr>
              <p:cNvSpPr>
                <a:spLocks noGrp="1"/>
              </p:cNvSpPr>
              <p:nvPr>
                <p:ph type="body" sz="quarter" idx="10"/>
              </p:nvPr>
            </p:nvSpPr>
            <p:spPr/>
            <p:txBody>
              <a:bodyPr>
                <a:normAutofit/>
              </a:bodyPr>
              <a:lstStyle/>
              <a:p>
                <a:r>
                  <a:rPr lang="en-US" sz="2000" dirty="0"/>
                  <a:t>Four samples </a:t>
                </a:r>
                <a14:m>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a:rPr lang="en-US" sz="2000" i="1">
                            <a:latin typeface="Cambria Math" panose="02040503050406030204" pitchFamily="18" charset="0"/>
                          </a:rPr>
                          <m:t>𝑠</m:t>
                        </m:r>
                      </m:sub>
                    </m:sSub>
                    <m:r>
                      <a:rPr lang="en-US" sz="2000" i="1">
                        <a:latin typeface="Cambria Math" panose="02040503050406030204" pitchFamily="18" charset="0"/>
                      </a:rPr>
                      <m:t>={0, 0.5, 0.68, 1.0}</m:t>
                    </m:r>
                  </m:oMath>
                </a14:m>
                <a:r>
                  <a:rPr lang="en-US" sz="2000" dirty="0"/>
                  <a:t> from </a:t>
                </a:r>
                <a14:m>
                  <m:oMath xmlns:m="http://schemas.openxmlformats.org/officeDocument/2006/math">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6</m:t>
                            </m:r>
                            <m:r>
                              <a:rPr lang="en-US" sz="2000" i="1">
                                <a:latin typeface="Cambria Math" panose="02040503050406030204" pitchFamily="18" charset="0"/>
                              </a:rPr>
                              <m:t>𝑥</m:t>
                            </m:r>
                            <m:r>
                              <a:rPr lang="en-US" sz="2000" i="1">
                                <a:latin typeface="Cambria Math" panose="02040503050406030204" pitchFamily="18" charset="0"/>
                              </a:rPr>
                              <m:t>−2</m:t>
                            </m:r>
                          </m:e>
                        </m:d>
                      </m:e>
                      <m:sup>
                        <m:r>
                          <a:rPr lang="en-US" sz="2000" i="1">
                            <a:latin typeface="Cambria Math" panose="02040503050406030204" pitchFamily="18" charset="0"/>
                          </a:rPr>
                          <m:t>2</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(12</m:t>
                        </m:r>
                        <m:r>
                          <a:rPr lang="en-US" sz="2000" i="1">
                            <a:latin typeface="Cambria Math" panose="02040503050406030204" pitchFamily="18" charset="0"/>
                          </a:rPr>
                          <m:t>𝑥</m:t>
                        </m:r>
                        <m:r>
                          <a:rPr lang="en-US" sz="2000" i="1">
                            <a:latin typeface="Cambria Math" panose="02040503050406030204" pitchFamily="18" charset="0"/>
                          </a:rPr>
                          <m:t>−4)</m:t>
                        </m:r>
                      </m:e>
                    </m:func>
                  </m:oMath>
                </a14:m>
                <a:endParaRPr lang="en-US" sz="2000"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0.68</m:t>
                        </m:r>
                      </m:e>
                    </m:d>
                    <m:r>
                      <a:rPr lang="en-US" sz="2000" i="1">
                        <a:latin typeface="Cambria Math" panose="02040503050406030204" pitchFamily="18" charset="0"/>
                      </a:rPr>
                      <m:t>=−3.68</m:t>
                    </m:r>
                  </m:oMath>
                </a14:m>
                <a:endParaRPr lang="en-US" sz="2000" dirty="0"/>
              </a:p>
              <a:p>
                <a:r>
                  <a:rPr lang="en-US" sz="2000" b="0" dirty="0"/>
                  <a:t>True optimum: </a:t>
                </a:r>
                <a14:m>
                  <m:oMath xmlns:m="http://schemas.openxmlformats.org/officeDocument/2006/math">
                    <m:r>
                      <a:rPr lang="en-US" sz="2000" b="0" i="1" smtClean="0">
                        <a:latin typeface="Cambria Math" panose="02040503050406030204" pitchFamily="18" charset="0"/>
                      </a:rPr>
                      <m:t>𝑦</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𝑜𝑝𝑡</m:t>
                            </m:r>
                          </m:sub>
                        </m:sSub>
                        <m:r>
                          <a:rPr lang="en-US" sz="2000" b="0" i="1" smtClean="0">
                            <a:latin typeface="Cambria Math" panose="02040503050406030204" pitchFamily="18" charset="0"/>
                          </a:rPr>
                          <m:t>=0.757</m:t>
                        </m:r>
                      </m:e>
                    </m:d>
                    <m:r>
                      <a:rPr lang="en-US" sz="2000" b="0" i="1" smtClean="0">
                        <a:latin typeface="Cambria Math" panose="02040503050406030204" pitchFamily="18" charset="0"/>
                      </a:rPr>
                      <m:t>=−6.02</m:t>
                    </m:r>
                  </m:oMath>
                </a14:m>
                <a:endParaRPr lang="en-US" sz="2000" dirty="0"/>
              </a:p>
              <a:p>
                <a:r>
                  <a:rPr lang="en-US" sz="2000" dirty="0"/>
                  <a:t>Prediction PDF: </a:t>
                </a:r>
                <a14:m>
                  <m:oMath xmlns:m="http://schemas.openxmlformats.org/officeDocument/2006/math">
                    <m:r>
                      <a:rPr lang="en-US" sz="2000" i="1">
                        <a:latin typeface="Cambria Math" panose="02040503050406030204" pitchFamily="18" charset="0"/>
                      </a:rPr>
                      <m:t>𝑌</m:t>
                    </m:r>
                    <m:d>
                      <m:dPr>
                        <m:ctrlPr>
                          <a:rPr lang="en-US" sz="2000" i="1">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a:latin typeface="Cambria Math" panose="02040503050406030204" pitchFamily="18" charset="0"/>
                          </a:rPr>
                          <m:t>0.2</m:t>
                        </m:r>
                      </m:e>
                    </m:d>
                    <m:r>
                      <a:rPr lang="en-US" sz="2000" i="1">
                        <a:latin typeface="Cambria Math" panose="02040503050406030204" pitchFamily="18" charset="0"/>
                      </a:rPr>
                      <m:t>~</m:t>
                    </m:r>
                    <m:r>
                      <a:rPr lang="en-US" sz="2000" i="1">
                        <a:latin typeface="Cambria Math" panose="02040503050406030204" pitchFamily="18" charset="0"/>
                      </a:rPr>
                      <m:t>𝑁</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a:latin typeface="Cambria Math" panose="02040503050406030204" pitchFamily="18" charset="0"/>
                          </a:rPr>
                          <m:t>0.2</m:t>
                        </m:r>
                      </m:e>
                    </m:d>
                    <m:r>
                      <a:rPr lang="en-US" sz="2000" i="1">
                        <a:latin typeface="Cambria Math" panose="02040503050406030204" pitchFamily="18" charset="0"/>
                      </a:rPr>
                      <m:t>,</m:t>
                    </m:r>
                    <m:r>
                      <a:rPr lang="en-US" sz="2000">
                        <a:latin typeface="Cambria Math" panose="02040503050406030204" pitchFamily="18" charset="0"/>
                      </a:rPr>
                      <m:t> </m:t>
                    </m:r>
                    <m:sSubSup>
                      <m:sSubSupPr>
                        <m:ctrlPr>
                          <a:rPr lang="en-US" sz="2000" i="1">
                            <a:latin typeface="Cambria Math" panose="02040503050406030204" pitchFamily="18" charset="0"/>
                          </a:rPr>
                        </m:ctrlPr>
                      </m:sSubSupPr>
                      <m:e>
                        <m:r>
                          <a:rPr lang="en-US" sz="2000" i="1">
                            <a:latin typeface="Cambria Math" panose="02040503050406030204" pitchFamily="18" charset="0"/>
                          </a:rPr>
                          <m:t>𝑠</m:t>
                        </m:r>
                      </m:e>
                      <m:sub>
                        <m:r>
                          <a:rPr lang="en-US" sz="2000" i="1">
                            <a:latin typeface="Cambria Math" panose="02040503050406030204" pitchFamily="18" charset="0"/>
                          </a:rPr>
                          <m:t>𝑦</m:t>
                        </m:r>
                      </m:sub>
                      <m:sup>
                        <m:r>
                          <a:rPr lang="en-US" sz="2000" i="1">
                            <a:latin typeface="Cambria Math" panose="02040503050406030204" pitchFamily="18" charset="0"/>
                          </a:rPr>
                          <m:t>2</m:t>
                        </m:r>
                      </m:sup>
                    </m:sSubSup>
                    <m:d>
                      <m:dPr>
                        <m:ctrlPr>
                          <a:rPr lang="en-US" sz="2000" i="1">
                            <a:latin typeface="Cambria Math" panose="02040503050406030204" pitchFamily="18" charset="0"/>
                          </a:rPr>
                        </m:ctrlPr>
                      </m:dPr>
                      <m:e>
                        <m:r>
                          <a:rPr lang="en-US" sz="2000">
                            <a:latin typeface="Cambria Math" panose="02040503050406030204" pitchFamily="18" charset="0"/>
                          </a:rPr>
                          <m:t>0.2</m:t>
                        </m:r>
                      </m:e>
                    </m:d>
                    <m:r>
                      <a:rPr lang="en-US" sz="2000" i="1">
                        <a:latin typeface="Cambria Math" panose="02040503050406030204" pitchFamily="18" charset="0"/>
                      </a:rPr>
                      <m:t>)</m:t>
                    </m:r>
                  </m:oMath>
                </a14:m>
                <a:endParaRPr lang="en-US" sz="2000" dirty="0"/>
              </a:p>
              <a:p>
                <a:r>
                  <a:rPr lang="en-US" sz="2000" dirty="0"/>
                  <a:t>Mean of the area under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𝑃𝐵𝑆</m:t>
                        </m:r>
                      </m:sub>
                    </m:sSub>
                  </m:oMath>
                </a14:m>
                <a:r>
                  <a:rPr lang="en-US" sz="2000" dirty="0"/>
                  <a:t> is EI</a:t>
                </a:r>
              </a:p>
            </p:txBody>
          </p:sp>
        </mc:Choice>
        <mc:Fallback xmlns="">
          <p:sp>
            <p:nvSpPr>
              <p:cNvPr id="2" name="Text Placeholder 1">
                <a:extLst>
                  <a:ext uri="{FF2B5EF4-FFF2-40B4-BE49-F238E27FC236}">
                    <a16:creationId xmlns:a16="http://schemas.microsoft.com/office/drawing/2014/main" id="{D68DE3F5-E477-B6B0-CBB4-6FECDD362A29}"/>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8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1FC6A29-3DE3-7A6B-0505-D789502093BA}"/>
              </a:ext>
            </a:extLst>
          </p:cNvPr>
          <p:cNvSpPr>
            <a:spLocks noGrp="1"/>
          </p:cNvSpPr>
          <p:nvPr>
            <p:ph type="title"/>
          </p:nvPr>
        </p:nvSpPr>
        <p:spPr/>
        <p:txBody>
          <a:bodyPr>
            <a:normAutofit fontScale="90000"/>
          </a:bodyPr>
          <a:lstStyle/>
          <a:p>
            <a:r>
              <a:rPr lang="en-US" dirty="0"/>
              <a:t>Expected Improvement (EI) </a:t>
            </a:r>
            <a:r>
              <a:rPr lang="en-US" i="1" dirty="0"/>
              <a:t>cont</a:t>
            </a:r>
            <a:r>
              <a:rPr lang="en-US" dirty="0"/>
              <a:t>.</a:t>
            </a:r>
          </a:p>
        </p:txBody>
      </p:sp>
      <p:grpSp>
        <p:nvGrpSpPr>
          <p:cNvPr id="6" name="Group 119">
            <a:extLst>
              <a:ext uri="{FF2B5EF4-FFF2-40B4-BE49-F238E27FC236}">
                <a16:creationId xmlns:a16="http://schemas.microsoft.com/office/drawing/2014/main" id="{87800D1A-DDB1-5FAC-868A-278EE7B64719}"/>
              </a:ext>
            </a:extLst>
          </p:cNvPr>
          <p:cNvGrpSpPr>
            <a:grpSpLocks noChangeAspect="1"/>
          </p:cNvGrpSpPr>
          <p:nvPr/>
        </p:nvGrpSpPr>
        <p:grpSpPr bwMode="auto">
          <a:xfrm>
            <a:off x="433183" y="3574324"/>
            <a:ext cx="3895725" cy="3078162"/>
            <a:chOff x="592" y="595"/>
            <a:chExt cx="2454" cy="1939"/>
          </a:xfrm>
        </p:grpSpPr>
        <p:sp>
          <p:nvSpPr>
            <p:cNvPr id="7" name="Rectangle 120">
              <a:extLst>
                <a:ext uri="{FF2B5EF4-FFF2-40B4-BE49-F238E27FC236}">
                  <a16:creationId xmlns:a16="http://schemas.microsoft.com/office/drawing/2014/main" id="{75C3B4B8-7269-F017-01A6-B8AAF21DFDC3}"/>
                </a:ext>
              </a:extLst>
            </p:cNvPr>
            <p:cNvSpPr>
              <a:spLocks noChangeArrowheads="1"/>
            </p:cNvSpPr>
            <p:nvPr/>
          </p:nvSpPr>
          <p:spPr bwMode="auto">
            <a:xfrm>
              <a:off x="890" y="640"/>
              <a:ext cx="2086"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121">
              <a:extLst>
                <a:ext uri="{FF2B5EF4-FFF2-40B4-BE49-F238E27FC236}">
                  <a16:creationId xmlns:a16="http://schemas.microsoft.com/office/drawing/2014/main" id="{E49AA98D-56F8-1BFA-20C5-A88CD89C581D}"/>
                </a:ext>
              </a:extLst>
            </p:cNvPr>
            <p:cNvSpPr>
              <a:spLocks noChangeShapeType="1"/>
            </p:cNvSpPr>
            <p:nvPr/>
          </p:nvSpPr>
          <p:spPr bwMode="auto">
            <a:xfrm>
              <a:off x="890" y="2233"/>
              <a:ext cx="208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22">
              <a:extLst>
                <a:ext uri="{FF2B5EF4-FFF2-40B4-BE49-F238E27FC236}">
                  <a16:creationId xmlns:a16="http://schemas.microsoft.com/office/drawing/2014/main" id="{8ADBC1EE-FF57-978C-7A82-054E2C5D103B}"/>
                </a:ext>
              </a:extLst>
            </p:cNvPr>
            <p:cNvSpPr>
              <a:spLocks noChangeShapeType="1"/>
            </p:cNvSpPr>
            <p:nvPr/>
          </p:nvSpPr>
          <p:spPr bwMode="auto">
            <a:xfrm flipV="1">
              <a:off x="890"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23">
              <a:extLst>
                <a:ext uri="{FF2B5EF4-FFF2-40B4-BE49-F238E27FC236}">
                  <a16:creationId xmlns:a16="http://schemas.microsoft.com/office/drawing/2014/main" id="{118A40F8-3A51-FE1E-F878-C638B1B163DF}"/>
                </a:ext>
              </a:extLst>
            </p:cNvPr>
            <p:cNvSpPr>
              <a:spLocks noChangeShapeType="1"/>
            </p:cNvSpPr>
            <p:nvPr/>
          </p:nvSpPr>
          <p:spPr bwMode="auto">
            <a:xfrm flipV="1">
              <a:off x="1308"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24">
              <a:extLst>
                <a:ext uri="{FF2B5EF4-FFF2-40B4-BE49-F238E27FC236}">
                  <a16:creationId xmlns:a16="http://schemas.microsoft.com/office/drawing/2014/main" id="{57471F48-56F7-0F72-3BCF-DBD6FB4DC428}"/>
                </a:ext>
              </a:extLst>
            </p:cNvPr>
            <p:cNvSpPr>
              <a:spLocks noChangeShapeType="1"/>
            </p:cNvSpPr>
            <p:nvPr/>
          </p:nvSpPr>
          <p:spPr bwMode="auto">
            <a:xfrm flipV="1">
              <a:off x="1725"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25">
              <a:extLst>
                <a:ext uri="{FF2B5EF4-FFF2-40B4-BE49-F238E27FC236}">
                  <a16:creationId xmlns:a16="http://schemas.microsoft.com/office/drawing/2014/main" id="{68973B30-B93C-F4C9-CECF-5E9DDA7F9127}"/>
                </a:ext>
              </a:extLst>
            </p:cNvPr>
            <p:cNvSpPr>
              <a:spLocks noChangeShapeType="1"/>
            </p:cNvSpPr>
            <p:nvPr/>
          </p:nvSpPr>
          <p:spPr bwMode="auto">
            <a:xfrm flipV="1">
              <a:off x="2142"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6">
              <a:extLst>
                <a:ext uri="{FF2B5EF4-FFF2-40B4-BE49-F238E27FC236}">
                  <a16:creationId xmlns:a16="http://schemas.microsoft.com/office/drawing/2014/main" id="{2007F7B1-93B7-6833-18CF-C54B04AACD7F}"/>
                </a:ext>
              </a:extLst>
            </p:cNvPr>
            <p:cNvSpPr>
              <a:spLocks noChangeShapeType="1"/>
            </p:cNvSpPr>
            <p:nvPr/>
          </p:nvSpPr>
          <p:spPr bwMode="auto">
            <a:xfrm flipV="1">
              <a:off x="2559"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7">
              <a:extLst>
                <a:ext uri="{FF2B5EF4-FFF2-40B4-BE49-F238E27FC236}">
                  <a16:creationId xmlns:a16="http://schemas.microsoft.com/office/drawing/2014/main" id="{5238750B-4A3A-33CE-5AB4-A41B0683B2F0}"/>
                </a:ext>
              </a:extLst>
            </p:cNvPr>
            <p:cNvSpPr>
              <a:spLocks noChangeShapeType="1"/>
            </p:cNvSpPr>
            <p:nvPr/>
          </p:nvSpPr>
          <p:spPr bwMode="auto">
            <a:xfrm flipV="1">
              <a:off x="2976"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8">
              <a:extLst>
                <a:ext uri="{FF2B5EF4-FFF2-40B4-BE49-F238E27FC236}">
                  <a16:creationId xmlns:a16="http://schemas.microsoft.com/office/drawing/2014/main" id="{7813BC8B-8210-0FEA-2E4C-0FAE074D4A53}"/>
                </a:ext>
              </a:extLst>
            </p:cNvPr>
            <p:cNvSpPr>
              <a:spLocks noChangeArrowheads="1"/>
            </p:cNvSpPr>
            <p:nvPr/>
          </p:nvSpPr>
          <p:spPr bwMode="auto">
            <a:xfrm>
              <a:off x="865" y="227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29">
              <a:extLst>
                <a:ext uri="{FF2B5EF4-FFF2-40B4-BE49-F238E27FC236}">
                  <a16:creationId xmlns:a16="http://schemas.microsoft.com/office/drawing/2014/main" id="{EDBA8633-0AFF-A511-A008-9B457CEF1764}"/>
                </a:ext>
              </a:extLst>
            </p:cNvPr>
            <p:cNvSpPr>
              <a:spLocks noChangeArrowheads="1"/>
            </p:cNvSpPr>
            <p:nvPr/>
          </p:nvSpPr>
          <p:spPr bwMode="auto">
            <a:xfrm>
              <a:off x="1246"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30">
              <a:extLst>
                <a:ext uri="{FF2B5EF4-FFF2-40B4-BE49-F238E27FC236}">
                  <a16:creationId xmlns:a16="http://schemas.microsoft.com/office/drawing/2014/main" id="{46CE008F-0987-4078-5311-996AF2E8FD16}"/>
                </a:ext>
              </a:extLst>
            </p:cNvPr>
            <p:cNvSpPr>
              <a:spLocks noChangeArrowheads="1"/>
            </p:cNvSpPr>
            <p:nvPr/>
          </p:nvSpPr>
          <p:spPr bwMode="auto">
            <a:xfrm>
              <a:off x="1662"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1">
              <a:extLst>
                <a:ext uri="{FF2B5EF4-FFF2-40B4-BE49-F238E27FC236}">
                  <a16:creationId xmlns:a16="http://schemas.microsoft.com/office/drawing/2014/main" id="{538853C6-3E59-9C66-728A-E7889CA39A1A}"/>
                </a:ext>
              </a:extLst>
            </p:cNvPr>
            <p:cNvSpPr>
              <a:spLocks noChangeArrowheads="1"/>
            </p:cNvSpPr>
            <p:nvPr/>
          </p:nvSpPr>
          <p:spPr bwMode="auto">
            <a:xfrm>
              <a:off x="2082"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32">
              <a:extLst>
                <a:ext uri="{FF2B5EF4-FFF2-40B4-BE49-F238E27FC236}">
                  <a16:creationId xmlns:a16="http://schemas.microsoft.com/office/drawing/2014/main" id="{F0CD3925-CB45-C6F4-1F4F-CD95A3D705B3}"/>
                </a:ext>
              </a:extLst>
            </p:cNvPr>
            <p:cNvSpPr>
              <a:spLocks noChangeArrowheads="1"/>
            </p:cNvSpPr>
            <p:nvPr/>
          </p:nvSpPr>
          <p:spPr bwMode="auto">
            <a:xfrm>
              <a:off x="2499"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33">
              <a:extLst>
                <a:ext uri="{FF2B5EF4-FFF2-40B4-BE49-F238E27FC236}">
                  <a16:creationId xmlns:a16="http://schemas.microsoft.com/office/drawing/2014/main" id="{085D4A95-B472-97CB-0827-2C4790E70158}"/>
                </a:ext>
              </a:extLst>
            </p:cNvPr>
            <p:cNvSpPr>
              <a:spLocks noChangeArrowheads="1"/>
            </p:cNvSpPr>
            <p:nvPr/>
          </p:nvSpPr>
          <p:spPr bwMode="auto">
            <a:xfrm>
              <a:off x="2950" y="227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34">
              <a:extLst>
                <a:ext uri="{FF2B5EF4-FFF2-40B4-BE49-F238E27FC236}">
                  <a16:creationId xmlns:a16="http://schemas.microsoft.com/office/drawing/2014/main" id="{28F259DE-11C9-D923-4202-6EC147C80AE8}"/>
                </a:ext>
              </a:extLst>
            </p:cNvPr>
            <p:cNvSpPr>
              <a:spLocks noChangeArrowheads="1"/>
            </p:cNvSpPr>
            <p:nvPr/>
          </p:nvSpPr>
          <p:spPr bwMode="auto">
            <a:xfrm>
              <a:off x="1909" y="2396"/>
              <a:ext cx="9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135">
              <a:extLst>
                <a:ext uri="{FF2B5EF4-FFF2-40B4-BE49-F238E27FC236}">
                  <a16:creationId xmlns:a16="http://schemas.microsoft.com/office/drawing/2014/main" id="{2D82F754-0EA9-419E-E13A-87286969D589}"/>
                </a:ext>
              </a:extLst>
            </p:cNvPr>
            <p:cNvSpPr>
              <a:spLocks noChangeShapeType="1"/>
            </p:cNvSpPr>
            <p:nvPr/>
          </p:nvSpPr>
          <p:spPr bwMode="auto">
            <a:xfrm flipV="1">
              <a:off x="890" y="640"/>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36">
              <a:extLst>
                <a:ext uri="{FF2B5EF4-FFF2-40B4-BE49-F238E27FC236}">
                  <a16:creationId xmlns:a16="http://schemas.microsoft.com/office/drawing/2014/main" id="{0F5B961B-B3D7-F817-6600-5CA03AA30485}"/>
                </a:ext>
              </a:extLst>
            </p:cNvPr>
            <p:cNvSpPr>
              <a:spLocks noChangeShapeType="1"/>
            </p:cNvSpPr>
            <p:nvPr/>
          </p:nvSpPr>
          <p:spPr bwMode="auto">
            <a:xfrm>
              <a:off x="890" y="223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37">
              <a:extLst>
                <a:ext uri="{FF2B5EF4-FFF2-40B4-BE49-F238E27FC236}">
                  <a16:creationId xmlns:a16="http://schemas.microsoft.com/office/drawing/2014/main" id="{3ABEC1B7-8A30-B401-9234-A21087DEDEF3}"/>
                </a:ext>
              </a:extLst>
            </p:cNvPr>
            <p:cNvSpPr>
              <a:spLocks noChangeShapeType="1"/>
            </p:cNvSpPr>
            <p:nvPr/>
          </p:nvSpPr>
          <p:spPr bwMode="auto">
            <a:xfrm>
              <a:off x="890" y="196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38">
              <a:extLst>
                <a:ext uri="{FF2B5EF4-FFF2-40B4-BE49-F238E27FC236}">
                  <a16:creationId xmlns:a16="http://schemas.microsoft.com/office/drawing/2014/main" id="{8709BD96-4A71-1362-9FA9-59414E5B288B}"/>
                </a:ext>
              </a:extLst>
            </p:cNvPr>
            <p:cNvSpPr>
              <a:spLocks noChangeShapeType="1"/>
            </p:cNvSpPr>
            <p:nvPr/>
          </p:nvSpPr>
          <p:spPr bwMode="auto">
            <a:xfrm>
              <a:off x="890" y="170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39">
              <a:extLst>
                <a:ext uri="{FF2B5EF4-FFF2-40B4-BE49-F238E27FC236}">
                  <a16:creationId xmlns:a16="http://schemas.microsoft.com/office/drawing/2014/main" id="{AD00DCCB-5F0A-E9E6-992F-04517CF2D65D}"/>
                </a:ext>
              </a:extLst>
            </p:cNvPr>
            <p:cNvSpPr>
              <a:spLocks noChangeShapeType="1"/>
            </p:cNvSpPr>
            <p:nvPr/>
          </p:nvSpPr>
          <p:spPr bwMode="auto">
            <a:xfrm>
              <a:off x="890" y="143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40">
              <a:extLst>
                <a:ext uri="{FF2B5EF4-FFF2-40B4-BE49-F238E27FC236}">
                  <a16:creationId xmlns:a16="http://schemas.microsoft.com/office/drawing/2014/main" id="{A8A9DEAC-6D1C-E41C-D2E5-A406734D1EC0}"/>
                </a:ext>
              </a:extLst>
            </p:cNvPr>
            <p:cNvSpPr>
              <a:spLocks noChangeShapeType="1"/>
            </p:cNvSpPr>
            <p:nvPr/>
          </p:nvSpPr>
          <p:spPr bwMode="auto">
            <a:xfrm>
              <a:off x="890" y="117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41">
              <a:extLst>
                <a:ext uri="{FF2B5EF4-FFF2-40B4-BE49-F238E27FC236}">
                  <a16:creationId xmlns:a16="http://schemas.microsoft.com/office/drawing/2014/main" id="{4F62DB51-8693-F44A-9E70-33D2CC13F458}"/>
                </a:ext>
              </a:extLst>
            </p:cNvPr>
            <p:cNvSpPr>
              <a:spLocks noChangeShapeType="1"/>
            </p:cNvSpPr>
            <p:nvPr/>
          </p:nvSpPr>
          <p:spPr bwMode="auto">
            <a:xfrm>
              <a:off x="890" y="90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42">
              <a:extLst>
                <a:ext uri="{FF2B5EF4-FFF2-40B4-BE49-F238E27FC236}">
                  <a16:creationId xmlns:a16="http://schemas.microsoft.com/office/drawing/2014/main" id="{C8F6F6E3-BCD5-D5E2-8F3E-7E3CF08BEC0F}"/>
                </a:ext>
              </a:extLst>
            </p:cNvPr>
            <p:cNvSpPr>
              <a:spLocks noChangeShapeType="1"/>
            </p:cNvSpPr>
            <p:nvPr/>
          </p:nvSpPr>
          <p:spPr bwMode="auto">
            <a:xfrm>
              <a:off x="890" y="64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3">
              <a:extLst>
                <a:ext uri="{FF2B5EF4-FFF2-40B4-BE49-F238E27FC236}">
                  <a16:creationId xmlns:a16="http://schemas.microsoft.com/office/drawing/2014/main" id="{97AF8E24-E60B-8AC7-466D-6DC385B7A788}"/>
                </a:ext>
              </a:extLst>
            </p:cNvPr>
            <p:cNvSpPr>
              <a:spLocks noChangeArrowheads="1"/>
            </p:cNvSpPr>
            <p:nvPr/>
          </p:nvSpPr>
          <p:spPr bwMode="auto">
            <a:xfrm>
              <a:off x="727" y="2188"/>
              <a:ext cx="17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44">
              <a:extLst>
                <a:ext uri="{FF2B5EF4-FFF2-40B4-BE49-F238E27FC236}">
                  <a16:creationId xmlns:a16="http://schemas.microsoft.com/office/drawing/2014/main" id="{6B6138E5-2B55-4BA4-DD2B-725AC0348CED}"/>
                </a:ext>
              </a:extLst>
            </p:cNvPr>
            <p:cNvSpPr>
              <a:spLocks noChangeArrowheads="1"/>
            </p:cNvSpPr>
            <p:nvPr/>
          </p:nvSpPr>
          <p:spPr bwMode="auto">
            <a:xfrm>
              <a:off x="778" y="1922"/>
              <a:ext cx="1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45">
              <a:extLst>
                <a:ext uri="{FF2B5EF4-FFF2-40B4-BE49-F238E27FC236}">
                  <a16:creationId xmlns:a16="http://schemas.microsoft.com/office/drawing/2014/main" id="{89E1BFA4-39D3-92E9-0393-4C227C3C6772}"/>
                </a:ext>
              </a:extLst>
            </p:cNvPr>
            <p:cNvSpPr>
              <a:spLocks noChangeArrowheads="1"/>
            </p:cNvSpPr>
            <p:nvPr/>
          </p:nvSpPr>
          <p:spPr bwMode="auto">
            <a:xfrm>
              <a:off x="807" y="165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46">
              <a:extLst>
                <a:ext uri="{FF2B5EF4-FFF2-40B4-BE49-F238E27FC236}">
                  <a16:creationId xmlns:a16="http://schemas.microsoft.com/office/drawing/2014/main" id="{D86846EA-84FE-6892-AE20-0E1CFD9E34C7}"/>
                </a:ext>
              </a:extLst>
            </p:cNvPr>
            <p:cNvSpPr>
              <a:spLocks noChangeArrowheads="1"/>
            </p:cNvSpPr>
            <p:nvPr/>
          </p:nvSpPr>
          <p:spPr bwMode="auto">
            <a:xfrm>
              <a:off x="807" y="139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47">
              <a:extLst>
                <a:ext uri="{FF2B5EF4-FFF2-40B4-BE49-F238E27FC236}">
                  <a16:creationId xmlns:a16="http://schemas.microsoft.com/office/drawing/2014/main" id="{7272915F-0956-1925-822F-B57C8BE309AE}"/>
                </a:ext>
              </a:extLst>
            </p:cNvPr>
            <p:cNvSpPr>
              <a:spLocks noChangeArrowheads="1"/>
            </p:cNvSpPr>
            <p:nvPr/>
          </p:nvSpPr>
          <p:spPr bwMode="auto">
            <a:xfrm>
              <a:off x="756" y="1127"/>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148">
              <a:extLst>
                <a:ext uri="{FF2B5EF4-FFF2-40B4-BE49-F238E27FC236}">
                  <a16:creationId xmlns:a16="http://schemas.microsoft.com/office/drawing/2014/main" id="{44A30D16-1727-0B29-48AB-BC8F1DDF11D9}"/>
                </a:ext>
              </a:extLst>
            </p:cNvPr>
            <p:cNvSpPr>
              <a:spLocks noChangeArrowheads="1"/>
            </p:cNvSpPr>
            <p:nvPr/>
          </p:nvSpPr>
          <p:spPr bwMode="auto">
            <a:xfrm>
              <a:off x="756" y="861"/>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149">
              <a:extLst>
                <a:ext uri="{FF2B5EF4-FFF2-40B4-BE49-F238E27FC236}">
                  <a16:creationId xmlns:a16="http://schemas.microsoft.com/office/drawing/2014/main" id="{32A3B23A-0C54-EF3E-9464-6A081E94B4F5}"/>
                </a:ext>
              </a:extLst>
            </p:cNvPr>
            <p:cNvSpPr>
              <a:spLocks noChangeArrowheads="1"/>
            </p:cNvSpPr>
            <p:nvPr/>
          </p:nvSpPr>
          <p:spPr bwMode="auto">
            <a:xfrm>
              <a:off x="756" y="595"/>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50">
              <a:extLst>
                <a:ext uri="{FF2B5EF4-FFF2-40B4-BE49-F238E27FC236}">
                  <a16:creationId xmlns:a16="http://schemas.microsoft.com/office/drawing/2014/main" id="{B112EE26-9064-AC07-3F89-95A8FEF6C199}"/>
                </a:ext>
              </a:extLst>
            </p:cNvPr>
            <p:cNvSpPr>
              <a:spLocks noChangeArrowheads="1"/>
            </p:cNvSpPr>
            <p:nvPr/>
          </p:nvSpPr>
          <p:spPr bwMode="auto">
            <a:xfrm rot="16200000">
              <a:off x="614" y="1401"/>
              <a:ext cx="9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51">
              <a:extLst>
                <a:ext uri="{FF2B5EF4-FFF2-40B4-BE49-F238E27FC236}">
                  <a16:creationId xmlns:a16="http://schemas.microsoft.com/office/drawing/2014/main" id="{0EF89653-25B7-5B7D-55F8-5E67F96C571E}"/>
                </a:ext>
              </a:extLst>
            </p:cNvPr>
            <p:cNvSpPr>
              <a:spLocks noChangeArrowheads="1"/>
            </p:cNvSpPr>
            <p:nvPr/>
          </p:nvSpPr>
          <p:spPr bwMode="auto">
            <a:xfrm rot="16200000">
              <a:off x="621" y="1363"/>
              <a:ext cx="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52">
              <a:extLst>
                <a:ext uri="{FF2B5EF4-FFF2-40B4-BE49-F238E27FC236}">
                  <a16:creationId xmlns:a16="http://schemas.microsoft.com/office/drawing/2014/main" id="{C1E00CFD-EEC5-BB9E-0F1D-04B0810A9F4F}"/>
                </a:ext>
              </a:extLst>
            </p:cNvPr>
            <p:cNvSpPr>
              <a:spLocks noChangeArrowheads="1"/>
            </p:cNvSpPr>
            <p:nvPr/>
          </p:nvSpPr>
          <p:spPr bwMode="auto">
            <a:xfrm rot="16200000">
              <a:off x="613" y="1323"/>
              <a:ext cx="9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53">
              <a:extLst>
                <a:ext uri="{FF2B5EF4-FFF2-40B4-BE49-F238E27FC236}">
                  <a16:creationId xmlns:a16="http://schemas.microsoft.com/office/drawing/2014/main" id="{FAEA4D15-98A1-829A-ED42-87BB58E0C15B}"/>
                </a:ext>
              </a:extLst>
            </p:cNvPr>
            <p:cNvSpPr>
              <a:spLocks noChangeArrowheads="1"/>
            </p:cNvSpPr>
            <p:nvPr/>
          </p:nvSpPr>
          <p:spPr bwMode="auto">
            <a:xfrm rot="16200000">
              <a:off x="621" y="1286"/>
              <a:ext cx="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Freeform 154">
              <a:extLst>
                <a:ext uri="{FF2B5EF4-FFF2-40B4-BE49-F238E27FC236}">
                  <a16:creationId xmlns:a16="http://schemas.microsoft.com/office/drawing/2014/main" id="{305A3535-F745-80D9-605B-E703BB0BCE53}"/>
                </a:ext>
              </a:extLst>
            </p:cNvPr>
            <p:cNvSpPr>
              <a:spLocks/>
            </p:cNvSpPr>
            <p:nvPr/>
          </p:nvSpPr>
          <p:spPr bwMode="auto">
            <a:xfrm>
              <a:off x="890" y="734"/>
              <a:ext cx="2086" cy="1299"/>
            </a:xfrm>
            <a:custGeom>
              <a:avLst/>
              <a:gdLst>
                <a:gd name="T0" fmla="*/ 485 w 2086"/>
                <a:gd name="T1" fmla="*/ 1282 h 1299"/>
                <a:gd name="T2" fmla="*/ 569 w 2086"/>
                <a:gd name="T3" fmla="*/ 1278 h 1299"/>
                <a:gd name="T4" fmla="*/ 653 w 2086"/>
                <a:gd name="T5" fmla="*/ 1258 h 1299"/>
                <a:gd name="T6" fmla="*/ 738 w 2086"/>
                <a:gd name="T7" fmla="*/ 1215 h 1299"/>
                <a:gd name="T8" fmla="*/ 822 w 2086"/>
                <a:gd name="T9" fmla="*/ 1147 h 1299"/>
                <a:gd name="T10" fmla="*/ 906 w 2086"/>
                <a:gd name="T11" fmla="*/ 1059 h 1299"/>
                <a:gd name="T12" fmla="*/ 990 w 2086"/>
                <a:gd name="T13" fmla="*/ 966 h 1299"/>
                <a:gd name="T14" fmla="*/ 1075 w 2086"/>
                <a:gd name="T15" fmla="*/ 999 h 1299"/>
                <a:gd name="T16" fmla="*/ 1159 w 2086"/>
                <a:gd name="T17" fmla="*/ 1181 h 1299"/>
                <a:gd name="T18" fmla="*/ 1243 w 2086"/>
                <a:gd name="T19" fmla="*/ 1286 h 1299"/>
                <a:gd name="T20" fmla="*/ 1328 w 2086"/>
                <a:gd name="T21" fmla="*/ 1285 h 1299"/>
                <a:gd name="T22" fmla="*/ 1412 w 2086"/>
                <a:gd name="T23" fmla="*/ 1176 h 1299"/>
                <a:gd name="T24" fmla="*/ 1496 w 2086"/>
                <a:gd name="T25" fmla="*/ 1246 h 1299"/>
                <a:gd name="T26" fmla="*/ 1580 w 2086"/>
                <a:gd name="T27" fmla="*/ 1271 h 1299"/>
                <a:gd name="T28" fmla="*/ 1665 w 2086"/>
                <a:gd name="T29" fmla="*/ 1208 h 1299"/>
                <a:gd name="T30" fmla="*/ 1749 w 2086"/>
                <a:gd name="T31" fmla="*/ 1059 h 1299"/>
                <a:gd name="T32" fmla="*/ 1833 w 2086"/>
                <a:gd name="T33" fmla="*/ 841 h 1299"/>
                <a:gd name="T34" fmla="*/ 1918 w 2086"/>
                <a:gd name="T35" fmla="*/ 588 h 1299"/>
                <a:gd name="T36" fmla="*/ 2002 w 2086"/>
                <a:gd name="T37" fmla="*/ 338 h 1299"/>
                <a:gd name="T38" fmla="*/ 2086 w 2086"/>
                <a:gd name="T39" fmla="*/ 127 h 1299"/>
                <a:gd name="T40" fmla="*/ 2023 w 2086"/>
                <a:gd name="T41" fmla="*/ 39 h 1299"/>
                <a:gd name="T42" fmla="*/ 1939 w 2086"/>
                <a:gd name="T43" fmla="*/ 0 h 1299"/>
                <a:gd name="T44" fmla="*/ 1854 w 2086"/>
                <a:gd name="T45" fmla="*/ 59 h 1299"/>
                <a:gd name="T46" fmla="*/ 1770 w 2086"/>
                <a:gd name="T47" fmla="*/ 205 h 1299"/>
                <a:gd name="T48" fmla="*/ 1686 w 2086"/>
                <a:gd name="T49" fmla="*/ 418 h 1299"/>
                <a:gd name="T50" fmla="*/ 1602 w 2086"/>
                <a:gd name="T51" fmla="*/ 669 h 1299"/>
                <a:gd name="T52" fmla="*/ 1517 w 2086"/>
                <a:gd name="T53" fmla="*/ 921 h 1299"/>
                <a:gd name="T54" fmla="*/ 1433 w 2086"/>
                <a:gd name="T55" fmla="*/ 1134 h 1299"/>
                <a:gd name="T56" fmla="*/ 1349 w 2086"/>
                <a:gd name="T57" fmla="*/ 1065 h 1299"/>
                <a:gd name="T58" fmla="*/ 1264 w 2086"/>
                <a:gd name="T59" fmla="*/ 954 h 1299"/>
                <a:gd name="T60" fmla="*/ 1180 w 2086"/>
                <a:gd name="T61" fmla="*/ 890 h 1299"/>
                <a:gd name="T62" fmla="*/ 1096 w 2086"/>
                <a:gd name="T63" fmla="*/ 889 h 1299"/>
                <a:gd name="T64" fmla="*/ 1012 w 2086"/>
                <a:gd name="T65" fmla="*/ 837 h 1299"/>
                <a:gd name="T66" fmla="*/ 927 w 2086"/>
                <a:gd name="T67" fmla="*/ 623 h 1299"/>
                <a:gd name="T68" fmla="*/ 843 w 2086"/>
                <a:gd name="T69" fmla="*/ 440 h 1299"/>
                <a:gd name="T70" fmla="*/ 759 w 2086"/>
                <a:gd name="T71" fmla="*/ 307 h 1299"/>
                <a:gd name="T72" fmla="*/ 674 w 2086"/>
                <a:gd name="T73" fmla="*/ 225 h 1299"/>
                <a:gd name="T74" fmla="*/ 590 w 2086"/>
                <a:gd name="T75" fmla="*/ 185 h 1299"/>
                <a:gd name="T76" fmla="*/ 506 w 2086"/>
                <a:gd name="T77" fmla="*/ 180 h 1299"/>
                <a:gd name="T78" fmla="*/ 422 w 2086"/>
                <a:gd name="T79" fmla="*/ 206 h 1299"/>
                <a:gd name="T80" fmla="*/ 337 w 2086"/>
                <a:gd name="T81" fmla="*/ 264 h 1299"/>
                <a:gd name="T82" fmla="*/ 253 w 2086"/>
                <a:gd name="T83" fmla="*/ 357 h 1299"/>
                <a:gd name="T84" fmla="*/ 169 w 2086"/>
                <a:gd name="T85" fmla="*/ 485 h 1299"/>
                <a:gd name="T86" fmla="*/ 85 w 2086"/>
                <a:gd name="T87" fmla="*/ 640 h 1299"/>
                <a:gd name="T88" fmla="*/ 0 w 2086"/>
                <a:gd name="T89" fmla="*/ 807 h 1299"/>
                <a:gd name="T90" fmla="*/ 85 w 2086"/>
                <a:gd name="T91" fmla="*/ 964 h 1299"/>
                <a:gd name="T92" fmla="*/ 169 w 2086"/>
                <a:gd name="T93" fmla="*/ 1094 h 1299"/>
                <a:gd name="T94" fmla="*/ 253 w 2086"/>
                <a:gd name="T95" fmla="*/ 1187 h 1299"/>
                <a:gd name="T96" fmla="*/ 337 w 2086"/>
                <a:gd name="T97" fmla="*/ 1244 h 1299"/>
                <a:gd name="T98" fmla="*/ 422 w 2086"/>
                <a:gd name="T99" fmla="*/ 127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299">
                  <a:moveTo>
                    <a:pt x="422" y="1274"/>
                  </a:moveTo>
                  <a:lnTo>
                    <a:pt x="443" y="1277"/>
                  </a:lnTo>
                  <a:lnTo>
                    <a:pt x="464" y="1280"/>
                  </a:lnTo>
                  <a:lnTo>
                    <a:pt x="485" y="1282"/>
                  </a:lnTo>
                  <a:lnTo>
                    <a:pt x="506" y="1283"/>
                  </a:lnTo>
                  <a:lnTo>
                    <a:pt x="527" y="1282"/>
                  </a:lnTo>
                  <a:lnTo>
                    <a:pt x="548" y="1281"/>
                  </a:lnTo>
                  <a:lnTo>
                    <a:pt x="569" y="1278"/>
                  </a:lnTo>
                  <a:lnTo>
                    <a:pt x="590" y="1275"/>
                  </a:lnTo>
                  <a:lnTo>
                    <a:pt x="611" y="1270"/>
                  </a:lnTo>
                  <a:lnTo>
                    <a:pt x="632" y="1265"/>
                  </a:lnTo>
                  <a:lnTo>
                    <a:pt x="653" y="1258"/>
                  </a:lnTo>
                  <a:lnTo>
                    <a:pt x="674" y="1249"/>
                  </a:lnTo>
                  <a:lnTo>
                    <a:pt x="696" y="1239"/>
                  </a:lnTo>
                  <a:lnTo>
                    <a:pt x="717" y="1228"/>
                  </a:lnTo>
                  <a:lnTo>
                    <a:pt x="738" y="1215"/>
                  </a:lnTo>
                  <a:lnTo>
                    <a:pt x="759" y="1201"/>
                  </a:lnTo>
                  <a:lnTo>
                    <a:pt x="780" y="1184"/>
                  </a:lnTo>
                  <a:lnTo>
                    <a:pt x="801" y="1166"/>
                  </a:lnTo>
                  <a:lnTo>
                    <a:pt x="822" y="1147"/>
                  </a:lnTo>
                  <a:lnTo>
                    <a:pt x="843" y="1126"/>
                  </a:lnTo>
                  <a:lnTo>
                    <a:pt x="864" y="1105"/>
                  </a:lnTo>
                  <a:lnTo>
                    <a:pt x="885" y="1082"/>
                  </a:lnTo>
                  <a:lnTo>
                    <a:pt x="906" y="1059"/>
                  </a:lnTo>
                  <a:lnTo>
                    <a:pt x="927" y="1035"/>
                  </a:lnTo>
                  <a:lnTo>
                    <a:pt x="948" y="1011"/>
                  </a:lnTo>
                  <a:lnTo>
                    <a:pt x="969" y="988"/>
                  </a:lnTo>
                  <a:lnTo>
                    <a:pt x="990" y="966"/>
                  </a:lnTo>
                  <a:lnTo>
                    <a:pt x="1012" y="946"/>
                  </a:lnTo>
                  <a:lnTo>
                    <a:pt x="1033" y="928"/>
                  </a:lnTo>
                  <a:lnTo>
                    <a:pt x="1054" y="946"/>
                  </a:lnTo>
                  <a:lnTo>
                    <a:pt x="1075" y="999"/>
                  </a:lnTo>
                  <a:lnTo>
                    <a:pt x="1096" y="1050"/>
                  </a:lnTo>
                  <a:lnTo>
                    <a:pt x="1117" y="1097"/>
                  </a:lnTo>
                  <a:lnTo>
                    <a:pt x="1138" y="1141"/>
                  </a:lnTo>
                  <a:lnTo>
                    <a:pt x="1159" y="1181"/>
                  </a:lnTo>
                  <a:lnTo>
                    <a:pt x="1180" y="1216"/>
                  </a:lnTo>
                  <a:lnTo>
                    <a:pt x="1201" y="1245"/>
                  </a:lnTo>
                  <a:lnTo>
                    <a:pt x="1222" y="1269"/>
                  </a:lnTo>
                  <a:lnTo>
                    <a:pt x="1243" y="1286"/>
                  </a:lnTo>
                  <a:lnTo>
                    <a:pt x="1264" y="1296"/>
                  </a:lnTo>
                  <a:lnTo>
                    <a:pt x="1285" y="1299"/>
                  </a:lnTo>
                  <a:lnTo>
                    <a:pt x="1307" y="1296"/>
                  </a:lnTo>
                  <a:lnTo>
                    <a:pt x="1328" y="1285"/>
                  </a:lnTo>
                  <a:lnTo>
                    <a:pt x="1349" y="1268"/>
                  </a:lnTo>
                  <a:lnTo>
                    <a:pt x="1370" y="1243"/>
                  </a:lnTo>
                  <a:lnTo>
                    <a:pt x="1391" y="1213"/>
                  </a:lnTo>
                  <a:lnTo>
                    <a:pt x="1412" y="1176"/>
                  </a:lnTo>
                  <a:lnTo>
                    <a:pt x="1433" y="1182"/>
                  </a:lnTo>
                  <a:lnTo>
                    <a:pt x="1454" y="1207"/>
                  </a:lnTo>
                  <a:lnTo>
                    <a:pt x="1475" y="1228"/>
                  </a:lnTo>
                  <a:lnTo>
                    <a:pt x="1496" y="1246"/>
                  </a:lnTo>
                  <a:lnTo>
                    <a:pt x="1517" y="1260"/>
                  </a:lnTo>
                  <a:lnTo>
                    <a:pt x="1538" y="1269"/>
                  </a:lnTo>
                  <a:lnTo>
                    <a:pt x="1559" y="1273"/>
                  </a:lnTo>
                  <a:lnTo>
                    <a:pt x="1580" y="1271"/>
                  </a:lnTo>
                  <a:lnTo>
                    <a:pt x="1602" y="1264"/>
                  </a:lnTo>
                  <a:lnTo>
                    <a:pt x="1623" y="1251"/>
                  </a:lnTo>
                  <a:lnTo>
                    <a:pt x="1644" y="1233"/>
                  </a:lnTo>
                  <a:lnTo>
                    <a:pt x="1665" y="1208"/>
                  </a:lnTo>
                  <a:lnTo>
                    <a:pt x="1686" y="1179"/>
                  </a:lnTo>
                  <a:lnTo>
                    <a:pt x="1707" y="1143"/>
                  </a:lnTo>
                  <a:lnTo>
                    <a:pt x="1728" y="1103"/>
                  </a:lnTo>
                  <a:lnTo>
                    <a:pt x="1749" y="1059"/>
                  </a:lnTo>
                  <a:lnTo>
                    <a:pt x="1770" y="1009"/>
                  </a:lnTo>
                  <a:lnTo>
                    <a:pt x="1791" y="957"/>
                  </a:lnTo>
                  <a:lnTo>
                    <a:pt x="1812" y="900"/>
                  </a:lnTo>
                  <a:lnTo>
                    <a:pt x="1833" y="841"/>
                  </a:lnTo>
                  <a:lnTo>
                    <a:pt x="1854" y="780"/>
                  </a:lnTo>
                  <a:lnTo>
                    <a:pt x="1875" y="717"/>
                  </a:lnTo>
                  <a:lnTo>
                    <a:pt x="1897" y="653"/>
                  </a:lnTo>
                  <a:lnTo>
                    <a:pt x="1918" y="588"/>
                  </a:lnTo>
                  <a:lnTo>
                    <a:pt x="1939" y="524"/>
                  </a:lnTo>
                  <a:lnTo>
                    <a:pt x="1960" y="460"/>
                  </a:lnTo>
                  <a:lnTo>
                    <a:pt x="1981" y="398"/>
                  </a:lnTo>
                  <a:lnTo>
                    <a:pt x="2002" y="338"/>
                  </a:lnTo>
                  <a:lnTo>
                    <a:pt x="2023" y="280"/>
                  </a:lnTo>
                  <a:lnTo>
                    <a:pt x="2044" y="225"/>
                  </a:lnTo>
                  <a:lnTo>
                    <a:pt x="2065" y="174"/>
                  </a:lnTo>
                  <a:lnTo>
                    <a:pt x="2086" y="127"/>
                  </a:lnTo>
                  <a:lnTo>
                    <a:pt x="2086" y="127"/>
                  </a:lnTo>
                  <a:lnTo>
                    <a:pt x="2065" y="93"/>
                  </a:lnTo>
                  <a:lnTo>
                    <a:pt x="2044" y="63"/>
                  </a:lnTo>
                  <a:lnTo>
                    <a:pt x="2023" y="39"/>
                  </a:lnTo>
                  <a:lnTo>
                    <a:pt x="2002" y="20"/>
                  </a:lnTo>
                  <a:lnTo>
                    <a:pt x="1981" y="7"/>
                  </a:lnTo>
                  <a:lnTo>
                    <a:pt x="1960" y="1"/>
                  </a:lnTo>
                  <a:lnTo>
                    <a:pt x="1939" y="0"/>
                  </a:lnTo>
                  <a:lnTo>
                    <a:pt x="1918" y="6"/>
                  </a:lnTo>
                  <a:lnTo>
                    <a:pt x="1897" y="18"/>
                  </a:lnTo>
                  <a:lnTo>
                    <a:pt x="1875" y="36"/>
                  </a:lnTo>
                  <a:lnTo>
                    <a:pt x="1854" y="59"/>
                  </a:lnTo>
                  <a:lnTo>
                    <a:pt x="1833" y="88"/>
                  </a:lnTo>
                  <a:lnTo>
                    <a:pt x="1812" y="122"/>
                  </a:lnTo>
                  <a:lnTo>
                    <a:pt x="1791" y="161"/>
                  </a:lnTo>
                  <a:lnTo>
                    <a:pt x="1770" y="205"/>
                  </a:lnTo>
                  <a:lnTo>
                    <a:pt x="1749" y="253"/>
                  </a:lnTo>
                  <a:lnTo>
                    <a:pt x="1728" y="305"/>
                  </a:lnTo>
                  <a:lnTo>
                    <a:pt x="1707" y="360"/>
                  </a:lnTo>
                  <a:lnTo>
                    <a:pt x="1686" y="418"/>
                  </a:lnTo>
                  <a:lnTo>
                    <a:pt x="1665" y="479"/>
                  </a:lnTo>
                  <a:lnTo>
                    <a:pt x="1644" y="541"/>
                  </a:lnTo>
                  <a:lnTo>
                    <a:pt x="1623" y="605"/>
                  </a:lnTo>
                  <a:lnTo>
                    <a:pt x="1602" y="669"/>
                  </a:lnTo>
                  <a:lnTo>
                    <a:pt x="1580" y="733"/>
                  </a:lnTo>
                  <a:lnTo>
                    <a:pt x="1559" y="797"/>
                  </a:lnTo>
                  <a:lnTo>
                    <a:pt x="1538" y="860"/>
                  </a:lnTo>
                  <a:lnTo>
                    <a:pt x="1517" y="921"/>
                  </a:lnTo>
                  <a:lnTo>
                    <a:pt x="1496" y="980"/>
                  </a:lnTo>
                  <a:lnTo>
                    <a:pt x="1475" y="1035"/>
                  </a:lnTo>
                  <a:lnTo>
                    <a:pt x="1454" y="1087"/>
                  </a:lnTo>
                  <a:lnTo>
                    <a:pt x="1433" y="1134"/>
                  </a:lnTo>
                  <a:lnTo>
                    <a:pt x="1412" y="1154"/>
                  </a:lnTo>
                  <a:lnTo>
                    <a:pt x="1391" y="1125"/>
                  </a:lnTo>
                  <a:lnTo>
                    <a:pt x="1370" y="1095"/>
                  </a:lnTo>
                  <a:lnTo>
                    <a:pt x="1349" y="1065"/>
                  </a:lnTo>
                  <a:lnTo>
                    <a:pt x="1328" y="1035"/>
                  </a:lnTo>
                  <a:lnTo>
                    <a:pt x="1307" y="1006"/>
                  </a:lnTo>
                  <a:lnTo>
                    <a:pt x="1285" y="979"/>
                  </a:lnTo>
                  <a:lnTo>
                    <a:pt x="1264" y="954"/>
                  </a:lnTo>
                  <a:lnTo>
                    <a:pt x="1243" y="933"/>
                  </a:lnTo>
                  <a:lnTo>
                    <a:pt x="1222" y="914"/>
                  </a:lnTo>
                  <a:lnTo>
                    <a:pt x="1201" y="900"/>
                  </a:lnTo>
                  <a:lnTo>
                    <a:pt x="1180" y="890"/>
                  </a:lnTo>
                  <a:lnTo>
                    <a:pt x="1159" y="883"/>
                  </a:lnTo>
                  <a:lnTo>
                    <a:pt x="1138" y="881"/>
                  </a:lnTo>
                  <a:lnTo>
                    <a:pt x="1117" y="883"/>
                  </a:lnTo>
                  <a:lnTo>
                    <a:pt x="1096" y="889"/>
                  </a:lnTo>
                  <a:lnTo>
                    <a:pt x="1075" y="899"/>
                  </a:lnTo>
                  <a:lnTo>
                    <a:pt x="1054" y="912"/>
                  </a:lnTo>
                  <a:lnTo>
                    <a:pt x="1033" y="892"/>
                  </a:lnTo>
                  <a:lnTo>
                    <a:pt x="1012" y="837"/>
                  </a:lnTo>
                  <a:lnTo>
                    <a:pt x="990" y="782"/>
                  </a:lnTo>
                  <a:lnTo>
                    <a:pt x="969" y="728"/>
                  </a:lnTo>
                  <a:lnTo>
                    <a:pt x="948" y="674"/>
                  </a:lnTo>
                  <a:lnTo>
                    <a:pt x="927" y="623"/>
                  </a:lnTo>
                  <a:lnTo>
                    <a:pt x="906" y="573"/>
                  </a:lnTo>
                  <a:lnTo>
                    <a:pt x="885" y="526"/>
                  </a:lnTo>
                  <a:lnTo>
                    <a:pt x="864" y="482"/>
                  </a:lnTo>
                  <a:lnTo>
                    <a:pt x="843" y="440"/>
                  </a:lnTo>
                  <a:lnTo>
                    <a:pt x="822" y="402"/>
                  </a:lnTo>
                  <a:lnTo>
                    <a:pt x="801" y="367"/>
                  </a:lnTo>
                  <a:lnTo>
                    <a:pt x="780" y="336"/>
                  </a:lnTo>
                  <a:lnTo>
                    <a:pt x="759" y="307"/>
                  </a:lnTo>
                  <a:lnTo>
                    <a:pt x="738" y="282"/>
                  </a:lnTo>
                  <a:lnTo>
                    <a:pt x="717" y="260"/>
                  </a:lnTo>
                  <a:lnTo>
                    <a:pt x="696" y="241"/>
                  </a:lnTo>
                  <a:lnTo>
                    <a:pt x="674" y="225"/>
                  </a:lnTo>
                  <a:lnTo>
                    <a:pt x="653" y="211"/>
                  </a:lnTo>
                  <a:lnTo>
                    <a:pt x="632" y="200"/>
                  </a:lnTo>
                  <a:lnTo>
                    <a:pt x="611" y="192"/>
                  </a:lnTo>
                  <a:lnTo>
                    <a:pt x="590" y="185"/>
                  </a:lnTo>
                  <a:lnTo>
                    <a:pt x="569" y="181"/>
                  </a:lnTo>
                  <a:lnTo>
                    <a:pt x="548" y="179"/>
                  </a:lnTo>
                  <a:lnTo>
                    <a:pt x="527" y="179"/>
                  </a:lnTo>
                  <a:lnTo>
                    <a:pt x="506" y="180"/>
                  </a:lnTo>
                  <a:lnTo>
                    <a:pt x="485" y="184"/>
                  </a:lnTo>
                  <a:lnTo>
                    <a:pt x="464" y="190"/>
                  </a:lnTo>
                  <a:lnTo>
                    <a:pt x="443" y="197"/>
                  </a:lnTo>
                  <a:lnTo>
                    <a:pt x="422" y="206"/>
                  </a:lnTo>
                  <a:lnTo>
                    <a:pt x="401" y="218"/>
                  </a:lnTo>
                  <a:lnTo>
                    <a:pt x="380" y="231"/>
                  </a:lnTo>
                  <a:lnTo>
                    <a:pt x="359" y="247"/>
                  </a:lnTo>
                  <a:lnTo>
                    <a:pt x="337" y="264"/>
                  </a:lnTo>
                  <a:lnTo>
                    <a:pt x="316" y="284"/>
                  </a:lnTo>
                  <a:lnTo>
                    <a:pt x="295" y="306"/>
                  </a:lnTo>
                  <a:lnTo>
                    <a:pt x="274" y="331"/>
                  </a:lnTo>
                  <a:lnTo>
                    <a:pt x="253" y="357"/>
                  </a:lnTo>
                  <a:lnTo>
                    <a:pt x="232" y="386"/>
                  </a:lnTo>
                  <a:lnTo>
                    <a:pt x="211" y="417"/>
                  </a:lnTo>
                  <a:lnTo>
                    <a:pt x="190" y="450"/>
                  </a:lnTo>
                  <a:lnTo>
                    <a:pt x="169" y="485"/>
                  </a:lnTo>
                  <a:lnTo>
                    <a:pt x="148" y="522"/>
                  </a:lnTo>
                  <a:lnTo>
                    <a:pt x="127" y="560"/>
                  </a:lnTo>
                  <a:lnTo>
                    <a:pt x="106" y="600"/>
                  </a:lnTo>
                  <a:lnTo>
                    <a:pt x="85" y="640"/>
                  </a:lnTo>
                  <a:lnTo>
                    <a:pt x="64" y="682"/>
                  </a:lnTo>
                  <a:lnTo>
                    <a:pt x="43" y="724"/>
                  </a:lnTo>
                  <a:lnTo>
                    <a:pt x="21" y="765"/>
                  </a:lnTo>
                  <a:lnTo>
                    <a:pt x="0" y="807"/>
                  </a:lnTo>
                  <a:lnTo>
                    <a:pt x="21" y="848"/>
                  </a:lnTo>
                  <a:lnTo>
                    <a:pt x="43" y="888"/>
                  </a:lnTo>
                  <a:lnTo>
                    <a:pt x="64" y="927"/>
                  </a:lnTo>
                  <a:lnTo>
                    <a:pt x="85" y="964"/>
                  </a:lnTo>
                  <a:lnTo>
                    <a:pt x="106" y="999"/>
                  </a:lnTo>
                  <a:lnTo>
                    <a:pt x="127" y="1033"/>
                  </a:lnTo>
                  <a:lnTo>
                    <a:pt x="148" y="1065"/>
                  </a:lnTo>
                  <a:lnTo>
                    <a:pt x="169" y="1094"/>
                  </a:lnTo>
                  <a:lnTo>
                    <a:pt x="190" y="1120"/>
                  </a:lnTo>
                  <a:lnTo>
                    <a:pt x="211" y="1145"/>
                  </a:lnTo>
                  <a:lnTo>
                    <a:pt x="232" y="1167"/>
                  </a:lnTo>
                  <a:lnTo>
                    <a:pt x="253" y="1187"/>
                  </a:lnTo>
                  <a:lnTo>
                    <a:pt x="274" y="1204"/>
                  </a:lnTo>
                  <a:lnTo>
                    <a:pt x="295" y="1220"/>
                  </a:lnTo>
                  <a:lnTo>
                    <a:pt x="316" y="1233"/>
                  </a:lnTo>
                  <a:lnTo>
                    <a:pt x="337" y="1244"/>
                  </a:lnTo>
                  <a:lnTo>
                    <a:pt x="359" y="1254"/>
                  </a:lnTo>
                  <a:lnTo>
                    <a:pt x="380" y="1262"/>
                  </a:lnTo>
                  <a:lnTo>
                    <a:pt x="401" y="1268"/>
                  </a:lnTo>
                  <a:lnTo>
                    <a:pt x="422" y="1274"/>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55">
              <a:extLst>
                <a:ext uri="{FF2B5EF4-FFF2-40B4-BE49-F238E27FC236}">
                  <a16:creationId xmlns:a16="http://schemas.microsoft.com/office/drawing/2014/main" id="{B40C15F2-4948-DB2F-B33A-A4723F5FC79F}"/>
                </a:ext>
              </a:extLst>
            </p:cNvPr>
            <p:cNvSpPr>
              <a:spLocks/>
            </p:cNvSpPr>
            <p:nvPr/>
          </p:nvSpPr>
          <p:spPr bwMode="auto">
            <a:xfrm>
              <a:off x="890" y="861"/>
              <a:ext cx="2086" cy="1042"/>
            </a:xfrm>
            <a:custGeom>
              <a:avLst/>
              <a:gdLst>
                <a:gd name="T0" fmla="*/ 21 w 2086"/>
                <a:gd name="T1" fmla="*/ 680 h 1042"/>
                <a:gd name="T2" fmla="*/ 64 w 2086"/>
                <a:gd name="T3" fmla="*/ 677 h 1042"/>
                <a:gd name="T4" fmla="*/ 106 w 2086"/>
                <a:gd name="T5" fmla="*/ 673 h 1042"/>
                <a:gd name="T6" fmla="*/ 148 w 2086"/>
                <a:gd name="T7" fmla="*/ 666 h 1042"/>
                <a:gd name="T8" fmla="*/ 190 w 2086"/>
                <a:gd name="T9" fmla="*/ 658 h 1042"/>
                <a:gd name="T10" fmla="*/ 232 w 2086"/>
                <a:gd name="T11" fmla="*/ 649 h 1042"/>
                <a:gd name="T12" fmla="*/ 274 w 2086"/>
                <a:gd name="T13" fmla="*/ 640 h 1042"/>
                <a:gd name="T14" fmla="*/ 316 w 2086"/>
                <a:gd name="T15" fmla="*/ 631 h 1042"/>
                <a:gd name="T16" fmla="*/ 359 w 2086"/>
                <a:gd name="T17" fmla="*/ 623 h 1042"/>
                <a:gd name="T18" fmla="*/ 401 w 2086"/>
                <a:gd name="T19" fmla="*/ 616 h 1042"/>
                <a:gd name="T20" fmla="*/ 443 w 2086"/>
                <a:gd name="T21" fmla="*/ 610 h 1042"/>
                <a:gd name="T22" fmla="*/ 485 w 2086"/>
                <a:gd name="T23" fmla="*/ 606 h 1042"/>
                <a:gd name="T24" fmla="*/ 527 w 2086"/>
                <a:gd name="T25" fmla="*/ 603 h 1042"/>
                <a:gd name="T26" fmla="*/ 569 w 2086"/>
                <a:gd name="T27" fmla="*/ 603 h 1042"/>
                <a:gd name="T28" fmla="*/ 611 w 2086"/>
                <a:gd name="T29" fmla="*/ 604 h 1042"/>
                <a:gd name="T30" fmla="*/ 653 w 2086"/>
                <a:gd name="T31" fmla="*/ 607 h 1042"/>
                <a:gd name="T32" fmla="*/ 696 w 2086"/>
                <a:gd name="T33" fmla="*/ 613 h 1042"/>
                <a:gd name="T34" fmla="*/ 738 w 2086"/>
                <a:gd name="T35" fmla="*/ 621 h 1042"/>
                <a:gd name="T36" fmla="*/ 780 w 2086"/>
                <a:gd name="T37" fmla="*/ 633 h 1042"/>
                <a:gd name="T38" fmla="*/ 822 w 2086"/>
                <a:gd name="T39" fmla="*/ 648 h 1042"/>
                <a:gd name="T40" fmla="*/ 864 w 2086"/>
                <a:gd name="T41" fmla="*/ 666 h 1042"/>
                <a:gd name="T42" fmla="*/ 906 w 2086"/>
                <a:gd name="T43" fmla="*/ 689 h 1042"/>
                <a:gd name="T44" fmla="*/ 948 w 2086"/>
                <a:gd name="T45" fmla="*/ 716 h 1042"/>
                <a:gd name="T46" fmla="*/ 990 w 2086"/>
                <a:gd name="T47" fmla="*/ 747 h 1042"/>
                <a:gd name="T48" fmla="*/ 1033 w 2086"/>
                <a:gd name="T49" fmla="*/ 783 h 1042"/>
                <a:gd name="T50" fmla="*/ 1075 w 2086"/>
                <a:gd name="T51" fmla="*/ 822 h 1042"/>
                <a:gd name="T52" fmla="*/ 1117 w 2086"/>
                <a:gd name="T53" fmla="*/ 863 h 1042"/>
                <a:gd name="T54" fmla="*/ 1159 w 2086"/>
                <a:gd name="T55" fmla="*/ 905 h 1042"/>
                <a:gd name="T56" fmla="*/ 1201 w 2086"/>
                <a:gd name="T57" fmla="*/ 946 h 1042"/>
                <a:gd name="T58" fmla="*/ 1243 w 2086"/>
                <a:gd name="T59" fmla="*/ 982 h 1042"/>
                <a:gd name="T60" fmla="*/ 1285 w 2086"/>
                <a:gd name="T61" fmla="*/ 1012 h 1042"/>
                <a:gd name="T62" fmla="*/ 1328 w 2086"/>
                <a:gd name="T63" fmla="*/ 1033 h 1042"/>
                <a:gd name="T64" fmla="*/ 1370 w 2086"/>
                <a:gd name="T65" fmla="*/ 1042 h 1042"/>
                <a:gd name="T66" fmla="*/ 1412 w 2086"/>
                <a:gd name="T67" fmla="*/ 1038 h 1042"/>
                <a:gd name="T68" fmla="*/ 1454 w 2086"/>
                <a:gd name="T69" fmla="*/ 1020 h 1042"/>
                <a:gd name="T70" fmla="*/ 1496 w 2086"/>
                <a:gd name="T71" fmla="*/ 986 h 1042"/>
                <a:gd name="T72" fmla="*/ 1538 w 2086"/>
                <a:gd name="T73" fmla="*/ 938 h 1042"/>
                <a:gd name="T74" fmla="*/ 1580 w 2086"/>
                <a:gd name="T75" fmla="*/ 875 h 1042"/>
                <a:gd name="T76" fmla="*/ 1623 w 2086"/>
                <a:gd name="T77" fmla="*/ 801 h 1042"/>
                <a:gd name="T78" fmla="*/ 1665 w 2086"/>
                <a:gd name="T79" fmla="*/ 717 h 1042"/>
                <a:gd name="T80" fmla="*/ 1707 w 2086"/>
                <a:gd name="T81" fmla="*/ 625 h 1042"/>
                <a:gd name="T82" fmla="*/ 1749 w 2086"/>
                <a:gd name="T83" fmla="*/ 529 h 1042"/>
                <a:gd name="T84" fmla="*/ 1791 w 2086"/>
                <a:gd name="T85" fmla="*/ 432 h 1042"/>
                <a:gd name="T86" fmla="*/ 1833 w 2086"/>
                <a:gd name="T87" fmla="*/ 338 h 1042"/>
                <a:gd name="T88" fmla="*/ 1875 w 2086"/>
                <a:gd name="T89" fmla="*/ 249 h 1042"/>
                <a:gd name="T90" fmla="*/ 1918 w 2086"/>
                <a:gd name="T91" fmla="*/ 170 h 1042"/>
                <a:gd name="T92" fmla="*/ 1960 w 2086"/>
                <a:gd name="T93" fmla="*/ 104 h 1042"/>
                <a:gd name="T94" fmla="*/ 2002 w 2086"/>
                <a:gd name="T95" fmla="*/ 52 h 1042"/>
                <a:gd name="T96" fmla="*/ 2044 w 2086"/>
                <a:gd name="T97" fmla="*/ 17 h 1042"/>
                <a:gd name="T98" fmla="*/ 2086 w 2086"/>
                <a:gd name="T9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042">
                  <a:moveTo>
                    <a:pt x="0" y="680"/>
                  </a:moveTo>
                  <a:lnTo>
                    <a:pt x="21" y="680"/>
                  </a:lnTo>
                  <a:lnTo>
                    <a:pt x="43" y="679"/>
                  </a:lnTo>
                  <a:lnTo>
                    <a:pt x="64" y="677"/>
                  </a:lnTo>
                  <a:lnTo>
                    <a:pt x="85" y="675"/>
                  </a:lnTo>
                  <a:lnTo>
                    <a:pt x="106" y="673"/>
                  </a:lnTo>
                  <a:lnTo>
                    <a:pt x="127" y="670"/>
                  </a:lnTo>
                  <a:lnTo>
                    <a:pt x="148" y="666"/>
                  </a:lnTo>
                  <a:lnTo>
                    <a:pt x="169" y="662"/>
                  </a:lnTo>
                  <a:lnTo>
                    <a:pt x="190" y="658"/>
                  </a:lnTo>
                  <a:lnTo>
                    <a:pt x="211" y="654"/>
                  </a:lnTo>
                  <a:lnTo>
                    <a:pt x="232" y="649"/>
                  </a:lnTo>
                  <a:lnTo>
                    <a:pt x="253" y="645"/>
                  </a:lnTo>
                  <a:lnTo>
                    <a:pt x="274" y="640"/>
                  </a:lnTo>
                  <a:lnTo>
                    <a:pt x="295" y="636"/>
                  </a:lnTo>
                  <a:lnTo>
                    <a:pt x="316" y="631"/>
                  </a:lnTo>
                  <a:lnTo>
                    <a:pt x="337" y="627"/>
                  </a:lnTo>
                  <a:lnTo>
                    <a:pt x="359" y="623"/>
                  </a:lnTo>
                  <a:lnTo>
                    <a:pt x="380" y="620"/>
                  </a:lnTo>
                  <a:lnTo>
                    <a:pt x="401" y="616"/>
                  </a:lnTo>
                  <a:lnTo>
                    <a:pt x="422" y="613"/>
                  </a:lnTo>
                  <a:lnTo>
                    <a:pt x="443" y="610"/>
                  </a:lnTo>
                  <a:lnTo>
                    <a:pt x="464" y="608"/>
                  </a:lnTo>
                  <a:lnTo>
                    <a:pt x="485" y="606"/>
                  </a:lnTo>
                  <a:lnTo>
                    <a:pt x="506" y="604"/>
                  </a:lnTo>
                  <a:lnTo>
                    <a:pt x="527" y="603"/>
                  </a:lnTo>
                  <a:lnTo>
                    <a:pt x="548" y="603"/>
                  </a:lnTo>
                  <a:lnTo>
                    <a:pt x="569" y="603"/>
                  </a:lnTo>
                  <a:lnTo>
                    <a:pt x="590" y="603"/>
                  </a:lnTo>
                  <a:lnTo>
                    <a:pt x="611" y="604"/>
                  </a:lnTo>
                  <a:lnTo>
                    <a:pt x="632" y="605"/>
                  </a:lnTo>
                  <a:lnTo>
                    <a:pt x="653" y="607"/>
                  </a:lnTo>
                  <a:lnTo>
                    <a:pt x="674" y="610"/>
                  </a:lnTo>
                  <a:lnTo>
                    <a:pt x="696" y="613"/>
                  </a:lnTo>
                  <a:lnTo>
                    <a:pt x="717" y="617"/>
                  </a:lnTo>
                  <a:lnTo>
                    <a:pt x="738" y="621"/>
                  </a:lnTo>
                  <a:lnTo>
                    <a:pt x="759" y="627"/>
                  </a:lnTo>
                  <a:lnTo>
                    <a:pt x="780" y="633"/>
                  </a:lnTo>
                  <a:lnTo>
                    <a:pt x="801" y="640"/>
                  </a:lnTo>
                  <a:lnTo>
                    <a:pt x="822" y="648"/>
                  </a:lnTo>
                  <a:lnTo>
                    <a:pt x="843" y="656"/>
                  </a:lnTo>
                  <a:lnTo>
                    <a:pt x="864" y="666"/>
                  </a:lnTo>
                  <a:lnTo>
                    <a:pt x="885" y="677"/>
                  </a:lnTo>
                  <a:lnTo>
                    <a:pt x="906" y="689"/>
                  </a:lnTo>
                  <a:lnTo>
                    <a:pt x="927" y="702"/>
                  </a:lnTo>
                  <a:lnTo>
                    <a:pt x="948" y="716"/>
                  </a:lnTo>
                  <a:lnTo>
                    <a:pt x="969" y="731"/>
                  </a:lnTo>
                  <a:lnTo>
                    <a:pt x="990" y="747"/>
                  </a:lnTo>
                  <a:lnTo>
                    <a:pt x="1012" y="765"/>
                  </a:lnTo>
                  <a:lnTo>
                    <a:pt x="1033" y="783"/>
                  </a:lnTo>
                  <a:lnTo>
                    <a:pt x="1054" y="802"/>
                  </a:lnTo>
                  <a:lnTo>
                    <a:pt x="1075" y="822"/>
                  </a:lnTo>
                  <a:lnTo>
                    <a:pt x="1096" y="843"/>
                  </a:lnTo>
                  <a:lnTo>
                    <a:pt x="1117" y="863"/>
                  </a:lnTo>
                  <a:lnTo>
                    <a:pt x="1138" y="884"/>
                  </a:lnTo>
                  <a:lnTo>
                    <a:pt x="1159" y="905"/>
                  </a:lnTo>
                  <a:lnTo>
                    <a:pt x="1180" y="926"/>
                  </a:lnTo>
                  <a:lnTo>
                    <a:pt x="1201" y="946"/>
                  </a:lnTo>
                  <a:lnTo>
                    <a:pt x="1222" y="965"/>
                  </a:lnTo>
                  <a:lnTo>
                    <a:pt x="1243" y="982"/>
                  </a:lnTo>
                  <a:lnTo>
                    <a:pt x="1264" y="998"/>
                  </a:lnTo>
                  <a:lnTo>
                    <a:pt x="1285" y="1012"/>
                  </a:lnTo>
                  <a:lnTo>
                    <a:pt x="1307" y="1024"/>
                  </a:lnTo>
                  <a:lnTo>
                    <a:pt x="1328" y="1033"/>
                  </a:lnTo>
                  <a:lnTo>
                    <a:pt x="1349" y="1039"/>
                  </a:lnTo>
                  <a:lnTo>
                    <a:pt x="1370" y="1042"/>
                  </a:lnTo>
                  <a:lnTo>
                    <a:pt x="1391" y="1042"/>
                  </a:lnTo>
                  <a:lnTo>
                    <a:pt x="1412" y="1038"/>
                  </a:lnTo>
                  <a:lnTo>
                    <a:pt x="1433" y="1031"/>
                  </a:lnTo>
                  <a:lnTo>
                    <a:pt x="1454" y="1020"/>
                  </a:lnTo>
                  <a:lnTo>
                    <a:pt x="1475" y="1005"/>
                  </a:lnTo>
                  <a:lnTo>
                    <a:pt x="1496" y="986"/>
                  </a:lnTo>
                  <a:lnTo>
                    <a:pt x="1517" y="964"/>
                  </a:lnTo>
                  <a:lnTo>
                    <a:pt x="1538" y="938"/>
                  </a:lnTo>
                  <a:lnTo>
                    <a:pt x="1559" y="908"/>
                  </a:lnTo>
                  <a:lnTo>
                    <a:pt x="1580" y="875"/>
                  </a:lnTo>
                  <a:lnTo>
                    <a:pt x="1602" y="840"/>
                  </a:lnTo>
                  <a:lnTo>
                    <a:pt x="1623" y="801"/>
                  </a:lnTo>
                  <a:lnTo>
                    <a:pt x="1644" y="760"/>
                  </a:lnTo>
                  <a:lnTo>
                    <a:pt x="1665" y="717"/>
                  </a:lnTo>
                  <a:lnTo>
                    <a:pt x="1686" y="671"/>
                  </a:lnTo>
                  <a:lnTo>
                    <a:pt x="1707" y="625"/>
                  </a:lnTo>
                  <a:lnTo>
                    <a:pt x="1728" y="577"/>
                  </a:lnTo>
                  <a:lnTo>
                    <a:pt x="1749" y="529"/>
                  </a:lnTo>
                  <a:lnTo>
                    <a:pt x="1770" y="480"/>
                  </a:lnTo>
                  <a:lnTo>
                    <a:pt x="1791" y="432"/>
                  </a:lnTo>
                  <a:lnTo>
                    <a:pt x="1812" y="384"/>
                  </a:lnTo>
                  <a:lnTo>
                    <a:pt x="1833" y="338"/>
                  </a:lnTo>
                  <a:lnTo>
                    <a:pt x="1854" y="292"/>
                  </a:lnTo>
                  <a:lnTo>
                    <a:pt x="1875" y="249"/>
                  </a:lnTo>
                  <a:lnTo>
                    <a:pt x="1897" y="208"/>
                  </a:lnTo>
                  <a:lnTo>
                    <a:pt x="1918" y="170"/>
                  </a:lnTo>
                  <a:lnTo>
                    <a:pt x="1939" y="135"/>
                  </a:lnTo>
                  <a:lnTo>
                    <a:pt x="1960" y="104"/>
                  </a:lnTo>
                  <a:lnTo>
                    <a:pt x="1981" y="76"/>
                  </a:lnTo>
                  <a:lnTo>
                    <a:pt x="2002" y="52"/>
                  </a:lnTo>
                  <a:lnTo>
                    <a:pt x="2023" y="32"/>
                  </a:lnTo>
                  <a:lnTo>
                    <a:pt x="2044" y="17"/>
                  </a:lnTo>
                  <a:lnTo>
                    <a:pt x="2065" y="6"/>
                  </a:lnTo>
                  <a:lnTo>
                    <a:pt x="2086"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56">
              <a:extLst>
                <a:ext uri="{FF2B5EF4-FFF2-40B4-BE49-F238E27FC236}">
                  <a16:creationId xmlns:a16="http://schemas.microsoft.com/office/drawing/2014/main" id="{4E0161B1-AA48-2CFA-28AC-0643CE317565}"/>
                </a:ext>
              </a:extLst>
            </p:cNvPr>
            <p:cNvSpPr>
              <a:spLocks noEditPoints="1"/>
            </p:cNvSpPr>
            <p:nvPr/>
          </p:nvSpPr>
          <p:spPr bwMode="auto">
            <a:xfrm>
              <a:off x="858" y="1509"/>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57">
              <a:extLst>
                <a:ext uri="{FF2B5EF4-FFF2-40B4-BE49-F238E27FC236}">
                  <a16:creationId xmlns:a16="http://schemas.microsoft.com/office/drawing/2014/main" id="{7F11BCA1-F5E1-0ABF-D488-54CE9D26A774}"/>
                </a:ext>
              </a:extLst>
            </p:cNvPr>
            <p:cNvSpPr>
              <a:spLocks noEditPoints="1"/>
            </p:cNvSpPr>
            <p:nvPr/>
          </p:nvSpPr>
          <p:spPr bwMode="auto">
            <a:xfrm>
              <a:off x="1901" y="1621"/>
              <a:ext cx="64" cy="65"/>
            </a:xfrm>
            <a:custGeom>
              <a:avLst/>
              <a:gdLst>
                <a:gd name="T0" fmla="*/ 32 w 64"/>
                <a:gd name="T1" fmla="*/ 0 h 65"/>
                <a:gd name="T2" fmla="*/ 32 w 64"/>
                <a:gd name="T3" fmla="*/ 65 h 65"/>
                <a:gd name="T4" fmla="*/ 0 w 64"/>
                <a:gd name="T5" fmla="*/ 32 h 65"/>
                <a:gd name="T6" fmla="*/ 64 w 64"/>
                <a:gd name="T7" fmla="*/ 32 h 65"/>
              </a:gdLst>
              <a:ahLst/>
              <a:cxnLst>
                <a:cxn ang="0">
                  <a:pos x="T0" y="T1"/>
                </a:cxn>
                <a:cxn ang="0">
                  <a:pos x="T2" y="T3"/>
                </a:cxn>
                <a:cxn ang="0">
                  <a:pos x="T4" y="T5"/>
                </a:cxn>
                <a:cxn ang="0">
                  <a:pos x="T6" y="T7"/>
                </a:cxn>
              </a:cxnLst>
              <a:rect l="0" t="0" r="r" b="b"/>
              <a:pathLst>
                <a:path w="64" h="65">
                  <a:moveTo>
                    <a:pt x="32" y="0"/>
                  </a:moveTo>
                  <a:lnTo>
                    <a:pt x="32" y="65"/>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58">
              <a:extLst>
                <a:ext uri="{FF2B5EF4-FFF2-40B4-BE49-F238E27FC236}">
                  <a16:creationId xmlns:a16="http://schemas.microsoft.com/office/drawing/2014/main" id="{6CD6E9AC-248C-DDD2-EA9A-13DA85B0D1CD}"/>
                </a:ext>
              </a:extLst>
            </p:cNvPr>
            <p:cNvSpPr>
              <a:spLocks noEditPoints="1"/>
            </p:cNvSpPr>
            <p:nvPr/>
          </p:nvSpPr>
          <p:spPr bwMode="auto">
            <a:xfrm>
              <a:off x="2277" y="1865"/>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59">
              <a:extLst>
                <a:ext uri="{FF2B5EF4-FFF2-40B4-BE49-F238E27FC236}">
                  <a16:creationId xmlns:a16="http://schemas.microsoft.com/office/drawing/2014/main" id="{20DE77C6-15FF-A4A3-B4B3-D62240A2917D}"/>
                </a:ext>
              </a:extLst>
            </p:cNvPr>
            <p:cNvSpPr>
              <a:spLocks noEditPoints="1"/>
            </p:cNvSpPr>
            <p:nvPr/>
          </p:nvSpPr>
          <p:spPr bwMode="auto">
            <a:xfrm>
              <a:off x="2944" y="829"/>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60">
              <a:extLst>
                <a:ext uri="{FF2B5EF4-FFF2-40B4-BE49-F238E27FC236}">
                  <a16:creationId xmlns:a16="http://schemas.microsoft.com/office/drawing/2014/main" id="{E7080309-3F43-2308-A702-00721FE104E7}"/>
                </a:ext>
              </a:extLst>
            </p:cNvPr>
            <p:cNvSpPr>
              <a:spLocks/>
            </p:cNvSpPr>
            <p:nvPr/>
          </p:nvSpPr>
          <p:spPr bwMode="auto">
            <a:xfrm>
              <a:off x="890" y="861"/>
              <a:ext cx="2086" cy="1160"/>
            </a:xfrm>
            <a:custGeom>
              <a:avLst/>
              <a:gdLst>
                <a:gd name="T0" fmla="*/ 21 w 2086"/>
                <a:gd name="T1" fmla="*/ 707 h 1160"/>
                <a:gd name="T2" fmla="*/ 64 w 2086"/>
                <a:gd name="T3" fmla="*/ 757 h 1160"/>
                <a:gd name="T4" fmla="*/ 106 w 2086"/>
                <a:gd name="T5" fmla="*/ 803 h 1160"/>
                <a:gd name="T6" fmla="*/ 148 w 2086"/>
                <a:gd name="T7" fmla="*/ 839 h 1160"/>
                <a:gd name="T8" fmla="*/ 190 w 2086"/>
                <a:gd name="T9" fmla="*/ 867 h 1160"/>
                <a:gd name="T10" fmla="*/ 232 w 2086"/>
                <a:gd name="T11" fmla="*/ 884 h 1160"/>
                <a:gd name="T12" fmla="*/ 274 w 2086"/>
                <a:gd name="T13" fmla="*/ 892 h 1160"/>
                <a:gd name="T14" fmla="*/ 316 w 2086"/>
                <a:gd name="T15" fmla="*/ 892 h 1160"/>
                <a:gd name="T16" fmla="*/ 359 w 2086"/>
                <a:gd name="T17" fmla="*/ 887 h 1160"/>
                <a:gd name="T18" fmla="*/ 401 w 2086"/>
                <a:gd name="T19" fmla="*/ 879 h 1160"/>
                <a:gd name="T20" fmla="*/ 443 w 2086"/>
                <a:gd name="T21" fmla="*/ 869 h 1160"/>
                <a:gd name="T22" fmla="*/ 485 w 2086"/>
                <a:gd name="T23" fmla="*/ 859 h 1160"/>
                <a:gd name="T24" fmla="*/ 527 w 2086"/>
                <a:gd name="T25" fmla="*/ 851 h 1160"/>
                <a:gd name="T26" fmla="*/ 569 w 2086"/>
                <a:gd name="T27" fmla="*/ 845 h 1160"/>
                <a:gd name="T28" fmla="*/ 611 w 2086"/>
                <a:gd name="T29" fmla="*/ 842 h 1160"/>
                <a:gd name="T30" fmla="*/ 653 w 2086"/>
                <a:gd name="T31" fmla="*/ 841 h 1160"/>
                <a:gd name="T32" fmla="*/ 696 w 2086"/>
                <a:gd name="T33" fmla="*/ 841 h 1160"/>
                <a:gd name="T34" fmla="*/ 738 w 2086"/>
                <a:gd name="T35" fmla="*/ 841 h 1160"/>
                <a:gd name="T36" fmla="*/ 780 w 2086"/>
                <a:gd name="T37" fmla="*/ 839 h 1160"/>
                <a:gd name="T38" fmla="*/ 822 w 2086"/>
                <a:gd name="T39" fmla="*/ 836 h 1160"/>
                <a:gd name="T40" fmla="*/ 864 w 2086"/>
                <a:gd name="T41" fmla="*/ 830 h 1160"/>
                <a:gd name="T42" fmla="*/ 906 w 2086"/>
                <a:gd name="T43" fmla="*/ 823 h 1160"/>
                <a:gd name="T44" fmla="*/ 948 w 2086"/>
                <a:gd name="T45" fmla="*/ 813 h 1160"/>
                <a:gd name="T46" fmla="*/ 990 w 2086"/>
                <a:gd name="T47" fmla="*/ 803 h 1160"/>
                <a:gd name="T48" fmla="*/ 1033 w 2086"/>
                <a:gd name="T49" fmla="*/ 794 h 1160"/>
                <a:gd name="T50" fmla="*/ 1075 w 2086"/>
                <a:gd name="T51" fmla="*/ 789 h 1160"/>
                <a:gd name="T52" fmla="*/ 1117 w 2086"/>
                <a:gd name="T53" fmla="*/ 789 h 1160"/>
                <a:gd name="T54" fmla="*/ 1159 w 2086"/>
                <a:gd name="T55" fmla="*/ 797 h 1160"/>
                <a:gd name="T56" fmla="*/ 1201 w 2086"/>
                <a:gd name="T57" fmla="*/ 815 h 1160"/>
                <a:gd name="T58" fmla="*/ 1243 w 2086"/>
                <a:gd name="T59" fmla="*/ 842 h 1160"/>
                <a:gd name="T60" fmla="*/ 1285 w 2086"/>
                <a:gd name="T61" fmla="*/ 879 h 1160"/>
                <a:gd name="T62" fmla="*/ 1328 w 2086"/>
                <a:gd name="T63" fmla="*/ 924 h 1160"/>
                <a:gd name="T64" fmla="*/ 1370 w 2086"/>
                <a:gd name="T65" fmla="*/ 975 h 1160"/>
                <a:gd name="T66" fmla="*/ 1412 w 2086"/>
                <a:gd name="T67" fmla="*/ 1028 h 1160"/>
                <a:gd name="T68" fmla="*/ 1454 w 2086"/>
                <a:gd name="T69" fmla="*/ 1078 h 1160"/>
                <a:gd name="T70" fmla="*/ 1496 w 2086"/>
                <a:gd name="T71" fmla="*/ 1121 h 1160"/>
                <a:gd name="T72" fmla="*/ 1538 w 2086"/>
                <a:gd name="T73" fmla="*/ 1150 h 1160"/>
                <a:gd name="T74" fmla="*/ 1580 w 2086"/>
                <a:gd name="T75" fmla="*/ 1160 h 1160"/>
                <a:gd name="T76" fmla="*/ 1623 w 2086"/>
                <a:gd name="T77" fmla="*/ 1148 h 1160"/>
                <a:gd name="T78" fmla="*/ 1665 w 2086"/>
                <a:gd name="T79" fmla="*/ 1109 h 1160"/>
                <a:gd name="T80" fmla="*/ 1707 w 2086"/>
                <a:gd name="T81" fmla="*/ 1042 h 1160"/>
                <a:gd name="T82" fmla="*/ 1749 w 2086"/>
                <a:gd name="T83" fmla="*/ 948 h 1160"/>
                <a:gd name="T84" fmla="*/ 1791 w 2086"/>
                <a:gd name="T85" fmla="*/ 830 h 1160"/>
                <a:gd name="T86" fmla="*/ 1833 w 2086"/>
                <a:gd name="T87" fmla="*/ 693 h 1160"/>
                <a:gd name="T88" fmla="*/ 1875 w 2086"/>
                <a:gd name="T89" fmla="*/ 545 h 1160"/>
                <a:gd name="T90" fmla="*/ 1918 w 2086"/>
                <a:gd name="T91" fmla="*/ 395 h 1160"/>
                <a:gd name="T92" fmla="*/ 1960 w 2086"/>
                <a:gd name="T93" fmla="*/ 254 h 1160"/>
                <a:gd name="T94" fmla="*/ 2002 w 2086"/>
                <a:gd name="T95" fmla="*/ 134 h 1160"/>
                <a:gd name="T96" fmla="*/ 2044 w 2086"/>
                <a:gd name="T97" fmla="*/ 45 h 1160"/>
                <a:gd name="T98" fmla="*/ 2086 w 2086"/>
                <a:gd name="T9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160">
                  <a:moveTo>
                    <a:pt x="0" y="680"/>
                  </a:moveTo>
                  <a:lnTo>
                    <a:pt x="21" y="707"/>
                  </a:lnTo>
                  <a:lnTo>
                    <a:pt x="43" y="732"/>
                  </a:lnTo>
                  <a:lnTo>
                    <a:pt x="64" y="757"/>
                  </a:lnTo>
                  <a:lnTo>
                    <a:pt x="85" y="781"/>
                  </a:lnTo>
                  <a:lnTo>
                    <a:pt x="106" y="803"/>
                  </a:lnTo>
                  <a:lnTo>
                    <a:pt x="127" y="822"/>
                  </a:lnTo>
                  <a:lnTo>
                    <a:pt x="148" y="839"/>
                  </a:lnTo>
                  <a:lnTo>
                    <a:pt x="169" y="854"/>
                  </a:lnTo>
                  <a:lnTo>
                    <a:pt x="190" y="867"/>
                  </a:lnTo>
                  <a:lnTo>
                    <a:pt x="211" y="876"/>
                  </a:lnTo>
                  <a:lnTo>
                    <a:pt x="232" y="884"/>
                  </a:lnTo>
                  <a:lnTo>
                    <a:pt x="253" y="889"/>
                  </a:lnTo>
                  <a:lnTo>
                    <a:pt x="274" y="892"/>
                  </a:lnTo>
                  <a:lnTo>
                    <a:pt x="295" y="893"/>
                  </a:lnTo>
                  <a:lnTo>
                    <a:pt x="316" y="892"/>
                  </a:lnTo>
                  <a:lnTo>
                    <a:pt x="337" y="890"/>
                  </a:lnTo>
                  <a:lnTo>
                    <a:pt x="359" y="887"/>
                  </a:lnTo>
                  <a:lnTo>
                    <a:pt x="380" y="883"/>
                  </a:lnTo>
                  <a:lnTo>
                    <a:pt x="401" y="879"/>
                  </a:lnTo>
                  <a:lnTo>
                    <a:pt x="422" y="874"/>
                  </a:lnTo>
                  <a:lnTo>
                    <a:pt x="443" y="869"/>
                  </a:lnTo>
                  <a:lnTo>
                    <a:pt x="464" y="864"/>
                  </a:lnTo>
                  <a:lnTo>
                    <a:pt x="485" y="859"/>
                  </a:lnTo>
                  <a:lnTo>
                    <a:pt x="506" y="855"/>
                  </a:lnTo>
                  <a:lnTo>
                    <a:pt x="527" y="851"/>
                  </a:lnTo>
                  <a:lnTo>
                    <a:pt x="548" y="848"/>
                  </a:lnTo>
                  <a:lnTo>
                    <a:pt x="569" y="845"/>
                  </a:lnTo>
                  <a:lnTo>
                    <a:pt x="590" y="844"/>
                  </a:lnTo>
                  <a:lnTo>
                    <a:pt x="611" y="842"/>
                  </a:lnTo>
                  <a:lnTo>
                    <a:pt x="632" y="841"/>
                  </a:lnTo>
                  <a:lnTo>
                    <a:pt x="653" y="841"/>
                  </a:lnTo>
                  <a:lnTo>
                    <a:pt x="674" y="841"/>
                  </a:lnTo>
                  <a:lnTo>
                    <a:pt x="696" y="841"/>
                  </a:lnTo>
                  <a:lnTo>
                    <a:pt x="717" y="841"/>
                  </a:lnTo>
                  <a:lnTo>
                    <a:pt x="738" y="841"/>
                  </a:lnTo>
                  <a:lnTo>
                    <a:pt x="759" y="840"/>
                  </a:lnTo>
                  <a:lnTo>
                    <a:pt x="780" y="839"/>
                  </a:lnTo>
                  <a:lnTo>
                    <a:pt x="801" y="838"/>
                  </a:lnTo>
                  <a:lnTo>
                    <a:pt x="822" y="836"/>
                  </a:lnTo>
                  <a:lnTo>
                    <a:pt x="843" y="834"/>
                  </a:lnTo>
                  <a:lnTo>
                    <a:pt x="864" y="830"/>
                  </a:lnTo>
                  <a:lnTo>
                    <a:pt x="885" y="827"/>
                  </a:lnTo>
                  <a:lnTo>
                    <a:pt x="906" y="823"/>
                  </a:lnTo>
                  <a:lnTo>
                    <a:pt x="927" y="818"/>
                  </a:lnTo>
                  <a:lnTo>
                    <a:pt x="948" y="813"/>
                  </a:lnTo>
                  <a:lnTo>
                    <a:pt x="969" y="808"/>
                  </a:lnTo>
                  <a:lnTo>
                    <a:pt x="990" y="803"/>
                  </a:lnTo>
                  <a:lnTo>
                    <a:pt x="1012" y="798"/>
                  </a:lnTo>
                  <a:lnTo>
                    <a:pt x="1033" y="794"/>
                  </a:lnTo>
                  <a:lnTo>
                    <a:pt x="1054" y="791"/>
                  </a:lnTo>
                  <a:lnTo>
                    <a:pt x="1075" y="789"/>
                  </a:lnTo>
                  <a:lnTo>
                    <a:pt x="1096" y="788"/>
                  </a:lnTo>
                  <a:lnTo>
                    <a:pt x="1117" y="789"/>
                  </a:lnTo>
                  <a:lnTo>
                    <a:pt x="1138" y="792"/>
                  </a:lnTo>
                  <a:lnTo>
                    <a:pt x="1159" y="797"/>
                  </a:lnTo>
                  <a:lnTo>
                    <a:pt x="1180" y="805"/>
                  </a:lnTo>
                  <a:lnTo>
                    <a:pt x="1201" y="815"/>
                  </a:lnTo>
                  <a:lnTo>
                    <a:pt x="1222" y="827"/>
                  </a:lnTo>
                  <a:lnTo>
                    <a:pt x="1243" y="842"/>
                  </a:lnTo>
                  <a:lnTo>
                    <a:pt x="1264" y="859"/>
                  </a:lnTo>
                  <a:lnTo>
                    <a:pt x="1285" y="879"/>
                  </a:lnTo>
                  <a:lnTo>
                    <a:pt x="1307" y="901"/>
                  </a:lnTo>
                  <a:lnTo>
                    <a:pt x="1328" y="924"/>
                  </a:lnTo>
                  <a:lnTo>
                    <a:pt x="1349" y="949"/>
                  </a:lnTo>
                  <a:lnTo>
                    <a:pt x="1370" y="975"/>
                  </a:lnTo>
                  <a:lnTo>
                    <a:pt x="1391" y="1001"/>
                  </a:lnTo>
                  <a:lnTo>
                    <a:pt x="1412" y="1028"/>
                  </a:lnTo>
                  <a:lnTo>
                    <a:pt x="1433" y="1054"/>
                  </a:lnTo>
                  <a:lnTo>
                    <a:pt x="1454" y="1078"/>
                  </a:lnTo>
                  <a:lnTo>
                    <a:pt x="1475" y="1101"/>
                  </a:lnTo>
                  <a:lnTo>
                    <a:pt x="1496" y="1121"/>
                  </a:lnTo>
                  <a:lnTo>
                    <a:pt x="1517" y="1137"/>
                  </a:lnTo>
                  <a:lnTo>
                    <a:pt x="1538" y="1150"/>
                  </a:lnTo>
                  <a:lnTo>
                    <a:pt x="1559" y="1158"/>
                  </a:lnTo>
                  <a:lnTo>
                    <a:pt x="1580" y="1160"/>
                  </a:lnTo>
                  <a:lnTo>
                    <a:pt x="1602" y="1157"/>
                  </a:lnTo>
                  <a:lnTo>
                    <a:pt x="1623" y="1148"/>
                  </a:lnTo>
                  <a:lnTo>
                    <a:pt x="1644" y="1132"/>
                  </a:lnTo>
                  <a:lnTo>
                    <a:pt x="1665" y="1109"/>
                  </a:lnTo>
                  <a:lnTo>
                    <a:pt x="1686" y="1079"/>
                  </a:lnTo>
                  <a:lnTo>
                    <a:pt x="1707" y="1042"/>
                  </a:lnTo>
                  <a:lnTo>
                    <a:pt x="1728" y="999"/>
                  </a:lnTo>
                  <a:lnTo>
                    <a:pt x="1749" y="948"/>
                  </a:lnTo>
                  <a:lnTo>
                    <a:pt x="1770" y="892"/>
                  </a:lnTo>
                  <a:lnTo>
                    <a:pt x="1791" y="830"/>
                  </a:lnTo>
                  <a:lnTo>
                    <a:pt x="1812" y="764"/>
                  </a:lnTo>
                  <a:lnTo>
                    <a:pt x="1833" y="693"/>
                  </a:lnTo>
                  <a:lnTo>
                    <a:pt x="1854" y="620"/>
                  </a:lnTo>
                  <a:lnTo>
                    <a:pt x="1875" y="545"/>
                  </a:lnTo>
                  <a:lnTo>
                    <a:pt x="1897" y="470"/>
                  </a:lnTo>
                  <a:lnTo>
                    <a:pt x="1918" y="395"/>
                  </a:lnTo>
                  <a:lnTo>
                    <a:pt x="1939" y="323"/>
                  </a:lnTo>
                  <a:lnTo>
                    <a:pt x="1960" y="254"/>
                  </a:lnTo>
                  <a:lnTo>
                    <a:pt x="1981" y="191"/>
                  </a:lnTo>
                  <a:lnTo>
                    <a:pt x="2002" y="134"/>
                  </a:lnTo>
                  <a:lnTo>
                    <a:pt x="2023" y="85"/>
                  </a:lnTo>
                  <a:lnTo>
                    <a:pt x="2044" y="45"/>
                  </a:lnTo>
                  <a:lnTo>
                    <a:pt x="2065" y="17"/>
                  </a:lnTo>
                  <a:lnTo>
                    <a:pt x="2086"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161">
              <a:extLst>
                <a:ext uri="{FF2B5EF4-FFF2-40B4-BE49-F238E27FC236}">
                  <a16:creationId xmlns:a16="http://schemas.microsoft.com/office/drawing/2014/main" id="{48B7989D-8F5F-24F2-AE23-95192EF47C75}"/>
                </a:ext>
              </a:extLst>
            </p:cNvPr>
            <p:cNvSpPr>
              <a:spLocks noChangeArrowheads="1"/>
            </p:cNvSpPr>
            <p:nvPr/>
          </p:nvSpPr>
          <p:spPr bwMode="auto">
            <a:xfrm>
              <a:off x="1704" y="678"/>
              <a:ext cx="868"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62">
              <a:extLst>
                <a:ext uri="{FF2B5EF4-FFF2-40B4-BE49-F238E27FC236}">
                  <a16:creationId xmlns:a16="http://schemas.microsoft.com/office/drawing/2014/main" id="{9508AD94-D652-3E94-A93B-57DC4BFE42E5}"/>
                </a:ext>
              </a:extLst>
            </p:cNvPr>
            <p:cNvSpPr>
              <a:spLocks noChangeArrowheads="1"/>
            </p:cNvSpPr>
            <p:nvPr/>
          </p:nvSpPr>
          <p:spPr bwMode="auto">
            <a:xfrm>
              <a:off x="1928" y="700"/>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68%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163">
              <a:extLst>
                <a:ext uri="{FF2B5EF4-FFF2-40B4-BE49-F238E27FC236}">
                  <a16:creationId xmlns:a16="http://schemas.microsoft.com/office/drawing/2014/main" id="{D7191473-1478-1599-0146-8C7DF70BDE51}"/>
                </a:ext>
              </a:extLst>
            </p:cNvPr>
            <p:cNvSpPr>
              <a:spLocks noChangeArrowheads="1"/>
            </p:cNvSpPr>
            <p:nvPr/>
          </p:nvSpPr>
          <p:spPr bwMode="auto">
            <a:xfrm>
              <a:off x="1723" y="701"/>
              <a:ext cx="192" cy="7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164">
              <a:extLst>
                <a:ext uri="{FF2B5EF4-FFF2-40B4-BE49-F238E27FC236}">
                  <a16:creationId xmlns:a16="http://schemas.microsoft.com/office/drawing/2014/main" id="{57D9F2AB-8994-B64E-EBAA-D7407FE60D02}"/>
                </a:ext>
              </a:extLst>
            </p:cNvPr>
            <p:cNvSpPr>
              <a:spLocks noChangeArrowheads="1"/>
            </p:cNvSpPr>
            <p:nvPr/>
          </p:nvSpPr>
          <p:spPr bwMode="auto">
            <a:xfrm>
              <a:off x="1928" y="806"/>
              <a:ext cx="6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Line 165">
              <a:extLst>
                <a:ext uri="{FF2B5EF4-FFF2-40B4-BE49-F238E27FC236}">
                  <a16:creationId xmlns:a16="http://schemas.microsoft.com/office/drawing/2014/main" id="{A29474C3-990B-86D9-50AC-D652A1EF4A01}"/>
                </a:ext>
              </a:extLst>
            </p:cNvPr>
            <p:cNvSpPr>
              <a:spLocks noChangeShapeType="1"/>
            </p:cNvSpPr>
            <p:nvPr/>
          </p:nvSpPr>
          <p:spPr bwMode="auto">
            <a:xfrm>
              <a:off x="1723" y="844"/>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166">
              <a:extLst>
                <a:ext uri="{FF2B5EF4-FFF2-40B4-BE49-F238E27FC236}">
                  <a16:creationId xmlns:a16="http://schemas.microsoft.com/office/drawing/2014/main" id="{F482124C-F60D-A278-8F86-F12A47E8B51C}"/>
                </a:ext>
              </a:extLst>
            </p:cNvPr>
            <p:cNvSpPr>
              <a:spLocks noChangeArrowheads="1"/>
            </p:cNvSpPr>
            <p:nvPr/>
          </p:nvSpPr>
          <p:spPr bwMode="auto">
            <a:xfrm>
              <a:off x="1928" y="908"/>
              <a:ext cx="3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Freeform 167">
              <a:extLst>
                <a:ext uri="{FF2B5EF4-FFF2-40B4-BE49-F238E27FC236}">
                  <a16:creationId xmlns:a16="http://schemas.microsoft.com/office/drawing/2014/main" id="{C34B153B-410F-376B-8B2C-9554632F021F}"/>
                </a:ext>
              </a:extLst>
            </p:cNvPr>
            <p:cNvSpPr>
              <a:spLocks noEditPoints="1"/>
            </p:cNvSpPr>
            <p:nvPr/>
          </p:nvSpPr>
          <p:spPr bwMode="auto">
            <a:xfrm>
              <a:off x="1787" y="917"/>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168">
              <a:extLst>
                <a:ext uri="{FF2B5EF4-FFF2-40B4-BE49-F238E27FC236}">
                  <a16:creationId xmlns:a16="http://schemas.microsoft.com/office/drawing/2014/main" id="{7CE33D38-B9BA-65F2-0310-E846F0F79D27}"/>
                </a:ext>
              </a:extLst>
            </p:cNvPr>
            <p:cNvSpPr>
              <a:spLocks noChangeArrowheads="1"/>
            </p:cNvSpPr>
            <p:nvPr/>
          </p:nvSpPr>
          <p:spPr bwMode="auto">
            <a:xfrm>
              <a:off x="1928" y="1014"/>
              <a:ext cx="50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Line 169">
              <a:extLst>
                <a:ext uri="{FF2B5EF4-FFF2-40B4-BE49-F238E27FC236}">
                  <a16:creationId xmlns:a16="http://schemas.microsoft.com/office/drawing/2014/main" id="{DEFA7A3E-9C5F-5D26-FE6A-05E8112B4EDF}"/>
                </a:ext>
              </a:extLst>
            </p:cNvPr>
            <p:cNvSpPr>
              <a:spLocks noChangeShapeType="1"/>
            </p:cNvSpPr>
            <p:nvPr/>
          </p:nvSpPr>
          <p:spPr bwMode="auto">
            <a:xfrm>
              <a:off x="1723" y="1053"/>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170">
              <a:extLst>
                <a:ext uri="{FF2B5EF4-FFF2-40B4-BE49-F238E27FC236}">
                  <a16:creationId xmlns:a16="http://schemas.microsoft.com/office/drawing/2014/main" id="{700E47E7-2C00-DD96-AB59-57433234523D}"/>
                </a:ext>
              </a:extLst>
            </p:cNvPr>
            <p:cNvSpPr>
              <a:spLocks noChangeArrowheads="1"/>
            </p:cNvSpPr>
            <p:nvPr/>
          </p:nvSpPr>
          <p:spPr bwMode="auto">
            <a:xfrm>
              <a:off x="1704" y="678"/>
              <a:ext cx="868" cy="436"/>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58" name="Straight Connector 57">
            <a:extLst>
              <a:ext uri="{FF2B5EF4-FFF2-40B4-BE49-F238E27FC236}">
                <a16:creationId xmlns:a16="http://schemas.microsoft.com/office/drawing/2014/main" id="{929C56EE-11BE-2F6C-01CA-131F7EDBCCF1}"/>
              </a:ext>
            </a:extLst>
          </p:cNvPr>
          <p:cNvCxnSpPr/>
          <p:nvPr/>
        </p:nvCxnSpPr>
        <p:spPr>
          <a:xfrm>
            <a:off x="908271" y="5644406"/>
            <a:ext cx="3311525" cy="0"/>
          </a:xfrm>
          <a:prstGeom prst="line">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EB50CB0-F235-642D-3624-9776B748CF52}"/>
                  </a:ext>
                </a:extLst>
              </p:cNvPr>
              <p:cNvSpPr txBox="1"/>
              <p:nvPr/>
            </p:nvSpPr>
            <p:spPr>
              <a:xfrm>
                <a:off x="2224442" y="5631584"/>
                <a:ext cx="3899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m:rPr>
                              <m:sty m:val="p"/>
                            </m:rPr>
                            <a:rPr lang="en-US" sz="1400" b="0" i="0" smtClean="0">
                              <a:latin typeface="Cambria Math" panose="02040503050406030204" pitchFamily="18" charset="0"/>
                            </a:rPr>
                            <m:t>PBS</m:t>
                          </m:r>
                        </m:sub>
                      </m:sSub>
                    </m:oMath>
                  </m:oMathPara>
                </a14:m>
                <a:endParaRPr lang="en-US" sz="1400" dirty="0"/>
              </a:p>
            </p:txBody>
          </p:sp>
        </mc:Choice>
        <mc:Fallback xmlns="">
          <p:sp>
            <p:nvSpPr>
              <p:cNvPr id="59" name="TextBox 58">
                <a:extLst>
                  <a:ext uri="{FF2B5EF4-FFF2-40B4-BE49-F238E27FC236}">
                    <a16:creationId xmlns:a16="http://schemas.microsoft.com/office/drawing/2014/main" id="{CEB50CB0-F235-642D-3624-9776B748CF52}"/>
                  </a:ext>
                </a:extLst>
              </p:cNvPr>
              <p:cNvSpPr txBox="1">
                <a:spLocks noRot="1" noChangeAspect="1" noMove="1" noResize="1" noEditPoints="1" noAdjustHandles="1" noChangeArrowheads="1" noChangeShapeType="1" noTextEdit="1"/>
              </p:cNvSpPr>
              <p:nvPr/>
            </p:nvSpPr>
            <p:spPr>
              <a:xfrm>
                <a:off x="2224442" y="5631584"/>
                <a:ext cx="389915" cy="215444"/>
              </a:xfrm>
              <a:prstGeom prst="rect">
                <a:avLst/>
              </a:prstGeom>
              <a:blipFill>
                <a:blip r:embed="rId3"/>
                <a:stretch>
                  <a:fillRect l="-12500" r="-1563" b="-22857"/>
                </a:stretch>
              </a:blipFill>
            </p:spPr>
            <p:txBody>
              <a:bodyPr/>
              <a:lstStyle/>
              <a:p>
                <a:r>
                  <a:rPr lang="en-US">
                    <a:noFill/>
                  </a:rPr>
                  <a:t> </a:t>
                </a:r>
              </a:p>
            </p:txBody>
          </p:sp>
        </mc:Fallback>
      </mc:AlternateContent>
      <p:grpSp>
        <p:nvGrpSpPr>
          <p:cNvPr id="60" name="Group 119">
            <a:extLst>
              <a:ext uri="{FF2B5EF4-FFF2-40B4-BE49-F238E27FC236}">
                <a16:creationId xmlns:a16="http://schemas.microsoft.com/office/drawing/2014/main" id="{22D96DC4-0A3F-58C8-4BA0-2E7E189F5E2C}"/>
              </a:ext>
            </a:extLst>
          </p:cNvPr>
          <p:cNvGrpSpPr>
            <a:grpSpLocks noChangeAspect="1"/>
          </p:cNvGrpSpPr>
          <p:nvPr/>
        </p:nvGrpSpPr>
        <p:grpSpPr bwMode="auto">
          <a:xfrm>
            <a:off x="4572000" y="3574324"/>
            <a:ext cx="3895725" cy="3078162"/>
            <a:chOff x="592" y="595"/>
            <a:chExt cx="2454" cy="1939"/>
          </a:xfrm>
        </p:grpSpPr>
        <p:sp>
          <p:nvSpPr>
            <p:cNvPr id="61" name="Rectangle 120">
              <a:extLst>
                <a:ext uri="{FF2B5EF4-FFF2-40B4-BE49-F238E27FC236}">
                  <a16:creationId xmlns:a16="http://schemas.microsoft.com/office/drawing/2014/main" id="{3EF394A7-6376-9D7C-C60E-A6ABABF84921}"/>
                </a:ext>
              </a:extLst>
            </p:cNvPr>
            <p:cNvSpPr>
              <a:spLocks noChangeArrowheads="1"/>
            </p:cNvSpPr>
            <p:nvPr/>
          </p:nvSpPr>
          <p:spPr bwMode="auto">
            <a:xfrm>
              <a:off x="890" y="640"/>
              <a:ext cx="2086"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Line 121">
              <a:extLst>
                <a:ext uri="{FF2B5EF4-FFF2-40B4-BE49-F238E27FC236}">
                  <a16:creationId xmlns:a16="http://schemas.microsoft.com/office/drawing/2014/main" id="{E6F72ACD-1FE6-08D6-82B0-B1A15F98DEA0}"/>
                </a:ext>
              </a:extLst>
            </p:cNvPr>
            <p:cNvSpPr>
              <a:spLocks noChangeShapeType="1"/>
            </p:cNvSpPr>
            <p:nvPr/>
          </p:nvSpPr>
          <p:spPr bwMode="auto">
            <a:xfrm>
              <a:off x="890" y="2233"/>
              <a:ext cx="208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22">
              <a:extLst>
                <a:ext uri="{FF2B5EF4-FFF2-40B4-BE49-F238E27FC236}">
                  <a16:creationId xmlns:a16="http://schemas.microsoft.com/office/drawing/2014/main" id="{3AA03C90-A624-064A-8BE7-021911C50CA8}"/>
                </a:ext>
              </a:extLst>
            </p:cNvPr>
            <p:cNvSpPr>
              <a:spLocks noChangeShapeType="1"/>
            </p:cNvSpPr>
            <p:nvPr/>
          </p:nvSpPr>
          <p:spPr bwMode="auto">
            <a:xfrm flipV="1">
              <a:off x="890"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23">
              <a:extLst>
                <a:ext uri="{FF2B5EF4-FFF2-40B4-BE49-F238E27FC236}">
                  <a16:creationId xmlns:a16="http://schemas.microsoft.com/office/drawing/2014/main" id="{67414872-696F-7216-76EE-C5CF612E83A2}"/>
                </a:ext>
              </a:extLst>
            </p:cNvPr>
            <p:cNvSpPr>
              <a:spLocks noChangeShapeType="1"/>
            </p:cNvSpPr>
            <p:nvPr/>
          </p:nvSpPr>
          <p:spPr bwMode="auto">
            <a:xfrm flipV="1">
              <a:off x="1308"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24">
              <a:extLst>
                <a:ext uri="{FF2B5EF4-FFF2-40B4-BE49-F238E27FC236}">
                  <a16:creationId xmlns:a16="http://schemas.microsoft.com/office/drawing/2014/main" id="{4622761B-6A1F-FF69-33D7-2B14E259A7A5}"/>
                </a:ext>
              </a:extLst>
            </p:cNvPr>
            <p:cNvSpPr>
              <a:spLocks noChangeShapeType="1"/>
            </p:cNvSpPr>
            <p:nvPr/>
          </p:nvSpPr>
          <p:spPr bwMode="auto">
            <a:xfrm flipV="1">
              <a:off x="1725"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25">
              <a:extLst>
                <a:ext uri="{FF2B5EF4-FFF2-40B4-BE49-F238E27FC236}">
                  <a16:creationId xmlns:a16="http://schemas.microsoft.com/office/drawing/2014/main" id="{FEB9FE27-7D99-7BAB-875B-F89142A2125F}"/>
                </a:ext>
              </a:extLst>
            </p:cNvPr>
            <p:cNvSpPr>
              <a:spLocks noChangeShapeType="1"/>
            </p:cNvSpPr>
            <p:nvPr/>
          </p:nvSpPr>
          <p:spPr bwMode="auto">
            <a:xfrm flipV="1">
              <a:off x="2142"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26">
              <a:extLst>
                <a:ext uri="{FF2B5EF4-FFF2-40B4-BE49-F238E27FC236}">
                  <a16:creationId xmlns:a16="http://schemas.microsoft.com/office/drawing/2014/main" id="{EB078419-A05D-64BE-A3AD-EB1EB4C6DD92}"/>
                </a:ext>
              </a:extLst>
            </p:cNvPr>
            <p:cNvSpPr>
              <a:spLocks noChangeShapeType="1"/>
            </p:cNvSpPr>
            <p:nvPr/>
          </p:nvSpPr>
          <p:spPr bwMode="auto">
            <a:xfrm flipV="1">
              <a:off x="2559"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27">
              <a:extLst>
                <a:ext uri="{FF2B5EF4-FFF2-40B4-BE49-F238E27FC236}">
                  <a16:creationId xmlns:a16="http://schemas.microsoft.com/office/drawing/2014/main" id="{5A4C88CE-BD7B-1474-145F-B6DEDEE35376}"/>
                </a:ext>
              </a:extLst>
            </p:cNvPr>
            <p:cNvSpPr>
              <a:spLocks noChangeShapeType="1"/>
            </p:cNvSpPr>
            <p:nvPr/>
          </p:nvSpPr>
          <p:spPr bwMode="auto">
            <a:xfrm flipV="1">
              <a:off x="2976"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128">
              <a:extLst>
                <a:ext uri="{FF2B5EF4-FFF2-40B4-BE49-F238E27FC236}">
                  <a16:creationId xmlns:a16="http://schemas.microsoft.com/office/drawing/2014/main" id="{FF1E4257-B402-A031-24D9-352E100929E7}"/>
                </a:ext>
              </a:extLst>
            </p:cNvPr>
            <p:cNvSpPr>
              <a:spLocks noChangeArrowheads="1"/>
            </p:cNvSpPr>
            <p:nvPr/>
          </p:nvSpPr>
          <p:spPr bwMode="auto">
            <a:xfrm>
              <a:off x="865" y="227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129">
              <a:extLst>
                <a:ext uri="{FF2B5EF4-FFF2-40B4-BE49-F238E27FC236}">
                  <a16:creationId xmlns:a16="http://schemas.microsoft.com/office/drawing/2014/main" id="{4652D363-AA4E-A734-4764-7CA78DB4546A}"/>
                </a:ext>
              </a:extLst>
            </p:cNvPr>
            <p:cNvSpPr>
              <a:spLocks noChangeArrowheads="1"/>
            </p:cNvSpPr>
            <p:nvPr/>
          </p:nvSpPr>
          <p:spPr bwMode="auto">
            <a:xfrm>
              <a:off x="1246"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130">
              <a:extLst>
                <a:ext uri="{FF2B5EF4-FFF2-40B4-BE49-F238E27FC236}">
                  <a16:creationId xmlns:a16="http://schemas.microsoft.com/office/drawing/2014/main" id="{9BE9588B-04C8-C59F-BAA8-306E1055F1BC}"/>
                </a:ext>
              </a:extLst>
            </p:cNvPr>
            <p:cNvSpPr>
              <a:spLocks noChangeArrowheads="1"/>
            </p:cNvSpPr>
            <p:nvPr/>
          </p:nvSpPr>
          <p:spPr bwMode="auto">
            <a:xfrm>
              <a:off x="1662"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131">
              <a:extLst>
                <a:ext uri="{FF2B5EF4-FFF2-40B4-BE49-F238E27FC236}">
                  <a16:creationId xmlns:a16="http://schemas.microsoft.com/office/drawing/2014/main" id="{761EBE89-06F1-CA25-BF88-6C17ACA3F7C9}"/>
                </a:ext>
              </a:extLst>
            </p:cNvPr>
            <p:cNvSpPr>
              <a:spLocks noChangeArrowheads="1"/>
            </p:cNvSpPr>
            <p:nvPr/>
          </p:nvSpPr>
          <p:spPr bwMode="auto">
            <a:xfrm>
              <a:off x="2082"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132">
              <a:extLst>
                <a:ext uri="{FF2B5EF4-FFF2-40B4-BE49-F238E27FC236}">
                  <a16:creationId xmlns:a16="http://schemas.microsoft.com/office/drawing/2014/main" id="{563C61E6-42A9-39EF-29F1-2C09AD8123CF}"/>
                </a:ext>
              </a:extLst>
            </p:cNvPr>
            <p:cNvSpPr>
              <a:spLocks noChangeArrowheads="1"/>
            </p:cNvSpPr>
            <p:nvPr/>
          </p:nvSpPr>
          <p:spPr bwMode="auto">
            <a:xfrm>
              <a:off x="2499"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133">
              <a:extLst>
                <a:ext uri="{FF2B5EF4-FFF2-40B4-BE49-F238E27FC236}">
                  <a16:creationId xmlns:a16="http://schemas.microsoft.com/office/drawing/2014/main" id="{E6A42E03-24F6-08EA-CFC0-016F72864FF5}"/>
                </a:ext>
              </a:extLst>
            </p:cNvPr>
            <p:cNvSpPr>
              <a:spLocks noChangeArrowheads="1"/>
            </p:cNvSpPr>
            <p:nvPr/>
          </p:nvSpPr>
          <p:spPr bwMode="auto">
            <a:xfrm>
              <a:off x="2950" y="227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134">
              <a:extLst>
                <a:ext uri="{FF2B5EF4-FFF2-40B4-BE49-F238E27FC236}">
                  <a16:creationId xmlns:a16="http://schemas.microsoft.com/office/drawing/2014/main" id="{FCBD0A65-F4FC-F8E2-EB74-E3B5BA74D3B3}"/>
                </a:ext>
              </a:extLst>
            </p:cNvPr>
            <p:cNvSpPr>
              <a:spLocks noChangeArrowheads="1"/>
            </p:cNvSpPr>
            <p:nvPr/>
          </p:nvSpPr>
          <p:spPr bwMode="auto">
            <a:xfrm>
              <a:off x="1909" y="2396"/>
              <a:ext cx="9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135">
              <a:extLst>
                <a:ext uri="{FF2B5EF4-FFF2-40B4-BE49-F238E27FC236}">
                  <a16:creationId xmlns:a16="http://schemas.microsoft.com/office/drawing/2014/main" id="{8926283B-4159-9CA2-2FF2-9D35EC0DC890}"/>
                </a:ext>
              </a:extLst>
            </p:cNvPr>
            <p:cNvSpPr>
              <a:spLocks noChangeShapeType="1"/>
            </p:cNvSpPr>
            <p:nvPr/>
          </p:nvSpPr>
          <p:spPr bwMode="auto">
            <a:xfrm flipV="1">
              <a:off x="890" y="640"/>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36">
              <a:extLst>
                <a:ext uri="{FF2B5EF4-FFF2-40B4-BE49-F238E27FC236}">
                  <a16:creationId xmlns:a16="http://schemas.microsoft.com/office/drawing/2014/main" id="{332DAA85-AA00-6DA3-1687-1FDF5BFA5644}"/>
                </a:ext>
              </a:extLst>
            </p:cNvPr>
            <p:cNvSpPr>
              <a:spLocks noChangeShapeType="1"/>
            </p:cNvSpPr>
            <p:nvPr/>
          </p:nvSpPr>
          <p:spPr bwMode="auto">
            <a:xfrm>
              <a:off x="890" y="223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37">
              <a:extLst>
                <a:ext uri="{FF2B5EF4-FFF2-40B4-BE49-F238E27FC236}">
                  <a16:creationId xmlns:a16="http://schemas.microsoft.com/office/drawing/2014/main" id="{D926D37F-9DC8-7C1A-38A5-652A76A36DAB}"/>
                </a:ext>
              </a:extLst>
            </p:cNvPr>
            <p:cNvSpPr>
              <a:spLocks noChangeShapeType="1"/>
            </p:cNvSpPr>
            <p:nvPr/>
          </p:nvSpPr>
          <p:spPr bwMode="auto">
            <a:xfrm>
              <a:off x="890" y="196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38">
              <a:extLst>
                <a:ext uri="{FF2B5EF4-FFF2-40B4-BE49-F238E27FC236}">
                  <a16:creationId xmlns:a16="http://schemas.microsoft.com/office/drawing/2014/main" id="{C94A6215-90AD-8BAC-8060-A76A951A5D94}"/>
                </a:ext>
              </a:extLst>
            </p:cNvPr>
            <p:cNvSpPr>
              <a:spLocks noChangeShapeType="1"/>
            </p:cNvSpPr>
            <p:nvPr/>
          </p:nvSpPr>
          <p:spPr bwMode="auto">
            <a:xfrm>
              <a:off x="890" y="170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39">
              <a:extLst>
                <a:ext uri="{FF2B5EF4-FFF2-40B4-BE49-F238E27FC236}">
                  <a16:creationId xmlns:a16="http://schemas.microsoft.com/office/drawing/2014/main" id="{0D22119C-8BF2-2F0F-F16F-F1F827CCAC2D}"/>
                </a:ext>
              </a:extLst>
            </p:cNvPr>
            <p:cNvSpPr>
              <a:spLocks noChangeShapeType="1"/>
            </p:cNvSpPr>
            <p:nvPr/>
          </p:nvSpPr>
          <p:spPr bwMode="auto">
            <a:xfrm>
              <a:off x="890" y="143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40">
              <a:extLst>
                <a:ext uri="{FF2B5EF4-FFF2-40B4-BE49-F238E27FC236}">
                  <a16:creationId xmlns:a16="http://schemas.microsoft.com/office/drawing/2014/main" id="{954D6F6D-BB62-AE80-69E7-C7526975F6B3}"/>
                </a:ext>
              </a:extLst>
            </p:cNvPr>
            <p:cNvSpPr>
              <a:spLocks noChangeShapeType="1"/>
            </p:cNvSpPr>
            <p:nvPr/>
          </p:nvSpPr>
          <p:spPr bwMode="auto">
            <a:xfrm>
              <a:off x="890" y="117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141">
              <a:extLst>
                <a:ext uri="{FF2B5EF4-FFF2-40B4-BE49-F238E27FC236}">
                  <a16:creationId xmlns:a16="http://schemas.microsoft.com/office/drawing/2014/main" id="{397F9CE2-12C4-0393-8FC1-B6A65B7E201A}"/>
                </a:ext>
              </a:extLst>
            </p:cNvPr>
            <p:cNvSpPr>
              <a:spLocks noChangeShapeType="1"/>
            </p:cNvSpPr>
            <p:nvPr/>
          </p:nvSpPr>
          <p:spPr bwMode="auto">
            <a:xfrm>
              <a:off x="890" y="90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Line 142">
              <a:extLst>
                <a:ext uri="{FF2B5EF4-FFF2-40B4-BE49-F238E27FC236}">
                  <a16:creationId xmlns:a16="http://schemas.microsoft.com/office/drawing/2014/main" id="{C4DBADAD-B82D-32AB-BA81-CC7C633A77C3}"/>
                </a:ext>
              </a:extLst>
            </p:cNvPr>
            <p:cNvSpPr>
              <a:spLocks noChangeShapeType="1"/>
            </p:cNvSpPr>
            <p:nvPr/>
          </p:nvSpPr>
          <p:spPr bwMode="auto">
            <a:xfrm>
              <a:off x="890" y="64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143">
              <a:extLst>
                <a:ext uri="{FF2B5EF4-FFF2-40B4-BE49-F238E27FC236}">
                  <a16:creationId xmlns:a16="http://schemas.microsoft.com/office/drawing/2014/main" id="{1C5F3479-6570-B3CB-606D-7C4D873BDC8A}"/>
                </a:ext>
              </a:extLst>
            </p:cNvPr>
            <p:cNvSpPr>
              <a:spLocks noChangeArrowheads="1"/>
            </p:cNvSpPr>
            <p:nvPr/>
          </p:nvSpPr>
          <p:spPr bwMode="auto">
            <a:xfrm>
              <a:off x="727" y="2188"/>
              <a:ext cx="17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144">
              <a:extLst>
                <a:ext uri="{FF2B5EF4-FFF2-40B4-BE49-F238E27FC236}">
                  <a16:creationId xmlns:a16="http://schemas.microsoft.com/office/drawing/2014/main" id="{5EFC283C-54C8-1C2C-A8ED-0A3042F50531}"/>
                </a:ext>
              </a:extLst>
            </p:cNvPr>
            <p:cNvSpPr>
              <a:spLocks noChangeArrowheads="1"/>
            </p:cNvSpPr>
            <p:nvPr/>
          </p:nvSpPr>
          <p:spPr bwMode="auto">
            <a:xfrm>
              <a:off x="778" y="1922"/>
              <a:ext cx="1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145">
              <a:extLst>
                <a:ext uri="{FF2B5EF4-FFF2-40B4-BE49-F238E27FC236}">
                  <a16:creationId xmlns:a16="http://schemas.microsoft.com/office/drawing/2014/main" id="{FA5320E9-1BB4-9430-0454-61DD9E706AA2}"/>
                </a:ext>
              </a:extLst>
            </p:cNvPr>
            <p:cNvSpPr>
              <a:spLocks noChangeArrowheads="1"/>
            </p:cNvSpPr>
            <p:nvPr/>
          </p:nvSpPr>
          <p:spPr bwMode="auto">
            <a:xfrm>
              <a:off x="807" y="165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146">
              <a:extLst>
                <a:ext uri="{FF2B5EF4-FFF2-40B4-BE49-F238E27FC236}">
                  <a16:creationId xmlns:a16="http://schemas.microsoft.com/office/drawing/2014/main" id="{3BB90E12-9FB5-4813-2262-E48CF7ED5E1A}"/>
                </a:ext>
              </a:extLst>
            </p:cNvPr>
            <p:cNvSpPr>
              <a:spLocks noChangeArrowheads="1"/>
            </p:cNvSpPr>
            <p:nvPr/>
          </p:nvSpPr>
          <p:spPr bwMode="auto">
            <a:xfrm>
              <a:off x="807" y="139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147">
              <a:extLst>
                <a:ext uri="{FF2B5EF4-FFF2-40B4-BE49-F238E27FC236}">
                  <a16:creationId xmlns:a16="http://schemas.microsoft.com/office/drawing/2014/main" id="{933972B6-87CF-50E2-A5E0-57199AA573DD}"/>
                </a:ext>
              </a:extLst>
            </p:cNvPr>
            <p:cNvSpPr>
              <a:spLocks noChangeArrowheads="1"/>
            </p:cNvSpPr>
            <p:nvPr/>
          </p:nvSpPr>
          <p:spPr bwMode="auto">
            <a:xfrm>
              <a:off x="756" y="1127"/>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148">
              <a:extLst>
                <a:ext uri="{FF2B5EF4-FFF2-40B4-BE49-F238E27FC236}">
                  <a16:creationId xmlns:a16="http://schemas.microsoft.com/office/drawing/2014/main" id="{6FC026FF-0670-758C-4046-9A6AE11A5A85}"/>
                </a:ext>
              </a:extLst>
            </p:cNvPr>
            <p:cNvSpPr>
              <a:spLocks noChangeArrowheads="1"/>
            </p:cNvSpPr>
            <p:nvPr/>
          </p:nvSpPr>
          <p:spPr bwMode="auto">
            <a:xfrm>
              <a:off x="756" y="861"/>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149">
              <a:extLst>
                <a:ext uri="{FF2B5EF4-FFF2-40B4-BE49-F238E27FC236}">
                  <a16:creationId xmlns:a16="http://schemas.microsoft.com/office/drawing/2014/main" id="{F2028894-AE0F-B4BE-713E-90A4D4EF2BD2}"/>
                </a:ext>
              </a:extLst>
            </p:cNvPr>
            <p:cNvSpPr>
              <a:spLocks noChangeArrowheads="1"/>
            </p:cNvSpPr>
            <p:nvPr/>
          </p:nvSpPr>
          <p:spPr bwMode="auto">
            <a:xfrm>
              <a:off x="756" y="595"/>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150">
              <a:extLst>
                <a:ext uri="{FF2B5EF4-FFF2-40B4-BE49-F238E27FC236}">
                  <a16:creationId xmlns:a16="http://schemas.microsoft.com/office/drawing/2014/main" id="{7BFDAA85-96E0-FE0C-CFA9-84CD285E0071}"/>
                </a:ext>
              </a:extLst>
            </p:cNvPr>
            <p:cNvSpPr>
              <a:spLocks noChangeArrowheads="1"/>
            </p:cNvSpPr>
            <p:nvPr/>
          </p:nvSpPr>
          <p:spPr bwMode="auto">
            <a:xfrm rot="16200000">
              <a:off x="614" y="1401"/>
              <a:ext cx="9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151">
              <a:extLst>
                <a:ext uri="{FF2B5EF4-FFF2-40B4-BE49-F238E27FC236}">
                  <a16:creationId xmlns:a16="http://schemas.microsoft.com/office/drawing/2014/main" id="{6230A9CD-E027-8F99-C871-EC54B0A4A374}"/>
                </a:ext>
              </a:extLst>
            </p:cNvPr>
            <p:cNvSpPr>
              <a:spLocks noChangeArrowheads="1"/>
            </p:cNvSpPr>
            <p:nvPr/>
          </p:nvSpPr>
          <p:spPr bwMode="auto">
            <a:xfrm rot="16200000">
              <a:off x="621" y="1363"/>
              <a:ext cx="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152">
              <a:extLst>
                <a:ext uri="{FF2B5EF4-FFF2-40B4-BE49-F238E27FC236}">
                  <a16:creationId xmlns:a16="http://schemas.microsoft.com/office/drawing/2014/main" id="{9105AC15-016E-CE38-E4C3-293A984ADF75}"/>
                </a:ext>
              </a:extLst>
            </p:cNvPr>
            <p:cNvSpPr>
              <a:spLocks noChangeArrowheads="1"/>
            </p:cNvSpPr>
            <p:nvPr/>
          </p:nvSpPr>
          <p:spPr bwMode="auto">
            <a:xfrm rot="16200000">
              <a:off x="613" y="1323"/>
              <a:ext cx="9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153">
              <a:extLst>
                <a:ext uri="{FF2B5EF4-FFF2-40B4-BE49-F238E27FC236}">
                  <a16:creationId xmlns:a16="http://schemas.microsoft.com/office/drawing/2014/main" id="{587A22E6-D813-4433-7AF2-88C596A94E79}"/>
                </a:ext>
              </a:extLst>
            </p:cNvPr>
            <p:cNvSpPr>
              <a:spLocks noChangeArrowheads="1"/>
            </p:cNvSpPr>
            <p:nvPr/>
          </p:nvSpPr>
          <p:spPr bwMode="auto">
            <a:xfrm rot="16200000">
              <a:off x="621" y="1286"/>
              <a:ext cx="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Freeform 154">
              <a:extLst>
                <a:ext uri="{FF2B5EF4-FFF2-40B4-BE49-F238E27FC236}">
                  <a16:creationId xmlns:a16="http://schemas.microsoft.com/office/drawing/2014/main" id="{F392DA4C-CD05-0F9E-C101-DB31BD85DF40}"/>
                </a:ext>
              </a:extLst>
            </p:cNvPr>
            <p:cNvSpPr>
              <a:spLocks/>
            </p:cNvSpPr>
            <p:nvPr/>
          </p:nvSpPr>
          <p:spPr bwMode="auto">
            <a:xfrm>
              <a:off x="890" y="734"/>
              <a:ext cx="2086" cy="1299"/>
            </a:xfrm>
            <a:custGeom>
              <a:avLst/>
              <a:gdLst>
                <a:gd name="T0" fmla="*/ 485 w 2086"/>
                <a:gd name="T1" fmla="*/ 1282 h 1299"/>
                <a:gd name="T2" fmla="*/ 569 w 2086"/>
                <a:gd name="T3" fmla="*/ 1278 h 1299"/>
                <a:gd name="T4" fmla="*/ 653 w 2086"/>
                <a:gd name="T5" fmla="*/ 1258 h 1299"/>
                <a:gd name="T6" fmla="*/ 738 w 2086"/>
                <a:gd name="T7" fmla="*/ 1215 h 1299"/>
                <a:gd name="T8" fmla="*/ 822 w 2086"/>
                <a:gd name="T9" fmla="*/ 1147 h 1299"/>
                <a:gd name="T10" fmla="*/ 906 w 2086"/>
                <a:gd name="T11" fmla="*/ 1059 h 1299"/>
                <a:gd name="T12" fmla="*/ 990 w 2086"/>
                <a:gd name="T13" fmla="*/ 966 h 1299"/>
                <a:gd name="T14" fmla="*/ 1075 w 2086"/>
                <a:gd name="T15" fmla="*/ 999 h 1299"/>
                <a:gd name="T16" fmla="*/ 1159 w 2086"/>
                <a:gd name="T17" fmla="*/ 1181 h 1299"/>
                <a:gd name="T18" fmla="*/ 1243 w 2086"/>
                <a:gd name="T19" fmla="*/ 1286 h 1299"/>
                <a:gd name="T20" fmla="*/ 1328 w 2086"/>
                <a:gd name="T21" fmla="*/ 1285 h 1299"/>
                <a:gd name="T22" fmla="*/ 1412 w 2086"/>
                <a:gd name="T23" fmla="*/ 1176 h 1299"/>
                <a:gd name="T24" fmla="*/ 1496 w 2086"/>
                <a:gd name="T25" fmla="*/ 1246 h 1299"/>
                <a:gd name="T26" fmla="*/ 1580 w 2086"/>
                <a:gd name="T27" fmla="*/ 1271 h 1299"/>
                <a:gd name="T28" fmla="*/ 1665 w 2086"/>
                <a:gd name="T29" fmla="*/ 1208 h 1299"/>
                <a:gd name="T30" fmla="*/ 1749 w 2086"/>
                <a:gd name="T31" fmla="*/ 1059 h 1299"/>
                <a:gd name="T32" fmla="*/ 1833 w 2086"/>
                <a:gd name="T33" fmla="*/ 841 h 1299"/>
                <a:gd name="T34" fmla="*/ 1918 w 2086"/>
                <a:gd name="T35" fmla="*/ 588 h 1299"/>
                <a:gd name="T36" fmla="*/ 2002 w 2086"/>
                <a:gd name="T37" fmla="*/ 338 h 1299"/>
                <a:gd name="T38" fmla="*/ 2086 w 2086"/>
                <a:gd name="T39" fmla="*/ 127 h 1299"/>
                <a:gd name="T40" fmla="*/ 2023 w 2086"/>
                <a:gd name="T41" fmla="*/ 39 h 1299"/>
                <a:gd name="T42" fmla="*/ 1939 w 2086"/>
                <a:gd name="T43" fmla="*/ 0 h 1299"/>
                <a:gd name="T44" fmla="*/ 1854 w 2086"/>
                <a:gd name="T45" fmla="*/ 59 h 1299"/>
                <a:gd name="T46" fmla="*/ 1770 w 2086"/>
                <a:gd name="T47" fmla="*/ 205 h 1299"/>
                <a:gd name="T48" fmla="*/ 1686 w 2086"/>
                <a:gd name="T49" fmla="*/ 418 h 1299"/>
                <a:gd name="T50" fmla="*/ 1602 w 2086"/>
                <a:gd name="T51" fmla="*/ 669 h 1299"/>
                <a:gd name="T52" fmla="*/ 1517 w 2086"/>
                <a:gd name="T53" fmla="*/ 921 h 1299"/>
                <a:gd name="T54" fmla="*/ 1433 w 2086"/>
                <a:gd name="T55" fmla="*/ 1134 h 1299"/>
                <a:gd name="T56" fmla="*/ 1349 w 2086"/>
                <a:gd name="T57" fmla="*/ 1065 h 1299"/>
                <a:gd name="T58" fmla="*/ 1264 w 2086"/>
                <a:gd name="T59" fmla="*/ 954 h 1299"/>
                <a:gd name="T60" fmla="*/ 1180 w 2086"/>
                <a:gd name="T61" fmla="*/ 890 h 1299"/>
                <a:gd name="T62" fmla="*/ 1096 w 2086"/>
                <a:gd name="T63" fmla="*/ 889 h 1299"/>
                <a:gd name="T64" fmla="*/ 1012 w 2086"/>
                <a:gd name="T65" fmla="*/ 837 h 1299"/>
                <a:gd name="T66" fmla="*/ 927 w 2086"/>
                <a:gd name="T67" fmla="*/ 623 h 1299"/>
                <a:gd name="T68" fmla="*/ 843 w 2086"/>
                <a:gd name="T69" fmla="*/ 440 h 1299"/>
                <a:gd name="T70" fmla="*/ 759 w 2086"/>
                <a:gd name="T71" fmla="*/ 307 h 1299"/>
                <a:gd name="T72" fmla="*/ 674 w 2086"/>
                <a:gd name="T73" fmla="*/ 225 h 1299"/>
                <a:gd name="T74" fmla="*/ 590 w 2086"/>
                <a:gd name="T75" fmla="*/ 185 h 1299"/>
                <a:gd name="T76" fmla="*/ 506 w 2086"/>
                <a:gd name="T77" fmla="*/ 180 h 1299"/>
                <a:gd name="T78" fmla="*/ 422 w 2086"/>
                <a:gd name="T79" fmla="*/ 206 h 1299"/>
                <a:gd name="T80" fmla="*/ 337 w 2086"/>
                <a:gd name="T81" fmla="*/ 264 h 1299"/>
                <a:gd name="T82" fmla="*/ 253 w 2086"/>
                <a:gd name="T83" fmla="*/ 357 h 1299"/>
                <a:gd name="T84" fmla="*/ 169 w 2086"/>
                <a:gd name="T85" fmla="*/ 485 h 1299"/>
                <a:gd name="T86" fmla="*/ 85 w 2086"/>
                <a:gd name="T87" fmla="*/ 640 h 1299"/>
                <a:gd name="T88" fmla="*/ 0 w 2086"/>
                <a:gd name="T89" fmla="*/ 807 h 1299"/>
                <a:gd name="T90" fmla="*/ 85 w 2086"/>
                <a:gd name="T91" fmla="*/ 964 h 1299"/>
                <a:gd name="T92" fmla="*/ 169 w 2086"/>
                <a:gd name="T93" fmla="*/ 1094 h 1299"/>
                <a:gd name="T94" fmla="*/ 253 w 2086"/>
                <a:gd name="T95" fmla="*/ 1187 h 1299"/>
                <a:gd name="T96" fmla="*/ 337 w 2086"/>
                <a:gd name="T97" fmla="*/ 1244 h 1299"/>
                <a:gd name="T98" fmla="*/ 422 w 2086"/>
                <a:gd name="T99" fmla="*/ 127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299">
                  <a:moveTo>
                    <a:pt x="422" y="1274"/>
                  </a:moveTo>
                  <a:lnTo>
                    <a:pt x="443" y="1277"/>
                  </a:lnTo>
                  <a:lnTo>
                    <a:pt x="464" y="1280"/>
                  </a:lnTo>
                  <a:lnTo>
                    <a:pt x="485" y="1282"/>
                  </a:lnTo>
                  <a:lnTo>
                    <a:pt x="506" y="1283"/>
                  </a:lnTo>
                  <a:lnTo>
                    <a:pt x="527" y="1282"/>
                  </a:lnTo>
                  <a:lnTo>
                    <a:pt x="548" y="1281"/>
                  </a:lnTo>
                  <a:lnTo>
                    <a:pt x="569" y="1278"/>
                  </a:lnTo>
                  <a:lnTo>
                    <a:pt x="590" y="1275"/>
                  </a:lnTo>
                  <a:lnTo>
                    <a:pt x="611" y="1270"/>
                  </a:lnTo>
                  <a:lnTo>
                    <a:pt x="632" y="1265"/>
                  </a:lnTo>
                  <a:lnTo>
                    <a:pt x="653" y="1258"/>
                  </a:lnTo>
                  <a:lnTo>
                    <a:pt x="674" y="1249"/>
                  </a:lnTo>
                  <a:lnTo>
                    <a:pt x="696" y="1239"/>
                  </a:lnTo>
                  <a:lnTo>
                    <a:pt x="717" y="1228"/>
                  </a:lnTo>
                  <a:lnTo>
                    <a:pt x="738" y="1215"/>
                  </a:lnTo>
                  <a:lnTo>
                    <a:pt x="759" y="1201"/>
                  </a:lnTo>
                  <a:lnTo>
                    <a:pt x="780" y="1184"/>
                  </a:lnTo>
                  <a:lnTo>
                    <a:pt x="801" y="1166"/>
                  </a:lnTo>
                  <a:lnTo>
                    <a:pt x="822" y="1147"/>
                  </a:lnTo>
                  <a:lnTo>
                    <a:pt x="843" y="1126"/>
                  </a:lnTo>
                  <a:lnTo>
                    <a:pt x="864" y="1105"/>
                  </a:lnTo>
                  <a:lnTo>
                    <a:pt x="885" y="1082"/>
                  </a:lnTo>
                  <a:lnTo>
                    <a:pt x="906" y="1059"/>
                  </a:lnTo>
                  <a:lnTo>
                    <a:pt x="927" y="1035"/>
                  </a:lnTo>
                  <a:lnTo>
                    <a:pt x="948" y="1011"/>
                  </a:lnTo>
                  <a:lnTo>
                    <a:pt x="969" y="988"/>
                  </a:lnTo>
                  <a:lnTo>
                    <a:pt x="990" y="966"/>
                  </a:lnTo>
                  <a:lnTo>
                    <a:pt x="1012" y="946"/>
                  </a:lnTo>
                  <a:lnTo>
                    <a:pt x="1033" y="928"/>
                  </a:lnTo>
                  <a:lnTo>
                    <a:pt x="1054" y="946"/>
                  </a:lnTo>
                  <a:lnTo>
                    <a:pt x="1075" y="999"/>
                  </a:lnTo>
                  <a:lnTo>
                    <a:pt x="1096" y="1050"/>
                  </a:lnTo>
                  <a:lnTo>
                    <a:pt x="1117" y="1097"/>
                  </a:lnTo>
                  <a:lnTo>
                    <a:pt x="1138" y="1141"/>
                  </a:lnTo>
                  <a:lnTo>
                    <a:pt x="1159" y="1181"/>
                  </a:lnTo>
                  <a:lnTo>
                    <a:pt x="1180" y="1216"/>
                  </a:lnTo>
                  <a:lnTo>
                    <a:pt x="1201" y="1245"/>
                  </a:lnTo>
                  <a:lnTo>
                    <a:pt x="1222" y="1269"/>
                  </a:lnTo>
                  <a:lnTo>
                    <a:pt x="1243" y="1286"/>
                  </a:lnTo>
                  <a:lnTo>
                    <a:pt x="1264" y="1296"/>
                  </a:lnTo>
                  <a:lnTo>
                    <a:pt x="1285" y="1299"/>
                  </a:lnTo>
                  <a:lnTo>
                    <a:pt x="1307" y="1296"/>
                  </a:lnTo>
                  <a:lnTo>
                    <a:pt x="1328" y="1285"/>
                  </a:lnTo>
                  <a:lnTo>
                    <a:pt x="1349" y="1268"/>
                  </a:lnTo>
                  <a:lnTo>
                    <a:pt x="1370" y="1243"/>
                  </a:lnTo>
                  <a:lnTo>
                    <a:pt x="1391" y="1213"/>
                  </a:lnTo>
                  <a:lnTo>
                    <a:pt x="1412" y="1176"/>
                  </a:lnTo>
                  <a:lnTo>
                    <a:pt x="1433" y="1182"/>
                  </a:lnTo>
                  <a:lnTo>
                    <a:pt x="1454" y="1207"/>
                  </a:lnTo>
                  <a:lnTo>
                    <a:pt x="1475" y="1228"/>
                  </a:lnTo>
                  <a:lnTo>
                    <a:pt x="1496" y="1246"/>
                  </a:lnTo>
                  <a:lnTo>
                    <a:pt x="1517" y="1260"/>
                  </a:lnTo>
                  <a:lnTo>
                    <a:pt x="1538" y="1269"/>
                  </a:lnTo>
                  <a:lnTo>
                    <a:pt x="1559" y="1273"/>
                  </a:lnTo>
                  <a:lnTo>
                    <a:pt x="1580" y="1271"/>
                  </a:lnTo>
                  <a:lnTo>
                    <a:pt x="1602" y="1264"/>
                  </a:lnTo>
                  <a:lnTo>
                    <a:pt x="1623" y="1251"/>
                  </a:lnTo>
                  <a:lnTo>
                    <a:pt x="1644" y="1233"/>
                  </a:lnTo>
                  <a:lnTo>
                    <a:pt x="1665" y="1208"/>
                  </a:lnTo>
                  <a:lnTo>
                    <a:pt x="1686" y="1179"/>
                  </a:lnTo>
                  <a:lnTo>
                    <a:pt x="1707" y="1143"/>
                  </a:lnTo>
                  <a:lnTo>
                    <a:pt x="1728" y="1103"/>
                  </a:lnTo>
                  <a:lnTo>
                    <a:pt x="1749" y="1059"/>
                  </a:lnTo>
                  <a:lnTo>
                    <a:pt x="1770" y="1009"/>
                  </a:lnTo>
                  <a:lnTo>
                    <a:pt x="1791" y="957"/>
                  </a:lnTo>
                  <a:lnTo>
                    <a:pt x="1812" y="900"/>
                  </a:lnTo>
                  <a:lnTo>
                    <a:pt x="1833" y="841"/>
                  </a:lnTo>
                  <a:lnTo>
                    <a:pt x="1854" y="780"/>
                  </a:lnTo>
                  <a:lnTo>
                    <a:pt x="1875" y="717"/>
                  </a:lnTo>
                  <a:lnTo>
                    <a:pt x="1897" y="653"/>
                  </a:lnTo>
                  <a:lnTo>
                    <a:pt x="1918" y="588"/>
                  </a:lnTo>
                  <a:lnTo>
                    <a:pt x="1939" y="524"/>
                  </a:lnTo>
                  <a:lnTo>
                    <a:pt x="1960" y="460"/>
                  </a:lnTo>
                  <a:lnTo>
                    <a:pt x="1981" y="398"/>
                  </a:lnTo>
                  <a:lnTo>
                    <a:pt x="2002" y="338"/>
                  </a:lnTo>
                  <a:lnTo>
                    <a:pt x="2023" y="280"/>
                  </a:lnTo>
                  <a:lnTo>
                    <a:pt x="2044" y="225"/>
                  </a:lnTo>
                  <a:lnTo>
                    <a:pt x="2065" y="174"/>
                  </a:lnTo>
                  <a:lnTo>
                    <a:pt x="2086" y="127"/>
                  </a:lnTo>
                  <a:lnTo>
                    <a:pt x="2086" y="127"/>
                  </a:lnTo>
                  <a:lnTo>
                    <a:pt x="2065" y="93"/>
                  </a:lnTo>
                  <a:lnTo>
                    <a:pt x="2044" y="63"/>
                  </a:lnTo>
                  <a:lnTo>
                    <a:pt x="2023" y="39"/>
                  </a:lnTo>
                  <a:lnTo>
                    <a:pt x="2002" y="20"/>
                  </a:lnTo>
                  <a:lnTo>
                    <a:pt x="1981" y="7"/>
                  </a:lnTo>
                  <a:lnTo>
                    <a:pt x="1960" y="1"/>
                  </a:lnTo>
                  <a:lnTo>
                    <a:pt x="1939" y="0"/>
                  </a:lnTo>
                  <a:lnTo>
                    <a:pt x="1918" y="6"/>
                  </a:lnTo>
                  <a:lnTo>
                    <a:pt x="1897" y="18"/>
                  </a:lnTo>
                  <a:lnTo>
                    <a:pt x="1875" y="36"/>
                  </a:lnTo>
                  <a:lnTo>
                    <a:pt x="1854" y="59"/>
                  </a:lnTo>
                  <a:lnTo>
                    <a:pt x="1833" y="88"/>
                  </a:lnTo>
                  <a:lnTo>
                    <a:pt x="1812" y="122"/>
                  </a:lnTo>
                  <a:lnTo>
                    <a:pt x="1791" y="161"/>
                  </a:lnTo>
                  <a:lnTo>
                    <a:pt x="1770" y="205"/>
                  </a:lnTo>
                  <a:lnTo>
                    <a:pt x="1749" y="253"/>
                  </a:lnTo>
                  <a:lnTo>
                    <a:pt x="1728" y="305"/>
                  </a:lnTo>
                  <a:lnTo>
                    <a:pt x="1707" y="360"/>
                  </a:lnTo>
                  <a:lnTo>
                    <a:pt x="1686" y="418"/>
                  </a:lnTo>
                  <a:lnTo>
                    <a:pt x="1665" y="479"/>
                  </a:lnTo>
                  <a:lnTo>
                    <a:pt x="1644" y="541"/>
                  </a:lnTo>
                  <a:lnTo>
                    <a:pt x="1623" y="605"/>
                  </a:lnTo>
                  <a:lnTo>
                    <a:pt x="1602" y="669"/>
                  </a:lnTo>
                  <a:lnTo>
                    <a:pt x="1580" y="733"/>
                  </a:lnTo>
                  <a:lnTo>
                    <a:pt x="1559" y="797"/>
                  </a:lnTo>
                  <a:lnTo>
                    <a:pt x="1538" y="860"/>
                  </a:lnTo>
                  <a:lnTo>
                    <a:pt x="1517" y="921"/>
                  </a:lnTo>
                  <a:lnTo>
                    <a:pt x="1496" y="980"/>
                  </a:lnTo>
                  <a:lnTo>
                    <a:pt x="1475" y="1035"/>
                  </a:lnTo>
                  <a:lnTo>
                    <a:pt x="1454" y="1087"/>
                  </a:lnTo>
                  <a:lnTo>
                    <a:pt x="1433" y="1134"/>
                  </a:lnTo>
                  <a:lnTo>
                    <a:pt x="1412" y="1154"/>
                  </a:lnTo>
                  <a:lnTo>
                    <a:pt x="1391" y="1125"/>
                  </a:lnTo>
                  <a:lnTo>
                    <a:pt x="1370" y="1095"/>
                  </a:lnTo>
                  <a:lnTo>
                    <a:pt x="1349" y="1065"/>
                  </a:lnTo>
                  <a:lnTo>
                    <a:pt x="1328" y="1035"/>
                  </a:lnTo>
                  <a:lnTo>
                    <a:pt x="1307" y="1006"/>
                  </a:lnTo>
                  <a:lnTo>
                    <a:pt x="1285" y="979"/>
                  </a:lnTo>
                  <a:lnTo>
                    <a:pt x="1264" y="954"/>
                  </a:lnTo>
                  <a:lnTo>
                    <a:pt x="1243" y="933"/>
                  </a:lnTo>
                  <a:lnTo>
                    <a:pt x="1222" y="914"/>
                  </a:lnTo>
                  <a:lnTo>
                    <a:pt x="1201" y="900"/>
                  </a:lnTo>
                  <a:lnTo>
                    <a:pt x="1180" y="890"/>
                  </a:lnTo>
                  <a:lnTo>
                    <a:pt x="1159" y="883"/>
                  </a:lnTo>
                  <a:lnTo>
                    <a:pt x="1138" y="881"/>
                  </a:lnTo>
                  <a:lnTo>
                    <a:pt x="1117" y="883"/>
                  </a:lnTo>
                  <a:lnTo>
                    <a:pt x="1096" y="889"/>
                  </a:lnTo>
                  <a:lnTo>
                    <a:pt x="1075" y="899"/>
                  </a:lnTo>
                  <a:lnTo>
                    <a:pt x="1054" y="912"/>
                  </a:lnTo>
                  <a:lnTo>
                    <a:pt x="1033" y="892"/>
                  </a:lnTo>
                  <a:lnTo>
                    <a:pt x="1012" y="837"/>
                  </a:lnTo>
                  <a:lnTo>
                    <a:pt x="990" y="782"/>
                  </a:lnTo>
                  <a:lnTo>
                    <a:pt x="969" y="728"/>
                  </a:lnTo>
                  <a:lnTo>
                    <a:pt x="948" y="674"/>
                  </a:lnTo>
                  <a:lnTo>
                    <a:pt x="927" y="623"/>
                  </a:lnTo>
                  <a:lnTo>
                    <a:pt x="906" y="573"/>
                  </a:lnTo>
                  <a:lnTo>
                    <a:pt x="885" y="526"/>
                  </a:lnTo>
                  <a:lnTo>
                    <a:pt x="864" y="482"/>
                  </a:lnTo>
                  <a:lnTo>
                    <a:pt x="843" y="440"/>
                  </a:lnTo>
                  <a:lnTo>
                    <a:pt x="822" y="402"/>
                  </a:lnTo>
                  <a:lnTo>
                    <a:pt x="801" y="367"/>
                  </a:lnTo>
                  <a:lnTo>
                    <a:pt x="780" y="336"/>
                  </a:lnTo>
                  <a:lnTo>
                    <a:pt x="759" y="307"/>
                  </a:lnTo>
                  <a:lnTo>
                    <a:pt x="738" y="282"/>
                  </a:lnTo>
                  <a:lnTo>
                    <a:pt x="717" y="260"/>
                  </a:lnTo>
                  <a:lnTo>
                    <a:pt x="696" y="241"/>
                  </a:lnTo>
                  <a:lnTo>
                    <a:pt x="674" y="225"/>
                  </a:lnTo>
                  <a:lnTo>
                    <a:pt x="653" y="211"/>
                  </a:lnTo>
                  <a:lnTo>
                    <a:pt x="632" y="200"/>
                  </a:lnTo>
                  <a:lnTo>
                    <a:pt x="611" y="192"/>
                  </a:lnTo>
                  <a:lnTo>
                    <a:pt x="590" y="185"/>
                  </a:lnTo>
                  <a:lnTo>
                    <a:pt x="569" y="181"/>
                  </a:lnTo>
                  <a:lnTo>
                    <a:pt x="548" y="179"/>
                  </a:lnTo>
                  <a:lnTo>
                    <a:pt x="527" y="179"/>
                  </a:lnTo>
                  <a:lnTo>
                    <a:pt x="506" y="180"/>
                  </a:lnTo>
                  <a:lnTo>
                    <a:pt x="485" y="184"/>
                  </a:lnTo>
                  <a:lnTo>
                    <a:pt x="464" y="190"/>
                  </a:lnTo>
                  <a:lnTo>
                    <a:pt x="443" y="197"/>
                  </a:lnTo>
                  <a:lnTo>
                    <a:pt x="422" y="206"/>
                  </a:lnTo>
                  <a:lnTo>
                    <a:pt x="401" y="218"/>
                  </a:lnTo>
                  <a:lnTo>
                    <a:pt x="380" y="231"/>
                  </a:lnTo>
                  <a:lnTo>
                    <a:pt x="359" y="247"/>
                  </a:lnTo>
                  <a:lnTo>
                    <a:pt x="337" y="264"/>
                  </a:lnTo>
                  <a:lnTo>
                    <a:pt x="316" y="284"/>
                  </a:lnTo>
                  <a:lnTo>
                    <a:pt x="295" y="306"/>
                  </a:lnTo>
                  <a:lnTo>
                    <a:pt x="274" y="331"/>
                  </a:lnTo>
                  <a:lnTo>
                    <a:pt x="253" y="357"/>
                  </a:lnTo>
                  <a:lnTo>
                    <a:pt x="232" y="386"/>
                  </a:lnTo>
                  <a:lnTo>
                    <a:pt x="211" y="417"/>
                  </a:lnTo>
                  <a:lnTo>
                    <a:pt x="190" y="450"/>
                  </a:lnTo>
                  <a:lnTo>
                    <a:pt x="169" y="485"/>
                  </a:lnTo>
                  <a:lnTo>
                    <a:pt x="148" y="522"/>
                  </a:lnTo>
                  <a:lnTo>
                    <a:pt x="127" y="560"/>
                  </a:lnTo>
                  <a:lnTo>
                    <a:pt x="106" y="600"/>
                  </a:lnTo>
                  <a:lnTo>
                    <a:pt x="85" y="640"/>
                  </a:lnTo>
                  <a:lnTo>
                    <a:pt x="64" y="682"/>
                  </a:lnTo>
                  <a:lnTo>
                    <a:pt x="43" y="724"/>
                  </a:lnTo>
                  <a:lnTo>
                    <a:pt x="21" y="765"/>
                  </a:lnTo>
                  <a:lnTo>
                    <a:pt x="0" y="807"/>
                  </a:lnTo>
                  <a:lnTo>
                    <a:pt x="21" y="848"/>
                  </a:lnTo>
                  <a:lnTo>
                    <a:pt x="43" y="888"/>
                  </a:lnTo>
                  <a:lnTo>
                    <a:pt x="64" y="927"/>
                  </a:lnTo>
                  <a:lnTo>
                    <a:pt x="85" y="964"/>
                  </a:lnTo>
                  <a:lnTo>
                    <a:pt x="106" y="999"/>
                  </a:lnTo>
                  <a:lnTo>
                    <a:pt x="127" y="1033"/>
                  </a:lnTo>
                  <a:lnTo>
                    <a:pt x="148" y="1065"/>
                  </a:lnTo>
                  <a:lnTo>
                    <a:pt x="169" y="1094"/>
                  </a:lnTo>
                  <a:lnTo>
                    <a:pt x="190" y="1120"/>
                  </a:lnTo>
                  <a:lnTo>
                    <a:pt x="211" y="1145"/>
                  </a:lnTo>
                  <a:lnTo>
                    <a:pt x="232" y="1167"/>
                  </a:lnTo>
                  <a:lnTo>
                    <a:pt x="253" y="1187"/>
                  </a:lnTo>
                  <a:lnTo>
                    <a:pt x="274" y="1204"/>
                  </a:lnTo>
                  <a:lnTo>
                    <a:pt x="295" y="1220"/>
                  </a:lnTo>
                  <a:lnTo>
                    <a:pt x="316" y="1233"/>
                  </a:lnTo>
                  <a:lnTo>
                    <a:pt x="337" y="1244"/>
                  </a:lnTo>
                  <a:lnTo>
                    <a:pt x="359" y="1254"/>
                  </a:lnTo>
                  <a:lnTo>
                    <a:pt x="380" y="1262"/>
                  </a:lnTo>
                  <a:lnTo>
                    <a:pt x="401" y="1268"/>
                  </a:lnTo>
                  <a:lnTo>
                    <a:pt x="422" y="1274"/>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55">
              <a:extLst>
                <a:ext uri="{FF2B5EF4-FFF2-40B4-BE49-F238E27FC236}">
                  <a16:creationId xmlns:a16="http://schemas.microsoft.com/office/drawing/2014/main" id="{85E48AA6-073E-FBA9-85CF-AF2D8C21CE70}"/>
                </a:ext>
              </a:extLst>
            </p:cNvPr>
            <p:cNvSpPr>
              <a:spLocks/>
            </p:cNvSpPr>
            <p:nvPr/>
          </p:nvSpPr>
          <p:spPr bwMode="auto">
            <a:xfrm>
              <a:off x="890" y="861"/>
              <a:ext cx="2086" cy="1042"/>
            </a:xfrm>
            <a:custGeom>
              <a:avLst/>
              <a:gdLst>
                <a:gd name="T0" fmla="*/ 21 w 2086"/>
                <a:gd name="T1" fmla="*/ 680 h 1042"/>
                <a:gd name="T2" fmla="*/ 64 w 2086"/>
                <a:gd name="T3" fmla="*/ 677 h 1042"/>
                <a:gd name="T4" fmla="*/ 106 w 2086"/>
                <a:gd name="T5" fmla="*/ 673 h 1042"/>
                <a:gd name="T6" fmla="*/ 148 w 2086"/>
                <a:gd name="T7" fmla="*/ 666 h 1042"/>
                <a:gd name="T8" fmla="*/ 190 w 2086"/>
                <a:gd name="T9" fmla="*/ 658 h 1042"/>
                <a:gd name="T10" fmla="*/ 232 w 2086"/>
                <a:gd name="T11" fmla="*/ 649 h 1042"/>
                <a:gd name="T12" fmla="*/ 274 w 2086"/>
                <a:gd name="T13" fmla="*/ 640 h 1042"/>
                <a:gd name="T14" fmla="*/ 316 w 2086"/>
                <a:gd name="T15" fmla="*/ 631 h 1042"/>
                <a:gd name="T16" fmla="*/ 359 w 2086"/>
                <a:gd name="T17" fmla="*/ 623 h 1042"/>
                <a:gd name="T18" fmla="*/ 401 w 2086"/>
                <a:gd name="T19" fmla="*/ 616 h 1042"/>
                <a:gd name="T20" fmla="*/ 443 w 2086"/>
                <a:gd name="T21" fmla="*/ 610 h 1042"/>
                <a:gd name="T22" fmla="*/ 485 w 2086"/>
                <a:gd name="T23" fmla="*/ 606 h 1042"/>
                <a:gd name="T24" fmla="*/ 527 w 2086"/>
                <a:gd name="T25" fmla="*/ 603 h 1042"/>
                <a:gd name="T26" fmla="*/ 569 w 2086"/>
                <a:gd name="T27" fmla="*/ 603 h 1042"/>
                <a:gd name="T28" fmla="*/ 611 w 2086"/>
                <a:gd name="T29" fmla="*/ 604 h 1042"/>
                <a:gd name="T30" fmla="*/ 653 w 2086"/>
                <a:gd name="T31" fmla="*/ 607 h 1042"/>
                <a:gd name="T32" fmla="*/ 696 w 2086"/>
                <a:gd name="T33" fmla="*/ 613 h 1042"/>
                <a:gd name="T34" fmla="*/ 738 w 2086"/>
                <a:gd name="T35" fmla="*/ 621 h 1042"/>
                <a:gd name="T36" fmla="*/ 780 w 2086"/>
                <a:gd name="T37" fmla="*/ 633 h 1042"/>
                <a:gd name="T38" fmla="*/ 822 w 2086"/>
                <a:gd name="T39" fmla="*/ 648 h 1042"/>
                <a:gd name="T40" fmla="*/ 864 w 2086"/>
                <a:gd name="T41" fmla="*/ 666 h 1042"/>
                <a:gd name="T42" fmla="*/ 906 w 2086"/>
                <a:gd name="T43" fmla="*/ 689 h 1042"/>
                <a:gd name="T44" fmla="*/ 948 w 2086"/>
                <a:gd name="T45" fmla="*/ 716 h 1042"/>
                <a:gd name="T46" fmla="*/ 990 w 2086"/>
                <a:gd name="T47" fmla="*/ 747 h 1042"/>
                <a:gd name="T48" fmla="*/ 1033 w 2086"/>
                <a:gd name="T49" fmla="*/ 783 h 1042"/>
                <a:gd name="T50" fmla="*/ 1075 w 2086"/>
                <a:gd name="T51" fmla="*/ 822 h 1042"/>
                <a:gd name="T52" fmla="*/ 1117 w 2086"/>
                <a:gd name="T53" fmla="*/ 863 h 1042"/>
                <a:gd name="T54" fmla="*/ 1159 w 2086"/>
                <a:gd name="T55" fmla="*/ 905 h 1042"/>
                <a:gd name="T56" fmla="*/ 1201 w 2086"/>
                <a:gd name="T57" fmla="*/ 946 h 1042"/>
                <a:gd name="T58" fmla="*/ 1243 w 2086"/>
                <a:gd name="T59" fmla="*/ 982 h 1042"/>
                <a:gd name="T60" fmla="*/ 1285 w 2086"/>
                <a:gd name="T61" fmla="*/ 1012 h 1042"/>
                <a:gd name="T62" fmla="*/ 1328 w 2086"/>
                <a:gd name="T63" fmla="*/ 1033 h 1042"/>
                <a:gd name="T64" fmla="*/ 1370 w 2086"/>
                <a:gd name="T65" fmla="*/ 1042 h 1042"/>
                <a:gd name="T66" fmla="*/ 1412 w 2086"/>
                <a:gd name="T67" fmla="*/ 1038 h 1042"/>
                <a:gd name="T68" fmla="*/ 1454 w 2086"/>
                <a:gd name="T69" fmla="*/ 1020 h 1042"/>
                <a:gd name="T70" fmla="*/ 1496 w 2086"/>
                <a:gd name="T71" fmla="*/ 986 h 1042"/>
                <a:gd name="T72" fmla="*/ 1538 w 2086"/>
                <a:gd name="T73" fmla="*/ 938 h 1042"/>
                <a:gd name="T74" fmla="*/ 1580 w 2086"/>
                <a:gd name="T75" fmla="*/ 875 h 1042"/>
                <a:gd name="T76" fmla="*/ 1623 w 2086"/>
                <a:gd name="T77" fmla="*/ 801 h 1042"/>
                <a:gd name="T78" fmla="*/ 1665 w 2086"/>
                <a:gd name="T79" fmla="*/ 717 h 1042"/>
                <a:gd name="T80" fmla="*/ 1707 w 2086"/>
                <a:gd name="T81" fmla="*/ 625 h 1042"/>
                <a:gd name="T82" fmla="*/ 1749 w 2086"/>
                <a:gd name="T83" fmla="*/ 529 h 1042"/>
                <a:gd name="T84" fmla="*/ 1791 w 2086"/>
                <a:gd name="T85" fmla="*/ 432 h 1042"/>
                <a:gd name="T86" fmla="*/ 1833 w 2086"/>
                <a:gd name="T87" fmla="*/ 338 h 1042"/>
                <a:gd name="T88" fmla="*/ 1875 w 2086"/>
                <a:gd name="T89" fmla="*/ 249 h 1042"/>
                <a:gd name="T90" fmla="*/ 1918 w 2086"/>
                <a:gd name="T91" fmla="*/ 170 h 1042"/>
                <a:gd name="T92" fmla="*/ 1960 w 2086"/>
                <a:gd name="T93" fmla="*/ 104 h 1042"/>
                <a:gd name="T94" fmla="*/ 2002 w 2086"/>
                <a:gd name="T95" fmla="*/ 52 h 1042"/>
                <a:gd name="T96" fmla="*/ 2044 w 2086"/>
                <a:gd name="T97" fmla="*/ 17 h 1042"/>
                <a:gd name="T98" fmla="*/ 2086 w 2086"/>
                <a:gd name="T9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042">
                  <a:moveTo>
                    <a:pt x="0" y="680"/>
                  </a:moveTo>
                  <a:lnTo>
                    <a:pt x="21" y="680"/>
                  </a:lnTo>
                  <a:lnTo>
                    <a:pt x="43" y="679"/>
                  </a:lnTo>
                  <a:lnTo>
                    <a:pt x="64" y="677"/>
                  </a:lnTo>
                  <a:lnTo>
                    <a:pt x="85" y="675"/>
                  </a:lnTo>
                  <a:lnTo>
                    <a:pt x="106" y="673"/>
                  </a:lnTo>
                  <a:lnTo>
                    <a:pt x="127" y="670"/>
                  </a:lnTo>
                  <a:lnTo>
                    <a:pt x="148" y="666"/>
                  </a:lnTo>
                  <a:lnTo>
                    <a:pt x="169" y="662"/>
                  </a:lnTo>
                  <a:lnTo>
                    <a:pt x="190" y="658"/>
                  </a:lnTo>
                  <a:lnTo>
                    <a:pt x="211" y="654"/>
                  </a:lnTo>
                  <a:lnTo>
                    <a:pt x="232" y="649"/>
                  </a:lnTo>
                  <a:lnTo>
                    <a:pt x="253" y="645"/>
                  </a:lnTo>
                  <a:lnTo>
                    <a:pt x="274" y="640"/>
                  </a:lnTo>
                  <a:lnTo>
                    <a:pt x="295" y="636"/>
                  </a:lnTo>
                  <a:lnTo>
                    <a:pt x="316" y="631"/>
                  </a:lnTo>
                  <a:lnTo>
                    <a:pt x="337" y="627"/>
                  </a:lnTo>
                  <a:lnTo>
                    <a:pt x="359" y="623"/>
                  </a:lnTo>
                  <a:lnTo>
                    <a:pt x="380" y="620"/>
                  </a:lnTo>
                  <a:lnTo>
                    <a:pt x="401" y="616"/>
                  </a:lnTo>
                  <a:lnTo>
                    <a:pt x="422" y="613"/>
                  </a:lnTo>
                  <a:lnTo>
                    <a:pt x="443" y="610"/>
                  </a:lnTo>
                  <a:lnTo>
                    <a:pt x="464" y="608"/>
                  </a:lnTo>
                  <a:lnTo>
                    <a:pt x="485" y="606"/>
                  </a:lnTo>
                  <a:lnTo>
                    <a:pt x="506" y="604"/>
                  </a:lnTo>
                  <a:lnTo>
                    <a:pt x="527" y="603"/>
                  </a:lnTo>
                  <a:lnTo>
                    <a:pt x="548" y="603"/>
                  </a:lnTo>
                  <a:lnTo>
                    <a:pt x="569" y="603"/>
                  </a:lnTo>
                  <a:lnTo>
                    <a:pt x="590" y="603"/>
                  </a:lnTo>
                  <a:lnTo>
                    <a:pt x="611" y="604"/>
                  </a:lnTo>
                  <a:lnTo>
                    <a:pt x="632" y="605"/>
                  </a:lnTo>
                  <a:lnTo>
                    <a:pt x="653" y="607"/>
                  </a:lnTo>
                  <a:lnTo>
                    <a:pt x="674" y="610"/>
                  </a:lnTo>
                  <a:lnTo>
                    <a:pt x="696" y="613"/>
                  </a:lnTo>
                  <a:lnTo>
                    <a:pt x="717" y="617"/>
                  </a:lnTo>
                  <a:lnTo>
                    <a:pt x="738" y="621"/>
                  </a:lnTo>
                  <a:lnTo>
                    <a:pt x="759" y="627"/>
                  </a:lnTo>
                  <a:lnTo>
                    <a:pt x="780" y="633"/>
                  </a:lnTo>
                  <a:lnTo>
                    <a:pt x="801" y="640"/>
                  </a:lnTo>
                  <a:lnTo>
                    <a:pt x="822" y="648"/>
                  </a:lnTo>
                  <a:lnTo>
                    <a:pt x="843" y="656"/>
                  </a:lnTo>
                  <a:lnTo>
                    <a:pt x="864" y="666"/>
                  </a:lnTo>
                  <a:lnTo>
                    <a:pt x="885" y="677"/>
                  </a:lnTo>
                  <a:lnTo>
                    <a:pt x="906" y="689"/>
                  </a:lnTo>
                  <a:lnTo>
                    <a:pt x="927" y="702"/>
                  </a:lnTo>
                  <a:lnTo>
                    <a:pt x="948" y="716"/>
                  </a:lnTo>
                  <a:lnTo>
                    <a:pt x="969" y="731"/>
                  </a:lnTo>
                  <a:lnTo>
                    <a:pt x="990" y="747"/>
                  </a:lnTo>
                  <a:lnTo>
                    <a:pt x="1012" y="765"/>
                  </a:lnTo>
                  <a:lnTo>
                    <a:pt x="1033" y="783"/>
                  </a:lnTo>
                  <a:lnTo>
                    <a:pt x="1054" y="802"/>
                  </a:lnTo>
                  <a:lnTo>
                    <a:pt x="1075" y="822"/>
                  </a:lnTo>
                  <a:lnTo>
                    <a:pt x="1096" y="843"/>
                  </a:lnTo>
                  <a:lnTo>
                    <a:pt x="1117" y="863"/>
                  </a:lnTo>
                  <a:lnTo>
                    <a:pt x="1138" y="884"/>
                  </a:lnTo>
                  <a:lnTo>
                    <a:pt x="1159" y="905"/>
                  </a:lnTo>
                  <a:lnTo>
                    <a:pt x="1180" y="926"/>
                  </a:lnTo>
                  <a:lnTo>
                    <a:pt x="1201" y="946"/>
                  </a:lnTo>
                  <a:lnTo>
                    <a:pt x="1222" y="965"/>
                  </a:lnTo>
                  <a:lnTo>
                    <a:pt x="1243" y="982"/>
                  </a:lnTo>
                  <a:lnTo>
                    <a:pt x="1264" y="998"/>
                  </a:lnTo>
                  <a:lnTo>
                    <a:pt x="1285" y="1012"/>
                  </a:lnTo>
                  <a:lnTo>
                    <a:pt x="1307" y="1024"/>
                  </a:lnTo>
                  <a:lnTo>
                    <a:pt x="1328" y="1033"/>
                  </a:lnTo>
                  <a:lnTo>
                    <a:pt x="1349" y="1039"/>
                  </a:lnTo>
                  <a:lnTo>
                    <a:pt x="1370" y="1042"/>
                  </a:lnTo>
                  <a:lnTo>
                    <a:pt x="1391" y="1042"/>
                  </a:lnTo>
                  <a:lnTo>
                    <a:pt x="1412" y="1038"/>
                  </a:lnTo>
                  <a:lnTo>
                    <a:pt x="1433" y="1031"/>
                  </a:lnTo>
                  <a:lnTo>
                    <a:pt x="1454" y="1020"/>
                  </a:lnTo>
                  <a:lnTo>
                    <a:pt x="1475" y="1005"/>
                  </a:lnTo>
                  <a:lnTo>
                    <a:pt x="1496" y="986"/>
                  </a:lnTo>
                  <a:lnTo>
                    <a:pt x="1517" y="964"/>
                  </a:lnTo>
                  <a:lnTo>
                    <a:pt x="1538" y="938"/>
                  </a:lnTo>
                  <a:lnTo>
                    <a:pt x="1559" y="908"/>
                  </a:lnTo>
                  <a:lnTo>
                    <a:pt x="1580" y="875"/>
                  </a:lnTo>
                  <a:lnTo>
                    <a:pt x="1602" y="840"/>
                  </a:lnTo>
                  <a:lnTo>
                    <a:pt x="1623" y="801"/>
                  </a:lnTo>
                  <a:lnTo>
                    <a:pt x="1644" y="760"/>
                  </a:lnTo>
                  <a:lnTo>
                    <a:pt x="1665" y="717"/>
                  </a:lnTo>
                  <a:lnTo>
                    <a:pt x="1686" y="671"/>
                  </a:lnTo>
                  <a:lnTo>
                    <a:pt x="1707" y="625"/>
                  </a:lnTo>
                  <a:lnTo>
                    <a:pt x="1728" y="577"/>
                  </a:lnTo>
                  <a:lnTo>
                    <a:pt x="1749" y="529"/>
                  </a:lnTo>
                  <a:lnTo>
                    <a:pt x="1770" y="480"/>
                  </a:lnTo>
                  <a:lnTo>
                    <a:pt x="1791" y="432"/>
                  </a:lnTo>
                  <a:lnTo>
                    <a:pt x="1812" y="384"/>
                  </a:lnTo>
                  <a:lnTo>
                    <a:pt x="1833" y="338"/>
                  </a:lnTo>
                  <a:lnTo>
                    <a:pt x="1854" y="292"/>
                  </a:lnTo>
                  <a:lnTo>
                    <a:pt x="1875" y="249"/>
                  </a:lnTo>
                  <a:lnTo>
                    <a:pt x="1897" y="208"/>
                  </a:lnTo>
                  <a:lnTo>
                    <a:pt x="1918" y="170"/>
                  </a:lnTo>
                  <a:lnTo>
                    <a:pt x="1939" y="135"/>
                  </a:lnTo>
                  <a:lnTo>
                    <a:pt x="1960" y="104"/>
                  </a:lnTo>
                  <a:lnTo>
                    <a:pt x="1981" y="76"/>
                  </a:lnTo>
                  <a:lnTo>
                    <a:pt x="2002" y="52"/>
                  </a:lnTo>
                  <a:lnTo>
                    <a:pt x="2023" y="32"/>
                  </a:lnTo>
                  <a:lnTo>
                    <a:pt x="2044" y="17"/>
                  </a:lnTo>
                  <a:lnTo>
                    <a:pt x="2065" y="6"/>
                  </a:lnTo>
                  <a:lnTo>
                    <a:pt x="2086"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156">
              <a:extLst>
                <a:ext uri="{FF2B5EF4-FFF2-40B4-BE49-F238E27FC236}">
                  <a16:creationId xmlns:a16="http://schemas.microsoft.com/office/drawing/2014/main" id="{5F4B2064-42FC-BF8F-2AA9-38C3523B0CD1}"/>
                </a:ext>
              </a:extLst>
            </p:cNvPr>
            <p:cNvSpPr>
              <a:spLocks noEditPoints="1"/>
            </p:cNvSpPr>
            <p:nvPr/>
          </p:nvSpPr>
          <p:spPr bwMode="auto">
            <a:xfrm>
              <a:off x="858" y="1509"/>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157">
              <a:extLst>
                <a:ext uri="{FF2B5EF4-FFF2-40B4-BE49-F238E27FC236}">
                  <a16:creationId xmlns:a16="http://schemas.microsoft.com/office/drawing/2014/main" id="{A3982C07-A0F2-AD34-BBF6-B7F32FCBDE06}"/>
                </a:ext>
              </a:extLst>
            </p:cNvPr>
            <p:cNvSpPr>
              <a:spLocks noEditPoints="1"/>
            </p:cNvSpPr>
            <p:nvPr/>
          </p:nvSpPr>
          <p:spPr bwMode="auto">
            <a:xfrm>
              <a:off x="1901" y="1621"/>
              <a:ext cx="64" cy="65"/>
            </a:xfrm>
            <a:custGeom>
              <a:avLst/>
              <a:gdLst>
                <a:gd name="T0" fmla="*/ 32 w 64"/>
                <a:gd name="T1" fmla="*/ 0 h 65"/>
                <a:gd name="T2" fmla="*/ 32 w 64"/>
                <a:gd name="T3" fmla="*/ 65 h 65"/>
                <a:gd name="T4" fmla="*/ 0 w 64"/>
                <a:gd name="T5" fmla="*/ 32 h 65"/>
                <a:gd name="T6" fmla="*/ 64 w 64"/>
                <a:gd name="T7" fmla="*/ 32 h 65"/>
              </a:gdLst>
              <a:ahLst/>
              <a:cxnLst>
                <a:cxn ang="0">
                  <a:pos x="T0" y="T1"/>
                </a:cxn>
                <a:cxn ang="0">
                  <a:pos x="T2" y="T3"/>
                </a:cxn>
                <a:cxn ang="0">
                  <a:pos x="T4" y="T5"/>
                </a:cxn>
                <a:cxn ang="0">
                  <a:pos x="T6" y="T7"/>
                </a:cxn>
              </a:cxnLst>
              <a:rect l="0" t="0" r="r" b="b"/>
              <a:pathLst>
                <a:path w="64" h="65">
                  <a:moveTo>
                    <a:pt x="32" y="0"/>
                  </a:moveTo>
                  <a:lnTo>
                    <a:pt x="32" y="65"/>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158">
              <a:extLst>
                <a:ext uri="{FF2B5EF4-FFF2-40B4-BE49-F238E27FC236}">
                  <a16:creationId xmlns:a16="http://schemas.microsoft.com/office/drawing/2014/main" id="{6065C3D0-A617-1DC8-5278-1E9A77DACBD8}"/>
                </a:ext>
              </a:extLst>
            </p:cNvPr>
            <p:cNvSpPr>
              <a:spLocks noEditPoints="1"/>
            </p:cNvSpPr>
            <p:nvPr/>
          </p:nvSpPr>
          <p:spPr bwMode="auto">
            <a:xfrm>
              <a:off x="2277" y="1865"/>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9">
              <a:extLst>
                <a:ext uri="{FF2B5EF4-FFF2-40B4-BE49-F238E27FC236}">
                  <a16:creationId xmlns:a16="http://schemas.microsoft.com/office/drawing/2014/main" id="{49D5E54D-B3C9-33A9-9EEF-D3AE9887FE48}"/>
                </a:ext>
              </a:extLst>
            </p:cNvPr>
            <p:cNvSpPr>
              <a:spLocks noEditPoints="1"/>
            </p:cNvSpPr>
            <p:nvPr/>
          </p:nvSpPr>
          <p:spPr bwMode="auto">
            <a:xfrm>
              <a:off x="2944" y="829"/>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60">
              <a:extLst>
                <a:ext uri="{FF2B5EF4-FFF2-40B4-BE49-F238E27FC236}">
                  <a16:creationId xmlns:a16="http://schemas.microsoft.com/office/drawing/2014/main" id="{1C2A02AC-62A0-BBDC-3D2B-21058B8DDFD9}"/>
                </a:ext>
              </a:extLst>
            </p:cNvPr>
            <p:cNvSpPr>
              <a:spLocks/>
            </p:cNvSpPr>
            <p:nvPr/>
          </p:nvSpPr>
          <p:spPr bwMode="auto">
            <a:xfrm>
              <a:off x="890" y="861"/>
              <a:ext cx="2086" cy="1160"/>
            </a:xfrm>
            <a:custGeom>
              <a:avLst/>
              <a:gdLst>
                <a:gd name="T0" fmla="*/ 21 w 2086"/>
                <a:gd name="T1" fmla="*/ 707 h 1160"/>
                <a:gd name="T2" fmla="*/ 64 w 2086"/>
                <a:gd name="T3" fmla="*/ 757 h 1160"/>
                <a:gd name="T4" fmla="*/ 106 w 2086"/>
                <a:gd name="T5" fmla="*/ 803 h 1160"/>
                <a:gd name="T6" fmla="*/ 148 w 2086"/>
                <a:gd name="T7" fmla="*/ 839 h 1160"/>
                <a:gd name="T8" fmla="*/ 190 w 2086"/>
                <a:gd name="T9" fmla="*/ 867 h 1160"/>
                <a:gd name="T10" fmla="*/ 232 w 2086"/>
                <a:gd name="T11" fmla="*/ 884 h 1160"/>
                <a:gd name="T12" fmla="*/ 274 w 2086"/>
                <a:gd name="T13" fmla="*/ 892 h 1160"/>
                <a:gd name="T14" fmla="*/ 316 w 2086"/>
                <a:gd name="T15" fmla="*/ 892 h 1160"/>
                <a:gd name="T16" fmla="*/ 359 w 2086"/>
                <a:gd name="T17" fmla="*/ 887 h 1160"/>
                <a:gd name="T18" fmla="*/ 401 w 2086"/>
                <a:gd name="T19" fmla="*/ 879 h 1160"/>
                <a:gd name="T20" fmla="*/ 443 w 2086"/>
                <a:gd name="T21" fmla="*/ 869 h 1160"/>
                <a:gd name="T22" fmla="*/ 485 w 2086"/>
                <a:gd name="T23" fmla="*/ 859 h 1160"/>
                <a:gd name="T24" fmla="*/ 527 w 2086"/>
                <a:gd name="T25" fmla="*/ 851 h 1160"/>
                <a:gd name="T26" fmla="*/ 569 w 2086"/>
                <a:gd name="T27" fmla="*/ 845 h 1160"/>
                <a:gd name="T28" fmla="*/ 611 w 2086"/>
                <a:gd name="T29" fmla="*/ 842 h 1160"/>
                <a:gd name="T30" fmla="*/ 653 w 2086"/>
                <a:gd name="T31" fmla="*/ 841 h 1160"/>
                <a:gd name="T32" fmla="*/ 696 w 2086"/>
                <a:gd name="T33" fmla="*/ 841 h 1160"/>
                <a:gd name="T34" fmla="*/ 738 w 2086"/>
                <a:gd name="T35" fmla="*/ 841 h 1160"/>
                <a:gd name="T36" fmla="*/ 780 w 2086"/>
                <a:gd name="T37" fmla="*/ 839 h 1160"/>
                <a:gd name="T38" fmla="*/ 822 w 2086"/>
                <a:gd name="T39" fmla="*/ 836 h 1160"/>
                <a:gd name="T40" fmla="*/ 864 w 2086"/>
                <a:gd name="T41" fmla="*/ 830 h 1160"/>
                <a:gd name="T42" fmla="*/ 906 w 2086"/>
                <a:gd name="T43" fmla="*/ 823 h 1160"/>
                <a:gd name="T44" fmla="*/ 948 w 2086"/>
                <a:gd name="T45" fmla="*/ 813 h 1160"/>
                <a:gd name="T46" fmla="*/ 990 w 2086"/>
                <a:gd name="T47" fmla="*/ 803 h 1160"/>
                <a:gd name="T48" fmla="*/ 1033 w 2086"/>
                <a:gd name="T49" fmla="*/ 794 h 1160"/>
                <a:gd name="T50" fmla="*/ 1075 w 2086"/>
                <a:gd name="T51" fmla="*/ 789 h 1160"/>
                <a:gd name="T52" fmla="*/ 1117 w 2086"/>
                <a:gd name="T53" fmla="*/ 789 h 1160"/>
                <a:gd name="T54" fmla="*/ 1159 w 2086"/>
                <a:gd name="T55" fmla="*/ 797 h 1160"/>
                <a:gd name="T56" fmla="*/ 1201 w 2086"/>
                <a:gd name="T57" fmla="*/ 815 h 1160"/>
                <a:gd name="T58" fmla="*/ 1243 w 2086"/>
                <a:gd name="T59" fmla="*/ 842 h 1160"/>
                <a:gd name="T60" fmla="*/ 1285 w 2086"/>
                <a:gd name="T61" fmla="*/ 879 h 1160"/>
                <a:gd name="T62" fmla="*/ 1328 w 2086"/>
                <a:gd name="T63" fmla="*/ 924 h 1160"/>
                <a:gd name="T64" fmla="*/ 1370 w 2086"/>
                <a:gd name="T65" fmla="*/ 975 h 1160"/>
                <a:gd name="T66" fmla="*/ 1412 w 2086"/>
                <a:gd name="T67" fmla="*/ 1028 h 1160"/>
                <a:gd name="T68" fmla="*/ 1454 w 2086"/>
                <a:gd name="T69" fmla="*/ 1078 h 1160"/>
                <a:gd name="T70" fmla="*/ 1496 w 2086"/>
                <a:gd name="T71" fmla="*/ 1121 h 1160"/>
                <a:gd name="T72" fmla="*/ 1538 w 2086"/>
                <a:gd name="T73" fmla="*/ 1150 h 1160"/>
                <a:gd name="T74" fmla="*/ 1580 w 2086"/>
                <a:gd name="T75" fmla="*/ 1160 h 1160"/>
                <a:gd name="T76" fmla="*/ 1623 w 2086"/>
                <a:gd name="T77" fmla="*/ 1148 h 1160"/>
                <a:gd name="T78" fmla="*/ 1665 w 2086"/>
                <a:gd name="T79" fmla="*/ 1109 h 1160"/>
                <a:gd name="T80" fmla="*/ 1707 w 2086"/>
                <a:gd name="T81" fmla="*/ 1042 h 1160"/>
                <a:gd name="T82" fmla="*/ 1749 w 2086"/>
                <a:gd name="T83" fmla="*/ 948 h 1160"/>
                <a:gd name="T84" fmla="*/ 1791 w 2086"/>
                <a:gd name="T85" fmla="*/ 830 h 1160"/>
                <a:gd name="T86" fmla="*/ 1833 w 2086"/>
                <a:gd name="T87" fmla="*/ 693 h 1160"/>
                <a:gd name="T88" fmla="*/ 1875 w 2086"/>
                <a:gd name="T89" fmla="*/ 545 h 1160"/>
                <a:gd name="T90" fmla="*/ 1918 w 2086"/>
                <a:gd name="T91" fmla="*/ 395 h 1160"/>
                <a:gd name="T92" fmla="*/ 1960 w 2086"/>
                <a:gd name="T93" fmla="*/ 254 h 1160"/>
                <a:gd name="T94" fmla="*/ 2002 w 2086"/>
                <a:gd name="T95" fmla="*/ 134 h 1160"/>
                <a:gd name="T96" fmla="*/ 2044 w 2086"/>
                <a:gd name="T97" fmla="*/ 45 h 1160"/>
                <a:gd name="T98" fmla="*/ 2086 w 2086"/>
                <a:gd name="T9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160">
                  <a:moveTo>
                    <a:pt x="0" y="680"/>
                  </a:moveTo>
                  <a:lnTo>
                    <a:pt x="21" y="707"/>
                  </a:lnTo>
                  <a:lnTo>
                    <a:pt x="43" y="732"/>
                  </a:lnTo>
                  <a:lnTo>
                    <a:pt x="64" y="757"/>
                  </a:lnTo>
                  <a:lnTo>
                    <a:pt x="85" y="781"/>
                  </a:lnTo>
                  <a:lnTo>
                    <a:pt x="106" y="803"/>
                  </a:lnTo>
                  <a:lnTo>
                    <a:pt x="127" y="822"/>
                  </a:lnTo>
                  <a:lnTo>
                    <a:pt x="148" y="839"/>
                  </a:lnTo>
                  <a:lnTo>
                    <a:pt x="169" y="854"/>
                  </a:lnTo>
                  <a:lnTo>
                    <a:pt x="190" y="867"/>
                  </a:lnTo>
                  <a:lnTo>
                    <a:pt x="211" y="876"/>
                  </a:lnTo>
                  <a:lnTo>
                    <a:pt x="232" y="884"/>
                  </a:lnTo>
                  <a:lnTo>
                    <a:pt x="253" y="889"/>
                  </a:lnTo>
                  <a:lnTo>
                    <a:pt x="274" y="892"/>
                  </a:lnTo>
                  <a:lnTo>
                    <a:pt x="295" y="893"/>
                  </a:lnTo>
                  <a:lnTo>
                    <a:pt x="316" y="892"/>
                  </a:lnTo>
                  <a:lnTo>
                    <a:pt x="337" y="890"/>
                  </a:lnTo>
                  <a:lnTo>
                    <a:pt x="359" y="887"/>
                  </a:lnTo>
                  <a:lnTo>
                    <a:pt x="380" y="883"/>
                  </a:lnTo>
                  <a:lnTo>
                    <a:pt x="401" y="879"/>
                  </a:lnTo>
                  <a:lnTo>
                    <a:pt x="422" y="874"/>
                  </a:lnTo>
                  <a:lnTo>
                    <a:pt x="443" y="869"/>
                  </a:lnTo>
                  <a:lnTo>
                    <a:pt x="464" y="864"/>
                  </a:lnTo>
                  <a:lnTo>
                    <a:pt x="485" y="859"/>
                  </a:lnTo>
                  <a:lnTo>
                    <a:pt x="506" y="855"/>
                  </a:lnTo>
                  <a:lnTo>
                    <a:pt x="527" y="851"/>
                  </a:lnTo>
                  <a:lnTo>
                    <a:pt x="548" y="848"/>
                  </a:lnTo>
                  <a:lnTo>
                    <a:pt x="569" y="845"/>
                  </a:lnTo>
                  <a:lnTo>
                    <a:pt x="590" y="844"/>
                  </a:lnTo>
                  <a:lnTo>
                    <a:pt x="611" y="842"/>
                  </a:lnTo>
                  <a:lnTo>
                    <a:pt x="632" y="841"/>
                  </a:lnTo>
                  <a:lnTo>
                    <a:pt x="653" y="841"/>
                  </a:lnTo>
                  <a:lnTo>
                    <a:pt x="674" y="841"/>
                  </a:lnTo>
                  <a:lnTo>
                    <a:pt x="696" y="841"/>
                  </a:lnTo>
                  <a:lnTo>
                    <a:pt x="717" y="841"/>
                  </a:lnTo>
                  <a:lnTo>
                    <a:pt x="738" y="841"/>
                  </a:lnTo>
                  <a:lnTo>
                    <a:pt x="759" y="840"/>
                  </a:lnTo>
                  <a:lnTo>
                    <a:pt x="780" y="839"/>
                  </a:lnTo>
                  <a:lnTo>
                    <a:pt x="801" y="838"/>
                  </a:lnTo>
                  <a:lnTo>
                    <a:pt x="822" y="836"/>
                  </a:lnTo>
                  <a:lnTo>
                    <a:pt x="843" y="834"/>
                  </a:lnTo>
                  <a:lnTo>
                    <a:pt x="864" y="830"/>
                  </a:lnTo>
                  <a:lnTo>
                    <a:pt x="885" y="827"/>
                  </a:lnTo>
                  <a:lnTo>
                    <a:pt x="906" y="823"/>
                  </a:lnTo>
                  <a:lnTo>
                    <a:pt x="927" y="818"/>
                  </a:lnTo>
                  <a:lnTo>
                    <a:pt x="948" y="813"/>
                  </a:lnTo>
                  <a:lnTo>
                    <a:pt x="969" y="808"/>
                  </a:lnTo>
                  <a:lnTo>
                    <a:pt x="990" y="803"/>
                  </a:lnTo>
                  <a:lnTo>
                    <a:pt x="1012" y="798"/>
                  </a:lnTo>
                  <a:lnTo>
                    <a:pt x="1033" y="794"/>
                  </a:lnTo>
                  <a:lnTo>
                    <a:pt x="1054" y="791"/>
                  </a:lnTo>
                  <a:lnTo>
                    <a:pt x="1075" y="789"/>
                  </a:lnTo>
                  <a:lnTo>
                    <a:pt x="1096" y="788"/>
                  </a:lnTo>
                  <a:lnTo>
                    <a:pt x="1117" y="789"/>
                  </a:lnTo>
                  <a:lnTo>
                    <a:pt x="1138" y="792"/>
                  </a:lnTo>
                  <a:lnTo>
                    <a:pt x="1159" y="797"/>
                  </a:lnTo>
                  <a:lnTo>
                    <a:pt x="1180" y="805"/>
                  </a:lnTo>
                  <a:lnTo>
                    <a:pt x="1201" y="815"/>
                  </a:lnTo>
                  <a:lnTo>
                    <a:pt x="1222" y="827"/>
                  </a:lnTo>
                  <a:lnTo>
                    <a:pt x="1243" y="842"/>
                  </a:lnTo>
                  <a:lnTo>
                    <a:pt x="1264" y="859"/>
                  </a:lnTo>
                  <a:lnTo>
                    <a:pt x="1285" y="879"/>
                  </a:lnTo>
                  <a:lnTo>
                    <a:pt x="1307" y="901"/>
                  </a:lnTo>
                  <a:lnTo>
                    <a:pt x="1328" y="924"/>
                  </a:lnTo>
                  <a:lnTo>
                    <a:pt x="1349" y="949"/>
                  </a:lnTo>
                  <a:lnTo>
                    <a:pt x="1370" y="975"/>
                  </a:lnTo>
                  <a:lnTo>
                    <a:pt x="1391" y="1001"/>
                  </a:lnTo>
                  <a:lnTo>
                    <a:pt x="1412" y="1028"/>
                  </a:lnTo>
                  <a:lnTo>
                    <a:pt x="1433" y="1054"/>
                  </a:lnTo>
                  <a:lnTo>
                    <a:pt x="1454" y="1078"/>
                  </a:lnTo>
                  <a:lnTo>
                    <a:pt x="1475" y="1101"/>
                  </a:lnTo>
                  <a:lnTo>
                    <a:pt x="1496" y="1121"/>
                  </a:lnTo>
                  <a:lnTo>
                    <a:pt x="1517" y="1137"/>
                  </a:lnTo>
                  <a:lnTo>
                    <a:pt x="1538" y="1150"/>
                  </a:lnTo>
                  <a:lnTo>
                    <a:pt x="1559" y="1158"/>
                  </a:lnTo>
                  <a:lnTo>
                    <a:pt x="1580" y="1160"/>
                  </a:lnTo>
                  <a:lnTo>
                    <a:pt x="1602" y="1157"/>
                  </a:lnTo>
                  <a:lnTo>
                    <a:pt x="1623" y="1148"/>
                  </a:lnTo>
                  <a:lnTo>
                    <a:pt x="1644" y="1132"/>
                  </a:lnTo>
                  <a:lnTo>
                    <a:pt x="1665" y="1109"/>
                  </a:lnTo>
                  <a:lnTo>
                    <a:pt x="1686" y="1079"/>
                  </a:lnTo>
                  <a:lnTo>
                    <a:pt x="1707" y="1042"/>
                  </a:lnTo>
                  <a:lnTo>
                    <a:pt x="1728" y="999"/>
                  </a:lnTo>
                  <a:lnTo>
                    <a:pt x="1749" y="948"/>
                  </a:lnTo>
                  <a:lnTo>
                    <a:pt x="1770" y="892"/>
                  </a:lnTo>
                  <a:lnTo>
                    <a:pt x="1791" y="830"/>
                  </a:lnTo>
                  <a:lnTo>
                    <a:pt x="1812" y="764"/>
                  </a:lnTo>
                  <a:lnTo>
                    <a:pt x="1833" y="693"/>
                  </a:lnTo>
                  <a:lnTo>
                    <a:pt x="1854" y="620"/>
                  </a:lnTo>
                  <a:lnTo>
                    <a:pt x="1875" y="545"/>
                  </a:lnTo>
                  <a:lnTo>
                    <a:pt x="1897" y="470"/>
                  </a:lnTo>
                  <a:lnTo>
                    <a:pt x="1918" y="395"/>
                  </a:lnTo>
                  <a:lnTo>
                    <a:pt x="1939" y="323"/>
                  </a:lnTo>
                  <a:lnTo>
                    <a:pt x="1960" y="254"/>
                  </a:lnTo>
                  <a:lnTo>
                    <a:pt x="1981" y="191"/>
                  </a:lnTo>
                  <a:lnTo>
                    <a:pt x="2002" y="134"/>
                  </a:lnTo>
                  <a:lnTo>
                    <a:pt x="2023" y="85"/>
                  </a:lnTo>
                  <a:lnTo>
                    <a:pt x="2044" y="45"/>
                  </a:lnTo>
                  <a:lnTo>
                    <a:pt x="2065" y="17"/>
                  </a:lnTo>
                  <a:lnTo>
                    <a:pt x="2086"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61">
              <a:extLst>
                <a:ext uri="{FF2B5EF4-FFF2-40B4-BE49-F238E27FC236}">
                  <a16:creationId xmlns:a16="http://schemas.microsoft.com/office/drawing/2014/main" id="{3521FE0A-5D25-E454-7A43-EA45200B7DD1}"/>
                </a:ext>
              </a:extLst>
            </p:cNvPr>
            <p:cNvSpPr>
              <a:spLocks noChangeArrowheads="1"/>
            </p:cNvSpPr>
            <p:nvPr/>
          </p:nvSpPr>
          <p:spPr bwMode="auto">
            <a:xfrm>
              <a:off x="1704" y="678"/>
              <a:ext cx="868"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62">
              <a:extLst>
                <a:ext uri="{FF2B5EF4-FFF2-40B4-BE49-F238E27FC236}">
                  <a16:creationId xmlns:a16="http://schemas.microsoft.com/office/drawing/2014/main" id="{45B9CE17-F50D-1762-D65F-E813D97479A0}"/>
                </a:ext>
              </a:extLst>
            </p:cNvPr>
            <p:cNvSpPr>
              <a:spLocks noChangeArrowheads="1"/>
            </p:cNvSpPr>
            <p:nvPr/>
          </p:nvSpPr>
          <p:spPr bwMode="auto">
            <a:xfrm>
              <a:off x="1928" y="700"/>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68%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Rectangle 163">
              <a:extLst>
                <a:ext uri="{FF2B5EF4-FFF2-40B4-BE49-F238E27FC236}">
                  <a16:creationId xmlns:a16="http://schemas.microsoft.com/office/drawing/2014/main" id="{0BA28ECB-E3CF-B57E-9C57-52B7B1303F69}"/>
                </a:ext>
              </a:extLst>
            </p:cNvPr>
            <p:cNvSpPr>
              <a:spLocks noChangeArrowheads="1"/>
            </p:cNvSpPr>
            <p:nvPr/>
          </p:nvSpPr>
          <p:spPr bwMode="auto">
            <a:xfrm>
              <a:off x="1723" y="701"/>
              <a:ext cx="192" cy="7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164">
              <a:extLst>
                <a:ext uri="{FF2B5EF4-FFF2-40B4-BE49-F238E27FC236}">
                  <a16:creationId xmlns:a16="http://schemas.microsoft.com/office/drawing/2014/main" id="{3F4624F8-57B0-120C-9CB9-48F23899D527}"/>
                </a:ext>
              </a:extLst>
            </p:cNvPr>
            <p:cNvSpPr>
              <a:spLocks noChangeArrowheads="1"/>
            </p:cNvSpPr>
            <p:nvPr/>
          </p:nvSpPr>
          <p:spPr bwMode="auto">
            <a:xfrm>
              <a:off x="1928" y="806"/>
              <a:ext cx="6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Line 165">
              <a:extLst>
                <a:ext uri="{FF2B5EF4-FFF2-40B4-BE49-F238E27FC236}">
                  <a16:creationId xmlns:a16="http://schemas.microsoft.com/office/drawing/2014/main" id="{83397A39-B529-EC00-B541-84A25699E139}"/>
                </a:ext>
              </a:extLst>
            </p:cNvPr>
            <p:cNvSpPr>
              <a:spLocks noChangeShapeType="1"/>
            </p:cNvSpPr>
            <p:nvPr/>
          </p:nvSpPr>
          <p:spPr bwMode="auto">
            <a:xfrm>
              <a:off x="1723" y="844"/>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Rectangle 166">
              <a:extLst>
                <a:ext uri="{FF2B5EF4-FFF2-40B4-BE49-F238E27FC236}">
                  <a16:creationId xmlns:a16="http://schemas.microsoft.com/office/drawing/2014/main" id="{D310FC52-0403-37C8-DBCF-F8F7F9498EB2}"/>
                </a:ext>
              </a:extLst>
            </p:cNvPr>
            <p:cNvSpPr>
              <a:spLocks noChangeArrowheads="1"/>
            </p:cNvSpPr>
            <p:nvPr/>
          </p:nvSpPr>
          <p:spPr bwMode="auto">
            <a:xfrm>
              <a:off x="1928" y="908"/>
              <a:ext cx="3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Freeform 167">
              <a:extLst>
                <a:ext uri="{FF2B5EF4-FFF2-40B4-BE49-F238E27FC236}">
                  <a16:creationId xmlns:a16="http://schemas.microsoft.com/office/drawing/2014/main" id="{44D195B5-981B-CD46-1E38-96B7245A3937}"/>
                </a:ext>
              </a:extLst>
            </p:cNvPr>
            <p:cNvSpPr>
              <a:spLocks noEditPoints="1"/>
            </p:cNvSpPr>
            <p:nvPr/>
          </p:nvSpPr>
          <p:spPr bwMode="auto">
            <a:xfrm>
              <a:off x="1787" y="917"/>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8">
              <a:extLst>
                <a:ext uri="{FF2B5EF4-FFF2-40B4-BE49-F238E27FC236}">
                  <a16:creationId xmlns:a16="http://schemas.microsoft.com/office/drawing/2014/main" id="{07F2DB9B-A9E7-E71E-B26B-EA217C926135}"/>
                </a:ext>
              </a:extLst>
            </p:cNvPr>
            <p:cNvSpPr>
              <a:spLocks noChangeArrowheads="1"/>
            </p:cNvSpPr>
            <p:nvPr/>
          </p:nvSpPr>
          <p:spPr bwMode="auto">
            <a:xfrm>
              <a:off x="1928" y="1014"/>
              <a:ext cx="50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Line 169">
              <a:extLst>
                <a:ext uri="{FF2B5EF4-FFF2-40B4-BE49-F238E27FC236}">
                  <a16:creationId xmlns:a16="http://schemas.microsoft.com/office/drawing/2014/main" id="{EFFFBAE8-E581-2656-7591-7A6CA22414B8}"/>
                </a:ext>
              </a:extLst>
            </p:cNvPr>
            <p:cNvSpPr>
              <a:spLocks noChangeShapeType="1"/>
            </p:cNvSpPr>
            <p:nvPr/>
          </p:nvSpPr>
          <p:spPr bwMode="auto">
            <a:xfrm>
              <a:off x="1723" y="1053"/>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70">
              <a:extLst>
                <a:ext uri="{FF2B5EF4-FFF2-40B4-BE49-F238E27FC236}">
                  <a16:creationId xmlns:a16="http://schemas.microsoft.com/office/drawing/2014/main" id="{22FF8BFC-183A-5670-B43F-64DB76DB1700}"/>
                </a:ext>
              </a:extLst>
            </p:cNvPr>
            <p:cNvSpPr>
              <a:spLocks noChangeArrowheads="1"/>
            </p:cNvSpPr>
            <p:nvPr/>
          </p:nvSpPr>
          <p:spPr bwMode="auto">
            <a:xfrm>
              <a:off x="1704" y="678"/>
              <a:ext cx="868" cy="436"/>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12" name="Straight Connector 111">
            <a:extLst>
              <a:ext uri="{FF2B5EF4-FFF2-40B4-BE49-F238E27FC236}">
                <a16:creationId xmlns:a16="http://schemas.microsoft.com/office/drawing/2014/main" id="{676F86F3-0042-191F-4710-489725DA525D}"/>
              </a:ext>
            </a:extLst>
          </p:cNvPr>
          <p:cNvCxnSpPr>
            <a:cxnSpLocks/>
            <a:stCxn id="64" idx="0"/>
          </p:cNvCxnSpPr>
          <p:nvPr/>
        </p:nvCxnSpPr>
        <p:spPr>
          <a:xfrm flipV="1">
            <a:off x="5708650" y="3645011"/>
            <a:ext cx="0" cy="2529637"/>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3" name="Freeform 233">
            <a:extLst>
              <a:ext uri="{FF2B5EF4-FFF2-40B4-BE49-F238E27FC236}">
                <a16:creationId xmlns:a16="http://schemas.microsoft.com/office/drawing/2014/main" id="{D55792EA-039A-39A4-6324-60A7D079CC9D}"/>
              </a:ext>
            </a:extLst>
          </p:cNvPr>
          <p:cNvSpPr>
            <a:spLocks/>
          </p:cNvSpPr>
          <p:nvPr/>
        </p:nvSpPr>
        <p:spPr bwMode="auto">
          <a:xfrm rot="5400000">
            <a:off x="4729228" y="4707028"/>
            <a:ext cx="2455578" cy="496734"/>
          </a:xfrm>
          <a:custGeom>
            <a:avLst/>
            <a:gdLst>
              <a:gd name="T0" fmla="*/ 32 w 2607"/>
              <a:gd name="T1" fmla="*/ 2053 h 2053"/>
              <a:gd name="T2" fmla="*/ 97 w 2607"/>
              <a:gd name="T3" fmla="*/ 2052 h 2053"/>
              <a:gd name="T4" fmla="*/ 163 w 2607"/>
              <a:gd name="T5" fmla="*/ 2049 h 2053"/>
              <a:gd name="T6" fmla="*/ 228 w 2607"/>
              <a:gd name="T7" fmla="*/ 2045 h 2053"/>
              <a:gd name="T8" fmla="*/ 293 w 2607"/>
              <a:gd name="T9" fmla="*/ 2037 h 2053"/>
              <a:gd name="T10" fmla="*/ 358 w 2607"/>
              <a:gd name="T11" fmla="*/ 2023 h 2053"/>
              <a:gd name="T12" fmla="*/ 423 w 2607"/>
              <a:gd name="T13" fmla="*/ 2000 h 2053"/>
              <a:gd name="T14" fmla="*/ 488 w 2607"/>
              <a:gd name="T15" fmla="*/ 1963 h 2053"/>
              <a:gd name="T16" fmla="*/ 554 w 2607"/>
              <a:gd name="T17" fmla="*/ 1908 h 2053"/>
              <a:gd name="T18" fmla="*/ 619 w 2607"/>
              <a:gd name="T19" fmla="*/ 1827 h 2053"/>
              <a:gd name="T20" fmla="*/ 684 w 2607"/>
              <a:gd name="T21" fmla="*/ 1716 h 2053"/>
              <a:gd name="T22" fmla="*/ 749 w 2607"/>
              <a:gd name="T23" fmla="*/ 1570 h 2053"/>
              <a:gd name="T24" fmla="*/ 814 w 2607"/>
              <a:gd name="T25" fmla="*/ 1387 h 2053"/>
              <a:gd name="T26" fmla="*/ 880 w 2607"/>
              <a:gd name="T27" fmla="*/ 1171 h 2053"/>
              <a:gd name="T28" fmla="*/ 945 w 2607"/>
              <a:gd name="T29" fmla="*/ 932 h 2053"/>
              <a:gd name="T30" fmla="*/ 1010 w 2607"/>
              <a:gd name="T31" fmla="*/ 684 h 2053"/>
              <a:gd name="T32" fmla="*/ 1075 w 2607"/>
              <a:gd name="T33" fmla="*/ 446 h 2053"/>
              <a:gd name="T34" fmla="*/ 1140 w 2607"/>
              <a:gd name="T35" fmla="*/ 241 h 2053"/>
              <a:gd name="T36" fmla="*/ 1206 w 2607"/>
              <a:gd name="T37" fmla="*/ 90 h 2053"/>
              <a:gd name="T38" fmla="*/ 1271 w 2607"/>
              <a:gd name="T39" fmla="*/ 10 h 2053"/>
              <a:gd name="T40" fmla="*/ 1336 w 2607"/>
              <a:gd name="T41" fmla="*/ 10 h 2053"/>
              <a:gd name="T42" fmla="*/ 1401 w 2607"/>
              <a:gd name="T43" fmla="*/ 90 h 2053"/>
              <a:gd name="T44" fmla="*/ 1466 w 2607"/>
              <a:gd name="T45" fmla="*/ 241 h 2053"/>
              <a:gd name="T46" fmla="*/ 1531 w 2607"/>
              <a:gd name="T47" fmla="*/ 446 h 2053"/>
              <a:gd name="T48" fmla="*/ 1597 w 2607"/>
              <a:gd name="T49" fmla="*/ 684 h 2053"/>
              <a:gd name="T50" fmla="*/ 1662 w 2607"/>
              <a:gd name="T51" fmla="*/ 932 h 2053"/>
              <a:gd name="T52" fmla="*/ 1727 w 2607"/>
              <a:gd name="T53" fmla="*/ 1171 h 2053"/>
              <a:gd name="T54" fmla="*/ 1792 w 2607"/>
              <a:gd name="T55" fmla="*/ 1387 h 2053"/>
              <a:gd name="T56" fmla="*/ 1857 w 2607"/>
              <a:gd name="T57" fmla="*/ 1570 h 2053"/>
              <a:gd name="T58" fmla="*/ 1922 w 2607"/>
              <a:gd name="T59" fmla="*/ 1716 h 2053"/>
              <a:gd name="T60" fmla="*/ 1988 w 2607"/>
              <a:gd name="T61" fmla="*/ 1827 h 2053"/>
              <a:gd name="T62" fmla="*/ 2053 w 2607"/>
              <a:gd name="T63" fmla="*/ 1908 h 2053"/>
              <a:gd name="T64" fmla="*/ 2118 w 2607"/>
              <a:gd name="T65" fmla="*/ 1963 h 2053"/>
              <a:gd name="T66" fmla="*/ 2183 w 2607"/>
              <a:gd name="T67" fmla="*/ 2000 h 2053"/>
              <a:gd name="T68" fmla="*/ 2248 w 2607"/>
              <a:gd name="T69" fmla="*/ 2023 h 2053"/>
              <a:gd name="T70" fmla="*/ 2314 w 2607"/>
              <a:gd name="T71" fmla="*/ 2037 h 2053"/>
              <a:gd name="T72" fmla="*/ 2379 w 2607"/>
              <a:gd name="T73" fmla="*/ 2045 h 2053"/>
              <a:gd name="T74" fmla="*/ 2444 w 2607"/>
              <a:gd name="T75" fmla="*/ 2049 h 2053"/>
              <a:gd name="T76" fmla="*/ 2509 w 2607"/>
              <a:gd name="T77" fmla="*/ 2052 h 2053"/>
              <a:gd name="T78" fmla="*/ 2574 w 2607"/>
              <a:gd name="T79" fmla="*/ 2053 h 2053"/>
              <a:gd name="connsiteX0" fmla="*/ 0 w 10000"/>
              <a:gd name="connsiteY0" fmla="*/ 10000 h 10000"/>
              <a:gd name="connsiteX1" fmla="*/ 249 w 10000"/>
              <a:gd name="connsiteY1" fmla="*/ 9995 h 10000"/>
              <a:gd name="connsiteX2" fmla="*/ 372 w 10000"/>
              <a:gd name="connsiteY2" fmla="*/ 9995 h 10000"/>
              <a:gd name="connsiteX3" fmla="*/ 499 w 10000"/>
              <a:gd name="connsiteY3" fmla="*/ 9990 h 10000"/>
              <a:gd name="connsiteX4" fmla="*/ 625 w 10000"/>
              <a:gd name="connsiteY4" fmla="*/ 9981 h 10000"/>
              <a:gd name="connsiteX5" fmla="*/ 748 w 10000"/>
              <a:gd name="connsiteY5" fmla="*/ 9971 h 10000"/>
              <a:gd name="connsiteX6" fmla="*/ 875 w 10000"/>
              <a:gd name="connsiteY6" fmla="*/ 9961 h 10000"/>
              <a:gd name="connsiteX7" fmla="*/ 997 w 10000"/>
              <a:gd name="connsiteY7" fmla="*/ 9942 h 10000"/>
              <a:gd name="connsiteX8" fmla="*/ 1124 w 10000"/>
              <a:gd name="connsiteY8" fmla="*/ 9922 h 10000"/>
              <a:gd name="connsiteX9" fmla="*/ 1247 w 10000"/>
              <a:gd name="connsiteY9" fmla="*/ 9893 h 10000"/>
              <a:gd name="connsiteX10" fmla="*/ 1373 w 10000"/>
              <a:gd name="connsiteY10" fmla="*/ 9854 h 10000"/>
              <a:gd name="connsiteX11" fmla="*/ 1500 w 10000"/>
              <a:gd name="connsiteY11" fmla="*/ 9805 h 10000"/>
              <a:gd name="connsiteX12" fmla="*/ 1623 w 10000"/>
              <a:gd name="connsiteY12" fmla="*/ 9742 h 10000"/>
              <a:gd name="connsiteX13" fmla="*/ 1749 w 10000"/>
              <a:gd name="connsiteY13" fmla="*/ 9664 h 10000"/>
              <a:gd name="connsiteX14" fmla="*/ 1872 w 10000"/>
              <a:gd name="connsiteY14" fmla="*/ 9562 h 10000"/>
              <a:gd name="connsiteX15" fmla="*/ 1998 w 10000"/>
              <a:gd name="connsiteY15" fmla="*/ 9440 h 10000"/>
              <a:gd name="connsiteX16" fmla="*/ 2125 w 10000"/>
              <a:gd name="connsiteY16" fmla="*/ 9294 h 10000"/>
              <a:gd name="connsiteX17" fmla="*/ 2248 w 10000"/>
              <a:gd name="connsiteY17" fmla="*/ 9113 h 10000"/>
              <a:gd name="connsiteX18" fmla="*/ 2374 w 10000"/>
              <a:gd name="connsiteY18" fmla="*/ 8899 h 10000"/>
              <a:gd name="connsiteX19" fmla="*/ 2497 w 10000"/>
              <a:gd name="connsiteY19" fmla="*/ 8651 h 10000"/>
              <a:gd name="connsiteX20" fmla="*/ 2624 w 10000"/>
              <a:gd name="connsiteY20" fmla="*/ 8358 h 10000"/>
              <a:gd name="connsiteX21" fmla="*/ 2750 w 10000"/>
              <a:gd name="connsiteY21" fmla="*/ 8022 h 10000"/>
              <a:gd name="connsiteX22" fmla="*/ 2873 w 10000"/>
              <a:gd name="connsiteY22" fmla="*/ 7647 h 10000"/>
              <a:gd name="connsiteX23" fmla="*/ 3000 w 10000"/>
              <a:gd name="connsiteY23" fmla="*/ 7224 h 10000"/>
              <a:gd name="connsiteX24" fmla="*/ 3122 w 10000"/>
              <a:gd name="connsiteY24" fmla="*/ 6756 h 10000"/>
              <a:gd name="connsiteX25" fmla="*/ 3249 w 10000"/>
              <a:gd name="connsiteY25" fmla="*/ 6249 h 10000"/>
              <a:gd name="connsiteX26" fmla="*/ 3376 w 10000"/>
              <a:gd name="connsiteY26" fmla="*/ 5704 h 10000"/>
              <a:gd name="connsiteX27" fmla="*/ 3498 w 10000"/>
              <a:gd name="connsiteY27" fmla="*/ 5134 h 10000"/>
              <a:gd name="connsiteX28" fmla="*/ 3625 w 10000"/>
              <a:gd name="connsiteY28" fmla="*/ 4540 h 10000"/>
              <a:gd name="connsiteX29" fmla="*/ 3748 w 10000"/>
              <a:gd name="connsiteY29" fmla="*/ 3936 h 10000"/>
              <a:gd name="connsiteX30" fmla="*/ 3874 w 10000"/>
              <a:gd name="connsiteY30" fmla="*/ 3332 h 10000"/>
              <a:gd name="connsiteX31" fmla="*/ 4001 w 10000"/>
              <a:gd name="connsiteY31" fmla="*/ 2737 h 10000"/>
              <a:gd name="connsiteX32" fmla="*/ 4124 w 10000"/>
              <a:gd name="connsiteY32" fmla="*/ 2172 h 10000"/>
              <a:gd name="connsiteX33" fmla="*/ 4250 w 10000"/>
              <a:gd name="connsiteY33" fmla="*/ 1646 h 10000"/>
              <a:gd name="connsiteX34" fmla="*/ 4373 w 10000"/>
              <a:gd name="connsiteY34" fmla="*/ 1174 h 10000"/>
              <a:gd name="connsiteX35" fmla="*/ 4499 w 10000"/>
              <a:gd name="connsiteY35" fmla="*/ 770 h 10000"/>
              <a:gd name="connsiteX36" fmla="*/ 4626 w 10000"/>
              <a:gd name="connsiteY36" fmla="*/ 438 h 10000"/>
              <a:gd name="connsiteX37" fmla="*/ 4749 w 10000"/>
              <a:gd name="connsiteY37" fmla="*/ 200 h 10000"/>
              <a:gd name="connsiteX38" fmla="*/ 4875 w 10000"/>
              <a:gd name="connsiteY38" fmla="*/ 49 h 10000"/>
              <a:gd name="connsiteX39" fmla="*/ 4998 w 10000"/>
              <a:gd name="connsiteY39" fmla="*/ 0 h 10000"/>
              <a:gd name="connsiteX40" fmla="*/ 5125 w 10000"/>
              <a:gd name="connsiteY40" fmla="*/ 49 h 10000"/>
              <a:gd name="connsiteX41" fmla="*/ 5251 w 10000"/>
              <a:gd name="connsiteY41" fmla="*/ 200 h 10000"/>
              <a:gd name="connsiteX42" fmla="*/ 5374 w 10000"/>
              <a:gd name="connsiteY42" fmla="*/ 438 h 10000"/>
              <a:gd name="connsiteX43" fmla="*/ 5501 w 10000"/>
              <a:gd name="connsiteY43" fmla="*/ 770 h 10000"/>
              <a:gd name="connsiteX44" fmla="*/ 5623 w 10000"/>
              <a:gd name="connsiteY44" fmla="*/ 1174 h 10000"/>
              <a:gd name="connsiteX45" fmla="*/ 5750 w 10000"/>
              <a:gd name="connsiteY45" fmla="*/ 1646 h 10000"/>
              <a:gd name="connsiteX46" fmla="*/ 5873 w 10000"/>
              <a:gd name="connsiteY46" fmla="*/ 2172 h 10000"/>
              <a:gd name="connsiteX47" fmla="*/ 5999 w 10000"/>
              <a:gd name="connsiteY47" fmla="*/ 2737 h 10000"/>
              <a:gd name="connsiteX48" fmla="*/ 6126 w 10000"/>
              <a:gd name="connsiteY48" fmla="*/ 3332 h 10000"/>
              <a:gd name="connsiteX49" fmla="*/ 6249 w 10000"/>
              <a:gd name="connsiteY49" fmla="*/ 3936 h 10000"/>
              <a:gd name="connsiteX50" fmla="*/ 6375 w 10000"/>
              <a:gd name="connsiteY50" fmla="*/ 4540 h 10000"/>
              <a:gd name="connsiteX51" fmla="*/ 6498 w 10000"/>
              <a:gd name="connsiteY51" fmla="*/ 5134 h 10000"/>
              <a:gd name="connsiteX52" fmla="*/ 6624 w 10000"/>
              <a:gd name="connsiteY52" fmla="*/ 5704 h 10000"/>
              <a:gd name="connsiteX53" fmla="*/ 6747 w 10000"/>
              <a:gd name="connsiteY53" fmla="*/ 6249 h 10000"/>
              <a:gd name="connsiteX54" fmla="*/ 6874 w 10000"/>
              <a:gd name="connsiteY54" fmla="*/ 6756 h 10000"/>
              <a:gd name="connsiteX55" fmla="*/ 7000 w 10000"/>
              <a:gd name="connsiteY55" fmla="*/ 7224 h 10000"/>
              <a:gd name="connsiteX56" fmla="*/ 7123 w 10000"/>
              <a:gd name="connsiteY56" fmla="*/ 7647 h 10000"/>
              <a:gd name="connsiteX57" fmla="*/ 7250 w 10000"/>
              <a:gd name="connsiteY57" fmla="*/ 8022 h 10000"/>
              <a:gd name="connsiteX58" fmla="*/ 7372 w 10000"/>
              <a:gd name="connsiteY58" fmla="*/ 8358 h 10000"/>
              <a:gd name="connsiteX59" fmla="*/ 7499 w 10000"/>
              <a:gd name="connsiteY59" fmla="*/ 8651 h 10000"/>
              <a:gd name="connsiteX60" fmla="*/ 7626 w 10000"/>
              <a:gd name="connsiteY60" fmla="*/ 8899 h 10000"/>
              <a:gd name="connsiteX61" fmla="*/ 7748 w 10000"/>
              <a:gd name="connsiteY61" fmla="*/ 9113 h 10000"/>
              <a:gd name="connsiteX62" fmla="*/ 7875 w 10000"/>
              <a:gd name="connsiteY62" fmla="*/ 9294 h 10000"/>
              <a:gd name="connsiteX63" fmla="*/ 7998 w 10000"/>
              <a:gd name="connsiteY63" fmla="*/ 9440 h 10000"/>
              <a:gd name="connsiteX64" fmla="*/ 8124 w 10000"/>
              <a:gd name="connsiteY64" fmla="*/ 9562 h 10000"/>
              <a:gd name="connsiteX65" fmla="*/ 8251 w 10000"/>
              <a:gd name="connsiteY65" fmla="*/ 9664 h 10000"/>
              <a:gd name="connsiteX66" fmla="*/ 8374 w 10000"/>
              <a:gd name="connsiteY66" fmla="*/ 9742 h 10000"/>
              <a:gd name="connsiteX67" fmla="*/ 8500 w 10000"/>
              <a:gd name="connsiteY67" fmla="*/ 9805 h 10000"/>
              <a:gd name="connsiteX68" fmla="*/ 8623 w 10000"/>
              <a:gd name="connsiteY68" fmla="*/ 9854 h 10000"/>
              <a:gd name="connsiteX69" fmla="*/ 8750 w 10000"/>
              <a:gd name="connsiteY69" fmla="*/ 9893 h 10000"/>
              <a:gd name="connsiteX70" fmla="*/ 8876 w 10000"/>
              <a:gd name="connsiteY70" fmla="*/ 9922 h 10000"/>
              <a:gd name="connsiteX71" fmla="*/ 8999 w 10000"/>
              <a:gd name="connsiteY71" fmla="*/ 9942 h 10000"/>
              <a:gd name="connsiteX72" fmla="*/ 9125 w 10000"/>
              <a:gd name="connsiteY72" fmla="*/ 9961 h 10000"/>
              <a:gd name="connsiteX73" fmla="*/ 9248 w 10000"/>
              <a:gd name="connsiteY73" fmla="*/ 9971 h 10000"/>
              <a:gd name="connsiteX74" fmla="*/ 9375 w 10000"/>
              <a:gd name="connsiteY74" fmla="*/ 9981 h 10000"/>
              <a:gd name="connsiteX75" fmla="*/ 9501 w 10000"/>
              <a:gd name="connsiteY75" fmla="*/ 9990 h 10000"/>
              <a:gd name="connsiteX76" fmla="*/ 9624 w 10000"/>
              <a:gd name="connsiteY76" fmla="*/ 9995 h 10000"/>
              <a:gd name="connsiteX77" fmla="*/ 9751 w 10000"/>
              <a:gd name="connsiteY77" fmla="*/ 9995 h 10000"/>
              <a:gd name="connsiteX78" fmla="*/ 9873 w 10000"/>
              <a:gd name="connsiteY78" fmla="*/ 10000 h 10000"/>
              <a:gd name="connsiteX79" fmla="*/ 10000 w 10000"/>
              <a:gd name="connsiteY79" fmla="*/ 10000 h 10000"/>
              <a:gd name="connsiteX0" fmla="*/ 0 w 9751"/>
              <a:gd name="connsiteY0" fmla="*/ 9995 h 10000"/>
              <a:gd name="connsiteX1" fmla="*/ 123 w 9751"/>
              <a:gd name="connsiteY1" fmla="*/ 9995 h 10000"/>
              <a:gd name="connsiteX2" fmla="*/ 250 w 9751"/>
              <a:gd name="connsiteY2" fmla="*/ 9990 h 10000"/>
              <a:gd name="connsiteX3" fmla="*/ 376 w 9751"/>
              <a:gd name="connsiteY3" fmla="*/ 9981 h 10000"/>
              <a:gd name="connsiteX4" fmla="*/ 499 w 9751"/>
              <a:gd name="connsiteY4" fmla="*/ 9971 h 10000"/>
              <a:gd name="connsiteX5" fmla="*/ 626 w 9751"/>
              <a:gd name="connsiteY5" fmla="*/ 9961 h 10000"/>
              <a:gd name="connsiteX6" fmla="*/ 748 w 9751"/>
              <a:gd name="connsiteY6" fmla="*/ 9942 h 10000"/>
              <a:gd name="connsiteX7" fmla="*/ 875 w 9751"/>
              <a:gd name="connsiteY7" fmla="*/ 9922 h 10000"/>
              <a:gd name="connsiteX8" fmla="*/ 998 w 9751"/>
              <a:gd name="connsiteY8" fmla="*/ 9893 h 10000"/>
              <a:gd name="connsiteX9" fmla="*/ 1124 w 9751"/>
              <a:gd name="connsiteY9" fmla="*/ 9854 h 10000"/>
              <a:gd name="connsiteX10" fmla="*/ 1251 w 9751"/>
              <a:gd name="connsiteY10" fmla="*/ 9805 h 10000"/>
              <a:gd name="connsiteX11" fmla="*/ 1374 w 9751"/>
              <a:gd name="connsiteY11" fmla="*/ 9742 h 10000"/>
              <a:gd name="connsiteX12" fmla="*/ 1500 w 9751"/>
              <a:gd name="connsiteY12" fmla="*/ 9664 h 10000"/>
              <a:gd name="connsiteX13" fmla="*/ 1623 w 9751"/>
              <a:gd name="connsiteY13" fmla="*/ 9562 h 10000"/>
              <a:gd name="connsiteX14" fmla="*/ 1749 w 9751"/>
              <a:gd name="connsiteY14" fmla="*/ 9440 h 10000"/>
              <a:gd name="connsiteX15" fmla="*/ 1876 w 9751"/>
              <a:gd name="connsiteY15" fmla="*/ 9294 h 10000"/>
              <a:gd name="connsiteX16" fmla="*/ 1999 w 9751"/>
              <a:gd name="connsiteY16" fmla="*/ 9113 h 10000"/>
              <a:gd name="connsiteX17" fmla="*/ 2125 w 9751"/>
              <a:gd name="connsiteY17" fmla="*/ 8899 h 10000"/>
              <a:gd name="connsiteX18" fmla="*/ 2248 w 9751"/>
              <a:gd name="connsiteY18" fmla="*/ 8651 h 10000"/>
              <a:gd name="connsiteX19" fmla="*/ 2375 w 9751"/>
              <a:gd name="connsiteY19" fmla="*/ 8358 h 10000"/>
              <a:gd name="connsiteX20" fmla="*/ 2501 w 9751"/>
              <a:gd name="connsiteY20" fmla="*/ 8022 h 10000"/>
              <a:gd name="connsiteX21" fmla="*/ 2624 w 9751"/>
              <a:gd name="connsiteY21" fmla="*/ 7647 h 10000"/>
              <a:gd name="connsiteX22" fmla="*/ 2751 w 9751"/>
              <a:gd name="connsiteY22" fmla="*/ 7224 h 10000"/>
              <a:gd name="connsiteX23" fmla="*/ 2873 w 9751"/>
              <a:gd name="connsiteY23" fmla="*/ 6756 h 10000"/>
              <a:gd name="connsiteX24" fmla="*/ 3000 w 9751"/>
              <a:gd name="connsiteY24" fmla="*/ 6249 h 10000"/>
              <a:gd name="connsiteX25" fmla="*/ 3127 w 9751"/>
              <a:gd name="connsiteY25" fmla="*/ 5704 h 10000"/>
              <a:gd name="connsiteX26" fmla="*/ 3249 w 9751"/>
              <a:gd name="connsiteY26" fmla="*/ 5134 h 10000"/>
              <a:gd name="connsiteX27" fmla="*/ 3376 w 9751"/>
              <a:gd name="connsiteY27" fmla="*/ 4540 h 10000"/>
              <a:gd name="connsiteX28" fmla="*/ 3499 w 9751"/>
              <a:gd name="connsiteY28" fmla="*/ 3936 h 10000"/>
              <a:gd name="connsiteX29" fmla="*/ 3625 w 9751"/>
              <a:gd name="connsiteY29" fmla="*/ 3332 h 10000"/>
              <a:gd name="connsiteX30" fmla="*/ 3752 w 9751"/>
              <a:gd name="connsiteY30" fmla="*/ 2737 h 10000"/>
              <a:gd name="connsiteX31" fmla="*/ 3875 w 9751"/>
              <a:gd name="connsiteY31" fmla="*/ 2172 h 10000"/>
              <a:gd name="connsiteX32" fmla="*/ 4001 w 9751"/>
              <a:gd name="connsiteY32" fmla="*/ 1646 h 10000"/>
              <a:gd name="connsiteX33" fmla="*/ 4124 w 9751"/>
              <a:gd name="connsiteY33" fmla="*/ 1174 h 10000"/>
              <a:gd name="connsiteX34" fmla="*/ 4250 w 9751"/>
              <a:gd name="connsiteY34" fmla="*/ 770 h 10000"/>
              <a:gd name="connsiteX35" fmla="*/ 4377 w 9751"/>
              <a:gd name="connsiteY35" fmla="*/ 438 h 10000"/>
              <a:gd name="connsiteX36" fmla="*/ 4500 w 9751"/>
              <a:gd name="connsiteY36" fmla="*/ 200 h 10000"/>
              <a:gd name="connsiteX37" fmla="*/ 4626 w 9751"/>
              <a:gd name="connsiteY37" fmla="*/ 49 h 10000"/>
              <a:gd name="connsiteX38" fmla="*/ 4749 w 9751"/>
              <a:gd name="connsiteY38" fmla="*/ 0 h 10000"/>
              <a:gd name="connsiteX39" fmla="*/ 4876 w 9751"/>
              <a:gd name="connsiteY39" fmla="*/ 49 h 10000"/>
              <a:gd name="connsiteX40" fmla="*/ 5002 w 9751"/>
              <a:gd name="connsiteY40" fmla="*/ 200 h 10000"/>
              <a:gd name="connsiteX41" fmla="*/ 5125 w 9751"/>
              <a:gd name="connsiteY41" fmla="*/ 438 h 10000"/>
              <a:gd name="connsiteX42" fmla="*/ 5252 w 9751"/>
              <a:gd name="connsiteY42" fmla="*/ 770 h 10000"/>
              <a:gd name="connsiteX43" fmla="*/ 5374 w 9751"/>
              <a:gd name="connsiteY43" fmla="*/ 1174 h 10000"/>
              <a:gd name="connsiteX44" fmla="*/ 5501 w 9751"/>
              <a:gd name="connsiteY44" fmla="*/ 1646 h 10000"/>
              <a:gd name="connsiteX45" fmla="*/ 5624 w 9751"/>
              <a:gd name="connsiteY45" fmla="*/ 2172 h 10000"/>
              <a:gd name="connsiteX46" fmla="*/ 5750 w 9751"/>
              <a:gd name="connsiteY46" fmla="*/ 2737 h 10000"/>
              <a:gd name="connsiteX47" fmla="*/ 5877 w 9751"/>
              <a:gd name="connsiteY47" fmla="*/ 3332 h 10000"/>
              <a:gd name="connsiteX48" fmla="*/ 6000 w 9751"/>
              <a:gd name="connsiteY48" fmla="*/ 3936 h 10000"/>
              <a:gd name="connsiteX49" fmla="*/ 6126 w 9751"/>
              <a:gd name="connsiteY49" fmla="*/ 4540 h 10000"/>
              <a:gd name="connsiteX50" fmla="*/ 6249 w 9751"/>
              <a:gd name="connsiteY50" fmla="*/ 5134 h 10000"/>
              <a:gd name="connsiteX51" fmla="*/ 6375 w 9751"/>
              <a:gd name="connsiteY51" fmla="*/ 5704 h 10000"/>
              <a:gd name="connsiteX52" fmla="*/ 6498 w 9751"/>
              <a:gd name="connsiteY52" fmla="*/ 6249 h 10000"/>
              <a:gd name="connsiteX53" fmla="*/ 6625 w 9751"/>
              <a:gd name="connsiteY53" fmla="*/ 6756 h 10000"/>
              <a:gd name="connsiteX54" fmla="*/ 6751 w 9751"/>
              <a:gd name="connsiteY54" fmla="*/ 7224 h 10000"/>
              <a:gd name="connsiteX55" fmla="*/ 6874 w 9751"/>
              <a:gd name="connsiteY55" fmla="*/ 7647 h 10000"/>
              <a:gd name="connsiteX56" fmla="*/ 7001 w 9751"/>
              <a:gd name="connsiteY56" fmla="*/ 8022 h 10000"/>
              <a:gd name="connsiteX57" fmla="*/ 7123 w 9751"/>
              <a:gd name="connsiteY57" fmla="*/ 8358 h 10000"/>
              <a:gd name="connsiteX58" fmla="*/ 7250 w 9751"/>
              <a:gd name="connsiteY58" fmla="*/ 8651 h 10000"/>
              <a:gd name="connsiteX59" fmla="*/ 7377 w 9751"/>
              <a:gd name="connsiteY59" fmla="*/ 8899 h 10000"/>
              <a:gd name="connsiteX60" fmla="*/ 7499 w 9751"/>
              <a:gd name="connsiteY60" fmla="*/ 9113 h 10000"/>
              <a:gd name="connsiteX61" fmla="*/ 7626 w 9751"/>
              <a:gd name="connsiteY61" fmla="*/ 9294 h 10000"/>
              <a:gd name="connsiteX62" fmla="*/ 7749 w 9751"/>
              <a:gd name="connsiteY62" fmla="*/ 9440 h 10000"/>
              <a:gd name="connsiteX63" fmla="*/ 7875 w 9751"/>
              <a:gd name="connsiteY63" fmla="*/ 9562 h 10000"/>
              <a:gd name="connsiteX64" fmla="*/ 8002 w 9751"/>
              <a:gd name="connsiteY64" fmla="*/ 9664 h 10000"/>
              <a:gd name="connsiteX65" fmla="*/ 8125 w 9751"/>
              <a:gd name="connsiteY65" fmla="*/ 9742 h 10000"/>
              <a:gd name="connsiteX66" fmla="*/ 8251 w 9751"/>
              <a:gd name="connsiteY66" fmla="*/ 9805 h 10000"/>
              <a:gd name="connsiteX67" fmla="*/ 8374 w 9751"/>
              <a:gd name="connsiteY67" fmla="*/ 9854 h 10000"/>
              <a:gd name="connsiteX68" fmla="*/ 8501 w 9751"/>
              <a:gd name="connsiteY68" fmla="*/ 9893 h 10000"/>
              <a:gd name="connsiteX69" fmla="*/ 8627 w 9751"/>
              <a:gd name="connsiteY69" fmla="*/ 9922 h 10000"/>
              <a:gd name="connsiteX70" fmla="*/ 8750 w 9751"/>
              <a:gd name="connsiteY70" fmla="*/ 9942 h 10000"/>
              <a:gd name="connsiteX71" fmla="*/ 8876 w 9751"/>
              <a:gd name="connsiteY71" fmla="*/ 9961 h 10000"/>
              <a:gd name="connsiteX72" fmla="*/ 8999 w 9751"/>
              <a:gd name="connsiteY72" fmla="*/ 9971 h 10000"/>
              <a:gd name="connsiteX73" fmla="*/ 9126 w 9751"/>
              <a:gd name="connsiteY73" fmla="*/ 9981 h 10000"/>
              <a:gd name="connsiteX74" fmla="*/ 9252 w 9751"/>
              <a:gd name="connsiteY74" fmla="*/ 9990 h 10000"/>
              <a:gd name="connsiteX75" fmla="*/ 9375 w 9751"/>
              <a:gd name="connsiteY75" fmla="*/ 9995 h 10000"/>
              <a:gd name="connsiteX76" fmla="*/ 9502 w 9751"/>
              <a:gd name="connsiteY76" fmla="*/ 9995 h 10000"/>
              <a:gd name="connsiteX77" fmla="*/ 9624 w 9751"/>
              <a:gd name="connsiteY77" fmla="*/ 10000 h 10000"/>
              <a:gd name="connsiteX78" fmla="*/ 9751 w 9751"/>
              <a:gd name="connsiteY78" fmla="*/ 10000 h 10000"/>
              <a:gd name="connsiteX0" fmla="*/ 0 w 10000"/>
              <a:gd name="connsiteY0" fmla="*/ 9995 h 10000"/>
              <a:gd name="connsiteX1" fmla="*/ 256 w 10000"/>
              <a:gd name="connsiteY1" fmla="*/ 9990 h 10000"/>
              <a:gd name="connsiteX2" fmla="*/ 386 w 10000"/>
              <a:gd name="connsiteY2" fmla="*/ 9981 h 10000"/>
              <a:gd name="connsiteX3" fmla="*/ 512 w 10000"/>
              <a:gd name="connsiteY3" fmla="*/ 9971 h 10000"/>
              <a:gd name="connsiteX4" fmla="*/ 642 w 10000"/>
              <a:gd name="connsiteY4" fmla="*/ 9961 h 10000"/>
              <a:gd name="connsiteX5" fmla="*/ 767 w 10000"/>
              <a:gd name="connsiteY5" fmla="*/ 9942 h 10000"/>
              <a:gd name="connsiteX6" fmla="*/ 897 w 10000"/>
              <a:gd name="connsiteY6" fmla="*/ 9922 h 10000"/>
              <a:gd name="connsiteX7" fmla="*/ 1023 w 10000"/>
              <a:gd name="connsiteY7" fmla="*/ 9893 h 10000"/>
              <a:gd name="connsiteX8" fmla="*/ 1153 w 10000"/>
              <a:gd name="connsiteY8" fmla="*/ 9854 h 10000"/>
              <a:gd name="connsiteX9" fmla="*/ 1283 w 10000"/>
              <a:gd name="connsiteY9" fmla="*/ 9805 h 10000"/>
              <a:gd name="connsiteX10" fmla="*/ 1409 w 10000"/>
              <a:gd name="connsiteY10" fmla="*/ 9742 h 10000"/>
              <a:gd name="connsiteX11" fmla="*/ 1538 w 10000"/>
              <a:gd name="connsiteY11" fmla="*/ 9664 h 10000"/>
              <a:gd name="connsiteX12" fmla="*/ 1664 w 10000"/>
              <a:gd name="connsiteY12" fmla="*/ 9562 h 10000"/>
              <a:gd name="connsiteX13" fmla="*/ 1794 w 10000"/>
              <a:gd name="connsiteY13" fmla="*/ 9440 h 10000"/>
              <a:gd name="connsiteX14" fmla="*/ 1924 w 10000"/>
              <a:gd name="connsiteY14" fmla="*/ 9294 h 10000"/>
              <a:gd name="connsiteX15" fmla="*/ 2050 w 10000"/>
              <a:gd name="connsiteY15" fmla="*/ 9113 h 10000"/>
              <a:gd name="connsiteX16" fmla="*/ 2179 w 10000"/>
              <a:gd name="connsiteY16" fmla="*/ 8899 h 10000"/>
              <a:gd name="connsiteX17" fmla="*/ 2305 w 10000"/>
              <a:gd name="connsiteY17" fmla="*/ 8651 h 10000"/>
              <a:gd name="connsiteX18" fmla="*/ 2436 w 10000"/>
              <a:gd name="connsiteY18" fmla="*/ 8358 h 10000"/>
              <a:gd name="connsiteX19" fmla="*/ 2565 w 10000"/>
              <a:gd name="connsiteY19" fmla="*/ 8022 h 10000"/>
              <a:gd name="connsiteX20" fmla="*/ 2691 w 10000"/>
              <a:gd name="connsiteY20" fmla="*/ 7647 h 10000"/>
              <a:gd name="connsiteX21" fmla="*/ 2821 w 10000"/>
              <a:gd name="connsiteY21" fmla="*/ 7224 h 10000"/>
              <a:gd name="connsiteX22" fmla="*/ 2946 w 10000"/>
              <a:gd name="connsiteY22" fmla="*/ 6756 h 10000"/>
              <a:gd name="connsiteX23" fmla="*/ 3077 w 10000"/>
              <a:gd name="connsiteY23" fmla="*/ 6249 h 10000"/>
              <a:gd name="connsiteX24" fmla="*/ 3207 w 10000"/>
              <a:gd name="connsiteY24" fmla="*/ 5704 h 10000"/>
              <a:gd name="connsiteX25" fmla="*/ 3332 w 10000"/>
              <a:gd name="connsiteY25" fmla="*/ 5134 h 10000"/>
              <a:gd name="connsiteX26" fmla="*/ 3462 w 10000"/>
              <a:gd name="connsiteY26" fmla="*/ 4540 h 10000"/>
              <a:gd name="connsiteX27" fmla="*/ 3588 w 10000"/>
              <a:gd name="connsiteY27" fmla="*/ 3936 h 10000"/>
              <a:gd name="connsiteX28" fmla="*/ 3718 w 10000"/>
              <a:gd name="connsiteY28" fmla="*/ 3332 h 10000"/>
              <a:gd name="connsiteX29" fmla="*/ 3848 w 10000"/>
              <a:gd name="connsiteY29" fmla="*/ 2737 h 10000"/>
              <a:gd name="connsiteX30" fmla="*/ 3974 w 10000"/>
              <a:gd name="connsiteY30" fmla="*/ 2172 h 10000"/>
              <a:gd name="connsiteX31" fmla="*/ 4103 w 10000"/>
              <a:gd name="connsiteY31" fmla="*/ 1646 h 10000"/>
              <a:gd name="connsiteX32" fmla="*/ 4229 w 10000"/>
              <a:gd name="connsiteY32" fmla="*/ 1174 h 10000"/>
              <a:gd name="connsiteX33" fmla="*/ 4359 w 10000"/>
              <a:gd name="connsiteY33" fmla="*/ 770 h 10000"/>
              <a:gd name="connsiteX34" fmla="*/ 4489 w 10000"/>
              <a:gd name="connsiteY34" fmla="*/ 438 h 10000"/>
              <a:gd name="connsiteX35" fmla="*/ 4615 w 10000"/>
              <a:gd name="connsiteY35" fmla="*/ 200 h 10000"/>
              <a:gd name="connsiteX36" fmla="*/ 4744 w 10000"/>
              <a:gd name="connsiteY36" fmla="*/ 49 h 10000"/>
              <a:gd name="connsiteX37" fmla="*/ 4870 w 10000"/>
              <a:gd name="connsiteY37" fmla="*/ 0 h 10000"/>
              <a:gd name="connsiteX38" fmla="*/ 5001 w 10000"/>
              <a:gd name="connsiteY38" fmla="*/ 49 h 10000"/>
              <a:gd name="connsiteX39" fmla="*/ 5130 w 10000"/>
              <a:gd name="connsiteY39" fmla="*/ 200 h 10000"/>
              <a:gd name="connsiteX40" fmla="*/ 5256 w 10000"/>
              <a:gd name="connsiteY40" fmla="*/ 438 h 10000"/>
              <a:gd name="connsiteX41" fmla="*/ 5386 w 10000"/>
              <a:gd name="connsiteY41" fmla="*/ 770 h 10000"/>
              <a:gd name="connsiteX42" fmla="*/ 5511 w 10000"/>
              <a:gd name="connsiteY42" fmla="*/ 1174 h 10000"/>
              <a:gd name="connsiteX43" fmla="*/ 5641 w 10000"/>
              <a:gd name="connsiteY43" fmla="*/ 1646 h 10000"/>
              <a:gd name="connsiteX44" fmla="*/ 5768 w 10000"/>
              <a:gd name="connsiteY44" fmla="*/ 2172 h 10000"/>
              <a:gd name="connsiteX45" fmla="*/ 5897 w 10000"/>
              <a:gd name="connsiteY45" fmla="*/ 2737 h 10000"/>
              <a:gd name="connsiteX46" fmla="*/ 6027 w 10000"/>
              <a:gd name="connsiteY46" fmla="*/ 3332 h 10000"/>
              <a:gd name="connsiteX47" fmla="*/ 6153 w 10000"/>
              <a:gd name="connsiteY47" fmla="*/ 3936 h 10000"/>
              <a:gd name="connsiteX48" fmla="*/ 6282 w 10000"/>
              <a:gd name="connsiteY48" fmla="*/ 4540 h 10000"/>
              <a:gd name="connsiteX49" fmla="*/ 6409 w 10000"/>
              <a:gd name="connsiteY49" fmla="*/ 5134 h 10000"/>
              <a:gd name="connsiteX50" fmla="*/ 6538 w 10000"/>
              <a:gd name="connsiteY50" fmla="*/ 5704 h 10000"/>
              <a:gd name="connsiteX51" fmla="*/ 6664 w 10000"/>
              <a:gd name="connsiteY51" fmla="*/ 6249 h 10000"/>
              <a:gd name="connsiteX52" fmla="*/ 6794 w 10000"/>
              <a:gd name="connsiteY52" fmla="*/ 6756 h 10000"/>
              <a:gd name="connsiteX53" fmla="*/ 6923 w 10000"/>
              <a:gd name="connsiteY53" fmla="*/ 7224 h 10000"/>
              <a:gd name="connsiteX54" fmla="*/ 7050 w 10000"/>
              <a:gd name="connsiteY54" fmla="*/ 7647 h 10000"/>
              <a:gd name="connsiteX55" fmla="*/ 7180 w 10000"/>
              <a:gd name="connsiteY55" fmla="*/ 8022 h 10000"/>
              <a:gd name="connsiteX56" fmla="*/ 7305 w 10000"/>
              <a:gd name="connsiteY56" fmla="*/ 8358 h 10000"/>
              <a:gd name="connsiteX57" fmla="*/ 7435 w 10000"/>
              <a:gd name="connsiteY57" fmla="*/ 8651 h 10000"/>
              <a:gd name="connsiteX58" fmla="*/ 7565 w 10000"/>
              <a:gd name="connsiteY58" fmla="*/ 8899 h 10000"/>
              <a:gd name="connsiteX59" fmla="*/ 7690 w 10000"/>
              <a:gd name="connsiteY59" fmla="*/ 9113 h 10000"/>
              <a:gd name="connsiteX60" fmla="*/ 7821 w 10000"/>
              <a:gd name="connsiteY60" fmla="*/ 9294 h 10000"/>
              <a:gd name="connsiteX61" fmla="*/ 7947 w 10000"/>
              <a:gd name="connsiteY61" fmla="*/ 9440 h 10000"/>
              <a:gd name="connsiteX62" fmla="*/ 8076 w 10000"/>
              <a:gd name="connsiteY62" fmla="*/ 9562 h 10000"/>
              <a:gd name="connsiteX63" fmla="*/ 8206 w 10000"/>
              <a:gd name="connsiteY63" fmla="*/ 9664 h 10000"/>
              <a:gd name="connsiteX64" fmla="*/ 8332 w 10000"/>
              <a:gd name="connsiteY64" fmla="*/ 9742 h 10000"/>
              <a:gd name="connsiteX65" fmla="*/ 8462 w 10000"/>
              <a:gd name="connsiteY65" fmla="*/ 9805 h 10000"/>
              <a:gd name="connsiteX66" fmla="*/ 8588 w 10000"/>
              <a:gd name="connsiteY66" fmla="*/ 9854 h 10000"/>
              <a:gd name="connsiteX67" fmla="*/ 8718 w 10000"/>
              <a:gd name="connsiteY67" fmla="*/ 9893 h 10000"/>
              <a:gd name="connsiteX68" fmla="*/ 8847 w 10000"/>
              <a:gd name="connsiteY68" fmla="*/ 9922 h 10000"/>
              <a:gd name="connsiteX69" fmla="*/ 8973 w 10000"/>
              <a:gd name="connsiteY69" fmla="*/ 9942 h 10000"/>
              <a:gd name="connsiteX70" fmla="*/ 9103 w 10000"/>
              <a:gd name="connsiteY70" fmla="*/ 9961 h 10000"/>
              <a:gd name="connsiteX71" fmla="*/ 9229 w 10000"/>
              <a:gd name="connsiteY71" fmla="*/ 9971 h 10000"/>
              <a:gd name="connsiteX72" fmla="*/ 9359 w 10000"/>
              <a:gd name="connsiteY72" fmla="*/ 9981 h 10000"/>
              <a:gd name="connsiteX73" fmla="*/ 9488 w 10000"/>
              <a:gd name="connsiteY73" fmla="*/ 9990 h 10000"/>
              <a:gd name="connsiteX74" fmla="*/ 9614 w 10000"/>
              <a:gd name="connsiteY74" fmla="*/ 9995 h 10000"/>
              <a:gd name="connsiteX75" fmla="*/ 9745 w 10000"/>
              <a:gd name="connsiteY75" fmla="*/ 9995 h 10000"/>
              <a:gd name="connsiteX76" fmla="*/ 9870 w 10000"/>
              <a:gd name="connsiteY76" fmla="*/ 10000 h 10000"/>
              <a:gd name="connsiteX77" fmla="*/ 10000 w 10000"/>
              <a:gd name="connsiteY77" fmla="*/ 10000 h 10000"/>
              <a:gd name="connsiteX0" fmla="*/ 0 w 9870"/>
              <a:gd name="connsiteY0" fmla="*/ 9995 h 10000"/>
              <a:gd name="connsiteX1" fmla="*/ 256 w 9870"/>
              <a:gd name="connsiteY1" fmla="*/ 9990 h 10000"/>
              <a:gd name="connsiteX2" fmla="*/ 386 w 9870"/>
              <a:gd name="connsiteY2" fmla="*/ 9981 h 10000"/>
              <a:gd name="connsiteX3" fmla="*/ 512 w 9870"/>
              <a:gd name="connsiteY3" fmla="*/ 9971 h 10000"/>
              <a:gd name="connsiteX4" fmla="*/ 642 w 9870"/>
              <a:gd name="connsiteY4" fmla="*/ 9961 h 10000"/>
              <a:gd name="connsiteX5" fmla="*/ 767 w 9870"/>
              <a:gd name="connsiteY5" fmla="*/ 9942 h 10000"/>
              <a:gd name="connsiteX6" fmla="*/ 897 w 9870"/>
              <a:gd name="connsiteY6" fmla="*/ 9922 h 10000"/>
              <a:gd name="connsiteX7" fmla="*/ 1023 w 9870"/>
              <a:gd name="connsiteY7" fmla="*/ 9893 h 10000"/>
              <a:gd name="connsiteX8" fmla="*/ 1153 w 9870"/>
              <a:gd name="connsiteY8" fmla="*/ 9854 h 10000"/>
              <a:gd name="connsiteX9" fmla="*/ 1283 w 9870"/>
              <a:gd name="connsiteY9" fmla="*/ 9805 h 10000"/>
              <a:gd name="connsiteX10" fmla="*/ 1409 w 9870"/>
              <a:gd name="connsiteY10" fmla="*/ 9742 h 10000"/>
              <a:gd name="connsiteX11" fmla="*/ 1538 w 9870"/>
              <a:gd name="connsiteY11" fmla="*/ 9664 h 10000"/>
              <a:gd name="connsiteX12" fmla="*/ 1664 w 9870"/>
              <a:gd name="connsiteY12" fmla="*/ 9562 h 10000"/>
              <a:gd name="connsiteX13" fmla="*/ 1794 w 9870"/>
              <a:gd name="connsiteY13" fmla="*/ 9440 h 10000"/>
              <a:gd name="connsiteX14" fmla="*/ 1924 w 9870"/>
              <a:gd name="connsiteY14" fmla="*/ 9294 h 10000"/>
              <a:gd name="connsiteX15" fmla="*/ 2050 w 9870"/>
              <a:gd name="connsiteY15" fmla="*/ 9113 h 10000"/>
              <a:gd name="connsiteX16" fmla="*/ 2179 w 9870"/>
              <a:gd name="connsiteY16" fmla="*/ 8899 h 10000"/>
              <a:gd name="connsiteX17" fmla="*/ 2305 w 9870"/>
              <a:gd name="connsiteY17" fmla="*/ 8651 h 10000"/>
              <a:gd name="connsiteX18" fmla="*/ 2436 w 9870"/>
              <a:gd name="connsiteY18" fmla="*/ 8358 h 10000"/>
              <a:gd name="connsiteX19" fmla="*/ 2565 w 9870"/>
              <a:gd name="connsiteY19" fmla="*/ 8022 h 10000"/>
              <a:gd name="connsiteX20" fmla="*/ 2691 w 9870"/>
              <a:gd name="connsiteY20" fmla="*/ 7647 h 10000"/>
              <a:gd name="connsiteX21" fmla="*/ 2821 w 9870"/>
              <a:gd name="connsiteY21" fmla="*/ 7224 h 10000"/>
              <a:gd name="connsiteX22" fmla="*/ 2946 w 9870"/>
              <a:gd name="connsiteY22" fmla="*/ 6756 h 10000"/>
              <a:gd name="connsiteX23" fmla="*/ 3077 w 9870"/>
              <a:gd name="connsiteY23" fmla="*/ 6249 h 10000"/>
              <a:gd name="connsiteX24" fmla="*/ 3207 w 9870"/>
              <a:gd name="connsiteY24" fmla="*/ 5704 h 10000"/>
              <a:gd name="connsiteX25" fmla="*/ 3332 w 9870"/>
              <a:gd name="connsiteY25" fmla="*/ 5134 h 10000"/>
              <a:gd name="connsiteX26" fmla="*/ 3462 w 9870"/>
              <a:gd name="connsiteY26" fmla="*/ 4540 h 10000"/>
              <a:gd name="connsiteX27" fmla="*/ 3588 w 9870"/>
              <a:gd name="connsiteY27" fmla="*/ 3936 h 10000"/>
              <a:gd name="connsiteX28" fmla="*/ 3718 w 9870"/>
              <a:gd name="connsiteY28" fmla="*/ 3332 h 10000"/>
              <a:gd name="connsiteX29" fmla="*/ 3848 w 9870"/>
              <a:gd name="connsiteY29" fmla="*/ 2737 h 10000"/>
              <a:gd name="connsiteX30" fmla="*/ 3974 w 9870"/>
              <a:gd name="connsiteY30" fmla="*/ 2172 h 10000"/>
              <a:gd name="connsiteX31" fmla="*/ 4103 w 9870"/>
              <a:gd name="connsiteY31" fmla="*/ 1646 h 10000"/>
              <a:gd name="connsiteX32" fmla="*/ 4229 w 9870"/>
              <a:gd name="connsiteY32" fmla="*/ 1174 h 10000"/>
              <a:gd name="connsiteX33" fmla="*/ 4359 w 9870"/>
              <a:gd name="connsiteY33" fmla="*/ 770 h 10000"/>
              <a:gd name="connsiteX34" fmla="*/ 4489 w 9870"/>
              <a:gd name="connsiteY34" fmla="*/ 438 h 10000"/>
              <a:gd name="connsiteX35" fmla="*/ 4615 w 9870"/>
              <a:gd name="connsiteY35" fmla="*/ 200 h 10000"/>
              <a:gd name="connsiteX36" fmla="*/ 4744 w 9870"/>
              <a:gd name="connsiteY36" fmla="*/ 49 h 10000"/>
              <a:gd name="connsiteX37" fmla="*/ 4870 w 9870"/>
              <a:gd name="connsiteY37" fmla="*/ 0 h 10000"/>
              <a:gd name="connsiteX38" fmla="*/ 5001 w 9870"/>
              <a:gd name="connsiteY38" fmla="*/ 49 h 10000"/>
              <a:gd name="connsiteX39" fmla="*/ 5130 w 9870"/>
              <a:gd name="connsiteY39" fmla="*/ 200 h 10000"/>
              <a:gd name="connsiteX40" fmla="*/ 5256 w 9870"/>
              <a:gd name="connsiteY40" fmla="*/ 438 h 10000"/>
              <a:gd name="connsiteX41" fmla="*/ 5386 w 9870"/>
              <a:gd name="connsiteY41" fmla="*/ 770 h 10000"/>
              <a:gd name="connsiteX42" fmla="*/ 5511 w 9870"/>
              <a:gd name="connsiteY42" fmla="*/ 1174 h 10000"/>
              <a:gd name="connsiteX43" fmla="*/ 5641 w 9870"/>
              <a:gd name="connsiteY43" fmla="*/ 1646 h 10000"/>
              <a:gd name="connsiteX44" fmla="*/ 5768 w 9870"/>
              <a:gd name="connsiteY44" fmla="*/ 2172 h 10000"/>
              <a:gd name="connsiteX45" fmla="*/ 5897 w 9870"/>
              <a:gd name="connsiteY45" fmla="*/ 2737 h 10000"/>
              <a:gd name="connsiteX46" fmla="*/ 6027 w 9870"/>
              <a:gd name="connsiteY46" fmla="*/ 3332 h 10000"/>
              <a:gd name="connsiteX47" fmla="*/ 6153 w 9870"/>
              <a:gd name="connsiteY47" fmla="*/ 3936 h 10000"/>
              <a:gd name="connsiteX48" fmla="*/ 6282 w 9870"/>
              <a:gd name="connsiteY48" fmla="*/ 4540 h 10000"/>
              <a:gd name="connsiteX49" fmla="*/ 6409 w 9870"/>
              <a:gd name="connsiteY49" fmla="*/ 5134 h 10000"/>
              <a:gd name="connsiteX50" fmla="*/ 6538 w 9870"/>
              <a:gd name="connsiteY50" fmla="*/ 5704 h 10000"/>
              <a:gd name="connsiteX51" fmla="*/ 6664 w 9870"/>
              <a:gd name="connsiteY51" fmla="*/ 6249 h 10000"/>
              <a:gd name="connsiteX52" fmla="*/ 6794 w 9870"/>
              <a:gd name="connsiteY52" fmla="*/ 6756 h 10000"/>
              <a:gd name="connsiteX53" fmla="*/ 6923 w 9870"/>
              <a:gd name="connsiteY53" fmla="*/ 7224 h 10000"/>
              <a:gd name="connsiteX54" fmla="*/ 7050 w 9870"/>
              <a:gd name="connsiteY54" fmla="*/ 7647 h 10000"/>
              <a:gd name="connsiteX55" fmla="*/ 7180 w 9870"/>
              <a:gd name="connsiteY55" fmla="*/ 8022 h 10000"/>
              <a:gd name="connsiteX56" fmla="*/ 7305 w 9870"/>
              <a:gd name="connsiteY56" fmla="*/ 8358 h 10000"/>
              <a:gd name="connsiteX57" fmla="*/ 7435 w 9870"/>
              <a:gd name="connsiteY57" fmla="*/ 8651 h 10000"/>
              <a:gd name="connsiteX58" fmla="*/ 7565 w 9870"/>
              <a:gd name="connsiteY58" fmla="*/ 8899 h 10000"/>
              <a:gd name="connsiteX59" fmla="*/ 7690 w 9870"/>
              <a:gd name="connsiteY59" fmla="*/ 9113 h 10000"/>
              <a:gd name="connsiteX60" fmla="*/ 7821 w 9870"/>
              <a:gd name="connsiteY60" fmla="*/ 9294 h 10000"/>
              <a:gd name="connsiteX61" fmla="*/ 7947 w 9870"/>
              <a:gd name="connsiteY61" fmla="*/ 9440 h 10000"/>
              <a:gd name="connsiteX62" fmla="*/ 8076 w 9870"/>
              <a:gd name="connsiteY62" fmla="*/ 9562 h 10000"/>
              <a:gd name="connsiteX63" fmla="*/ 8206 w 9870"/>
              <a:gd name="connsiteY63" fmla="*/ 9664 h 10000"/>
              <a:gd name="connsiteX64" fmla="*/ 8332 w 9870"/>
              <a:gd name="connsiteY64" fmla="*/ 9742 h 10000"/>
              <a:gd name="connsiteX65" fmla="*/ 8462 w 9870"/>
              <a:gd name="connsiteY65" fmla="*/ 9805 h 10000"/>
              <a:gd name="connsiteX66" fmla="*/ 8588 w 9870"/>
              <a:gd name="connsiteY66" fmla="*/ 9854 h 10000"/>
              <a:gd name="connsiteX67" fmla="*/ 8718 w 9870"/>
              <a:gd name="connsiteY67" fmla="*/ 9893 h 10000"/>
              <a:gd name="connsiteX68" fmla="*/ 8847 w 9870"/>
              <a:gd name="connsiteY68" fmla="*/ 9922 h 10000"/>
              <a:gd name="connsiteX69" fmla="*/ 8973 w 9870"/>
              <a:gd name="connsiteY69" fmla="*/ 9942 h 10000"/>
              <a:gd name="connsiteX70" fmla="*/ 9103 w 9870"/>
              <a:gd name="connsiteY70" fmla="*/ 9961 h 10000"/>
              <a:gd name="connsiteX71" fmla="*/ 9229 w 9870"/>
              <a:gd name="connsiteY71" fmla="*/ 9971 h 10000"/>
              <a:gd name="connsiteX72" fmla="*/ 9359 w 9870"/>
              <a:gd name="connsiteY72" fmla="*/ 9981 h 10000"/>
              <a:gd name="connsiteX73" fmla="*/ 9488 w 9870"/>
              <a:gd name="connsiteY73" fmla="*/ 9990 h 10000"/>
              <a:gd name="connsiteX74" fmla="*/ 9614 w 9870"/>
              <a:gd name="connsiteY74" fmla="*/ 9995 h 10000"/>
              <a:gd name="connsiteX75" fmla="*/ 9745 w 9870"/>
              <a:gd name="connsiteY75" fmla="*/ 9995 h 10000"/>
              <a:gd name="connsiteX76" fmla="*/ 9870 w 9870"/>
              <a:gd name="connsiteY76" fmla="*/ 10000 h 10000"/>
              <a:gd name="connsiteX0" fmla="*/ 0 w 9873"/>
              <a:gd name="connsiteY0" fmla="*/ 9995 h 9995"/>
              <a:gd name="connsiteX1" fmla="*/ 259 w 9873"/>
              <a:gd name="connsiteY1" fmla="*/ 9990 h 9995"/>
              <a:gd name="connsiteX2" fmla="*/ 391 w 9873"/>
              <a:gd name="connsiteY2" fmla="*/ 9981 h 9995"/>
              <a:gd name="connsiteX3" fmla="*/ 519 w 9873"/>
              <a:gd name="connsiteY3" fmla="*/ 9971 h 9995"/>
              <a:gd name="connsiteX4" fmla="*/ 650 w 9873"/>
              <a:gd name="connsiteY4" fmla="*/ 9961 h 9995"/>
              <a:gd name="connsiteX5" fmla="*/ 777 w 9873"/>
              <a:gd name="connsiteY5" fmla="*/ 9942 h 9995"/>
              <a:gd name="connsiteX6" fmla="*/ 909 w 9873"/>
              <a:gd name="connsiteY6" fmla="*/ 9922 h 9995"/>
              <a:gd name="connsiteX7" fmla="*/ 1036 w 9873"/>
              <a:gd name="connsiteY7" fmla="*/ 9893 h 9995"/>
              <a:gd name="connsiteX8" fmla="*/ 1168 w 9873"/>
              <a:gd name="connsiteY8" fmla="*/ 9854 h 9995"/>
              <a:gd name="connsiteX9" fmla="*/ 1300 w 9873"/>
              <a:gd name="connsiteY9" fmla="*/ 9805 h 9995"/>
              <a:gd name="connsiteX10" fmla="*/ 1428 w 9873"/>
              <a:gd name="connsiteY10" fmla="*/ 9742 h 9995"/>
              <a:gd name="connsiteX11" fmla="*/ 1558 w 9873"/>
              <a:gd name="connsiteY11" fmla="*/ 9664 h 9995"/>
              <a:gd name="connsiteX12" fmla="*/ 1686 w 9873"/>
              <a:gd name="connsiteY12" fmla="*/ 9562 h 9995"/>
              <a:gd name="connsiteX13" fmla="*/ 1818 w 9873"/>
              <a:gd name="connsiteY13" fmla="*/ 9440 h 9995"/>
              <a:gd name="connsiteX14" fmla="*/ 1949 w 9873"/>
              <a:gd name="connsiteY14" fmla="*/ 9294 h 9995"/>
              <a:gd name="connsiteX15" fmla="*/ 2077 w 9873"/>
              <a:gd name="connsiteY15" fmla="*/ 9113 h 9995"/>
              <a:gd name="connsiteX16" fmla="*/ 2208 w 9873"/>
              <a:gd name="connsiteY16" fmla="*/ 8899 h 9995"/>
              <a:gd name="connsiteX17" fmla="*/ 2335 w 9873"/>
              <a:gd name="connsiteY17" fmla="*/ 8651 h 9995"/>
              <a:gd name="connsiteX18" fmla="*/ 2468 w 9873"/>
              <a:gd name="connsiteY18" fmla="*/ 8358 h 9995"/>
              <a:gd name="connsiteX19" fmla="*/ 2599 w 9873"/>
              <a:gd name="connsiteY19" fmla="*/ 8022 h 9995"/>
              <a:gd name="connsiteX20" fmla="*/ 2726 w 9873"/>
              <a:gd name="connsiteY20" fmla="*/ 7647 h 9995"/>
              <a:gd name="connsiteX21" fmla="*/ 2858 w 9873"/>
              <a:gd name="connsiteY21" fmla="*/ 7224 h 9995"/>
              <a:gd name="connsiteX22" fmla="*/ 2985 w 9873"/>
              <a:gd name="connsiteY22" fmla="*/ 6756 h 9995"/>
              <a:gd name="connsiteX23" fmla="*/ 3118 w 9873"/>
              <a:gd name="connsiteY23" fmla="*/ 6249 h 9995"/>
              <a:gd name="connsiteX24" fmla="*/ 3249 w 9873"/>
              <a:gd name="connsiteY24" fmla="*/ 5704 h 9995"/>
              <a:gd name="connsiteX25" fmla="*/ 3376 w 9873"/>
              <a:gd name="connsiteY25" fmla="*/ 5134 h 9995"/>
              <a:gd name="connsiteX26" fmla="*/ 3508 w 9873"/>
              <a:gd name="connsiteY26" fmla="*/ 4540 h 9995"/>
              <a:gd name="connsiteX27" fmla="*/ 3635 w 9873"/>
              <a:gd name="connsiteY27" fmla="*/ 3936 h 9995"/>
              <a:gd name="connsiteX28" fmla="*/ 3767 w 9873"/>
              <a:gd name="connsiteY28" fmla="*/ 3332 h 9995"/>
              <a:gd name="connsiteX29" fmla="*/ 3899 w 9873"/>
              <a:gd name="connsiteY29" fmla="*/ 2737 h 9995"/>
              <a:gd name="connsiteX30" fmla="*/ 4026 w 9873"/>
              <a:gd name="connsiteY30" fmla="*/ 2172 h 9995"/>
              <a:gd name="connsiteX31" fmla="*/ 4157 w 9873"/>
              <a:gd name="connsiteY31" fmla="*/ 1646 h 9995"/>
              <a:gd name="connsiteX32" fmla="*/ 4285 w 9873"/>
              <a:gd name="connsiteY32" fmla="*/ 1174 h 9995"/>
              <a:gd name="connsiteX33" fmla="*/ 4416 w 9873"/>
              <a:gd name="connsiteY33" fmla="*/ 770 h 9995"/>
              <a:gd name="connsiteX34" fmla="*/ 4548 w 9873"/>
              <a:gd name="connsiteY34" fmla="*/ 438 h 9995"/>
              <a:gd name="connsiteX35" fmla="*/ 4676 w 9873"/>
              <a:gd name="connsiteY35" fmla="*/ 200 h 9995"/>
              <a:gd name="connsiteX36" fmla="*/ 4806 w 9873"/>
              <a:gd name="connsiteY36" fmla="*/ 49 h 9995"/>
              <a:gd name="connsiteX37" fmla="*/ 4934 w 9873"/>
              <a:gd name="connsiteY37" fmla="*/ 0 h 9995"/>
              <a:gd name="connsiteX38" fmla="*/ 5067 w 9873"/>
              <a:gd name="connsiteY38" fmla="*/ 49 h 9995"/>
              <a:gd name="connsiteX39" fmla="*/ 5198 w 9873"/>
              <a:gd name="connsiteY39" fmla="*/ 200 h 9995"/>
              <a:gd name="connsiteX40" fmla="*/ 5325 w 9873"/>
              <a:gd name="connsiteY40" fmla="*/ 438 h 9995"/>
              <a:gd name="connsiteX41" fmla="*/ 5457 w 9873"/>
              <a:gd name="connsiteY41" fmla="*/ 770 h 9995"/>
              <a:gd name="connsiteX42" fmla="*/ 5584 w 9873"/>
              <a:gd name="connsiteY42" fmla="*/ 1174 h 9995"/>
              <a:gd name="connsiteX43" fmla="*/ 5715 w 9873"/>
              <a:gd name="connsiteY43" fmla="*/ 1646 h 9995"/>
              <a:gd name="connsiteX44" fmla="*/ 5844 w 9873"/>
              <a:gd name="connsiteY44" fmla="*/ 2172 h 9995"/>
              <a:gd name="connsiteX45" fmla="*/ 5975 w 9873"/>
              <a:gd name="connsiteY45" fmla="*/ 2737 h 9995"/>
              <a:gd name="connsiteX46" fmla="*/ 6106 w 9873"/>
              <a:gd name="connsiteY46" fmla="*/ 3332 h 9995"/>
              <a:gd name="connsiteX47" fmla="*/ 6234 w 9873"/>
              <a:gd name="connsiteY47" fmla="*/ 3936 h 9995"/>
              <a:gd name="connsiteX48" fmla="*/ 6365 w 9873"/>
              <a:gd name="connsiteY48" fmla="*/ 4540 h 9995"/>
              <a:gd name="connsiteX49" fmla="*/ 6493 w 9873"/>
              <a:gd name="connsiteY49" fmla="*/ 5134 h 9995"/>
              <a:gd name="connsiteX50" fmla="*/ 6624 w 9873"/>
              <a:gd name="connsiteY50" fmla="*/ 5704 h 9995"/>
              <a:gd name="connsiteX51" fmla="*/ 6752 w 9873"/>
              <a:gd name="connsiteY51" fmla="*/ 6249 h 9995"/>
              <a:gd name="connsiteX52" fmla="*/ 6883 w 9873"/>
              <a:gd name="connsiteY52" fmla="*/ 6756 h 9995"/>
              <a:gd name="connsiteX53" fmla="*/ 7014 w 9873"/>
              <a:gd name="connsiteY53" fmla="*/ 7224 h 9995"/>
              <a:gd name="connsiteX54" fmla="*/ 7143 w 9873"/>
              <a:gd name="connsiteY54" fmla="*/ 7647 h 9995"/>
              <a:gd name="connsiteX55" fmla="*/ 7275 w 9873"/>
              <a:gd name="connsiteY55" fmla="*/ 8022 h 9995"/>
              <a:gd name="connsiteX56" fmla="*/ 7401 w 9873"/>
              <a:gd name="connsiteY56" fmla="*/ 8358 h 9995"/>
              <a:gd name="connsiteX57" fmla="*/ 7533 w 9873"/>
              <a:gd name="connsiteY57" fmla="*/ 8651 h 9995"/>
              <a:gd name="connsiteX58" fmla="*/ 7665 w 9873"/>
              <a:gd name="connsiteY58" fmla="*/ 8899 h 9995"/>
              <a:gd name="connsiteX59" fmla="*/ 7791 w 9873"/>
              <a:gd name="connsiteY59" fmla="*/ 9113 h 9995"/>
              <a:gd name="connsiteX60" fmla="*/ 7924 w 9873"/>
              <a:gd name="connsiteY60" fmla="*/ 9294 h 9995"/>
              <a:gd name="connsiteX61" fmla="*/ 8052 w 9873"/>
              <a:gd name="connsiteY61" fmla="*/ 9440 h 9995"/>
              <a:gd name="connsiteX62" fmla="*/ 8182 w 9873"/>
              <a:gd name="connsiteY62" fmla="*/ 9562 h 9995"/>
              <a:gd name="connsiteX63" fmla="*/ 8314 w 9873"/>
              <a:gd name="connsiteY63" fmla="*/ 9664 h 9995"/>
              <a:gd name="connsiteX64" fmla="*/ 8442 w 9873"/>
              <a:gd name="connsiteY64" fmla="*/ 9742 h 9995"/>
              <a:gd name="connsiteX65" fmla="*/ 8573 w 9873"/>
              <a:gd name="connsiteY65" fmla="*/ 9805 h 9995"/>
              <a:gd name="connsiteX66" fmla="*/ 8701 w 9873"/>
              <a:gd name="connsiteY66" fmla="*/ 9854 h 9995"/>
              <a:gd name="connsiteX67" fmla="*/ 8833 w 9873"/>
              <a:gd name="connsiteY67" fmla="*/ 9893 h 9995"/>
              <a:gd name="connsiteX68" fmla="*/ 8964 w 9873"/>
              <a:gd name="connsiteY68" fmla="*/ 9922 h 9995"/>
              <a:gd name="connsiteX69" fmla="*/ 9091 w 9873"/>
              <a:gd name="connsiteY69" fmla="*/ 9942 h 9995"/>
              <a:gd name="connsiteX70" fmla="*/ 9223 w 9873"/>
              <a:gd name="connsiteY70" fmla="*/ 9961 h 9995"/>
              <a:gd name="connsiteX71" fmla="*/ 9351 w 9873"/>
              <a:gd name="connsiteY71" fmla="*/ 9971 h 9995"/>
              <a:gd name="connsiteX72" fmla="*/ 9482 w 9873"/>
              <a:gd name="connsiteY72" fmla="*/ 9981 h 9995"/>
              <a:gd name="connsiteX73" fmla="*/ 9613 w 9873"/>
              <a:gd name="connsiteY73" fmla="*/ 9990 h 9995"/>
              <a:gd name="connsiteX74" fmla="*/ 9741 w 9873"/>
              <a:gd name="connsiteY74" fmla="*/ 9995 h 9995"/>
              <a:gd name="connsiteX75" fmla="*/ 9873 w 9873"/>
              <a:gd name="connsiteY75" fmla="*/ 9995 h 9995"/>
              <a:gd name="connsiteX0" fmla="*/ 0 w 9866"/>
              <a:gd name="connsiteY0" fmla="*/ 10000 h 10000"/>
              <a:gd name="connsiteX1" fmla="*/ 262 w 9866"/>
              <a:gd name="connsiteY1" fmla="*/ 9995 h 10000"/>
              <a:gd name="connsiteX2" fmla="*/ 396 w 9866"/>
              <a:gd name="connsiteY2" fmla="*/ 9986 h 10000"/>
              <a:gd name="connsiteX3" fmla="*/ 526 w 9866"/>
              <a:gd name="connsiteY3" fmla="*/ 9976 h 10000"/>
              <a:gd name="connsiteX4" fmla="*/ 658 w 9866"/>
              <a:gd name="connsiteY4" fmla="*/ 9966 h 10000"/>
              <a:gd name="connsiteX5" fmla="*/ 787 w 9866"/>
              <a:gd name="connsiteY5" fmla="*/ 9947 h 10000"/>
              <a:gd name="connsiteX6" fmla="*/ 921 w 9866"/>
              <a:gd name="connsiteY6" fmla="*/ 9927 h 10000"/>
              <a:gd name="connsiteX7" fmla="*/ 1049 w 9866"/>
              <a:gd name="connsiteY7" fmla="*/ 9898 h 10000"/>
              <a:gd name="connsiteX8" fmla="*/ 1183 w 9866"/>
              <a:gd name="connsiteY8" fmla="*/ 9859 h 10000"/>
              <a:gd name="connsiteX9" fmla="*/ 1317 w 9866"/>
              <a:gd name="connsiteY9" fmla="*/ 9810 h 10000"/>
              <a:gd name="connsiteX10" fmla="*/ 1446 w 9866"/>
              <a:gd name="connsiteY10" fmla="*/ 9747 h 10000"/>
              <a:gd name="connsiteX11" fmla="*/ 1578 w 9866"/>
              <a:gd name="connsiteY11" fmla="*/ 9669 h 10000"/>
              <a:gd name="connsiteX12" fmla="*/ 1708 w 9866"/>
              <a:gd name="connsiteY12" fmla="*/ 9567 h 10000"/>
              <a:gd name="connsiteX13" fmla="*/ 1841 w 9866"/>
              <a:gd name="connsiteY13" fmla="*/ 9445 h 10000"/>
              <a:gd name="connsiteX14" fmla="*/ 1974 w 9866"/>
              <a:gd name="connsiteY14" fmla="*/ 9299 h 10000"/>
              <a:gd name="connsiteX15" fmla="*/ 2104 w 9866"/>
              <a:gd name="connsiteY15" fmla="*/ 9118 h 10000"/>
              <a:gd name="connsiteX16" fmla="*/ 2236 w 9866"/>
              <a:gd name="connsiteY16" fmla="*/ 8903 h 10000"/>
              <a:gd name="connsiteX17" fmla="*/ 2365 w 9866"/>
              <a:gd name="connsiteY17" fmla="*/ 8655 h 10000"/>
              <a:gd name="connsiteX18" fmla="*/ 2500 w 9866"/>
              <a:gd name="connsiteY18" fmla="*/ 8362 h 10000"/>
              <a:gd name="connsiteX19" fmla="*/ 2632 w 9866"/>
              <a:gd name="connsiteY19" fmla="*/ 8026 h 10000"/>
              <a:gd name="connsiteX20" fmla="*/ 2761 w 9866"/>
              <a:gd name="connsiteY20" fmla="*/ 7651 h 10000"/>
              <a:gd name="connsiteX21" fmla="*/ 2895 w 9866"/>
              <a:gd name="connsiteY21" fmla="*/ 7228 h 10000"/>
              <a:gd name="connsiteX22" fmla="*/ 3023 w 9866"/>
              <a:gd name="connsiteY22" fmla="*/ 6759 h 10000"/>
              <a:gd name="connsiteX23" fmla="*/ 3158 w 9866"/>
              <a:gd name="connsiteY23" fmla="*/ 6252 h 10000"/>
              <a:gd name="connsiteX24" fmla="*/ 3291 w 9866"/>
              <a:gd name="connsiteY24" fmla="*/ 5707 h 10000"/>
              <a:gd name="connsiteX25" fmla="*/ 3419 w 9866"/>
              <a:gd name="connsiteY25" fmla="*/ 5137 h 10000"/>
              <a:gd name="connsiteX26" fmla="*/ 3553 w 9866"/>
              <a:gd name="connsiteY26" fmla="*/ 4542 h 10000"/>
              <a:gd name="connsiteX27" fmla="*/ 3682 w 9866"/>
              <a:gd name="connsiteY27" fmla="*/ 3938 h 10000"/>
              <a:gd name="connsiteX28" fmla="*/ 3815 w 9866"/>
              <a:gd name="connsiteY28" fmla="*/ 3334 h 10000"/>
              <a:gd name="connsiteX29" fmla="*/ 3949 w 9866"/>
              <a:gd name="connsiteY29" fmla="*/ 2738 h 10000"/>
              <a:gd name="connsiteX30" fmla="*/ 4078 w 9866"/>
              <a:gd name="connsiteY30" fmla="*/ 2173 h 10000"/>
              <a:gd name="connsiteX31" fmla="*/ 4210 w 9866"/>
              <a:gd name="connsiteY31" fmla="*/ 1647 h 10000"/>
              <a:gd name="connsiteX32" fmla="*/ 4340 w 9866"/>
              <a:gd name="connsiteY32" fmla="*/ 1175 h 10000"/>
              <a:gd name="connsiteX33" fmla="*/ 4473 w 9866"/>
              <a:gd name="connsiteY33" fmla="*/ 770 h 10000"/>
              <a:gd name="connsiteX34" fmla="*/ 4607 w 9866"/>
              <a:gd name="connsiteY34" fmla="*/ 438 h 10000"/>
              <a:gd name="connsiteX35" fmla="*/ 4736 w 9866"/>
              <a:gd name="connsiteY35" fmla="*/ 200 h 10000"/>
              <a:gd name="connsiteX36" fmla="*/ 4868 w 9866"/>
              <a:gd name="connsiteY36" fmla="*/ 49 h 10000"/>
              <a:gd name="connsiteX37" fmla="*/ 4997 w 9866"/>
              <a:gd name="connsiteY37" fmla="*/ 0 h 10000"/>
              <a:gd name="connsiteX38" fmla="*/ 5132 w 9866"/>
              <a:gd name="connsiteY38" fmla="*/ 49 h 10000"/>
              <a:gd name="connsiteX39" fmla="*/ 5265 w 9866"/>
              <a:gd name="connsiteY39" fmla="*/ 200 h 10000"/>
              <a:gd name="connsiteX40" fmla="*/ 5393 w 9866"/>
              <a:gd name="connsiteY40" fmla="*/ 438 h 10000"/>
              <a:gd name="connsiteX41" fmla="*/ 5527 w 9866"/>
              <a:gd name="connsiteY41" fmla="*/ 770 h 10000"/>
              <a:gd name="connsiteX42" fmla="*/ 5656 w 9866"/>
              <a:gd name="connsiteY42" fmla="*/ 1175 h 10000"/>
              <a:gd name="connsiteX43" fmla="*/ 5789 w 9866"/>
              <a:gd name="connsiteY43" fmla="*/ 1647 h 10000"/>
              <a:gd name="connsiteX44" fmla="*/ 5919 w 9866"/>
              <a:gd name="connsiteY44" fmla="*/ 2173 h 10000"/>
              <a:gd name="connsiteX45" fmla="*/ 6052 w 9866"/>
              <a:gd name="connsiteY45" fmla="*/ 2738 h 10000"/>
              <a:gd name="connsiteX46" fmla="*/ 6185 w 9866"/>
              <a:gd name="connsiteY46" fmla="*/ 3334 h 10000"/>
              <a:gd name="connsiteX47" fmla="*/ 6314 w 9866"/>
              <a:gd name="connsiteY47" fmla="*/ 3938 h 10000"/>
              <a:gd name="connsiteX48" fmla="*/ 6447 w 9866"/>
              <a:gd name="connsiteY48" fmla="*/ 4542 h 10000"/>
              <a:gd name="connsiteX49" fmla="*/ 6577 w 9866"/>
              <a:gd name="connsiteY49" fmla="*/ 5137 h 10000"/>
              <a:gd name="connsiteX50" fmla="*/ 6709 w 9866"/>
              <a:gd name="connsiteY50" fmla="*/ 5707 h 10000"/>
              <a:gd name="connsiteX51" fmla="*/ 6839 w 9866"/>
              <a:gd name="connsiteY51" fmla="*/ 6252 h 10000"/>
              <a:gd name="connsiteX52" fmla="*/ 6972 w 9866"/>
              <a:gd name="connsiteY52" fmla="*/ 6759 h 10000"/>
              <a:gd name="connsiteX53" fmla="*/ 7104 w 9866"/>
              <a:gd name="connsiteY53" fmla="*/ 7228 h 10000"/>
              <a:gd name="connsiteX54" fmla="*/ 7235 w 9866"/>
              <a:gd name="connsiteY54" fmla="*/ 7651 h 10000"/>
              <a:gd name="connsiteX55" fmla="*/ 7369 w 9866"/>
              <a:gd name="connsiteY55" fmla="*/ 8026 h 10000"/>
              <a:gd name="connsiteX56" fmla="*/ 7496 w 9866"/>
              <a:gd name="connsiteY56" fmla="*/ 8362 h 10000"/>
              <a:gd name="connsiteX57" fmla="*/ 7630 w 9866"/>
              <a:gd name="connsiteY57" fmla="*/ 8655 h 10000"/>
              <a:gd name="connsiteX58" fmla="*/ 7764 w 9866"/>
              <a:gd name="connsiteY58" fmla="*/ 8903 h 10000"/>
              <a:gd name="connsiteX59" fmla="*/ 7891 w 9866"/>
              <a:gd name="connsiteY59" fmla="*/ 9118 h 10000"/>
              <a:gd name="connsiteX60" fmla="*/ 8026 w 9866"/>
              <a:gd name="connsiteY60" fmla="*/ 9299 h 10000"/>
              <a:gd name="connsiteX61" fmla="*/ 8156 w 9866"/>
              <a:gd name="connsiteY61" fmla="*/ 9445 h 10000"/>
              <a:gd name="connsiteX62" fmla="*/ 8287 w 9866"/>
              <a:gd name="connsiteY62" fmla="*/ 9567 h 10000"/>
              <a:gd name="connsiteX63" fmla="*/ 8421 w 9866"/>
              <a:gd name="connsiteY63" fmla="*/ 9669 h 10000"/>
              <a:gd name="connsiteX64" fmla="*/ 8551 w 9866"/>
              <a:gd name="connsiteY64" fmla="*/ 9747 h 10000"/>
              <a:gd name="connsiteX65" fmla="*/ 8683 w 9866"/>
              <a:gd name="connsiteY65" fmla="*/ 9810 h 10000"/>
              <a:gd name="connsiteX66" fmla="*/ 8813 w 9866"/>
              <a:gd name="connsiteY66" fmla="*/ 9859 h 10000"/>
              <a:gd name="connsiteX67" fmla="*/ 8947 w 9866"/>
              <a:gd name="connsiteY67" fmla="*/ 9898 h 10000"/>
              <a:gd name="connsiteX68" fmla="*/ 9079 w 9866"/>
              <a:gd name="connsiteY68" fmla="*/ 9927 h 10000"/>
              <a:gd name="connsiteX69" fmla="*/ 9208 w 9866"/>
              <a:gd name="connsiteY69" fmla="*/ 9947 h 10000"/>
              <a:gd name="connsiteX70" fmla="*/ 9342 w 9866"/>
              <a:gd name="connsiteY70" fmla="*/ 9966 h 10000"/>
              <a:gd name="connsiteX71" fmla="*/ 9471 w 9866"/>
              <a:gd name="connsiteY71" fmla="*/ 9976 h 10000"/>
              <a:gd name="connsiteX72" fmla="*/ 9604 w 9866"/>
              <a:gd name="connsiteY72" fmla="*/ 9986 h 10000"/>
              <a:gd name="connsiteX73" fmla="*/ 9737 w 9866"/>
              <a:gd name="connsiteY73" fmla="*/ 9995 h 10000"/>
              <a:gd name="connsiteX74" fmla="*/ 9866 w 9866"/>
              <a:gd name="connsiteY74" fmla="*/ 10000 h 10000"/>
              <a:gd name="connsiteX0" fmla="*/ 0 w 9734"/>
              <a:gd name="connsiteY0" fmla="*/ 9995 h 10000"/>
              <a:gd name="connsiteX1" fmla="*/ 135 w 9734"/>
              <a:gd name="connsiteY1" fmla="*/ 9986 h 10000"/>
              <a:gd name="connsiteX2" fmla="*/ 267 w 9734"/>
              <a:gd name="connsiteY2" fmla="*/ 9976 h 10000"/>
              <a:gd name="connsiteX3" fmla="*/ 401 w 9734"/>
              <a:gd name="connsiteY3" fmla="*/ 9966 h 10000"/>
              <a:gd name="connsiteX4" fmla="*/ 532 w 9734"/>
              <a:gd name="connsiteY4" fmla="*/ 9947 h 10000"/>
              <a:gd name="connsiteX5" fmla="*/ 668 w 9734"/>
              <a:gd name="connsiteY5" fmla="*/ 9927 h 10000"/>
              <a:gd name="connsiteX6" fmla="*/ 797 w 9734"/>
              <a:gd name="connsiteY6" fmla="*/ 9898 h 10000"/>
              <a:gd name="connsiteX7" fmla="*/ 933 w 9734"/>
              <a:gd name="connsiteY7" fmla="*/ 9859 h 10000"/>
              <a:gd name="connsiteX8" fmla="*/ 1069 w 9734"/>
              <a:gd name="connsiteY8" fmla="*/ 9810 h 10000"/>
              <a:gd name="connsiteX9" fmla="*/ 1200 w 9734"/>
              <a:gd name="connsiteY9" fmla="*/ 9747 h 10000"/>
              <a:gd name="connsiteX10" fmla="*/ 1333 w 9734"/>
              <a:gd name="connsiteY10" fmla="*/ 9669 h 10000"/>
              <a:gd name="connsiteX11" fmla="*/ 1465 w 9734"/>
              <a:gd name="connsiteY11" fmla="*/ 9567 h 10000"/>
              <a:gd name="connsiteX12" fmla="*/ 1600 w 9734"/>
              <a:gd name="connsiteY12" fmla="*/ 9445 h 10000"/>
              <a:gd name="connsiteX13" fmla="*/ 1735 w 9734"/>
              <a:gd name="connsiteY13" fmla="*/ 9299 h 10000"/>
              <a:gd name="connsiteX14" fmla="*/ 1867 w 9734"/>
              <a:gd name="connsiteY14" fmla="*/ 9118 h 10000"/>
              <a:gd name="connsiteX15" fmla="*/ 2000 w 9734"/>
              <a:gd name="connsiteY15" fmla="*/ 8903 h 10000"/>
              <a:gd name="connsiteX16" fmla="*/ 2131 w 9734"/>
              <a:gd name="connsiteY16" fmla="*/ 8655 h 10000"/>
              <a:gd name="connsiteX17" fmla="*/ 2268 w 9734"/>
              <a:gd name="connsiteY17" fmla="*/ 8362 h 10000"/>
              <a:gd name="connsiteX18" fmla="*/ 2402 w 9734"/>
              <a:gd name="connsiteY18" fmla="*/ 8026 h 10000"/>
              <a:gd name="connsiteX19" fmla="*/ 2532 w 9734"/>
              <a:gd name="connsiteY19" fmla="*/ 7651 h 10000"/>
              <a:gd name="connsiteX20" fmla="*/ 2668 w 9734"/>
              <a:gd name="connsiteY20" fmla="*/ 7228 h 10000"/>
              <a:gd name="connsiteX21" fmla="*/ 2798 w 9734"/>
              <a:gd name="connsiteY21" fmla="*/ 6759 h 10000"/>
              <a:gd name="connsiteX22" fmla="*/ 2935 w 9734"/>
              <a:gd name="connsiteY22" fmla="*/ 6252 h 10000"/>
              <a:gd name="connsiteX23" fmla="*/ 3070 w 9734"/>
              <a:gd name="connsiteY23" fmla="*/ 5707 h 10000"/>
              <a:gd name="connsiteX24" fmla="*/ 3199 w 9734"/>
              <a:gd name="connsiteY24" fmla="*/ 5137 h 10000"/>
              <a:gd name="connsiteX25" fmla="*/ 3335 w 9734"/>
              <a:gd name="connsiteY25" fmla="*/ 4542 h 10000"/>
              <a:gd name="connsiteX26" fmla="*/ 3466 w 9734"/>
              <a:gd name="connsiteY26" fmla="*/ 3938 h 10000"/>
              <a:gd name="connsiteX27" fmla="*/ 3601 w 9734"/>
              <a:gd name="connsiteY27" fmla="*/ 3334 h 10000"/>
              <a:gd name="connsiteX28" fmla="*/ 3737 w 9734"/>
              <a:gd name="connsiteY28" fmla="*/ 2738 h 10000"/>
              <a:gd name="connsiteX29" fmla="*/ 3867 w 9734"/>
              <a:gd name="connsiteY29" fmla="*/ 2173 h 10000"/>
              <a:gd name="connsiteX30" fmla="*/ 4001 w 9734"/>
              <a:gd name="connsiteY30" fmla="*/ 1647 h 10000"/>
              <a:gd name="connsiteX31" fmla="*/ 4133 w 9734"/>
              <a:gd name="connsiteY31" fmla="*/ 1175 h 10000"/>
              <a:gd name="connsiteX32" fmla="*/ 4268 w 9734"/>
              <a:gd name="connsiteY32" fmla="*/ 770 h 10000"/>
              <a:gd name="connsiteX33" fmla="*/ 4404 w 9734"/>
              <a:gd name="connsiteY33" fmla="*/ 438 h 10000"/>
              <a:gd name="connsiteX34" fmla="*/ 4534 w 9734"/>
              <a:gd name="connsiteY34" fmla="*/ 200 h 10000"/>
              <a:gd name="connsiteX35" fmla="*/ 4668 w 9734"/>
              <a:gd name="connsiteY35" fmla="*/ 49 h 10000"/>
              <a:gd name="connsiteX36" fmla="*/ 4799 w 9734"/>
              <a:gd name="connsiteY36" fmla="*/ 0 h 10000"/>
              <a:gd name="connsiteX37" fmla="*/ 4936 w 9734"/>
              <a:gd name="connsiteY37" fmla="*/ 49 h 10000"/>
              <a:gd name="connsiteX38" fmla="*/ 5071 w 9734"/>
              <a:gd name="connsiteY38" fmla="*/ 200 h 10000"/>
              <a:gd name="connsiteX39" fmla="*/ 5200 w 9734"/>
              <a:gd name="connsiteY39" fmla="*/ 438 h 10000"/>
              <a:gd name="connsiteX40" fmla="*/ 5336 w 9734"/>
              <a:gd name="connsiteY40" fmla="*/ 770 h 10000"/>
              <a:gd name="connsiteX41" fmla="*/ 5467 w 9734"/>
              <a:gd name="connsiteY41" fmla="*/ 1175 h 10000"/>
              <a:gd name="connsiteX42" fmla="*/ 5602 w 9734"/>
              <a:gd name="connsiteY42" fmla="*/ 1647 h 10000"/>
              <a:gd name="connsiteX43" fmla="*/ 5733 w 9734"/>
              <a:gd name="connsiteY43" fmla="*/ 2173 h 10000"/>
              <a:gd name="connsiteX44" fmla="*/ 5868 w 9734"/>
              <a:gd name="connsiteY44" fmla="*/ 2738 h 10000"/>
              <a:gd name="connsiteX45" fmla="*/ 6003 w 9734"/>
              <a:gd name="connsiteY45" fmla="*/ 3334 h 10000"/>
              <a:gd name="connsiteX46" fmla="*/ 6134 w 9734"/>
              <a:gd name="connsiteY46" fmla="*/ 3938 h 10000"/>
              <a:gd name="connsiteX47" fmla="*/ 6269 w 9734"/>
              <a:gd name="connsiteY47" fmla="*/ 4542 h 10000"/>
              <a:gd name="connsiteX48" fmla="*/ 6400 w 9734"/>
              <a:gd name="connsiteY48" fmla="*/ 5137 h 10000"/>
              <a:gd name="connsiteX49" fmla="*/ 6534 w 9734"/>
              <a:gd name="connsiteY49" fmla="*/ 5707 h 10000"/>
              <a:gd name="connsiteX50" fmla="*/ 6666 w 9734"/>
              <a:gd name="connsiteY50" fmla="*/ 6252 h 10000"/>
              <a:gd name="connsiteX51" fmla="*/ 6801 w 9734"/>
              <a:gd name="connsiteY51" fmla="*/ 6759 h 10000"/>
              <a:gd name="connsiteX52" fmla="*/ 6934 w 9734"/>
              <a:gd name="connsiteY52" fmla="*/ 7228 h 10000"/>
              <a:gd name="connsiteX53" fmla="*/ 7067 w 9734"/>
              <a:gd name="connsiteY53" fmla="*/ 7651 h 10000"/>
              <a:gd name="connsiteX54" fmla="*/ 7203 w 9734"/>
              <a:gd name="connsiteY54" fmla="*/ 8026 h 10000"/>
              <a:gd name="connsiteX55" fmla="*/ 7332 w 9734"/>
              <a:gd name="connsiteY55" fmla="*/ 8362 h 10000"/>
              <a:gd name="connsiteX56" fmla="*/ 7468 w 9734"/>
              <a:gd name="connsiteY56" fmla="*/ 8655 h 10000"/>
              <a:gd name="connsiteX57" fmla="*/ 7603 w 9734"/>
              <a:gd name="connsiteY57" fmla="*/ 8903 h 10000"/>
              <a:gd name="connsiteX58" fmla="*/ 7732 w 9734"/>
              <a:gd name="connsiteY58" fmla="*/ 9118 h 10000"/>
              <a:gd name="connsiteX59" fmla="*/ 7869 w 9734"/>
              <a:gd name="connsiteY59" fmla="*/ 9299 h 10000"/>
              <a:gd name="connsiteX60" fmla="*/ 8001 w 9734"/>
              <a:gd name="connsiteY60" fmla="*/ 9445 h 10000"/>
              <a:gd name="connsiteX61" fmla="*/ 8134 w 9734"/>
              <a:gd name="connsiteY61" fmla="*/ 9567 h 10000"/>
              <a:gd name="connsiteX62" fmla="*/ 8269 w 9734"/>
              <a:gd name="connsiteY62" fmla="*/ 9669 h 10000"/>
              <a:gd name="connsiteX63" fmla="*/ 8401 w 9734"/>
              <a:gd name="connsiteY63" fmla="*/ 9747 h 10000"/>
              <a:gd name="connsiteX64" fmla="*/ 8535 w 9734"/>
              <a:gd name="connsiteY64" fmla="*/ 9810 h 10000"/>
              <a:gd name="connsiteX65" fmla="*/ 8667 w 9734"/>
              <a:gd name="connsiteY65" fmla="*/ 9859 h 10000"/>
              <a:gd name="connsiteX66" fmla="*/ 8803 w 9734"/>
              <a:gd name="connsiteY66" fmla="*/ 9898 h 10000"/>
              <a:gd name="connsiteX67" fmla="*/ 8936 w 9734"/>
              <a:gd name="connsiteY67" fmla="*/ 9927 h 10000"/>
              <a:gd name="connsiteX68" fmla="*/ 9067 w 9734"/>
              <a:gd name="connsiteY68" fmla="*/ 9947 h 10000"/>
              <a:gd name="connsiteX69" fmla="*/ 9203 w 9734"/>
              <a:gd name="connsiteY69" fmla="*/ 9966 h 10000"/>
              <a:gd name="connsiteX70" fmla="*/ 9334 w 9734"/>
              <a:gd name="connsiteY70" fmla="*/ 9976 h 10000"/>
              <a:gd name="connsiteX71" fmla="*/ 9468 w 9734"/>
              <a:gd name="connsiteY71" fmla="*/ 9986 h 10000"/>
              <a:gd name="connsiteX72" fmla="*/ 9603 w 9734"/>
              <a:gd name="connsiteY72" fmla="*/ 9995 h 10000"/>
              <a:gd name="connsiteX73" fmla="*/ 9734 w 9734"/>
              <a:gd name="connsiteY73" fmla="*/ 10000 h 10000"/>
              <a:gd name="connsiteX0" fmla="*/ 0 w 10000"/>
              <a:gd name="connsiteY0" fmla="*/ 9995 h 10000"/>
              <a:gd name="connsiteX1" fmla="*/ 274 w 10000"/>
              <a:gd name="connsiteY1" fmla="*/ 9976 h 10000"/>
              <a:gd name="connsiteX2" fmla="*/ 412 w 10000"/>
              <a:gd name="connsiteY2" fmla="*/ 9966 h 10000"/>
              <a:gd name="connsiteX3" fmla="*/ 547 w 10000"/>
              <a:gd name="connsiteY3" fmla="*/ 9947 h 10000"/>
              <a:gd name="connsiteX4" fmla="*/ 686 w 10000"/>
              <a:gd name="connsiteY4" fmla="*/ 9927 h 10000"/>
              <a:gd name="connsiteX5" fmla="*/ 819 w 10000"/>
              <a:gd name="connsiteY5" fmla="*/ 9898 h 10000"/>
              <a:gd name="connsiteX6" fmla="*/ 958 w 10000"/>
              <a:gd name="connsiteY6" fmla="*/ 9859 h 10000"/>
              <a:gd name="connsiteX7" fmla="*/ 1098 w 10000"/>
              <a:gd name="connsiteY7" fmla="*/ 9810 h 10000"/>
              <a:gd name="connsiteX8" fmla="*/ 1233 w 10000"/>
              <a:gd name="connsiteY8" fmla="*/ 9747 h 10000"/>
              <a:gd name="connsiteX9" fmla="*/ 1369 w 10000"/>
              <a:gd name="connsiteY9" fmla="*/ 9669 h 10000"/>
              <a:gd name="connsiteX10" fmla="*/ 1505 w 10000"/>
              <a:gd name="connsiteY10" fmla="*/ 9567 h 10000"/>
              <a:gd name="connsiteX11" fmla="*/ 1644 w 10000"/>
              <a:gd name="connsiteY11" fmla="*/ 9445 h 10000"/>
              <a:gd name="connsiteX12" fmla="*/ 1782 w 10000"/>
              <a:gd name="connsiteY12" fmla="*/ 9299 h 10000"/>
              <a:gd name="connsiteX13" fmla="*/ 1918 w 10000"/>
              <a:gd name="connsiteY13" fmla="*/ 9118 h 10000"/>
              <a:gd name="connsiteX14" fmla="*/ 2055 w 10000"/>
              <a:gd name="connsiteY14" fmla="*/ 8903 h 10000"/>
              <a:gd name="connsiteX15" fmla="*/ 2189 w 10000"/>
              <a:gd name="connsiteY15" fmla="*/ 8655 h 10000"/>
              <a:gd name="connsiteX16" fmla="*/ 2330 w 10000"/>
              <a:gd name="connsiteY16" fmla="*/ 8362 h 10000"/>
              <a:gd name="connsiteX17" fmla="*/ 2468 w 10000"/>
              <a:gd name="connsiteY17" fmla="*/ 8026 h 10000"/>
              <a:gd name="connsiteX18" fmla="*/ 2601 w 10000"/>
              <a:gd name="connsiteY18" fmla="*/ 7651 h 10000"/>
              <a:gd name="connsiteX19" fmla="*/ 2741 w 10000"/>
              <a:gd name="connsiteY19" fmla="*/ 7228 h 10000"/>
              <a:gd name="connsiteX20" fmla="*/ 2874 w 10000"/>
              <a:gd name="connsiteY20" fmla="*/ 6759 h 10000"/>
              <a:gd name="connsiteX21" fmla="*/ 3015 w 10000"/>
              <a:gd name="connsiteY21" fmla="*/ 6252 h 10000"/>
              <a:gd name="connsiteX22" fmla="*/ 3154 w 10000"/>
              <a:gd name="connsiteY22" fmla="*/ 5707 h 10000"/>
              <a:gd name="connsiteX23" fmla="*/ 3286 w 10000"/>
              <a:gd name="connsiteY23" fmla="*/ 5137 h 10000"/>
              <a:gd name="connsiteX24" fmla="*/ 3426 w 10000"/>
              <a:gd name="connsiteY24" fmla="*/ 4542 h 10000"/>
              <a:gd name="connsiteX25" fmla="*/ 3561 w 10000"/>
              <a:gd name="connsiteY25" fmla="*/ 3938 h 10000"/>
              <a:gd name="connsiteX26" fmla="*/ 3699 w 10000"/>
              <a:gd name="connsiteY26" fmla="*/ 3334 h 10000"/>
              <a:gd name="connsiteX27" fmla="*/ 3839 w 10000"/>
              <a:gd name="connsiteY27" fmla="*/ 2738 h 10000"/>
              <a:gd name="connsiteX28" fmla="*/ 3973 w 10000"/>
              <a:gd name="connsiteY28" fmla="*/ 2173 h 10000"/>
              <a:gd name="connsiteX29" fmla="*/ 4110 w 10000"/>
              <a:gd name="connsiteY29" fmla="*/ 1647 h 10000"/>
              <a:gd name="connsiteX30" fmla="*/ 4246 w 10000"/>
              <a:gd name="connsiteY30" fmla="*/ 1175 h 10000"/>
              <a:gd name="connsiteX31" fmla="*/ 4385 w 10000"/>
              <a:gd name="connsiteY31" fmla="*/ 770 h 10000"/>
              <a:gd name="connsiteX32" fmla="*/ 4524 w 10000"/>
              <a:gd name="connsiteY32" fmla="*/ 438 h 10000"/>
              <a:gd name="connsiteX33" fmla="*/ 4658 w 10000"/>
              <a:gd name="connsiteY33" fmla="*/ 200 h 10000"/>
              <a:gd name="connsiteX34" fmla="*/ 4796 w 10000"/>
              <a:gd name="connsiteY34" fmla="*/ 49 h 10000"/>
              <a:gd name="connsiteX35" fmla="*/ 4930 w 10000"/>
              <a:gd name="connsiteY35" fmla="*/ 0 h 10000"/>
              <a:gd name="connsiteX36" fmla="*/ 5071 w 10000"/>
              <a:gd name="connsiteY36" fmla="*/ 49 h 10000"/>
              <a:gd name="connsiteX37" fmla="*/ 5210 w 10000"/>
              <a:gd name="connsiteY37" fmla="*/ 200 h 10000"/>
              <a:gd name="connsiteX38" fmla="*/ 5342 w 10000"/>
              <a:gd name="connsiteY38" fmla="*/ 438 h 10000"/>
              <a:gd name="connsiteX39" fmla="*/ 5482 w 10000"/>
              <a:gd name="connsiteY39" fmla="*/ 770 h 10000"/>
              <a:gd name="connsiteX40" fmla="*/ 5616 w 10000"/>
              <a:gd name="connsiteY40" fmla="*/ 1175 h 10000"/>
              <a:gd name="connsiteX41" fmla="*/ 5755 w 10000"/>
              <a:gd name="connsiteY41" fmla="*/ 1647 h 10000"/>
              <a:gd name="connsiteX42" fmla="*/ 5890 w 10000"/>
              <a:gd name="connsiteY42" fmla="*/ 2173 h 10000"/>
              <a:gd name="connsiteX43" fmla="*/ 6028 w 10000"/>
              <a:gd name="connsiteY43" fmla="*/ 2738 h 10000"/>
              <a:gd name="connsiteX44" fmla="*/ 6167 w 10000"/>
              <a:gd name="connsiteY44" fmla="*/ 3334 h 10000"/>
              <a:gd name="connsiteX45" fmla="*/ 6302 w 10000"/>
              <a:gd name="connsiteY45" fmla="*/ 3938 h 10000"/>
              <a:gd name="connsiteX46" fmla="*/ 6440 w 10000"/>
              <a:gd name="connsiteY46" fmla="*/ 4542 h 10000"/>
              <a:gd name="connsiteX47" fmla="*/ 6575 w 10000"/>
              <a:gd name="connsiteY47" fmla="*/ 5137 h 10000"/>
              <a:gd name="connsiteX48" fmla="*/ 6713 w 10000"/>
              <a:gd name="connsiteY48" fmla="*/ 5707 h 10000"/>
              <a:gd name="connsiteX49" fmla="*/ 6848 w 10000"/>
              <a:gd name="connsiteY49" fmla="*/ 6252 h 10000"/>
              <a:gd name="connsiteX50" fmla="*/ 6987 w 10000"/>
              <a:gd name="connsiteY50" fmla="*/ 6759 h 10000"/>
              <a:gd name="connsiteX51" fmla="*/ 7123 w 10000"/>
              <a:gd name="connsiteY51" fmla="*/ 7228 h 10000"/>
              <a:gd name="connsiteX52" fmla="*/ 7260 w 10000"/>
              <a:gd name="connsiteY52" fmla="*/ 7651 h 10000"/>
              <a:gd name="connsiteX53" fmla="*/ 7400 w 10000"/>
              <a:gd name="connsiteY53" fmla="*/ 8026 h 10000"/>
              <a:gd name="connsiteX54" fmla="*/ 7532 w 10000"/>
              <a:gd name="connsiteY54" fmla="*/ 8362 h 10000"/>
              <a:gd name="connsiteX55" fmla="*/ 7672 w 10000"/>
              <a:gd name="connsiteY55" fmla="*/ 8655 h 10000"/>
              <a:gd name="connsiteX56" fmla="*/ 7811 w 10000"/>
              <a:gd name="connsiteY56" fmla="*/ 8903 h 10000"/>
              <a:gd name="connsiteX57" fmla="*/ 7943 w 10000"/>
              <a:gd name="connsiteY57" fmla="*/ 9118 h 10000"/>
              <a:gd name="connsiteX58" fmla="*/ 8084 w 10000"/>
              <a:gd name="connsiteY58" fmla="*/ 9299 h 10000"/>
              <a:gd name="connsiteX59" fmla="*/ 8220 w 10000"/>
              <a:gd name="connsiteY59" fmla="*/ 9445 h 10000"/>
              <a:gd name="connsiteX60" fmla="*/ 8356 w 10000"/>
              <a:gd name="connsiteY60" fmla="*/ 9567 h 10000"/>
              <a:gd name="connsiteX61" fmla="*/ 8495 w 10000"/>
              <a:gd name="connsiteY61" fmla="*/ 9669 h 10000"/>
              <a:gd name="connsiteX62" fmla="*/ 8631 w 10000"/>
              <a:gd name="connsiteY62" fmla="*/ 9747 h 10000"/>
              <a:gd name="connsiteX63" fmla="*/ 8768 w 10000"/>
              <a:gd name="connsiteY63" fmla="*/ 9810 h 10000"/>
              <a:gd name="connsiteX64" fmla="*/ 8904 w 10000"/>
              <a:gd name="connsiteY64" fmla="*/ 9859 h 10000"/>
              <a:gd name="connsiteX65" fmla="*/ 9044 w 10000"/>
              <a:gd name="connsiteY65" fmla="*/ 9898 h 10000"/>
              <a:gd name="connsiteX66" fmla="*/ 9180 w 10000"/>
              <a:gd name="connsiteY66" fmla="*/ 9927 h 10000"/>
              <a:gd name="connsiteX67" fmla="*/ 9315 w 10000"/>
              <a:gd name="connsiteY67" fmla="*/ 9947 h 10000"/>
              <a:gd name="connsiteX68" fmla="*/ 9454 w 10000"/>
              <a:gd name="connsiteY68" fmla="*/ 9966 h 10000"/>
              <a:gd name="connsiteX69" fmla="*/ 9589 w 10000"/>
              <a:gd name="connsiteY69" fmla="*/ 9976 h 10000"/>
              <a:gd name="connsiteX70" fmla="*/ 9727 w 10000"/>
              <a:gd name="connsiteY70" fmla="*/ 9986 h 10000"/>
              <a:gd name="connsiteX71" fmla="*/ 9865 w 10000"/>
              <a:gd name="connsiteY71" fmla="*/ 9995 h 10000"/>
              <a:gd name="connsiteX72" fmla="*/ 10000 w 10000"/>
              <a:gd name="connsiteY72" fmla="*/ 10000 h 10000"/>
              <a:gd name="connsiteX0" fmla="*/ 0 w 9865"/>
              <a:gd name="connsiteY0" fmla="*/ 9995 h 9995"/>
              <a:gd name="connsiteX1" fmla="*/ 274 w 9865"/>
              <a:gd name="connsiteY1" fmla="*/ 9976 h 9995"/>
              <a:gd name="connsiteX2" fmla="*/ 412 w 9865"/>
              <a:gd name="connsiteY2" fmla="*/ 9966 h 9995"/>
              <a:gd name="connsiteX3" fmla="*/ 547 w 9865"/>
              <a:gd name="connsiteY3" fmla="*/ 9947 h 9995"/>
              <a:gd name="connsiteX4" fmla="*/ 686 w 9865"/>
              <a:gd name="connsiteY4" fmla="*/ 9927 h 9995"/>
              <a:gd name="connsiteX5" fmla="*/ 819 w 9865"/>
              <a:gd name="connsiteY5" fmla="*/ 9898 h 9995"/>
              <a:gd name="connsiteX6" fmla="*/ 958 w 9865"/>
              <a:gd name="connsiteY6" fmla="*/ 9859 h 9995"/>
              <a:gd name="connsiteX7" fmla="*/ 1098 w 9865"/>
              <a:gd name="connsiteY7" fmla="*/ 9810 h 9995"/>
              <a:gd name="connsiteX8" fmla="*/ 1233 w 9865"/>
              <a:gd name="connsiteY8" fmla="*/ 9747 h 9995"/>
              <a:gd name="connsiteX9" fmla="*/ 1369 w 9865"/>
              <a:gd name="connsiteY9" fmla="*/ 9669 h 9995"/>
              <a:gd name="connsiteX10" fmla="*/ 1505 w 9865"/>
              <a:gd name="connsiteY10" fmla="*/ 9567 h 9995"/>
              <a:gd name="connsiteX11" fmla="*/ 1644 w 9865"/>
              <a:gd name="connsiteY11" fmla="*/ 9445 h 9995"/>
              <a:gd name="connsiteX12" fmla="*/ 1782 w 9865"/>
              <a:gd name="connsiteY12" fmla="*/ 9299 h 9995"/>
              <a:gd name="connsiteX13" fmla="*/ 1918 w 9865"/>
              <a:gd name="connsiteY13" fmla="*/ 9118 h 9995"/>
              <a:gd name="connsiteX14" fmla="*/ 2055 w 9865"/>
              <a:gd name="connsiteY14" fmla="*/ 8903 h 9995"/>
              <a:gd name="connsiteX15" fmla="*/ 2189 w 9865"/>
              <a:gd name="connsiteY15" fmla="*/ 8655 h 9995"/>
              <a:gd name="connsiteX16" fmla="*/ 2330 w 9865"/>
              <a:gd name="connsiteY16" fmla="*/ 8362 h 9995"/>
              <a:gd name="connsiteX17" fmla="*/ 2468 w 9865"/>
              <a:gd name="connsiteY17" fmla="*/ 8026 h 9995"/>
              <a:gd name="connsiteX18" fmla="*/ 2601 w 9865"/>
              <a:gd name="connsiteY18" fmla="*/ 7651 h 9995"/>
              <a:gd name="connsiteX19" fmla="*/ 2741 w 9865"/>
              <a:gd name="connsiteY19" fmla="*/ 7228 h 9995"/>
              <a:gd name="connsiteX20" fmla="*/ 2874 w 9865"/>
              <a:gd name="connsiteY20" fmla="*/ 6759 h 9995"/>
              <a:gd name="connsiteX21" fmla="*/ 3015 w 9865"/>
              <a:gd name="connsiteY21" fmla="*/ 6252 h 9995"/>
              <a:gd name="connsiteX22" fmla="*/ 3154 w 9865"/>
              <a:gd name="connsiteY22" fmla="*/ 5707 h 9995"/>
              <a:gd name="connsiteX23" fmla="*/ 3286 w 9865"/>
              <a:gd name="connsiteY23" fmla="*/ 5137 h 9995"/>
              <a:gd name="connsiteX24" fmla="*/ 3426 w 9865"/>
              <a:gd name="connsiteY24" fmla="*/ 4542 h 9995"/>
              <a:gd name="connsiteX25" fmla="*/ 3561 w 9865"/>
              <a:gd name="connsiteY25" fmla="*/ 3938 h 9995"/>
              <a:gd name="connsiteX26" fmla="*/ 3699 w 9865"/>
              <a:gd name="connsiteY26" fmla="*/ 3334 h 9995"/>
              <a:gd name="connsiteX27" fmla="*/ 3839 w 9865"/>
              <a:gd name="connsiteY27" fmla="*/ 2738 h 9995"/>
              <a:gd name="connsiteX28" fmla="*/ 3973 w 9865"/>
              <a:gd name="connsiteY28" fmla="*/ 2173 h 9995"/>
              <a:gd name="connsiteX29" fmla="*/ 4110 w 9865"/>
              <a:gd name="connsiteY29" fmla="*/ 1647 h 9995"/>
              <a:gd name="connsiteX30" fmla="*/ 4246 w 9865"/>
              <a:gd name="connsiteY30" fmla="*/ 1175 h 9995"/>
              <a:gd name="connsiteX31" fmla="*/ 4385 w 9865"/>
              <a:gd name="connsiteY31" fmla="*/ 770 h 9995"/>
              <a:gd name="connsiteX32" fmla="*/ 4524 w 9865"/>
              <a:gd name="connsiteY32" fmla="*/ 438 h 9995"/>
              <a:gd name="connsiteX33" fmla="*/ 4658 w 9865"/>
              <a:gd name="connsiteY33" fmla="*/ 200 h 9995"/>
              <a:gd name="connsiteX34" fmla="*/ 4796 w 9865"/>
              <a:gd name="connsiteY34" fmla="*/ 49 h 9995"/>
              <a:gd name="connsiteX35" fmla="*/ 4930 w 9865"/>
              <a:gd name="connsiteY35" fmla="*/ 0 h 9995"/>
              <a:gd name="connsiteX36" fmla="*/ 5071 w 9865"/>
              <a:gd name="connsiteY36" fmla="*/ 49 h 9995"/>
              <a:gd name="connsiteX37" fmla="*/ 5210 w 9865"/>
              <a:gd name="connsiteY37" fmla="*/ 200 h 9995"/>
              <a:gd name="connsiteX38" fmla="*/ 5342 w 9865"/>
              <a:gd name="connsiteY38" fmla="*/ 438 h 9995"/>
              <a:gd name="connsiteX39" fmla="*/ 5482 w 9865"/>
              <a:gd name="connsiteY39" fmla="*/ 770 h 9995"/>
              <a:gd name="connsiteX40" fmla="*/ 5616 w 9865"/>
              <a:gd name="connsiteY40" fmla="*/ 1175 h 9995"/>
              <a:gd name="connsiteX41" fmla="*/ 5755 w 9865"/>
              <a:gd name="connsiteY41" fmla="*/ 1647 h 9995"/>
              <a:gd name="connsiteX42" fmla="*/ 5890 w 9865"/>
              <a:gd name="connsiteY42" fmla="*/ 2173 h 9995"/>
              <a:gd name="connsiteX43" fmla="*/ 6028 w 9865"/>
              <a:gd name="connsiteY43" fmla="*/ 2738 h 9995"/>
              <a:gd name="connsiteX44" fmla="*/ 6167 w 9865"/>
              <a:gd name="connsiteY44" fmla="*/ 3334 h 9995"/>
              <a:gd name="connsiteX45" fmla="*/ 6302 w 9865"/>
              <a:gd name="connsiteY45" fmla="*/ 3938 h 9995"/>
              <a:gd name="connsiteX46" fmla="*/ 6440 w 9865"/>
              <a:gd name="connsiteY46" fmla="*/ 4542 h 9995"/>
              <a:gd name="connsiteX47" fmla="*/ 6575 w 9865"/>
              <a:gd name="connsiteY47" fmla="*/ 5137 h 9995"/>
              <a:gd name="connsiteX48" fmla="*/ 6713 w 9865"/>
              <a:gd name="connsiteY48" fmla="*/ 5707 h 9995"/>
              <a:gd name="connsiteX49" fmla="*/ 6848 w 9865"/>
              <a:gd name="connsiteY49" fmla="*/ 6252 h 9995"/>
              <a:gd name="connsiteX50" fmla="*/ 6987 w 9865"/>
              <a:gd name="connsiteY50" fmla="*/ 6759 h 9995"/>
              <a:gd name="connsiteX51" fmla="*/ 7123 w 9865"/>
              <a:gd name="connsiteY51" fmla="*/ 7228 h 9995"/>
              <a:gd name="connsiteX52" fmla="*/ 7260 w 9865"/>
              <a:gd name="connsiteY52" fmla="*/ 7651 h 9995"/>
              <a:gd name="connsiteX53" fmla="*/ 7400 w 9865"/>
              <a:gd name="connsiteY53" fmla="*/ 8026 h 9995"/>
              <a:gd name="connsiteX54" fmla="*/ 7532 w 9865"/>
              <a:gd name="connsiteY54" fmla="*/ 8362 h 9995"/>
              <a:gd name="connsiteX55" fmla="*/ 7672 w 9865"/>
              <a:gd name="connsiteY55" fmla="*/ 8655 h 9995"/>
              <a:gd name="connsiteX56" fmla="*/ 7811 w 9865"/>
              <a:gd name="connsiteY56" fmla="*/ 8903 h 9995"/>
              <a:gd name="connsiteX57" fmla="*/ 7943 w 9865"/>
              <a:gd name="connsiteY57" fmla="*/ 9118 h 9995"/>
              <a:gd name="connsiteX58" fmla="*/ 8084 w 9865"/>
              <a:gd name="connsiteY58" fmla="*/ 9299 h 9995"/>
              <a:gd name="connsiteX59" fmla="*/ 8220 w 9865"/>
              <a:gd name="connsiteY59" fmla="*/ 9445 h 9995"/>
              <a:gd name="connsiteX60" fmla="*/ 8356 w 9865"/>
              <a:gd name="connsiteY60" fmla="*/ 9567 h 9995"/>
              <a:gd name="connsiteX61" fmla="*/ 8495 w 9865"/>
              <a:gd name="connsiteY61" fmla="*/ 9669 h 9995"/>
              <a:gd name="connsiteX62" fmla="*/ 8631 w 9865"/>
              <a:gd name="connsiteY62" fmla="*/ 9747 h 9995"/>
              <a:gd name="connsiteX63" fmla="*/ 8768 w 9865"/>
              <a:gd name="connsiteY63" fmla="*/ 9810 h 9995"/>
              <a:gd name="connsiteX64" fmla="*/ 8904 w 9865"/>
              <a:gd name="connsiteY64" fmla="*/ 9859 h 9995"/>
              <a:gd name="connsiteX65" fmla="*/ 9044 w 9865"/>
              <a:gd name="connsiteY65" fmla="*/ 9898 h 9995"/>
              <a:gd name="connsiteX66" fmla="*/ 9180 w 9865"/>
              <a:gd name="connsiteY66" fmla="*/ 9927 h 9995"/>
              <a:gd name="connsiteX67" fmla="*/ 9315 w 9865"/>
              <a:gd name="connsiteY67" fmla="*/ 9947 h 9995"/>
              <a:gd name="connsiteX68" fmla="*/ 9454 w 9865"/>
              <a:gd name="connsiteY68" fmla="*/ 9966 h 9995"/>
              <a:gd name="connsiteX69" fmla="*/ 9589 w 9865"/>
              <a:gd name="connsiteY69" fmla="*/ 9976 h 9995"/>
              <a:gd name="connsiteX70" fmla="*/ 9727 w 9865"/>
              <a:gd name="connsiteY70" fmla="*/ 9986 h 9995"/>
              <a:gd name="connsiteX71" fmla="*/ 9865 w 9865"/>
              <a:gd name="connsiteY71" fmla="*/ 9995 h 9995"/>
              <a:gd name="connsiteX0" fmla="*/ 0 w 9860"/>
              <a:gd name="connsiteY0" fmla="*/ 10000 h 10000"/>
              <a:gd name="connsiteX1" fmla="*/ 278 w 9860"/>
              <a:gd name="connsiteY1" fmla="*/ 9981 h 10000"/>
              <a:gd name="connsiteX2" fmla="*/ 418 w 9860"/>
              <a:gd name="connsiteY2" fmla="*/ 9971 h 10000"/>
              <a:gd name="connsiteX3" fmla="*/ 554 w 9860"/>
              <a:gd name="connsiteY3" fmla="*/ 9952 h 10000"/>
              <a:gd name="connsiteX4" fmla="*/ 695 w 9860"/>
              <a:gd name="connsiteY4" fmla="*/ 9932 h 10000"/>
              <a:gd name="connsiteX5" fmla="*/ 830 w 9860"/>
              <a:gd name="connsiteY5" fmla="*/ 9903 h 10000"/>
              <a:gd name="connsiteX6" fmla="*/ 971 w 9860"/>
              <a:gd name="connsiteY6" fmla="*/ 9864 h 10000"/>
              <a:gd name="connsiteX7" fmla="*/ 1113 w 9860"/>
              <a:gd name="connsiteY7" fmla="*/ 9815 h 10000"/>
              <a:gd name="connsiteX8" fmla="*/ 1250 w 9860"/>
              <a:gd name="connsiteY8" fmla="*/ 9752 h 10000"/>
              <a:gd name="connsiteX9" fmla="*/ 1388 w 9860"/>
              <a:gd name="connsiteY9" fmla="*/ 9674 h 10000"/>
              <a:gd name="connsiteX10" fmla="*/ 1526 w 9860"/>
              <a:gd name="connsiteY10" fmla="*/ 9572 h 10000"/>
              <a:gd name="connsiteX11" fmla="*/ 1666 w 9860"/>
              <a:gd name="connsiteY11" fmla="*/ 9450 h 10000"/>
              <a:gd name="connsiteX12" fmla="*/ 1806 w 9860"/>
              <a:gd name="connsiteY12" fmla="*/ 9304 h 10000"/>
              <a:gd name="connsiteX13" fmla="*/ 1944 w 9860"/>
              <a:gd name="connsiteY13" fmla="*/ 9123 h 10000"/>
              <a:gd name="connsiteX14" fmla="*/ 2083 w 9860"/>
              <a:gd name="connsiteY14" fmla="*/ 8907 h 10000"/>
              <a:gd name="connsiteX15" fmla="*/ 2219 w 9860"/>
              <a:gd name="connsiteY15" fmla="*/ 8659 h 10000"/>
              <a:gd name="connsiteX16" fmla="*/ 2362 w 9860"/>
              <a:gd name="connsiteY16" fmla="*/ 8366 h 10000"/>
              <a:gd name="connsiteX17" fmla="*/ 2502 w 9860"/>
              <a:gd name="connsiteY17" fmla="*/ 8030 h 10000"/>
              <a:gd name="connsiteX18" fmla="*/ 2637 w 9860"/>
              <a:gd name="connsiteY18" fmla="*/ 7655 h 10000"/>
              <a:gd name="connsiteX19" fmla="*/ 2779 w 9860"/>
              <a:gd name="connsiteY19" fmla="*/ 7232 h 10000"/>
              <a:gd name="connsiteX20" fmla="*/ 2913 w 9860"/>
              <a:gd name="connsiteY20" fmla="*/ 6762 h 10000"/>
              <a:gd name="connsiteX21" fmla="*/ 3056 w 9860"/>
              <a:gd name="connsiteY21" fmla="*/ 6255 h 10000"/>
              <a:gd name="connsiteX22" fmla="*/ 3197 w 9860"/>
              <a:gd name="connsiteY22" fmla="*/ 5710 h 10000"/>
              <a:gd name="connsiteX23" fmla="*/ 3331 w 9860"/>
              <a:gd name="connsiteY23" fmla="*/ 5140 h 10000"/>
              <a:gd name="connsiteX24" fmla="*/ 3473 w 9860"/>
              <a:gd name="connsiteY24" fmla="*/ 4544 h 10000"/>
              <a:gd name="connsiteX25" fmla="*/ 3610 w 9860"/>
              <a:gd name="connsiteY25" fmla="*/ 3940 h 10000"/>
              <a:gd name="connsiteX26" fmla="*/ 3750 w 9860"/>
              <a:gd name="connsiteY26" fmla="*/ 3336 h 10000"/>
              <a:gd name="connsiteX27" fmla="*/ 3892 w 9860"/>
              <a:gd name="connsiteY27" fmla="*/ 2739 h 10000"/>
              <a:gd name="connsiteX28" fmla="*/ 4027 w 9860"/>
              <a:gd name="connsiteY28" fmla="*/ 2174 h 10000"/>
              <a:gd name="connsiteX29" fmla="*/ 4166 w 9860"/>
              <a:gd name="connsiteY29" fmla="*/ 1648 h 10000"/>
              <a:gd name="connsiteX30" fmla="*/ 4304 w 9860"/>
              <a:gd name="connsiteY30" fmla="*/ 1176 h 10000"/>
              <a:gd name="connsiteX31" fmla="*/ 4445 w 9860"/>
              <a:gd name="connsiteY31" fmla="*/ 770 h 10000"/>
              <a:gd name="connsiteX32" fmla="*/ 4586 w 9860"/>
              <a:gd name="connsiteY32" fmla="*/ 438 h 10000"/>
              <a:gd name="connsiteX33" fmla="*/ 4722 w 9860"/>
              <a:gd name="connsiteY33" fmla="*/ 200 h 10000"/>
              <a:gd name="connsiteX34" fmla="*/ 4862 w 9860"/>
              <a:gd name="connsiteY34" fmla="*/ 49 h 10000"/>
              <a:gd name="connsiteX35" fmla="*/ 4997 w 9860"/>
              <a:gd name="connsiteY35" fmla="*/ 0 h 10000"/>
              <a:gd name="connsiteX36" fmla="*/ 5140 w 9860"/>
              <a:gd name="connsiteY36" fmla="*/ 49 h 10000"/>
              <a:gd name="connsiteX37" fmla="*/ 5281 w 9860"/>
              <a:gd name="connsiteY37" fmla="*/ 200 h 10000"/>
              <a:gd name="connsiteX38" fmla="*/ 5415 w 9860"/>
              <a:gd name="connsiteY38" fmla="*/ 438 h 10000"/>
              <a:gd name="connsiteX39" fmla="*/ 5557 w 9860"/>
              <a:gd name="connsiteY39" fmla="*/ 770 h 10000"/>
              <a:gd name="connsiteX40" fmla="*/ 5693 w 9860"/>
              <a:gd name="connsiteY40" fmla="*/ 1176 h 10000"/>
              <a:gd name="connsiteX41" fmla="*/ 5834 w 9860"/>
              <a:gd name="connsiteY41" fmla="*/ 1648 h 10000"/>
              <a:gd name="connsiteX42" fmla="*/ 5971 w 9860"/>
              <a:gd name="connsiteY42" fmla="*/ 2174 h 10000"/>
              <a:gd name="connsiteX43" fmla="*/ 6110 w 9860"/>
              <a:gd name="connsiteY43" fmla="*/ 2739 h 10000"/>
              <a:gd name="connsiteX44" fmla="*/ 6251 w 9860"/>
              <a:gd name="connsiteY44" fmla="*/ 3336 h 10000"/>
              <a:gd name="connsiteX45" fmla="*/ 6388 w 9860"/>
              <a:gd name="connsiteY45" fmla="*/ 3940 h 10000"/>
              <a:gd name="connsiteX46" fmla="*/ 6528 w 9860"/>
              <a:gd name="connsiteY46" fmla="*/ 4544 h 10000"/>
              <a:gd name="connsiteX47" fmla="*/ 6665 w 9860"/>
              <a:gd name="connsiteY47" fmla="*/ 5140 h 10000"/>
              <a:gd name="connsiteX48" fmla="*/ 6805 w 9860"/>
              <a:gd name="connsiteY48" fmla="*/ 5710 h 10000"/>
              <a:gd name="connsiteX49" fmla="*/ 6942 w 9860"/>
              <a:gd name="connsiteY49" fmla="*/ 6255 h 10000"/>
              <a:gd name="connsiteX50" fmla="*/ 7083 w 9860"/>
              <a:gd name="connsiteY50" fmla="*/ 6762 h 10000"/>
              <a:gd name="connsiteX51" fmla="*/ 7220 w 9860"/>
              <a:gd name="connsiteY51" fmla="*/ 7232 h 10000"/>
              <a:gd name="connsiteX52" fmla="*/ 7359 w 9860"/>
              <a:gd name="connsiteY52" fmla="*/ 7655 h 10000"/>
              <a:gd name="connsiteX53" fmla="*/ 7501 w 9860"/>
              <a:gd name="connsiteY53" fmla="*/ 8030 h 10000"/>
              <a:gd name="connsiteX54" fmla="*/ 7635 w 9860"/>
              <a:gd name="connsiteY54" fmla="*/ 8366 h 10000"/>
              <a:gd name="connsiteX55" fmla="*/ 7777 w 9860"/>
              <a:gd name="connsiteY55" fmla="*/ 8659 h 10000"/>
              <a:gd name="connsiteX56" fmla="*/ 7918 w 9860"/>
              <a:gd name="connsiteY56" fmla="*/ 8907 h 10000"/>
              <a:gd name="connsiteX57" fmla="*/ 8052 w 9860"/>
              <a:gd name="connsiteY57" fmla="*/ 9123 h 10000"/>
              <a:gd name="connsiteX58" fmla="*/ 8195 w 9860"/>
              <a:gd name="connsiteY58" fmla="*/ 9304 h 10000"/>
              <a:gd name="connsiteX59" fmla="*/ 8332 w 9860"/>
              <a:gd name="connsiteY59" fmla="*/ 9450 h 10000"/>
              <a:gd name="connsiteX60" fmla="*/ 8470 w 9860"/>
              <a:gd name="connsiteY60" fmla="*/ 9572 h 10000"/>
              <a:gd name="connsiteX61" fmla="*/ 8611 w 9860"/>
              <a:gd name="connsiteY61" fmla="*/ 9674 h 10000"/>
              <a:gd name="connsiteX62" fmla="*/ 8749 w 9860"/>
              <a:gd name="connsiteY62" fmla="*/ 9752 h 10000"/>
              <a:gd name="connsiteX63" fmla="*/ 8888 w 9860"/>
              <a:gd name="connsiteY63" fmla="*/ 9815 h 10000"/>
              <a:gd name="connsiteX64" fmla="*/ 9026 w 9860"/>
              <a:gd name="connsiteY64" fmla="*/ 9864 h 10000"/>
              <a:gd name="connsiteX65" fmla="*/ 9168 w 9860"/>
              <a:gd name="connsiteY65" fmla="*/ 9903 h 10000"/>
              <a:gd name="connsiteX66" fmla="*/ 9306 w 9860"/>
              <a:gd name="connsiteY66" fmla="*/ 9932 h 10000"/>
              <a:gd name="connsiteX67" fmla="*/ 9442 w 9860"/>
              <a:gd name="connsiteY67" fmla="*/ 9952 h 10000"/>
              <a:gd name="connsiteX68" fmla="*/ 9583 w 9860"/>
              <a:gd name="connsiteY68" fmla="*/ 9971 h 10000"/>
              <a:gd name="connsiteX69" fmla="*/ 9720 w 9860"/>
              <a:gd name="connsiteY69" fmla="*/ 9981 h 10000"/>
              <a:gd name="connsiteX70" fmla="*/ 9860 w 9860"/>
              <a:gd name="connsiteY70" fmla="*/ 9991 h 10000"/>
              <a:gd name="connsiteX0" fmla="*/ 0 w 9718"/>
              <a:gd name="connsiteY0" fmla="*/ 9981 h 9991"/>
              <a:gd name="connsiteX1" fmla="*/ 142 w 9718"/>
              <a:gd name="connsiteY1" fmla="*/ 9971 h 9991"/>
              <a:gd name="connsiteX2" fmla="*/ 280 w 9718"/>
              <a:gd name="connsiteY2" fmla="*/ 9952 h 9991"/>
              <a:gd name="connsiteX3" fmla="*/ 423 w 9718"/>
              <a:gd name="connsiteY3" fmla="*/ 9932 h 9991"/>
              <a:gd name="connsiteX4" fmla="*/ 560 w 9718"/>
              <a:gd name="connsiteY4" fmla="*/ 9903 h 9991"/>
              <a:gd name="connsiteX5" fmla="*/ 703 w 9718"/>
              <a:gd name="connsiteY5" fmla="*/ 9864 h 9991"/>
              <a:gd name="connsiteX6" fmla="*/ 847 w 9718"/>
              <a:gd name="connsiteY6" fmla="*/ 9815 h 9991"/>
              <a:gd name="connsiteX7" fmla="*/ 986 w 9718"/>
              <a:gd name="connsiteY7" fmla="*/ 9752 h 9991"/>
              <a:gd name="connsiteX8" fmla="*/ 1126 w 9718"/>
              <a:gd name="connsiteY8" fmla="*/ 9674 h 9991"/>
              <a:gd name="connsiteX9" fmla="*/ 1266 w 9718"/>
              <a:gd name="connsiteY9" fmla="*/ 9572 h 9991"/>
              <a:gd name="connsiteX10" fmla="*/ 1408 w 9718"/>
              <a:gd name="connsiteY10" fmla="*/ 9450 h 9991"/>
              <a:gd name="connsiteX11" fmla="*/ 1550 w 9718"/>
              <a:gd name="connsiteY11" fmla="*/ 9304 h 9991"/>
              <a:gd name="connsiteX12" fmla="*/ 1690 w 9718"/>
              <a:gd name="connsiteY12" fmla="*/ 9123 h 9991"/>
              <a:gd name="connsiteX13" fmla="*/ 1831 w 9718"/>
              <a:gd name="connsiteY13" fmla="*/ 8907 h 9991"/>
              <a:gd name="connsiteX14" fmla="*/ 1969 w 9718"/>
              <a:gd name="connsiteY14" fmla="*/ 8659 h 9991"/>
              <a:gd name="connsiteX15" fmla="*/ 2114 w 9718"/>
              <a:gd name="connsiteY15" fmla="*/ 8366 h 9991"/>
              <a:gd name="connsiteX16" fmla="*/ 2256 w 9718"/>
              <a:gd name="connsiteY16" fmla="*/ 8030 h 9991"/>
              <a:gd name="connsiteX17" fmla="*/ 2392 w 9718"/>
              <a:gd name="connsiteY17" fmla="*/ 7655 h 9991"/>
              <a:gd name="connsiteX18" fmla="*/ 2536 w 9718"/>
              <a:gd name="connsiteY18" fmla="*/ 7232 h 9991"/>
              <a:gd name="connsiteX19" fmla="*/ 2672 w 9718"/>
              <a:gd name="connsiteY19" fmla="*/ 6762 h 9991"/>
              <a:gd name="connsiteX20" fmla="*/ 2817 w 9718"/>
              <a:gd name="connsiteY20" fmla="*/ 6255 h 9991"/>
              <a:gd name="connsiteX21" fmla="*/ 2960 w 9718"/>
              <a:gd name="connsiteY21" fmla="*/ 5710 h 9991"/>
              <a:gd name="connsiteX22" fmla="*/ 3096 w 9718"/>
              <a:gd name="connsiteY22" fmla="*/ 5140 h 9991"/>
              <a:gd name="connsiteX23" fmla="*/ 3240 w 9718"/>
              <a:gd name="connsiteY23" fmla="*/ 4544 h 9991"/>
              <a:gd name="connsiteX24" fmla="*/ 3379 w 9718"/>
              <a:gd name="connsiteY24" fmla="*/ 3940 h 9991"/>
              <a:gd name="connsiteX25" fmla="*/ 3521 w 9718"/>
              <a:gd name="connsiteY25" fmla="*/ 3336 h 9991"/>
              <a:gd name="connsiteX26" fmla="*/ 3665 w 9718"/>
              <a:gd name="connsiteY26" fmla="*/ 2739 h 9991"/>
              <a:gd name="connsiteX27" fmla="*/ 3802 w 9718"/>
              <a:gd name="connsiteY27" fmla="*/ 2174 h 9991"/>
              <a:gd name="connsiteX28" fmla="*/ 3943 w 9718"/>
              <a:gd name="connsiteY28" fmla="*/ 1648 h 9991"/>
              <a:gd name="connsiteX29" fmla="*/ 4083 w 9718"/>
              <a:gd name="connsiteY29" fmla="*/ 1176 h 9991"/>
              <a:gd name="connsiteX30" fmla="*/ 4226 w 9718"/>
              <a:gd name="connsiteY30" fmla="*/ 770 h 9991"/>
              <a:gd name="connsiteX31" fmla="*/ 4369 w 9718"/>
              <a:gd name="connsiteY31" fmla="*/ 438 h 9991"/>
              <a:gd name="connsiteX32" fmla="*/ 4507 w 9718"/>
              <a:gd name="connsiteY32" fmla="*/ 200 h 9991"/>
              <a:gd name="connsiteX33" fmla="*/ 4649 w 9718"/>
              <a:gd name="connsiteY33" fmla="*/ 49 h 9991"/>
              <a:gd name="connsiteX34" fmla="*/ 4786 w 9718"/>
              <a:gd name="connsiteY34" fmla="*/ 0 h 9991"/>
              <a:gd name="connsiteX35" fmla="*/ 4931 w 9718"/>
              <a:gd name="connsiteY35" fmla="*/ 49 h 9991"/>
              <a:gd name="connsiteX36" fmla="*/ 5074 w 9718"/>
              <a:gd name="connsiteY36" fmla="*/ 200 h 9991"/>
              <a:gd name="connsiteX37" fmla="*/ 5210 w 9718"/>
              <a:gd name="connsiteY37" fmla="*/ 438 h 9991"/>
              <a:gd name="connsiteX38" fmla="*/ 5354 w 9718"/>
              <a:gd name="connsiteY38" fmla="*/ 770 h 9991"/>
              <a:gd name="connsiteX39" fmla="*/ 5492 w 9718"/>
              <a:gd name="connsiteY39" fmla="*/ 1176 h 9991"/>
              <a:gd name="connsiteX40" fmla="*/ 5635 w 9718"/>
              <a:gd name="connsiteY40" fmla="*/ 1648 h 9991"/>
              <a:gd name="connsiteX41" fmla="*/ 5774 w 9718"/>
              <a:gd name="connsiteY41" fmla="*/ 2174 h 9991"/>
              <a:gd name="connsiteX42" fmla="*/ 5915 w 9718"/>
              <a:gd name="connsiteY42" fmla="*/ 2739 h 9991"/>
              <a:gd name="connsiteX43" fmla="*/ 6058 w 9718"/>
              <a:gd name="connsiteY43" fmla="*/ 3336 h 9991"/>
              <a:gd name="connsiteX44" fmla="*/ 6197 w 9718"/>
              <a:gd name="connsiteY44" fmla="*/ 3940 h 9991"/>
              <a:gd name="connsiteX45" fmla="*/ 6339 w 9718"/>
              <a:gd name="connsiteY45" fmla="*/ 4544 h 9991"/>
              <a:gd name="connsiteX46" fmla="*/ 6478 w 9718"/>
              <a:gd name="connsiteY46" fmla="*/ 5140 h 9991"/>
              <a:gd name="connsiteX47" fmla="*/ 6620 w 9718"/>
              <a:gd name="connsiteY47" fmla="*/ 5710 h 9991"/>
              <a:gd name="connsiteX48" fmla="*/ 6759 w 9718"/>
              <a:gd name="connsiteY48" fmla="*/ 6255 h 9991"/>
              <a:gd name="connsiteX49" fmla="*/ 6902 w 9718"/>
              <a:gd name="connsiteY49" fmla="*/ 6762 h 9991"/>
              <a:gd name="connsiteX50" fmla="*/ 7041 w 9718"/>
              <a:gd name="connsiteY50" fmla="*/ 7232 h 9991"/>
              <a:gd name="connsiteX51" fmla="*/ 7181 w 9718"/>
              <a:gd name="connsiteY51" fmla="*/ 7655 h 9991"/>
              <a:gd name="connsiteX52" fmla="*/ 7326 w 9718"/>
              <a:gd name="connsiteY52" fmla="*/ 8030 h 9991"/>
              <a:gd name="connsiteX53" fmla="*/ 7461 w 9718"/>
              <a:gd name="connsiteY53" fmla="*/ 8366 h 9991"/>
              <a:gd name="connsiteX54" fmla="*/ 7605 w 9718"/>
              <a:gd name="connsiteY54" fmla="*/ 8659 h 9991"/>
              <a:gd name="connsiteX55" fmla="*/ 7748 w 9718"/>
              <a:gd name="connsiteY55" fmla="*/ 8907 h 9991"/>
              <a:gd name="connsiteX56" fmla="*/ 7884 w 9718"/>
              <a:gd name="connsiteY56" fmla="*/ 9123 h 9991"/>
              <a:gd name="connsiteX57" fmla="*/ 8029 w 9718"/>
              <a:gd name="connsiteY57" fmla="*/ 9304 h 9991"/>
              <a:gd name="connsiteX58" fmla="*/ 8168 w 9718"/>
              <a:gd name="connsiteY58" fmla="*/ 9450 h 9991"/>
              <a:gd name="connsiteX59" fmla="*/ 8308 w 9718"/>
              <a:gd name="connsiteY59" fmla="*/ 9572 h 9991"/>
              <a:gd name="connsiteX60" fmla="*/ 8451 w 9718"/>
              <a:gd name="connsiteY60" fmla="*/ 9674 h 9991"/>
              <a:gd name="connsiteX61" fmla="*/ 8591 w 9718"/>
              <a:gd name="connsiteY61" fmla="*/ 9752 h 9991"/>
              <a:gd name="connsiteX62" fmla="*/ 8732 w 9718"/>
              <a:gd name="connsiteY62" fmla="*/ 9815 h 9991"/>
              <a:gd name="connsiteX63" fmla="*/ 8872 w 9718"/>
              <a:gd name="connsiteY63" fmla="*/ 9864 h 9991"/>
              <a:gd name="connsiteX64" fmla="*/ 9016 w 9718"/>
              <a:gd name="connsiteY64" fmla="*/ 9903 h 9991"/>
              <a:gd name="connsiteX65" fmla="*/ 9156 w 9718"/>
              <a:gd name="connsiteY65" fmla="*/ 9932 h 9991"/>
              <a:gd name="connsiteX66" fmla="*/ 9294 w 9718"/>
              <a:gd name="connsiteY66" fmla="*/ 9952 h 9991"/>
              <a:gd name="connsiteX67" fmla="*/ 9437 w 9718"/>
              <a:gd name="connsiteY67" fmla="*/ 9971 h 9991"/>
              <a:gd name="connsiteX68" fmla="*/ 9576 w 9718"/>
              <a:gd name="connsiteY68" fmla="*/ 9981 h 9991"/>
              <a:gd name="connsiteX69" fmla="*/ 9718 w 9718"/>
              <a:gd name="connsiteY69" fmla="*/ 9991 h 9991"/>
              <a:gd name="connsiteX0" fmla="*/ 0 w 9854"/>
              <a:gd name="connsiteY0" fmla="*/ 9990 h 9990"/>
              <a:gd name="connsiteX1" fmla="*/ 146 w 9854"/>
              <a:gd name="connsiteY1" fmla="*/ 9980 h 9990"/>
              <a:gd name="connsiteX2" fmla="*/ 288 w 9854"/>
              <a:gd name="connsiteY2" fmla="*/ 9961 h 9990"/>
              <a:gd name="connsiteX3" fmla="*/ 435 w 9854"/>
              <a:gd name="connsiteY3" fmla="*/ 9941 h 9990"/>
              <a:gd name="connsiteX4" fmla="*/ 576 w 9854"/>
              <a:gd name="connsiteY4" fmla="*/ 9912 h 9990"/>
              <a:gd name="connsiteX5" fmla="*/ 723 w 9854"/>
              <a:gd name="connsiteY5" fmla="*/ 9873 h 9990"/>
              <a:gd name="connsiteX6" fmla="*/ 872 w 9854"/>
              <a:gd name="connsiteY6" fmla="*/ 9824 h 9990"/>
              <a:gd name="connsiteX7" fmla="*/ 1015 w 9854"/>
              <a:gd name="connsiteY7" fmla="*/ 9761 h 9990"/>
              <a:gd name="connsiteX8" fmla="*/ 1159 w 9854"/>
              <a:gd name="connsiteY8" fmla="*/ 9683 h 9990"/>
              <a:gd name="connsiteX9" fmla="*/ 1303 w 9854"/>
              <a:gd name="connsiteY9" fmla="*/ 9581 h 9990"/>
              <a:gd name="connsiteX10" fmla="*/ 1449 w 9854"/>
              <a:gd name="connsiteY10" fmla="*/ 9459 h 9990"/>
              <a:gd name="connsiteX11" fmla="*/ 1595 w 9854"/>
              <a:gd name="connsiteY11" fmla="*/ 9312 h 9990"/>
              <a:gd name="connsiteX12" fmla="*/ 1739 w 9854"/>
              <a:gd name="connsiteY12" fmla="*/ 9131 h 9990"/>
              <a:gd name="connsiteX13" fmla="*/ 1884 w 9854"/>
              <a:gd name="connsiteY13" fmla="*/ 8915 h 9990"/>
              <a:gd name="connsiteX14" fmla="*/ 2026 w 9854"/>
              <a:gd name="connsiteY14" fmla="*/ 8667 h 9990"/>
              <a:gd name="connsiteX15" fmla="*/ 2175 w 9854"/>
              <a:gd name="connsiteY15" fmla="*/ 8374 h 9990"/>
              <a:gd name="connsiteX16" fmla="*/ 2321 w 9854"/>
              <a:gd name="connsiteY16" fmla="*/ 8037 h 9990"/>
              <a:gd name="connsiteX17" fmla="*/ 2461 w 9854"/>
              <a:gd name="connsiteY17" fmla="*/ 7662 h 9990"/>
              <a:gd name="connsiteX18" fmla="*/ 2610 w 9854"/>
              <a:gd name="connsiteY18" fmla="*/ 7239 h 9990"/>
              <a:gd name="connsiteX19" fmla="*/ 2750 w 9854"/>
              <a:gd name="connsiteY19" fmla="*/ 6768 h 9990"/>
              <a:gd name="connsiteX20" fmla="*/ 2899 w 9854"/>
              <a:gd name="connsiteY20" fmla="*/ 6261 h 9990"/>
              <a:gd name="connsiteX21" fmla="*/ 3046 w 9854"/>
              <a:gd name="connsiteY21" fmla="*/ 5715 h 9990"/>
              <a:gd name="connsiteX22" fmla="*/ 3186 w 9854"/>
              <a:gd name="connsiteY22" fmla="*/ 5145 h 9990"/>
              <a:gd name="connsiteX23" fmla="*/ 3334 w 9854"/>
              <a:gd name="connsiteY23" fmla="*/ 4548 h 9990"/>
              <a:gd name="connsiteX24" fmla="*/ 3477 w 9854"/>
              <a:gd name="connsiteY24" fmla="*/ 3944 h 9990"/>
              <a:gd name="connsiteX25" fmla="*/ 3623 w 9854"/>
              <a:gd name="connsiteY25" fmla="*/ 3339 h 9990"/>
              <a:gd name="connsiteX26" fmla="*/ 3771 w 9854"/>
              <a:gd name="connsiteY26" fmla="*/ 2741 h 9990"/>
              <a:gd name="connsiteX27" fmla="*/ 3912 w 9854"/>
              <a:gd name="connsiteY27" fmla="*/ 2176 h 9990"/>
              <a:gd name="connsiteX28" fmla="*/ 4057 w 9854"/>
              <a:gd name="connsiteY28" fmla="*/ 1649 h 9990"/>
              <a:gd name="connsiteX29" fmla="*/ 4201 w 9854"/>
              <a:gd name="connsiteY29" fmla="*/ 1177 h 9990"/>
              <a:gd name="connsiteX30" fmla="*/ 4349 w 9854"/>
              <a:gd name="connsiteY30" fmla="*/ 771 h 9990"/>
              <a:gd name="connsiteX31" fmla="*/ 4496 w 9854"/>
              <a:gd name="connsiteY31" fmla="*/ 438 h 9990"/>
              <a:gd name="connsiteX32" fmla="*/ 4638 w 9854"/>
              <a:gd name="connsiteY32" fmla="*/ 200 h 9990"/>
              <a:gd name="connsiteX33" fmla="*/ 4784 w 9854"/>
              <a:gd name="connsiteY33" fmla="*/ 49 h 9990"/>
              <a:gd name="connsiteX34" fmla="*/ 4925 w 9854"/>
              <a:gd name="connsiteY34" fmla="*/ 0 h 9990"/>
              <a:gd name="connsiteX35" fmla="*/ 5074 w 9854"/>
              <a:gd name="connsiteY35" fmla="*/ 49 h 9990"/>
              <a:gd name="connsiteX36" fmla="*/ 5221 w 9854"/>
              <a:gd name="connsiteY36" fmla="*/ 200 h 9990"/>
              <a:gd name="connsiteX37" fmla="*/ 5361 w 9854"/>
              <a:gd name="connsiteY37" fmla="*/ 438 h 9990"/>
              <a:gd name="connsiteX38" fmla="*/ 5509 w 9854"/>
              <a:gd name="connsiteY38" fmla="*/ 771 h 9990"/>
              <a:gd name="connsiteX39" fmla="*/ 5651 w 9854"/>
              <a:gd name="connsiteY39" fmla="*/ 1177 h 9990"/>
              <a:gd name="connsiteX40" fmla="*/ 5799 w 9854"/>
              <a:gd name="connsiteY40" fmla="*/ 1649 h 9990"/>
              <a:gd name="connsiteX41" fmla="*/ 5942 w 9854"/>
              <a:gd name="connsiteY41" fmla="*/ 2176 h 9990"/>
              <a:gd name="connsiteX42" fmla="*/ 6087 w 9854"/>
              <a:gd name="connsiteY42" fmla="*/ 2741 h 9990"/>
              <a:gd name="connsiteX43" fmla="*/ 6234 w 9854"/>
              <a:gd name="connsiteY43" fmla="*/ 3339 h 9990"/>
              <a:gd name="connsiteX44" fmla="*/ 6377 w 9854"/>
              <a:gd name="connsiteY44" fmla="*/ 3944 h 9990"/>
              <a:gd name="connsiteX45" fmla="*/ 6523 w 9854"/>
              <a:gd name="connsiteY45" fmla="*/ 4548 h 9990"/>
              <a:gd name="connsiteX46" fmla="*/ 6666 w 9854"/>
              <a:gd name="connsiteY46" fmla="*/ 5145 h 9990"/>
              <a:gd name="connsiteX47" fmla="*/ 6812 w 9854"/>
              <a:gd name="connsiteY47" fmla="*/ 5715 h 9990"/>
              <a:gd name="connsiteX48" fmla="*/ 6955 w 9854"/>
              <a:gd name="connsiteY48" fmla="*/ 6261 h 9990"/>
              <a:gd name="connsiteX49" fmla="*/ 7102 w 9854"/>
              <a:gd name="connsiteY49" fmla="*/ 6768 h 9990"/>
              <a:gd name="connsiteX50" fmla="*/ 7245 w 9854"/>
              <a:gd name="connsiteY50" fmla="*/ 7239 h 9990"/>
              <a:gd name="connsiteX51" fmla="*/ 7389 w 9854"/>
              <a:gd name="connsiteY51" fmla="*/ 7662 h 9990"/>
              <a:gd name="connsiteX52" fmla="*/ 7539 w 9854"/>
              <a:gd name="connsiteY52" fmla="*/ 8037 h 9990"/>
              <a:gd name="connsiteX53" fmla="*/ 7678 w 9854"/>
              <a:gd name="connsiteY53" fmla="*/ 8374 h 9990"/>
              <a:gd name="connsiteX54" fmla="*/ 7826 w 9854"/>
              <a:gd name="connsiteY54" fmla="*/ 8667 h 9990"/>
              <a:gd name="connsiteX55" fmla="*/ 7973 w 9854"/>
              <a:gd name="connsiteY55" fmla="*/ 8915 h 9990"/>
              <a:gd name="connsiteX56" fmla="*/ 8113 w 9854"/>
              <a:gd name="connsiteY56" fmla="*/ 9131 h 9990"/>
              <a:gd name="connsiteX57" fmla="*/ 8262 w 9854"/>
              <a:gd name="connsiteY57" fmla="*/ 9312 h 9990"/>
              <a:gd name="connsiteX58" fmla="*/ 8405 w 9854"/>
              <a:gd name="connsiteY58" fmla="*/ 9459 h 9990"/>
              <a:gd name="connsiteX59" fmla="*/ 8549 w 9854"/>
              <a:gd name="connsiteY59" fmla="*/ 9581 h 9990"/>
              <a:gd name="connsiteX60" fmla="*/ 8696 w 9854"/>
              <a:gd name="connsiteY60" fmla="*/ 9683 h 9990"/>
              <a:gd name="connsiteX61" fmla="*/ 8840 w 9854"/>
              <a:gd name="connsiteY61" fmla="*/ 9761 h 9990"/>
              <a:gd name="connsiteX62" fmla="*/ 8985 w 9854"/>
              <a:gd name="connsiteY62" fmla="*/ 9824 h 9990"/>
              <a:gd name="connsiteX63" fmla="*/ 9129 w 9854"/>
              <a:gd name="connsiteY63" fmla="*/ 9873 h 9990"/>
              <a:gd name="connsiteX64" fmla="*/ 9278 w 9854"/>
              <a:gd name="connsiteY64" fmla="*/ 9912 h 9990"/>
              <a:gd name="connsiteX65" fmla="*/ 9422 w 9854"/>
              <a:gd name="connsiteY65" fmla="*/ 9941 h 9990"/>
              <a:gd name="connsiteX66" fmla="*/ 9564 w 9854"/>
              <a:gd name="connsiteY66" fmla="*/ 9961 h 9990"/>
              <a:gd name="connsiteX67" fmla="*/ 9711 w 9854"/>
              <a:gd name="connsiteY67" fmla="*/ 9980 h 9990"/>
              <a:gd name="connsiteX68" fmla="*/ 9854 w 9854"/>
              <a:gd name="connsiteY68" fmla="*/ 9990 h 9990"/>
              <a:gd name="connsiteX0" fmla="*/ 0 w 9855"/>
              <a:gd name="connsiteY0" fmla="*/ 10000 h 10000"/>
              <a:gd name="connsiteX1" fmla="*/ 148 w 9855"/>
              <a:gd name="connsiteY1" fmla="*/ 9990 h 10000"/>
              <a:gd name="connsiteX2" fmla="*/ 292 w 9855"/>
              <a:gd name="connsiteY2" fmla="*/ 9971 h 10000"/>
              <a:gd name="connsiteX3" fmla="*/ 441 w 9855"/>
              <a:gd name="connsiteY3" fmla="*/ 9951 h 10000"/>
              <a:gd name="connsiteX4" fmla="*/ 585 w 9855"/>
              <a:gd name="connsiteY4" fmla="*/ 9922 h 10000"/>
              <a:gd name="connsiteX5" fmla="*/ 734 w 9855"/>
              <a:gd name="connsiteY5" fmla="*/ 9883 h 10000"/>
              <a:gd name="connsiteX6" fmla="*/ 885 w 9855"/>
              <a:gd name="connsiteY6" fmla="*/ 9834 h 10000"/>
              <a:gd name="connsiteX7" fmla="*/ 1030 w 9855"/>
              <a:gd name="connsiteY7" fmla="*/ 9771 h 10000"/>
              <a:gd name="connsiteX8" fmla="*/ 1176 w 9855"/>
              <a:gd name="connsiteY8" fmla="*/ 9693 h 10000"/>
              <a:gd name="connsiteX9" fmla="*/ 1322 w 9855"/>
              <a:gd name="connsiteY9" fmla="*/ 9591 h 10000"/>
              <a:gd name="connsiteX10" fmla="*/ 1470 w 9855"/>
              <a:gd name="connsiteY10" fmla="*/ 9468 h 10000"/>
              <a:gd name="connsiteX11" fmla="*/ 1619 w 9855"/>
              <a:gd name="connsiteY11" fmla="*/ 9321 h 10000"/>
              <a:gd name="connsiteX12" fmla="*/ 1765 w 9855"/>
              <a:gd name="connsiteY12" fmla="*/ 9140 h 10000"/>
              <a:gd name="connsiteX13" fmla="*/ 1912 w 9855"/>
              <a:gd name="connsiteY13" fmla="*/ 8924 h 10000"/>
              <a:gd name="connsiteX14" fmla="*/ 2056 w 9855"/>
              <a:gd name="connsiteY14" fmla="*/ 8676 h 10000"/>
              <a:gd name="connsiteX15" fmla="*/ 2207 w 9855"/>
              <a:gd name="connsiteY15" fmla="*/ 8382 h 10000"/>
              <a:gd name="connsiteX16" fmla="*/ 2355 w 9855"/>
              <a:gd name="connsiteY16" fmla="*/ 8045 h 10000"/>
              <a:gd name="connsiteX17" fmla="*/ 2497 w 9855"/>
              <a:gd name="connsiteY17" fmla="*/ 7670 h 10000"/>
              <a:gd name="connsiteX18" fmla="*/ 2649 w 9855"/>
              <a:gd name="connsiteY18" fmla="*/ 7246 h 10000"/>
              <a:gd name="connsiteX19" fmla="*/ 2791 w 9855"/>
              <a:gd name="connsiteY19" fmla="*/ 6775 h 10000"/>
              <a:gd name="connsiteX20" fmla="*/ 2942 w 9855"/>
              <a:gd name="connsiteY20" fmla="*/ 6267 h 10000"/>
              <a:gd name="connsiteX21" fmla="*/ 3091 w 9855"/>
              <a:gd name="connsiteY21" fmla="*/ 5721 h 10000"/>
              <a:gd name="connsiteX22" fmla="*/ 3233 w 9855"/>
              <a:gd name="connsiteY22" fmla="*/ 5150 h 10000"/>
              <a:gd name="connsiteX23" fmla="*/ 3383 w 9855"/>
              <a:gd name="connsiteY23" fmla="*/ 4553 h 10000"/>
              <a:gd name="connsiteX24" fmla="*/ 3529 w 9855"/>
              <a:gd name="connsiteY24" fmla="*/ 3948 h 10000"/>
              <a:gd name="connsiteX25" fmla="*/ 3677 w 9855"/>
              <a:gd name="connsiteY25" fmla="*/ 3342 h 10000"/>
              <a:gd name="connsiteX26" fmla="*/ 3827 w 9855"/>
              <a:gd name="connsiteY26" fmla="*/ 2744 h 10000"/>
              <a:gd name="connsiteX27" fmla="*/ 3970 w 9855"/>
              <a:gd name="connsiteY27" fmla="*/ 2178 h 10000"/>
              <a:gd name="connsiteX28" fmla="*/ 4117 w 9855"/>
              <a:gd name="connsiteY28" fmla="*/ 1651 h 10000"/>
              <a:gd name="connsiteX29" fmla="*/ 4263 w 9855"/>
              <a:gd name="connsiteY29" fmla="*/ 1178 h 10000"/>
              <a:gd name="connsiteX30" fmla="*/ 4413 w 9855"/>
              <a:gd name="connsiteY30" fmla="*/ 772 h 10000"/>
              <a:gd name="connsiteX31" fmla="*/ 4563 w 9855"/>
              <a:gd name="connsiteY31" fmla="*/ 438 h 10000"/>
              <a:gd name="connsiteX32" fmla="*/ 4707 w 9855"/>
              <a:gd name="connsiteY32" fmla="*/ 200 h 10000"/>
              <a:gd name="connsiteX33" fmla="*/ 4855 w 9855"/>
              <a:gd name="connsiteY33" fmla="*/ 49 h 10000"/>
              <a:gd name="connsiteX34" fmla="*/ 4998 w 9855"/>
              <a:gd name="connsiteY34" fmla="*/ 0 h 10000"/>
              <a:gd name="connsiteX35" fmla="*/ 5149 w 9855"/>
              <a:gd name="connsiteY35" fmla="*/ 49 h 10000"/>
              <a:gd name="connsiteX36" fmla="*/ 5298 w 9855"/>
              <a:gd name="connsiteY36" fmla="*/ 200 h 10000"/>
              <a:gd name="connsiteX37" fmla="*/ 5440 w 9855"/>
              <a:gd name="connsiteY37" fmla="*/ 438 h 10000"/>
              <a:gd name="connsiteX38" fmla="*/ 5591 w 9855"/>
              <a:gd name="connsiteY38" fmla="*/ 772 h 10000"/>
              <a:gd name="connsiteX39" fmla="*/ 5735 w 9855"/>
              <a:gd name="connsiteY39" fmla="*/ 1178 h 10000"/>
              <a:gd name="connsiteX40" fmla="*/ 5885 w 9855"/>
              <a:gd name="connsiteY40" fmla="*/ 1651 h 10000"/>
              <a:gd name="connsiteX41" fmla="*/ 6030 w 9855"/>
              <a:gd name="connsiteY41" fmla="*/ 2178 h 10000"/>
              <a:gd name="connsiteX42" fmla="*/ 6177 w 9855"/>
              <a:gd name="connsiteY42" fmla="*/ 2744 h 10000"/>
              <a:gd name="connsiteX43" fmla="*/ 6326 w 9855"/>
              <a:gd name="connsiteY43" fmla="*/ 3342 h 10000"/>
              <a:gd name="connsiteX44" fmla="*/ 6471 w 9855"/>
              <a:gd name="connsiteY44" fmla="*/ 3948 h 10000"/>
              <a:gd name="connsiteX45" fmla="*/ 6620 w 9855"/>
              <a:gd name="connsiteY45" fmla="*/ 4553 h 10000"/>
              <a:gd name="connsiteX46" fmla="*/ 6765 w 9855"/>
              <a:gd name="connsiteY46" fmla="*/ 5150 h 10000"/>
              <a:gd name="connsiteX47" fmla="*/ 6913 w 9855"/>
              <a:gd name="connsiteY47" fmla="*/ 5721 h 10000"/>
              <a:gd name="connsiteX48" fmla="*/ 7058 w 9855"/>
              <a:gd name="connsiteY48" fmla="*/ 6267 h 10000"/>
              <a:gd name="connsiteX49" fmla="*/ 7207 w 9855"/>
              <a:gd name="connsiteY49" fmla="*/ 6775 h 10000"/>
              <a:gd name="connsiteX50" fmla="*/ 7352 w 9855"/>
              <a:gd name="connsiteY50" fmla="*/ 7246 h 10000"/>
              <a:gd name="connsiteX51" fmla="*/ 7498 w 9855"/>
              <a:gd name="connsiteY51" fmla="*/ 7670 h 10000"/>
              <a:gd name="connsiteX52" fmla="*/ 7651 w 9855"/>
              <a:gd name="connsiteY52" fmla="*/ 8045 h 10000"/>
              <a:gd name="connsiteX53" fmla="*/ 7792 w 9855"/>
              <a:gd name="connsiteY53" fmla="*/ 8382 h 10000"/>
              <a:gd name="connsiteX54" fmla="*/ 7942 w 9855"/>
              <a:gd name="connsiteY54" fmla="*/ 8676 h 10000"/>
              <a:gd name="connsiteX55" fmla="*/ 8091 w 9855"/>
              <a:gd name="connsiteY55" fmla="*/ 8924 h 10000"/>
              <a:gd name="connsiteX56" fmla="*/ 8233 w 9855"/>
              <a:gd name="connsiteY56" fmla="*/ 9140 h 10000"/>
              <a:gd name="connsiteX57" fmla="*/ 8384 w 9855"/>
              <a:gd name="connsiteY57" fmla="*/ 9321 h 10000"/>
              <a:gd name="connsiteX58" fmla="*/ 8530 w 9855"/>
              <a:gd name="connsiteY58" fmla="*/ 9468 h 10000"/>
              <a:gd name="connsiteX59" fmla="*/ 8676 w 9855"/>
              <a:gd name="connsiteY59" fmla="*/ 9591 h 10000"/>
              <a:gd name="connsiteX60" fmla="*/ 8825 w 9855"/>
              <a:gd name="connsiteY60" fmla="*/ 9693 h 10000"/>
              <a:gd name="connsiteX61" fmla="*/ 8971 w 9855"/>
              <a:gd name="connsiteY61" fmla="*/ 9771 h 10000"/>
              <a:gd name="connsiteX62" fmla="*/ 9118 w 9855"/>
              <a:gd name="connsiteY62" fmla="*/ 9834 h 10000"/>
              <a:gd name="connsiteX63" fmla="*/ 9264 w 9855"/>
              <a:gd name="connsiteY63" fmla="*/ 9883 h 10000"/>
              <a:gd name="connsiteX64" fmla="*/ 9415 w 9855"/>
              <a:gd name="connsiteY64" fmla="*/ 9922 h 10000"/>
              <a:gd name="connsiteX65" fmla="*/ 9562 w 9855"/>
              <a:gd name="connsiteY65" fmla="*/ 9951 h 10000"/>
              <a:gd name="connsiteX66" fmla="*/ 9706 w 9855"/>
              <a:gd name="connsiteY66" fmla="*/ 9971 h 10000"/>
              <a:gd name="connsiteX67" fmla="*/ 9855 w 9855"/>
              <a:gd name="connsiteY67" fmla="*/ 9990 h 10000"/>
              <a:gd name="connsiteX0" fmla="*/ 0 w 9849"/>
              <a:gd name="connsiteY0" fmla="*/ 10000 h 10000"/>
              <a:gd name="connsiteX1" fmla="*/ 150 w 9849"/>
              <a:gd name="connsiteY1" fmla="*/ 9990 h 10000"/>
              <a:gd name="connsiteX2" fmla="*/ 296 w 9849"/>
              <a:gd name="connsiteY2" fmla="*/ 9971 h 10000"/>
              <a:gd name="connsiteX3" fmla="*/ 447 w 9849"/>
              <a:gd name="connsiteY3" fmla="*/ 9951 h 10000"/>
              <a:gd name="connsiteX4" fmla="*/ 594 w 9849"/>
              <a:gd name="connsiteY4" fmla="*/ 9922 h 10000"/>
              <a:gd name="connsiteX5" fmla="*/ 745 w 9849"/>
              <a:gd name="connsiteY5" fmla="*/ 9883 h 10000"/>
              <a:gd name="connsiteX6" fmla="*/ 898 w 9849"/>
              <a:gd name="connsiteY6" fmla="*/ 9834 h 10000"/>
              <a:gd name="connsiteX7" fmla="*/ 1045 w 9849"/>
              <a:gd name="connsiteY7" fmla="*/ 9771 h 10000"/>
              <a:gd name="connsiteX8" fmla="*/ 1193 w 9849"/>
              <a:gd name="connsiteY8" fmla="*/ 9693 h 10000"/>
              <a:gd name="connsiteX9" fmla="*/ 1341 w 9849"/>
              <a:gd name="connsiteY9" fmla="*/ 9591 h 10000"/>
              <a:gd name="connsiteX10" fmla="*/ 1492 w 9849"/>
              <a:gd name="connsiteY10" fmla="*/ 9468 h 10000"/>
              <a:gd name="connsiteX11" fmla="*/ 1643 w 9849"/>
              <a:gd name="connsiteY11" fmla="*/ 9321 h 10000"/>
              <a:gd name="connsiteX12" fmla="*/ 1791 w 9849"/>
              <a:gd name="connsiteY12" fmla="*/ 9140 h 10000"/>
              <a:gd name="connsiteX13" fmla="*/ 1940 w 9849"/>
              <a:gd name="connsiteY13" fmla="*/ 8924 h 10000"/>
              <a:gd name="connsiteX14" fmla="*/ 2086 w 9849"/>
              <a:gd name="connsiteY14" fmla="*/ 8676 h 10000"/>
              <a:gd name="connsiteX15" fmla="*/ 2239 w 9849"/>
              <a:gd name="connsiteY15" fmla="*/ 8382 h 10000"/>
              <a:gd name="connsiteX16" fmla="*/ 2390 w 9849"/>
              <a:gd name="connsiteY16" fmla="*/ 8045 h 10000"/>
              <a:gd name="connsiteX17" fmla="*/ 2534 w 9849"/>
              <a:gd name="connsiteY17" fmla="*/ 7670 h 10000"/>
              <a:gd name="connsiteX18" fmla="*/ 2688 w 9849"/>
              <a:gd name="connsiteY18" fmla="*/ 7246 h 10000"/>
              <a:gd name="connsiteX19" fmla="*/ 2832 w 9849"/>
              <a:gd name="connsiteY19" fmla="*/ 6775 h 10000"/>
              <a:gd name="connsiteX20" fmla="*/ 2985 w 9849"/>
              <a:gd name="connsiteY20" fmla="*/ 6267 h 10000"/>
              <a:gd name="connsiteX21" fmla="*/ 3136 w 9849"/>
              <a:gd name="connsiteY21" fmla="*/ 5721 h 10000"/>
              <a:gd name="connsiteX22" fmla="*/ 3281 w 9849"/>
              <a:gd name="connsiteY22" fmla="*/ 5150 h 10000"/>
              <a:gd name="connsiteX23" fmla="*/ 3433 w 9849"/>
              <a:gd name="connsiteY23" fmla="*/ 4553 h 10000"/>
              <a:gd name="connsiteX24" fmla="*/ 3581 w 9849"/>
              <a:gd name="connsiteY24" fmla="*/ 3948 h 10000"/>
              <a:gd name="connsiteX25" fmla="*/ 3731 w 9849"/>
              <a:gd name="connsiteY25" fmla="*/ 3342 h 10000"/>
              <a:gd name="connsiteX26" fmla="*/ 3883 w 9849"/>
              <a:gd name="connsiteY26" fmla="*/ 2744 h 10000"/>
              <a:gd name="connsiteX27" fmla="*/ 4028 w 9849"/>
              <a:gd name="connsiteY27" fmla="*/ 2178 h 10000"/>
              <a:gd name="connsiteX28" fmla="*/ 4178 w 9849"/>
              <a:gd name="connsiteY28" fmla="*/ 1651 h 10000"/>
              <a:gd name="connsiteX29" fmla="*/ 4326 w 9849"/>
              <a:gd name="connsiteY29" fmla="*/ 1178 h 10000"/>
              <a:gd name="connsiteX30" fmla="*/ 4478 w 9849"/>
              <a:gd name="connsiteY30" fmla="*/ 772 h 10000"/>
              <a:gd name="connsiteX31" fmla="*/ 4630 w 9849"/>
              <a:gd name="connsiteY31" fmla="*/ 438 h 10000"/>
              <a:gd name="connsiteX32" fmla="*/ 4776 w 9849"/>
              <a:gd name="connsiteY32" fmla="*/ 200 h 10000"/>
              <a:gd name="connsiteX33" fmla="*/ 4926 w 9849"/>
              <a:gd name="connsiteY33" fmla="*/ 49 h 10000"/>
              <a:gd name="connsiteX34" fmla="*/ 5072 w 9849"/>
              <a:gd name="connsiteY34" fmla="*/ 0 h 10000"/>
              <a:gd name="connsiteX35" fmla="*/ 5225 w 9849"/>
              <a:gd name="connsiteY35" fmla="*/ 49 h 10000"/>
              <a:gd name="connsiteX36" fmla="*/ 5376 w 9849"/>
              <a:gd name="connsiteY36" fmla="*/ 200 h 10000"/>
              <a:gd name="connsiteX37" fmla="*/ 5520 w 9849"/>
              <a:gd name="connsiteY37" fmla="*/ 438 h 10000"/>
              <a:gd name="connsiteX38" fmla="*/ 5673 w 9849"/>
              <a:gd name="connsiteY38" fmla="*/ 772 h 10000"/>
              <a:gd name="connsiteX39" fmla="*/ 5819 w 9849"/>
              <a:gd name="connsiteY39" fmla="*/ 1178 h 10000"/>
              <a:gd name="connsiteX40" fmla="*/ 5972 w 9849"/>
              <a:gd name="connsiteY40" fmla="*/ 1651 h 10000"/>
              <a:gd name="connsiteX41" fmla="*/ 6119 w 9849"/>
              <a:gd name="connsiteY41" fmla="*/ 2178 h 10000"/>
              <a:gd name="connsiteX42" fmla="*/ 6268 w 9849"/>
              <a:gd name="connsiteY42" fmla="*/ 2744 h 10000"/>
              <a:gd name="connsiteX43" fmla="*/ 6419 w 9849"/>
              <a:gd name="connsiteY43" fmla="*/ 3342 h 10000"/>
              <a:gd name="connsiteX44" fmla="*/ 6566 w 9849"/>
              <a:gd name="connsiteY44" fmla="*/ 3948 h 10000"/>
              <a:gd name="connsiteX45" fmla="*/ 6717 w 9849"/>
              <a:gd name="connsiteY45" fmla="*/ 4553 h 10000"/>
              <a:gd name="connsiteX46" fmla="*/ 6865 w 9849"/>
              <a:gd name="connsiteY46" fmla="*/ 5150 h 10000"/>
              <a:gd name="connsiteX47" fmla="*/ 7015 w 9849"/>
              <a:gd name="connsiteY47" fmla="*/ 5721 h 10000"/>
              <a:gd name="connsiteX48" fmla="*/ 7162 w 9849"/>
              <a:gd name="connsiteY48" fmla="*/ 6267 h 10000"/>
              <a:gd name="connsiteX49" fmla="*/ 7313 w 9849"/>
              <a:gd name="connsiteY49" fmla="*/ 6775 h 10000"/>
              <a:gd name="connsiteX50" fmla="*/ 7460 w 9849"/>
              <a:gd name="connsiteY50" fmla="*/ 7246 h 10000"/>
              <a:gd name="connsiteX51" fmla="*/ 7608 w 9849"/>
              <a:gd name="connsiteY51" fmla="*/ 7670 h 10000"/>
              <a:gd name="connsiteX52" fmla="*/ 7764 w 9849"/>
              <a:gd name="connsiteY52" fmla="*/ 8045 h 10000"/>
              <a:gd name="connsiteX53" fmla="*/ 7907 w 9849"/>
              <a:gd name="connsiteY53" fmla="*/ 8382 h 10000"/>
              <a:gd name="connsiteX54" fmla="*/ 8059 w 9849"/>
              <a:gd name="connsiteY54" fmla="*/ 8676 h 10000"/>
              <a:gd name="connsiteX55" fmla="*/ 8210 w 9849"/>
              <a:gd name="connsiteY55" fmla="*/ 8924 h 10000"/>
              <a:gd name="connsiteX56" fmla="*/ 8354 w 9849"/>
              <a:gd name="connsiteY56" fmla="*/ 9140 h 10000"/>
              <a:gd name="connsiteX57" fmla="*/ 8507 w 9849"/>
              <a:gd name="connsiteY57" fmla="*/ 9321 h 10000"/>
              <a:gd name="connsiteX58" fmla="*/ 8656 w 9849"/>
              <a:gd name="connsiteY58" fmla="*/ 9468 h 10000"/>
              <a:gd name="connsiteX59" fmla="*/ 8804 w 9849"/>
              <a:gd name="connsiteY59" fmla="*/ 9591 h 10000"/>
              <a:gd name="connsiteX60" fmla="*/ 8955 w 9849"/>
              <a:gd name="connsiteY60" fmla="*/ 9693 h 10000"/>
              <a:gd name="connsiteX61" fmla="*/ 9103 w 9849"/>
              <a:gd name="connsiteY61" fmla="*/ 9771 h 10000"/>
              <a:gd name="connsiteX62" fmla="*/ 9252 w 9849"/>
              <a:gd name="connsiteY62" fmla="*/ 9834 h 10000"/>
              <a:gd name="connsiteX63" fmla="*/ 9400 w 9849"/>
              <a:gd name="connsiteY63" fmla="*/ 9883 h 10000"/>
              <a:gd name="connsiteX64" fmla="*/ 9554 w 9849"/>
              <a:gd name="connsiteY64" fmla="*/ 9922 h 10000"/>
              <a:gd name="connsiteX65" fmla="*/ 9703 w 9849"/>
              <a:gd name="connsiteY65" fmla="*/ 9951 h 10000"/>
              <a:gd name="connsiteX66" fmla="*/ 9849 w 9849"/>
              <a:gd name="connsiteY66" fmla="*/ 9971 h 10000"/>
              <a:gd name="connsiteX0" fmla="*/ 0 w 9848"/>
              <a:gd name="connsiteY0" fmla="*/ 9990 h 9990"/>
              <a:gd name="connsiteX1" fmla="*/ 149 w 9848"/>
              <a:gd name="connsiteY1" fmla="*/ 9971 h 9990"/>
              <a:gd name="connsiteX2" fmla="*/ 302 w 9848"/>
              <a:gd name="connsiteY2" fmla="*/ 9951 h 9990"/>
              <a:gd name="connsiteX3" fmla="*/ 451 w 9848"/>
              <a:gd name="connsiteY3" fmla="*/ 9922 h 9990"/>
              <a:gd name="connsiteX4" fmla="*/ 604 w 9848"/>
              <a:gd name="connsiteY4" fmla="*/ 9883 h 9990"/>
              <a:gd name="connsiteX5" fmla="*/ 760 w 9848"/>
              <a:gd name="connsiteY5" fmla="*/ 9834 h 9990"/>
              <a:gd name="connsiteX6" fmla="*/ 909 w 9848"/>
              <a:gd name="connsiteY6" fmla="*/ 9771 h 9990"/>
              <a:gd name="connsiteX7" fmla="*/ 1059 w 9848"/>
              <a:gd name="connsiteY7" fmla="*/ 9693 h 9990"/>
              <a:gd name="connsiteX8" fmla="*/ 1210 w 9848"/>
              <a:gd name="connsiteY8" fmla="*/ 9591 h 9990"/>
              <a:gd name="connsiteX9" fmla="*/ 1363 w 9848"/>
              <a:gd name="connsiteY9" fmla="*/ 9468 h 9990"/>
              <a:gd name="connsiteX10" fmla="*/ 1516 w 9848"/>
              <a:gd name="connsiteY10" fmla="*/ 9321 h 9990"/>
              <a:gd name="connsiteX11" fmla="*/ 1666 w 9848"/>
              <a:gd name="connsiteY11" fmla="*/ 9140 h 9990"/>
              <a:gd name="connsiteX12" fmla="*/ 1818 w 9848"/>
              <a:gd name="connsiteY12" fmla="*/ 8924 h 9990"/>
              <a:gd name="connsiteX13" fmla="*/ 1966 w 9848"/>
              <a:gd name="connsiteY13" fmla="*/ 8676 h 9990"/>
              <a:gd name="connsiteX14" fmla="*/ 2121 w 9848"/>
              <a:gd name="connsiteY14" fmla="*/ 8382 h 9990"/>
              <a:gd name="connsiteX15" fmla="*/ 2275 w 9848"/>
              <a:gd name="connsiteY15" fmla="*/ 8045 h 9990"/>
              <a:gd name="connsiteX16" fmla="*/ 2421 w 9848"/>
              <a:gd name="connsiteY16" fmla="*/ 7670 h 9990"/>
              <a:gd name="connsiteX17" fmla="*/ 2577 w 9848"/>
              <a:gd name="connsiteY17" fmla="*/ 7246 h 9990"/>
              <a:gd name="connsiteX18" fmla="*/ 2723 w 9848"/>
              <a:gd name="connsiteY18" fmla="*/ 6775 h 9990"/>
              <a:gd name="connsiteX19" fmla="*/ 2879 w 9848"/>
              <a:gd name="connsiteY19" fmla="*/ 6267 h 9990"/>
              <a:gd name="connsiteX20" fmla="*/ 3032 w 9848"/>
              <a:gd name="connsiteY20" fmla="*/ 5721 h 9990"/>
              <a:gd name="connsiteX21" fmla="*/ 3179 w 9848"/>
              <a:gd name="connsiteY21" fmla="*/ 5150 h 9990"/>
              <a:gd name="connsiteX22" fmla="*/ 3334 w 9848"/>
              <a:gd name="connsiteY22" fmla="*/ 4553 h 9990"/>
              <a:gd name="connsiteX23" fmla="*/ 3484 w 9848"/>
              <a:gd name="connsiteY23" fmla="*/ 3948 h 9990"/>
              <a:gd name="connsiteX24" fmla="*/ 3636 w 9848"/>
              <a:gd name="connsiteY24" fmla="*/ 3342 h 9990"/>
              <a:gd name="connsiteX25" fmla="*/ 3791 w 9848"/>
              <a:gd name="connsiteY25" fmla="*/ 2744 h 9990"/>
              <a:gd name="connsiteX26" fmla="*/ 3938 w 9848"/>
              <a:gd name="connsiteY26" fmla="*/ 2178 h 9990"/>
              <a:gd name="connsiteX27" fmla="*/ 4090 w 9848"/>
              <a:gd name="connsiteY27" fmla="*/ 1651 h 9990"/>
              <a:gd name="connsiteX28" fmla="*/ 4240 w 9848"/>
              <a:gd name="connsiteY28" fmla="*/ 1178 h 9990"/>
              <a:gd name="connsiteX29" fmla="*/ 4395 w 9848"/>
              <a:gd name="connsiteY29" fmla="*/ 772 h 9990"/>
              <a:gd name="connsiteX30" fmla="*/ 4549 w 9848"/>
              <a:gd name="connsiteY30" fmla="*/ 438 h 9990"/>
              <a:gd name="connsiteX31" fmla="*/ 4697 w 9848"/>
              <a:gd name="connsiteY31" fmla="*/ 200 h 9990"/>
              <a:gd name="connsiteX32" fmla="*/ 4850 w 9848"/>
              <a:gd name="connsiteY32" fmla="*/ 49 h 9990"/>
              <a:gd name="connsiteX33" fmla="*/ 4998 w 9848"/>
              <a:gd name="connsiteY33" fmla="*/ 0 h 9990"/>
              <a:gd name="connsiteX34" fmla="*/ 5153 w 9848"/>
              <a:gd name="connsiteY34" fmla="*/ 49 h 9990"/>
              <a:gd name="connsiteX35" fmla="*/ 5306 w 9848"/>
              <a:gd name="connsiteY35" fmla="*/ 200 h 9990"/>
              <a:gd name="connsiteX36" fmla="*/ 5453 w 9848"/>
              <a:gd name="connsiteY36" fmla="*/ 438 h 9990"/>
              <a:gd name="connsiteX37" fmla="*/ 5608 w 9848"/>
              <a:gd name="connsiteY37" fmla="*/ 772 h 9990"/>
              <a:gd name="connsiteX38" fmla="*/ 5756 w 9848"/>
              <a:gd name="connsiteY38" fmla="*/ 1178 h 9990"/>
              <a:gd name="connsiteX39" fmla="*/ 5912 w 9848"/>
              <a:gd name="connsiteY39" fmla="*/ 1651 h 9990"/>
              <a:gd name="connsiteX40" fmla="*/ 6061 w 9848"/>
              <a:gd name="connsiteY40" fmla="*/ 2178 h 9990"/>
              <a:gd name="connsiteX41" fmla="*/ 6212 w 9848"/>
              <a:gd name="connsiteY41" fmla="*/ 2744 h 9990"/>
              <a:gd name="connsiteX42" fmla="*/ 6365 w 9848"/>
              <a:gd name="connsiteY42" fmla="*/ 3342 h 9990"/>
              <a:gd name="connsiteX43" fmla="*/ 6515 w 9848"/>
              <a:gd name="connsiteY43" fmla="*/ 3948 h 9990"/>
              <a:gd name="connsiteX44" fmla="*/ 6668 w 9848"/>
              <a:gd name="connsiteY44" fmla="*/ 4553 h 9990"/>
              <a:gd name="connsiteX45" fmla="*/ 6818 w 9848"/>
              <a:gd name="connsiteY45" fmla="*/ 5150 h 9990"/>
              <a:gd name="connsiteX46" fmla="*/ 6971 w 9848"/>
              <a:gd name="connsiteY46" fmla="*/ 5721 h 9990"/>
              <a:gd name="connsiteX47" fmla="*/ 7120 w 9848"/>
              <a:gd name="connsiteY47" fmla="*/ 6267 h 9990"/>
              <a:gd name="connsiteX48" fmla="*/ 7273 w 9848"/>
              <a:gd name="connsiteY48" fmla="*/ 6775 h 9990"/>
              <a:gd name="connsiteX49" fmla="*/ 7422 w 9848"/>
              <a:gd name="connsiteY49" fmla="*/ 7246 h 9990"/>
              <a:gd name="connsiteX50" fmla="*/ 7573 w 9848"/>
              <a:gd name="connsiteY50" fmla="*/ 7670 h 9990"/>
              <a:gd name="connsiteX51" fmla="*/ 7731 w 9848"/>
              <a:gd name="connsiteY51" fmla="*/ 8045 h 9990"/>
              <a:gd name="connsiteX52" fmla="*/ 7876 w 9848"/>
              <a:gd name="connsiteY52" fmla="*/ 8382 h 9990"/>
              <a:gd name="connsiteX53" fmla="*/ 8031 w 9848"/>
              <a:gd name="connsiteY53" fmla="*/ 8676 h 9990"/>
              <a:gd name="connsiteX54" fmla="*/ 8184 w 9848"/>
              <a:gd name="connsiteY54" fmla="*/ 8924 h 9990"/>
              <a:gd name="connsiteX55" fmla="*/ 8330 w 9848"/>
              <a:gd name="connsiteY55" fmla="*/ 9140 h 9990"/>
              <a:gd name="connsiteX56" fmla="*/ 8485 w 9848"/>
              <a:gd name="connsiteY56" fmla="*/ 9321 h 9990"/>
              <a:gd name="connsiteX57" fmla="*/ 8637 w 9848"/>
              <a:gd name="connsiteY57" fmla="*/ 9468 h 9990"/>
              <a:gd name="connsiteX58" fmla="*/ 8787 w 9848"/>
              <a:gd name="connsiteY58" fmla="*/ 9591 h 9990"/>
              <a:gd name="connsiteX59" fmla="*/ 8940 w 9848"/>
              <a:gd name="connsiteY59" fmla="*/ 9693 h 9990"/>
              <a:gd name="connsiteX60" fmla="*/ 9091 w 9848"/>
              <a:gd name="connsiteY60" fmla="*/ 9771 h 9990"/>
              <a:gd name="connsiteX61" fmla="*/ 9242 w 9848"/>
              <a:gd name="connsiteY61" fmla="*/ 9834 h 9990"/>
              <a:gd name="connsiteX62" fmla="*/ 9392 w 9848"/>
              <a:gd name="connsiteY62" fmla="*/ 9883 h 9990"/>
              <a:gd name="connsiteX63" fmla="*/ 9548 w 9848"/>
              <a:gd name="connsiteY63" fmla="*/ 9922 h 9990"/>
              <a:gd name="connsiteX64" fmla="*/ 9700 w 9848"/>
              <a:gd name="connsiteY64" fmla="*/ 9951 h 9990"/>
              <a:gd name="connsiteX65" fmla="*/ 9848 w 9848"/>
              <a:gd name="connsiteY65" fmla="*/ 9971 h 9990"/>
              <a:gd name="connsiteX0" fmla="*/ 0 w 10000"/>
              <a:gd name="connsiteY0" fmla="*/ 10000 h 10000"/>
              <a:gd name="connsiteX1" fmla="*/ 307 w 10000"/>
              <a:gd name="connsiteY1" fmla="*/ 9961 h 10000"/>
              <a:gd name="connsiteX2" fmla="*/ 458 w 10000"/>
              <a:gd name="connsiteY2" fmla="*/ 9932 h 10000"/>
              <a:gd name="connsiteX3" fmla="*/ 613 w 10000"/>
              <a:gd name="connsiteY3" fmla="*/ 9893 h 10000"/>
              <a:gd name="connsiteX4" fmla="*/ 772 w 10000"/>
              <a:gd name="connsiteY4" fmla="*/ 9844 h 10000"/>
              <a:gd name="connsiteX5" fmla="*/ 923 w 10000"/>
              <a:gd name="connsiteY5" fmla="*/ 9781 h 10000"/>
              <a:gd name="connsiteX6" fmla="*/ 1075 w 10000"/>
              <a:gd name="connsiteY6" fmla="*/ 9703 h 10000"/>
              <a:gd name="connsiteX7" fmla="*/ 1229 w 10000"/>
              <a:gd name="connsiteY7" fmla="*/ 9601 h 10000"/>
              <a:gd name="connsiteX8" fmla="*/ 1384 w 10000"/>
              <a:gd name="connsiteY8" fmla="*/ 9477 h 10000"/>
              <a:gd name="connsiteX9" fmla="*/ 1539 w 10000"/>
              <a:gd name="connsiteY9" fmla="*/ 9330 h 10000"/>
              <a:gd name="connsiteX10" fmla="*/ 1692 w 10000"/>
              <a:gd name="connsiteY10" fmla="*/ 9149 h 10000"/>
              <a:gd name="connsiteX11" fmla="*/ 1846 w 10000"/>
              <a:gd name="connsiteY11" fmla="*/ 8933 h 10000"/>
              <a:gd name="connsiteX12" fmla="*/ 1996 w 10000"/>
              <a:gd name="connsiteY12" fmla="*/ 8685 h 10000"/>
              <a:gd name="connsiteX13" fmla="*/ 2154 w 10000"/>
              <a:gd name="connsiteY13" fmla="*/ 8390 h 10000"/>
              <a:gd name="connsiteX14" fmla="*/ 2310 w 10000"/>
              <a:gd name="connsiteY14" fmla="*/ 8053 h 10000"/>
              <a:gd name="connsiteX15" fmla="*/ 2458 w 10000"/>
              <a:gd name="connsiteY15" fmla="*/ 7678 h 10000"/>
              <a:gd name="connsiteX16" fmla="*/ 2617 w 10000"/>
              <a:gd name="connsiteY16" fmla="*/ 7253 h 10000"/>
              <a:gd name="connsiteX17" fmla="*/ 2765 w 10000"/>
              <a:gd name="connsiteY17" fmla="*/ 6782 h 10000"/>
              <a:gd name="connsiteX18" fmla="*/ 2923 w 10000"/>
              <a:gd name="connsiteY18" fmla="*/ 6273 h 10000"/>
              <a:gd name="connsiteX19" fmla="*/ 3079 w 10000"/>
              <a:gd name="connsiteY19" fmla="*/ 5727 h 10000"/>
              <a:gd name="connsiteX20" fmla="*/ 3228 w 10000"/>
              <a:gd name="connsiteY20" fmla="*/ 5155 h 10000"/>
              <a:gd name="connsiteX21" fmla="*/ 3385 w 10000"/>
              <a:gd name="connsiteY21" fmla="*/ 4558 h 10000"/>
              <a:gd name="connsiteX22" fmla="*/ 3538 w 10000"/>
              <a:gd name="connsiteY22" fmla="*/ 3952 h 10000"/>
              <a:gd name="connsiteX23" fmla="*/ 3692 w 10000"/>
              <a:gd name="connsiteY23" fmla="*/ 3345 h 10000"/>
              <a:gd name="connsiteX24" fmla="*/ 3850 w 10000"/>
              <a:gd name="connsiteY24" fmla="*/ 2747 h 10000"/>
              <a:gd name="connsiteX25" fmla="*/ 3999 w 10000"/>
              <a:gd name="connsiteY25" fmla="*/ 2180 h 10000"/>
              <a:gd name="connsiteX26" fmla="*/ 4153 w 10000"/>
              <a:gd name="connsiteY26" fmla="*/ 1653 h 10000"/>
              <a:gd name="connsiteX27" fmla="*/ 4305 w 10000"/>
              <a:gd name="connsiteY27" fmla="*/ 1179 h 10000"/>
              <a:gd name="connsiteX28" fmla="*/ 4463 w 10000"/>
              <a:gd name="connsiteY28" fmla="*/ 773 h 10000"/>
              <a:gd name="connsiteX29" fmla="*/ 4619 w 10000"/>
              <a:gd name="connsiteY29" fmla="*/ 438 h 10000"/>
              <a:gd name="connsiteX30" fmla="*/ 4769 w 10000"/>
              <a:gd name="connsiteY30" fmla="*/ 200 h 10000"/>
              <a:gd name="connsiteX31" fmla="*/ 4925 w 10000"/>
              <a:gd name="connsiteY31" fmla="*/ 49 h 10000"/>
              <a:gd name="connsiteX32" fmla="*/ 5075 w 10000"/>
              <a:gd name="connsiteY32" fmla="*/ 0 h 10000"/>
              <a:gd name="connsiteX33" fmla="*/ 5233 w 10000"/>
              <a:gd name="connsiteY33" fmla="*/ 49 h 10000"/>
              <a:gd name="connsiteX34" fmla="*/ 5388 w 10000"/>
              <a:gd name="connsiteY34" fmla="*/ 200 h 10000"/>
              <a:gd name="connsiteX35" fmla="*/ 5537 w 10000"/>
              <a:gd name="connsiteY35" fmla="*/ 438 h 10000"/>
              <a:gd name="connsiteX36" fmla="*/ 5695 w 10000"/>
              <a:gd name="connsiteY36" fmla="*/ 773 h 10000"/>
              <a:gd name="connsiteX37" fmla="*/ 5845 w 10000"/>
              <a:gd name="connsiteY37" fmla="*/ 1179 h 10000"/>
              <a:gd name="connsiteX38" fmla="*/ 6003 w 10000"/>
              <a:gd name="connsiteY38" fmla="*/ 1653 h 10000"/>
              <a:gd name="connsiteX39" fmla="*/ 6155 w 10000"/>
              <a:gd name="connsiteY39" fmla="*/ 2180 h 10000"/>
              <a:gd name="connsiteX40" fmla="*/ 6308 w 10000"/>
              <a:gd name="connsiteY40" fmla="*/ 2747 h 10000"/>
              <a:gd name="connsiteX41" fmla="*/ 6463 w 10000"/>
              <a:gd name="connsiteY41" fmla="*/ 3345 h 10000"/>
              <a:gd name="connsiteX42" fmla="*/ 6616 w 10000"/>
              <a:gd name="connsiteY42" fmla="*/ 3952 h 10000"/>
              <a:gd name="connsiteX43" fmla="*/ 6771 w 10000"/>
              <a:gd name="connsiteY43" fmla="*/ 4558 h 10000"/>
              <a:gd name="connsiteX44" fmla="*/ 6923 w 10000"/>
              <a:gd name="connsiteY44" fmla="*/ 5155 h 10000"/>
              <a:gd name="connsiteX45" fmla="*/ 7079 w 10000"/>
              <a:gd name="connsiteY45" fmla="*/ 5727 h 10000"/>
              <a:gd name="connsiteX46" fmla="*/ 7230 w 10000"/>
              <a:gd name="connsiteY46" fmla="*/ 6273 h 10000"/>
              <a:gd name="connsiteX47" fmla="*/ 7385 w 10000"/>
              <a:gd name="connsiteY47" fmla="*/ 6782 h 10000"/>
              <a:gd name="connsiteX48" fmla="*/ 7537 w 10000"/>
              <a:gd name="connsiteY48" fmla="*/ 7253 h 10000"/>
              <a:gd name="connsiteX49" fmla="*/ 7690 w 10000"/>
              <a:gd name="connsiteY49" fmla="*/ 7678 h 10000"/>
              <a:gd name="connsiteX50" fmla="*/ 7850 w 10000"/>
              <a:gd name="connsiteY50" fmla="*/ 8053 h 10000"/>
              <a:gd name="connsiteX51" fmla="*/ 7998 w 10000"/>
              <a:gd name="connsiteY51" fmla="*/ 8390 h 10000"/>
              <a:gd name="connsiteX52" fmla="*/ 8155 w 10000"/>
              <a:gd name="connsiteY52" fmla="*/ 8685 h 10000"/>
              <a:gd name="connsiteX53" fmla="*/ 8310 w 10000"/>
              <a:gd name="connsiteY53" fmla="*/ 8933 h 10000"/>
              <a:gd name="connsiteX54" fmla="*/ 8459 w 10000"/>
              <a:gd name="connsiteY54" fmla="*/ 9149 h 10000"/>
              <a:gd name="connsiteX55" fmla="*/ 8616 w 10000"/>
              <a:gd name="connsiteY55" fmla="*/ 9330 h 10000"/>
              <a:gd name="connsiteX56" fmla="*/ 8770 w 10000"/>
              <a:gd name="connsiteY56" fmla="*/ 9477 h 10000"/>
              <a:gd name="connsiteX57" fmla="*/ 8923 w 10000"/>
              <a:gd name="connsiteY57" fmla="*/ 9601 h 10000"/>
              <a:gd name="connsiteX58" fmla="*/ 9078 w 10000"/>
              <a:gd name="connsiteY58" fmla="*/ 9703 h 10000"/>
              <a:gd name="connsiteX59" fmla="*/ 9231 w 10000"/>
              <a:gd name="connsiteY59" fmla="*/ 9781 h 10000"/>
              <a:gd name="connsiteX60" fmla="*/ 9385 w 10000"/>
              <a:gd name="connsiteY60" fmla="*/ 9844 h 10000"/>
              <a:gd name="connsiteX61" fmla="*/ 9537 w 10000"/>
              <a:gd name="connsiteY61" fmla="*/ 9893 h 10000"/>
              <a:gd name="connsiteX62" fmla="*/ 9695 w 10000"/>
              <a:gd name="connsiteY62" fmla="*/ 9932 h 10000"/>
              <a:gd name="connsiteX63" fmla="*/ 9850 w 10000"/>
              <a:gd name="connsiteY63" fmla="*/ 9961 h 10000"/>
              <a:gd name="connsiteX64" fmla="*/ 10000 w 10000"/>
              <a:gd name="connsiteY64" fmla="*/ 9981 h 10000"/>
              <a:gd name="connsiteX0" fmla="*/ 0 w 9693"/>
              <a:gd name="connsiteY0" fmla="*/ 9961 h 9981"/>
              <a:gd name="connsiteX1" fmla="*/ 151 w 9693"/>
              <a:gd name="connsiteY1" fmla="*/ 9932 h 9981"/>
              <a:gd name="connsiteX2" fmla="*/ 306 w 9693"/>
              <a:gd name="connsiteY2" fmla="*/ 9893 h 9981"/>
              <a:gd name="connsiteX3" fmla="*/ 465 w 9693"/>
              <a:gd name="connsiteY3" fmla="*/ 9844 h 9981"/>
              <a:gd name="connsiteX4" fmla="*/ 616 w 9693"/>
              <a:gd name="connsiteY4" fmla="*/ 9781 h 9981"/>
              <a:gd name="connsiteX5" fmla="*/ 768 w 9693"/>
              <a:gd name="connsiteY5" fmla="*/ 9703 h 9981"/>
              <a:gd name="connsiteX6" fmla="*/ 922 w 9693"/>
              <a:gd name="connsiteY6" fmla="*/ 9601 h 9981"/>
              <a:gd name="connsiteX7" fmla="*/ 1077 w 9693"/>
              <a:gd name="connsiteY7" fmla="*/ 9477 h 9981"/>
              <a:gd name="connsiteX8" fmla="*/ 1232 w 9693"/>
              <a:gd name="connsiteY8" fmla="*/ 9330 h 9981"/>
              <a:gd name="connsiteX9" fmla="*/ 1385 w 9693"/>
              <a:gd name="connsiteY9" fmla="*/ 9149 h 9981"/>
              <a:gd name="connsiteX10" fmla="*/ 1539 w 9693"/>
              <a:gd name="connsiteY10" fmla="*/ 8933 h 9981"/>
              <a:gd name="connsiteX11" fmla="*/ 1689 w 9693"/>
              <a:gd name="connsiteY11" fmla="*/ 8685 h 9981"/>
              <a:gd name="connsiteX12" fmla="*/ 1847 w 9693"/>
              <a:gd name="connsiteY12" fmla="*/ 8390 h 9981"/>
              <a:gd name="connsiteX13" fmla="*/ 2003 w 9693"/>
              <a:gd name="connsiteY13" fmla="*/ 8053 h 9981"/>
              <a:gd name="connsiteX14" fmla="*/ 2151 w 9693"/>
              <a:gd name="connsiteY14" fmla="*/ 7678 h 9981"/>
              <a:gd name="connsiteX15" fmla="*/ 2310 w 9693"/>
              <a:gd name="connsiteY15" fmla="*/ 7253 h 9981"/>
              <a:gd name="connsiteX16" fmla="*/ 2458 w 9693"/>
              <a:gd name="connsiteY16" fmla="*/ 6782 h 9981"/>
              <a:gd name="connsiteX17" fmla="*/ 2616 w 9693"/>
              <a:gd name="connsiteY17" fmla="*/ 6273 h 9981"/>
              <a:gd name="connsiteX18" fmla="*/ 2772 w 9693"/>
              <a:gd name="connsiteY18" fmla="*/ 5727 h 9981"/>
              <a:gd name="connsiteX19" fmla="*/ 2921 w 9693"/>
              <a:gd name="connsiteY19" fmla="*/ 5155 h 9981"/>
              <a:gd name="connsiteX20" fmla="*/ 3078 w 9693"/>
              <a:gd name="connsiteY20" fmla="*/ 4558 h 9981"/>
              <a:gd name="connsiteX21" fmla="*/ 3231 w 9693"/>
              <a:gd name="connsiteY21" fmla="*/ 3952 h 9981"/>
              <a:gd name="connsiteX22" fmla="*/ 3385 w 9693"/>
              <a:gd name="connsiteY22" fmla="*/ 3345 h 9981"/>
              <a:gd name="connsiteX23" fmla="*/ 3543 w 9693"/>
              <a:gd name="connsiteY23" fmla="*/ 2747 h 9981"/>
              <a:gd name="connsiteX24" fmla="*/ 3692 w 9693"/>
              <a:gd name="connsiteY24" fmla="*/ 2180 h 9981"/>
              <a:gd name="connsiteX25" fmla="*/ 3846 w 9693"/>
              <a:gd name="connsiteY25" fmla="*/ 1653 h 9981"/>
              <a:gd name="connsiteX26" fmla="*/ 3998 w 9693"/>
              <a:gd name="connsiteY26" fmla="*/ 1179 h 9981"/>
              <a:gd name="connsiteX27" fmla="*/ 4156 w 9693"/>
              <a:gd name="connsiteY27" fmla="*/ 773 h 9981"/>
              <a:gd name="connsiteX28" fmla="*/ 4312 w 9693"/>
              <a:gd name="connsiteY28" fmla="*/ 438 h 9981"/>
              <a:gd name="connsiteX29" fmla="*/ 4462 w 9693"/>
              <a:gd name="connsiteY29" fmla="*/ 200 h 9981"/>
              <a:gd name="connsiteX30" fmla="*/ 4618 w 9693"/>
              <a:gd name="connsiteY30" fmla="*/ 49 h 9981"/>
              <a:gd name="connsiteX31" fmla="*/ 4768 w 9693"/>
              <a:gd name="connsiteY31" fmla="*/ 0 h 9981"/>
              <a:gd name="connsiteX32" fmla="*/ 4926 w 9693"/>
              <a:gd name="connsiteY32" fmla="*/ 49 h 9981"/>
              <a:gd name="connsiteX33" fmla="*/ 5081 w 9693"/>
              <a:gd name="connsiteY33" fmla="*/ 200 h 9981"/>
              <a:gd name="connsiteX34" fmla="*/ 5230 w 9693"/>
              <a:gd name="connsiteY34" fmla="*/ 438 h 9981"/>
              <a:gd name="connsiteX35" fmla="*/ 5388 w 9693"/>
              <a:gd name="connsiteY35" fmla="*/ 773 h 9981"/>
              <a:gd name="connsiteX36" fmla="*/ 5538 w 9693"/>
              <a:gd name="connsiteY36" fmla="*/ 1179 h 9981"/>
              <a:gd name="connsiteX37" fmla="*/ 5696 w 9693"/>
              <a:gd name="connsiteY37" fmla="*/ 1653 h 9981"/>
              <a:gd name="connsiteX38" fmla="*/ 5848 w 9693"/>
              <a:gd name="connsiteY38" fmla="*/ 2180 h 9981"/>
              <a:gd name="connsiteX39" fmla="*/ 6001 w 9693"/>
              <a:gd name="connsiteY39" fmla="*/ 2747 h 9981"/>
              <a:gd name="connsiteX40" fmla="*/ 6156 w 9693"/>
              <a:gd name="connsiteY40" fmla="*/ 3345 h 9981"/>
              <a:gd name="connsiteX41" fmla="*/ 6309 w 9693"/>
              <a:gd name="connsiteY41" fmla="*/ 3952 h 9981"/>
              <a:gd name="connsiteX42" fmla="*/ 6464 w 9693"/>
              <a:gd name="connsiteY42" fmla="*/ 4558 h 9981"/>
              <a:gd name="connsiteX43" fmla="*/ 6616 w 9693"/>
              <a:gd name="connsiteY43" fmla="*/ 5155 h 9981"/>
              <a:gd name="connsiteX44" fmla="*/ 6772 w 9693"/>
              <a:gd name="connsiteY44" fmla="*/ 5727 h 9981"/>
              <a:gd name="connsiteX45" fmla="*/ 6923 w 9693"/>
              <a:gd name="connsiteY45" fmla="*/ 6273 h 9981"/>
              <a:gd name="connsiteX46" fmla="*/ 7078 w 9693"/>
              <a:gd name="connsiteY46" fmla="*/ 6782 h 9981"/>
              <a:gd name="connsiteX47" fmla="*/ 7230 w 9693"/>
              <a:gd name="connsiteY47" fmla="*/ 7253 h 9981"/>
              <a:gd name="connsiteX48" fmla="*/ 7383 w 9693"/>
              <a:gd name="connsiteY48" fmla="*/ 7678 h 9981"/>
              <a:gd name="connsiteX49" fmla="*/ 7543 w 9693"/>
              <a:gd name="connsiteY49" fmla="*/ 8053 h 9981"/>
              <a:gd name="connsiteX50" fmla="*/ 7691 w 9693"/>
              <a:gd name="connsiteY50" fmla="*/ 8390 h 9981"/>
              <a:gd name="connsiteX51" fmla="*/ 7848 w 9693"/>
              <a:gd name="connsiteY51" fmla="*/ 8685 h 9981"/>
              <a:gd name="connsiteX52" fmla="*/ 8003 w 9693"/>
              <a:gd name="connsiteY52" fmla="*/ 8933 h 9981"/>
              <a:gd name="connsiteX53" fmla="*/ 8152 w 9693"/>
              <a:gd name="connsiteY53" fmla="*/ 9149 h 9981"/>
              <a:gd name="connsiteX54" fmla="*/ 8309 w 9693"/>
              <a:gd name="connsiteY54" fmla="*/ 9330 h 9981"/>
              <a:gd name="connsiteX55" fmla="*/ 8463 w 9693"/>
              <a:gd name="connsiteY55" fmla="*/ 9477 h 9981"/>
              <a:gd name="connsiteX56" fmla="*/ 8616 w 9693"/>
              <a:gd name="connsiteY56" fmla="*/ 9601 h 9981"/>
              <a:gd name="connsiteX57" fmla="*/ 8771 w 9693"/>
              <a:gd name="connsiteY57" fmla="*/ 9703 h 9981"/>
              <a:gd name="connsiteX58" fmla="*/ 8924 w 9693"/>
              <a:gd name="connsiteY58" fmla="*/ 9781 h 9981"/>
              <a:gd name="connsiteX59" fmla="*/ 9078 w 9693"/>
              <a:gd name="connsiteY59" fmla="*/ 9844 h 9981"/>
              <a:gd name="connsiteX60" fmla="*/ 9230 w 9693"/>
              <a:gd name="connsiteY60" fmla="*/ 9893 h 9981"/>
              <a:gd name="connsiteX61" fmla="*/ 9388 w 9693"/>
              <a:gd name="connsiteY61" fmla="*/ 9932 h 9981"/>
              <a:gd name="connsiteX62" fmla="*/ 9543 w 9693"/>
              <a:gd name="connsiteY62" fmla="*/ 9961 h 9981"/>
              <a:gd name="connsiteX63" fmla="*/ 9693 w 9693"/>
              <a:gd name="connsiteY63" fmla="*/ 9981 h 9981"/>
              <a:gd name="connsiteX0" fmla="*/ 0 w 9845"/>
              <a:gd name="connsiteY0" fmla="*/ 9980 h 9980"/>
              <a:gd name="connsiteX1" fmla="*/ 156 w 9845"/>
              <a:gd name="connsiteY1" fmla="*/ 9951 h 9980"/>
              <a:gd name="connsiteX2" fmla="*/ 316 w 9845"/>
              <a:gd name="connsiteY2" fmla="*/ 9912 h 9980"/>
              <a:gd name="connsiteX3" fmla="*/ 480 w 9845"/>
              <a:gd name="connsiteY3" fmla="*/ 9863 h 9980"/>
              <a:gd name="connsiteX4" fmla="*/ 636 w 9845"/>
              <a:gd name="connsiteY4" fmla="*/ 9800 h 9980"/>
              <a:gd name="connsiteX5" fmla="*/ 792 w 9845"/>
              <a:gd name="connsiteY5" fmla="*/ 9721 h 9980"/>
              <a:gd name="connsiteX6" fmla="*/ 951 w 9845"/>
              <a:gd name="connsiteY6" fmla="*/ 9619 h 9980"/>
              <a:gd name="connsiteX7" fmla="*/ 1111 w 9845"/>
              <a:gd name="connsiteY7" fmla="*/ 9495 h 9980"/>
              <a:gd name="connsiteX8" fmla="*/ 1271 w 9845"/>
              <a:gd name="connsiteY8" fmla="*/ 9348 h 9980"/>
              <a:gd name="connsiteX9" fmla="*/ 1429 w 9845"/>
              <a:gd name="connsiteY9" fmla="*/ 9166 h 9980"/>
              <a:gd name="connsiteX10" fmla="*/ 1588 w 9845"/>
              <a:gd name="connsiteY10" fmla="*/ 8950 h 9980"/>
              <a:gd name="connsiteX11" fmla="*/ 1742 w 9845"/>
              <a:gd name="connsiteY11" fmla="*/ 8702 h 9980"/>
              <a:gd name="connsiteX12" fmla="*/ 1905 w 9845"/>
              <a:gd name="connsiteY12" fmla="*/ 8406 h 9980"/>
              <a:gd name="connsiteX13" fmla="*/ 2066 w 9845"/>
              <a:gd name="connsiteY13" fmla="*/ 8068 h 9980"/>
              <a:gd name="connsiteX14" fmla="*/ 2219 w 9845"/>
              <a:gd name="connsiteY14" fmla="*/ 7693 h 9980"/>
              <a:gd name="connsiteX15" fmla="*/ 2383 w 9845"/>
              <a:gd name="connsiteY15" fmla="*/ 7267 h 9980"/>
              <a:gd name="connsiteX16" fmla="*/ 2536 w 9845"/>
              <a:gd name="connsiteY16" fmla="*/ 6795 h 9980"/>
              <a:gd name="connsiteX17" fmla="*/ 2699 w 9845"/>
              <a:gd name="connsiteY17" fmla="*/ 6285 h 9980"/>
              <a:gd name="connsiteX18" fmla="*/ 2860 w 9845"/>
              <a:gd name="connsiteY18" fmla="*/ 5738 h 9980"/>
              <a:gd name="connsiteX19" fmla="*/ 3014 w 9845"/>
              <a:gd name="connsiteY19" fmla="*/ 5165 h 9980"/>
              <a:gd name="connsiteX20" fmla="*/ 3175 w 9845"/>
              <a:gd name="connsiteY20" fmla="*/ 4567 h 9980"/>
              <a:gd name="connsiteX21" fmla="*/ 3333 w 9845"/>
              <a:gd name="connsiteY21" fmla="*/ 3960 h 9980"/>
              <a:gd name="connsiteX22" fmla="*/ 3492 w 9845"/>
              <a:gd name="connsiteY22" fmla="*/ 3351 h 9980"/>
              <a:gd name="connsiteX23" fmla="*/ 3655 w 9845"/>
              <a:gd name="connsiteY23" fmla="*/ 2752 h 9980"/>
              <a:gd name="connsiteX24" fmla="*/ 3809 w 9845"/>
              <a:gd name="connsiteY24" fmla="*/ 2184 h 9980"/>
              <a:gd name="connsiteX25" fmla="*/ 3968 w 9845"/>
              <a:gd name="connsiteY25" fmla="*/ 1656 h 9980"/>
              <a:gd name="connsiteX26" fmla="*/ 4125 w 9845"/>
              <a:gd name="connsiteY26" fmla="*/ 1181 h 9980"/>
              <a:gd name="connsiteX27" fmla="*/ 4288 w 9845"/>
              <a:gd name="connsiteY27" fmla="*/ 774 h 9980"/>
              <a:gd name="connsiteX28" fmla="*/ 4449 w 9845"/>
              <a:gd name="connsiteY28" fmla="*/ 439 h 9980"/>
              <a:gd name="connsiteX29" fmla="*/ 4603 w 9845"/>
              <a:gd name="connsiteY29" fmla="*/ 200 h 9980"/>
              <a:gd name="connsiteX30" fmla="*/ 4764 w 9845"/>
              <a:gd name="connsiteY30" fmla="*/ 49 h 9980"/>
              <a:gd name="connsiteX31" fmla="*/ 4919 w 9845"/>
              <a:gd name="connsiteY31" fmla="*/ 0 h 9980"/>
              <a:gd name="connsiteX32" fmla="*/ 5082 w 9845"/>
              <a:gd name="connsiteY32" fmla="*/ 49 h 9980"/>
              <a:gd name="connsiteX33" fmla="*/ 5242 w 9845"/>
              <a:gd name="connsiteY33" fmla="*/ 200 h 9980"/>
              <a:gd name="connsiteX34" fmla="*/ 5396 w 9845"/>
              <a:gd name="connsiteY34" fmla="*/ 439 h 9980"/>
              <a:gd name="connsiteX35" fmla="*/ 5559 w 9845"/>
              <a:gd name="connsiteY35" fmla="*/ 774 h 9980"/>
              <a:gd name="connsiteX36" fmla="*/ 5713 w 9845"/>
              <a:gd name="connsiteY36" fmla="*/ 1181 h 9980"/>
              <a:gd name="connsiteX37" fmla="*/ 5876 w 9845"/>
              <a:gd name="connsiteY37" fmla="*/ 1656 h 9980"/>
              <a:gd name="connsiteX38" fmla="*/ 6033 w 9845"/>
              <a:gd name="connsiteY38" fmla="*/ 2184 h 9980"/>
              <a:gd name="connsiteX39" fmla="*/ 6191 w 9845"/>
              <a:gd name="connsiteY39" fmla="*/ 2752 h 9980"/>
              <a:gd name="connsiteX40" fmla="*/ 6351 w 9845"/>
              <a:gd name="connsiteY40" fmla="*/ 3351 h 9980"/>
              <a:gd name="connsiteX41" fmla="*/ 6509 w 9845"/>
              <a:gd name="connsiteY41" fmla="*/ 3960 h 9980"/>
              <a:gd name="connsiteX42" fmla="*/ 6669 w 9845"/>
              <a:gd name="connsiteY42" fmla="*/ 4567 h 9980"/>
              <a:gd name="connsiteX43" fmla="*/ 6826 w 9845"/>
              <a:gd name="connsiteY43" fmla="*/ 5165 h 9980"/>
              <a:gd name="connsiteX44" fmla="*/ 6986 w 9845"/>
              <a:gd name="connsiteY44" fmla="*/ 5738 h 9980"/>
              <a:gd name="connsiteX45" fmla="*/ 7142 w 9845"/>
              <a:gd name="connsiteY45" fmla="*/ 6285 h 9980"/>
              <a:gd name="connsiteX46" fmla="*/ 7302 w 9845"/>
              <a:gd name="connsiteY46" fmla="*/ 6795 h 9980"/>
              <a:gd name="connsiteX47" fmla="*/ 7459 w 9845"/>
              <a:gd name="connsiteY47" fmla="*/ 7267 h 9980"/>
              <a:gd name="connsiteX48" fmla="*/ 7617 w 9845"/>
              <a:gd name="connsiteY48" fmla="*/ 7693 h 9980"/>
              <a:gd name="connsiteX49" fmla="*/ 7782 w 9845"/>
              <a:gd name="connsiteY49" fmla="*/ 8068 h 9980"/>
              <a:gd name="connsiteX50" fmla="*/ 7935 w 9845"/>
              <a:gd name="connsiteY50" fmla="*/ 8406 h 9980"/>
              <a:gd name="connsiteX51" fmla="*/ 8097 w 9845"/>
              <a:gd name="connsiteY51" fmla="*/ 8702 h 9980"/>
              <a:gd name="connsiteX52" fmla="*/ 8256 w 9845"/>
              <a:gd name="connsiteY52" fmla="*/ 8950 h 9980"/>
              <a:gd name="connsiteX53" fmla="*/ 8410 w 9845"/>
              <a:gd name="connsiteY53" fmla="*/ 9166 h 9980"/>
              <a:gd name="connsiteX54" fmla="*/ 8572 w 9845"/>
              <a:gd name="connsiteY54" fmla="*/ 9348 h 9980"/>
              <a:gd name="connsiteX55" fmla="*/ 8731 w 9845"/>
              <a:gd name="connsiteY55" fmla="*/ 9495 h 9980"/>
              <a:gd name="connsiteX56" fmla="*/ 8889 w 9845"/>
              <a:gd name="connsiteY56" fmla="*/ 9619 h 9980"/>
              <a:gd name="connsiteX57" fmla="*/ 9049 w 9845"/>
              <a:gd name="connsiteY57" fmla="*/ 9721 h 9980"/>
              <a:gd name="connsiteX58" fmla="*/ 9207 w 9845"/>
              <a:gd name="connsiteY58" fmla="*/ 9800 h 9980"/>
              <a:gd name="connsiteX59" fmla="*/ 9366 w 9845"/>
              <a:gd name="connsiteY59" fmla="*/ 9863 h 9980"/>
              <a:gd name="connsiteX60" fmla="*/ 9522 w 9845"/>
              <a:gd name="connsiteY60" fmla="*/ 9912 h 9980"/>
              <a:gd name="connsiteX61" fmla="*/ 9685 w 9845"/>
              <a:gd name="connsiteY61" fmla="*/ 9951 h 9980"/>
              <a:gd name="connsiteX62" fmla="*/ 9845 w 9845"/>
              <a:gd name="connsiteY62" fmla="*/ 9980 h 9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845" h="9980">
                <a:moveTo>
                  <a:pt x="0" y="9980"/>
                </a:moveTo>
                <a:lnTo>
                  <a:pt x="156" y="9951"/>
                </a:lnTo>
                <a:lnTo>
                  <a:pt x="316" y="9912"/>
                </a:lnTo>
                <a:lnTo>
                  <a:pt x="480" y="9863"/>
                </a:lnTo>
                <a:lnTo>
                  <a:pt x="636" y="9800"/>
                </a:lnTo>
                <a:lnTo>
                  <a:pt x="792" y="9721"/>
                </a:lnTo>
                <a:lnTo>
                  <a:pt x="951" y="9619"/>
                </a:lnTo>
                <a:cubicBezTo>
                  <a:pt x="1001" y="9578"/>
                  <a:pt x="1056" y="9538"/>
                  <a:pt x="1111" y="9495"/>
                </a:cubicBezTo>
                <a:cubicBezTo>
                  <a:pt x="1164" y="9445"/>
                  <a:pt x="1219" y="9397"/>
                  <a:pt x="1271" y="9348"/>
                </a:cubicBezTo>
                <a:cubicBezTo>
                  <a:pt x="1325" y="9288"/>
                  <a:pt x="1376" y="9227"/>
                  <a:pt x="1429" y="9166"/>
                </a:cubicBezTo>
                <a:cubicBezTo>
                  <a:pt x="1479" y="9094"/>
                  <a:pt x="1534" y="9022"/>
                  <a:pt x="1588" y="8950"/>
                </a:cubicBezTo>
                <a:cubicBezTo>
                  <a:pt x="1638" y="8867"/>
                  <a:pt x="1692" y="8785"/>
                  <a:pt x="1742" y="8702"/>
                </a:cubicBezTo>
                <a:cubicBezTo>
                  <a:pt x="1798" y="8603"/>
                  <a:pt x="1853" y="8504"/>
                  <a:pt x="1905" y="8406"/>
                </a:cubicBezTo>
                <a:cubicBezTo>
                  <a:pt x="1960" y="8293"/>
                  <a:pt x="2012" y="8181"/>
                  <a:pt x="2066" y="8068"/>
                </a:cubicBezTo>
                <a:cubicBezTo>
                  <a:pt x="2116" y="7943"/>
                  <a:pt x="2171" y="7818"/>
                  <a:pt x="2219" y="7693"/>
                </a:cubicBezTo>
                <a:cubicBezTo>
                  <a:pt x="2274" y="7551"/>
                  <a:pt x="2330" y="7408"/>
                  <a:pt x="2383" y="7267"/>
                </a:cubicBezTo>
                <a:cubicBezTo>
                  <a:pt x="2435" y="7110"/>
                  <a:pt x="2484" y="6951"/>
                  <a:pt x="2536" y="6795"/>
                </a:cubicBezTo>
                <a:cubicBezTo>
                  <a:pt x="2591" y="6626"/>
                  <a:pt x="2647" y="6454"/>
                  <a:pt x="2699" y="6285"/>
                </a:cubicBezTo>
                <a:cubicBezTo>
                  <a:pt x="2753" y="6102"/>
                  <a:pt x="2808" y="5920"/>
                  <a:pt x="2860" y="5738"/>
                </a:cubicBezTo>
                <a:cubicBezTo>
                  <a:pt x="2912" y="5548"/>
                  <a:pt x="2964" y="5355"/>
                  <a:pt x="3014" y="5165"/>
                </a:cubicBezTo>
                <a:cubicBezTo>
                  <a:pt x="3068" y="4963"/>
                  <a:pt x="3125" y="4765"/>
                  <a:pt x="3175" y="4567"/>
                </a:cubicBezTo>
                <a:cubicBezTo>
                  <a:pt x="3227" y="4363"/>
                  <a:pt x="3281" y="4161"/>
                  <a:pt x="3333" y="3960"/>
                </a:cubicBezTo>
                <a:cubicBezTo>
                  <a:pt x="3387" y="3757"/>
                  <a:pt x="3439" y="3555"/>
                  <a:pt x="3492" y="3351"/>
                </a:cubicBezTo>
                <a:cubicBezTo>
                  <a:pt x="3546" y="3152"/>
                  <a:pt x="3602" y="2952"/>
                  <a:pt x="3655" y="2752"/>
                </a:cubicBezTo>
                <a:lnTo>
                  <a:pt x="3809" y="2184"/>
                </a:lnTo>
                <a:cubicBezTo>
                  <a:pt x="3865" y="2009"/>
                  <a:pt x="3914" y="1832"/>
                  <a:pt x="3968" y="1656"/>
                </a:cubicBezTo>
                <a:cubicBezTo>
                  <a:pt x="4024" y="1497"/>
                  <a:pt x="4074" y="1339"/>
                  <a:pt x="4125" y="1181"/>
                </a:cubicBezTo>
                <a:cubicBezTo>
                  <a:pt x="4179" y="1046"/>
                  <a:pt x="4233" y="910"/>
                  <a:pt x="4288" y="774"/>
                </a:cubicBezTo>
                <a:cubicBezTo>
                  <a:pt x="4340" y="663"/>
                  <a:pt x="4393" y="552"/>
                  <a:pt x="4449" y="439"/>
                </a:cubicBezTo>
                <a:cubicBezTo>
                  <a:pt x="4501" y="360"/>
                  <a:pt x="4551" y="280"/>
                  <a:pt x="4603" y="200"/>
                </a:cubicBezTo>
                <a:cubicBezTo>
                  <a:pt x="4656" y="150"/>
                  <a:pt x="4709" y="99"/>
                  <a:pt x="4764" y="49"/>
                </a:cubicBezTo>
                <a:lnTo>
                  <a:pt x="4919" y="0"/>
                </a:lnTo>
                <a:lnTo>
                  <a:pt x="5082" y="49"/>
                </a:lnTo>
                <a:cubicBezTo>
                  <a:pt x="5136" y="99"/>
                  <a:pt x="5188" y="150"/>
                  <a:pt x="5242" y="200"/>
                </a:cubicBezTo>
                <a:cubicBezTo>
                  <a:pt x="5296" y="280"/>
                  <a:pt x="5344" y="360"/>
                  <a:pt x="5396" y="439"/>
                </a:cubicBezTo>
                <a:cubicBezTo>
                  <a:pt x="5449" y="552"/>
                  <a:pt x="5505" y="663"/>
                  <a:pt x="5559" y="774"/>
                </a:cubicBezTo>
                <a:cubicBezTo>
                  <a:pt x="5611" y="910"/>
                  <a:pt x="5660" y="1046"/>
                  <a:pt x="5713" y="1181"/>
                </a:cubicBezTo>
                <a:cubicBezTo>
                  <a:pt x="5765" y="1339"/>
                  <a:pt x="5821" y="1497"/>
                  <a:pt x="5876" y="1656"/>
                </a:cubicBezTo>
                <a:cubicBezTo>
                  <a:pt x="5925" y="1832"/>
                  <a:pt x="5979" y="2009"/>
                  <a:pt x="6033" y="2184"/>
                </a:cubicBezTo>
                <a:cubicBezTo>
                  <a:pt x="6085" y="2373"/>
                  <a:pt x="6137" y="2564"/>
                  <a:pt x="6191" y="2752"/>
                </a:cubicBezTo>
                <a:cubicBezTo>
                  <a:pt x="6245" y="2952"/>
                  <a:pt x="6298" y="3153"/>
                  <a:pt x="6351" y="3351"/>
                </a:cubicBezTo>
                <a:cubicBezTo>
                  <a:pt x="6404" y="3555"/>
                  <a:pt x="6455" y="3757"/>
                  <a:pt x="6509" y="3960"/>
                </a:cubicBezTo>
                <a:cubicBezTo>
                  <a:pt x="6560" y="4161"/>
                  <a:pt x="6614" y="4363"/>
                  <a:pt x="6669" y="4567"/>
                </a:cubicBezTo>
                <a:cubicBezTo>
                  <a:pt x="6718" y="4765"/>
                  <a:pt x="6773" y="4963"/>
                  <a:pt x="6826" y="5165"/>
                </a:cubicBezTo>
                <a:cubicBezTo>
                  <a:pt x="6877" y="5355"/>
                  <a:pt x="6931" y="5548"/>
                  <a:pt x="6986" y="5738"/>
                </a:cubicBezTo>
                <a:cubicBezTo>
                  <a:pt x="7036" y="5920"/>
                  <a:pt x="7088" y="6102"/>
                  <a:pt x="7142" y="6285"/>
                </a:cubicBezTo>
                <a:cubicBezTo>
                  <a:pt x="7193" y="6454"/>
                  <a:pt x="7247" y="6626"/>
                  <a:pt x="7302" y="6795"/>
                </a:cubicBezTo>
                <a:cubicBezTo>
                  <a:pt x="7355" y="6951"/>
                  <a:pt x="7408" y="7110"/>
                  <a:pt x="7459" y="7267"/>
                </a:cubicBezTo>
                <a:cubicBezTo>
                  <a:pt x="7514" y="7408"/>
                  <a:pt x="7567" y="7551"/>
                  <a:pt x="7617" y="7693"/>
                </a:cubicBezTo>
                <a:cubicBezTo>
                  <a:pt x="7670" y="7818"/>
                  <a:pt x="7727" y="7943"/>
                  <a:pt x="7782" y="8068"/>
                </a:cubicBezTo>
                <a:cubicBezTo>
                  <a:pt x="7831" y="8181"/>
                  <a:pt x="7883" y="8294"/>
                  <a:pt x="7935" y="8406"/>
                </a:cubicBezTo>
                <a:cubicBezTo>
                  <a:pt x="7988" y="8504"/>
                  <a:pt x="8042" y="8603"/>
                  <a:pt x="8097" y="8702"/>
                </a:cubicBezTo>
                <a:cubicBezTo>
                  <a:pt x="8148" y="8785"/>
                  <a:pt x="8203" y="8867"/>
                  <a:pt x="8256" y="8950"/>
                </a:cubicBezTo>
                <a:cubicBezTo>
                  <a:pt x="8308" y="9022"/>
                  <a:pt x="8361" y="9094"/>
                  <a:pt x="8410" y="9166"/>
                </a:cubicBezTo>
                <a:cubicBezTo>
                  <a:pt x="8466" y="9227"/>
                  <a:pt x="8520" y="9288"/>
                  <a:pt x="8572" y="9348"/>
                </a:cubicBezTo>
                <a:cubicBezTo>
                  <a:pt x="8625" y="9397"/>
                  <a:pt x="8680" y="9445"/>
                  <a:pt x="8731" y="9495"/>
                </a:cubicBezTo>
                <a:cubicBezTo>
                  <a:pt x="8781" y="9538"/>
                  <a:pt x="8837" y="9578"/>
                  <a:pt x="8889" y="9619"/>
                </a:cubicBezTo>
                <a:lnTo>
                  <a:pt x="9049" y="9721"/>
                </a:lnTo>
                <a:lnTo>
                  <a:pt x="9207" y="9800"/>
                </a:lnTo>
                <a:lnTo>
                  <a:pt x="9366" y="9863"/>
                </a:lnTo>
                <a:cubicBezTo>
                  <a:pt x="9420" y="9879"/>
                  <a:pt x="9470" y="9896"/>
                  <a:pt x="9522" y="9912"/>
                </a:cubicBezTo>
                <a:lnTo>
                  <a:pt x="9685" y="9951"/>
                </a:lnTo>
                <a:lnTo>
                  <a:pt x="9845" y="998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n w="19050">
                <a:solidFill>
                  <a:srgbClr val="0000FF"/>
                </a:solidFill>
              </a:ln>
            </a:endParaRPr>
          </a:p>
        </p:txBody>
      </p:sp>
      <p:cxnSp>
        <p:nvCxnSpPr>
          <p:cNvPr id="114" name="Straight Connector 113">
            <a:extLst>
              <a:ext uri="{FF2B5EF4-FFF2-40B4-BE49-F238E27FC236}">
                <a16:creationId xmlns:a16="http://schemas.microsoft.com/office/drawing/2014/main" id="{991C2342-628B-12C2-1152-1064A412E7E0}"/>
              </a:ext>
            </a:extLst>
          </p:cNvPr>
          <p:cNvCxnSpPr>
            <a:cxnSpLocks/>
          </p:cNvCxnSpPr>
          <p:nvPr/>
        </p:nvCxnSpPr>
        <p:spPr>
          <a:xfrm flipV="1">
            <a:off x="5681663" y="4961006"/>
            <a:ext cx="669716" cy="7315"/>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49814D8-6F0C-5159-B7BB-8DBFAD8E1D66}"/>
              </a:ext>
            </a:extLst>
          </p:cNvPr>
          <p:cNvCxnSpPr/>
          <p:nvPr/>
        </p:nvCxnSpPr>
        <p:spPr>
          <a:xfrm>
            <a:off x="5047782" y="5644406"/>
            <a:ext cx="3311525" cy="0"/>
          </a:xfrm>
          <a:prstGeom prst="line">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6" name="TextBox 115">
                <a:extLst>
                  <a:ext uri="{FF2B5EF4-FFF2-40B4-BE49-F238E27FC236}">
                    <a16:creationId xmlns:a16="http://schemas.microsoft.com/office/drawing/2014/main" id="{DA4729AC-0463-B736-4D12-13A90B7BA4C5}"/>
                  </a:ext>
                </a:extLst>
              </p:cNvPr>
              <p:cNvSpPr txBox="1"/>
              <p:nvPr/>
            </p:nvSpPr>
            <p:spPr>
              <a:xfrm>
                <a:off x="6341679" y="5616090"/>
                <a:ext cx="38991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m:rPr>
                              <m:sty m:val="p"/>
                            </m:rPr>
                            <a:rPr lang="en-US" sz="1400" b="0" i="0" smtClean="0">
                              <a:latin typeface="Cambria Math" panose="02040503050406030204" pitchFamily="18" charset="0"/>
                            </a:rPr>
                            <m:t>PBS</m:t>
                          </m:r>
                        </m:sub>
                      </m:sSub>
                    </m:oMath>
                  </m:oMathPara>
                </a14:m>
                <a:endParaRPr lang="en-US" sz="1400" dirty="0"/>
              </a:p>
            </p:txBody>
          </p:sp>
        </mc:Choice>
        <mc:Fallback xmlns="">
          <p:sp>
            <p:nvSpPr>
              <p:cNvPr id="116" name="TextBox 115">
                <a:extLst>
                  <a:ext uri="{FF2B5EF4-FFF2-40B4-BE49-F238E27FC236}">
                    <a16:creationId xmlns:a16="http://schemas.microsoft.com/office/drawing/2014/main" id="{DA4729AC-0463-B736-4D12-13A90B7BA4C5}"/>
                  </a:ext>
                </a:extLst>
              </p:cNvPr>
              <p:cNvSpPr txBox="1">
                <a:spLocks noRot="1" noChangeAspect="1" noMove="1" noResize="1" noEditPoints="1" noAdjustHandles="1" noChangeArrowheads="1" noChangeShapeType="1" noTextEdit="1"/>
              </p:cNvSpPr>
              <p:nvPr/>
            </p:nvSpPr>
            <p:spPr>
              <a:xfrm>
                <a:off x="6341679" y="5616090"/>
                <a:ext cx="389915" cy="215444"/>
              </a:xfrm>
              <a:prstGeom prst="rect">
                <a:avLst/>
              </a:prstGeom>
              <a:blipFill>
                <a:blip r:embed="rId4"/>
                <a:stretch>
                  <a:fillRect l="-10938" r="-3125" b="-22222"/>
                </a:stretch>
              </a:blipFill>
            </p:spPr>
            <p:txBody>
              <a:bodyPr/>
              <a:lstStyle/>
              <a:p>
                <a:r>
                  <a:rPr lang="en-US">
                    <a:noFill/>
                  </a:rPr>
                  <a:t> </a:t>
                </a:r>
              </a:p>
            </p:txBody>
          </p:sp>
        </mc:Fallback>
      </mc:AlternateContent>
      <p:sp>
        <p:nvSpPr>
          <p:cNvPr id="117" name="Freeform: Shape 116">
            <a:extLst>
              <a:ext uri="{FF2B5EF4-FFF2-40B4-BE49-F238E27FC236}">
                <a16:creationId xmlns:a16="http://schemas.microsoft.com/office/drawing/2014/main" id="{9E51B054-0949-3B06-F739-C3A05F6E7FF3}"/>
              </a:ext>
            </a:extLst>
          </p:cNvPr>
          <p:cNvSpPr/>
          <p:nvPr/>
        </p:nvSpPr>
        <p:spPr>
          <a:xfrm>
            <a:off x="5708111" y="5642257"/>
            <a:ext cx="108668" cy="405516"/>
          </a:xfrm>
          <a:custGeom>
            <a:avLst/>
            <a:gdLst>
              <a:gd name="connsiteX0" fmla="*/ 0 w 108668"/>
              <a:gd name="connsiteY0" fmla="*/ 2650 h 405516"/>
              <a:gd name="connsiteX1" fmla="*/ 108668 w 108668"/>
              <a:gd name="connsiteY1" fmla="*/ 0 h 405516"/>
              <a:gd name="connsiteX2" fmla="*/ 53009 w 108668"/>
              <a:gd name="connsiteY2" fmla="*/ 119270 h 405516"/>
              <a:gd name="connsiteX3" fmla="*/ 23854 w 108668"/>
              <a:gd name="connsiteY3" fmla="*/ 251791 h 405516"/>
              <a:gd name="connsiteX4" fmla="*/ 10602 w 108668"/>
              <a:gd name="connsiteY4" fmla="*/ 405516 h 405516"/>
              <a:gd name="connsiteX5" fmla="*/ 2651 w 108668"/>
              <a:gd name="connsiteY5" fmla="*/ 201433 h 405516"/>
              <a:gd name="connsiteX6" fmla="*/ 0 w 108668"/>
              <a:gd name="connsiteY6" fmla="*/ 2650 h 40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668" h="405516">
                <a:moveTo>
                  <a:pt x="0" y="2650"/>
                </a:moveTo>
                <a:lnTo>
                  <a:pt x="108668" y="0"/>
                </a:lnTo>
                <a:lnTo>
                  <a:pt x="53009" y="119270"/>
                </a:lnTo>
                <a:lnTo>
                  <a:pt x="23854" y="251791"/>
                </a:lnTo>
                <a:lnTo>
                  <a:pt x="10602" y="405516"/>
                </a:lnTo>
                <a:lnTo>
                  <a:pt x="2651" y="201433"/>
                </a:lnTo>
                <a:cubicBezTo>
                  <a:pt x="1767" y="134289"/>
                  <a:pt x="884" y="67144"/>
                  <a:pt x="0" y="2650"/>
                </a:cubicBezTo>
                <a:close/>
              </a:path>
            </a:pathLst>
          </a:cu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0FA78DAA-4BEB-1708-8144-194B3F96A876}"/>
                  </a:ext>
                </a:extLst>
              </p:cNvPr>
              <p:cNvSpPr txBox="1"/>
              <p:nvPr/>
            </p:nvSpPr>
            <p:spPr>
              <a:xfrm>
                <a:off x="6103266" y="5912954"/>
                <a:ext cx="49622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𝐼</m:t>
                      </m:r>
                      <m:r>
                        <a:rPr lang="en-US" sz="1400" b="0" i="1" smtClean="0">
                          <a:latin typeface="Cambria Math" panose="02040503050406030204" pitchFamily="18" charset="0"/>
                        </a:rPr>
                        <m:t>(0.2)</m:t>
                      </m:r>
                    </m:oMath>
                  </m:oMathPara>
                </a14:m>
                <a:endParaRPr lang="en-US" sz="1400" dirty="0"/>
              </a:p>
            </p:txBody>
          </p:sp>
        </mc:Choice>
        <mc:Fallback xmlns="">
          <p:sp>
            <p:nvSpPr>
              <p:cNvPr id="118" name="TextBox 117">
                <a:extLst>
                  <a:ext uri="{FF2B5EF4-FFF2-40B4-BE49-F238E27FC236}">
                    <a16:creationId xmlns:a16="http://schemas.microsoft.com/office/drawing/2014/main" id="{0FA78DAA-4BEB-1708-8144-194B3F96A876}"/>
                  </a:ext>
                </a:extLst>
              </p:cNvPr>
              <p:cNvSpPr txBox="1">
                <a:spLocks noRot="1" noChangeAspect="1" noMove="1" noResize="1" noEditPoints="1" noAdjustHandles="1" noChangeArrowheads="1" noChangeShapeType="1" noTextEdit="1"/>
              </p:cNvSpPr>
              <p:nvPr/>
            </p:nvSpPr>
            <p:spPr>
              <a:xfrm>
                <a:off x="6103266" y="5912954"/>
                <a:ext cx="496226" cy="215444"/>
              </a:xfrm>
              <a:prstGeom prst="rect">
                <a:avLst/>
              </a:prstGeom>
              <a:blipFill>
                <a:blip r:embed="rId5"/>
                <a:stretch>
                  <a:fillRect l="-7317" r="-12195" b="-31429"/>
                </a:stretch>
              </a:blipFill>
            </p:spPr>
            <p:txBody>
              <a:bodyPr/>
              <a:lstStyle/>
              <a:p>
                <a:r>
                  <a:rPr lang="en-US">
                    <a:noFill/>
                  </a:rPr>
                  <a:t> </a:t>
                </a:r>
              </a:p>
            </p:txBody>
          </p:sp>
        </mc:Fallback>
      </mc:AlternateContent>
      <p:cxnSp>
        <p:nvCxnSpPr>
          <p:cNvPr id="119" name="Straight Arrow Connector 118">
            <a:extLst>
              <a:ext uri="{FF2B5EF4-FFF2-40B4-BE49-F238E27FC236}">
                <a16:creationId xmlns:a16="http://schemas.microsoft.com/office/drawing/2014/main" id="{315A7D10-59FA-BC0B-A7AC-4ED2651B2BF9}"/>
              </a:ext>
            </a:extLst>
          </p:cNvPr>
          <p:cNvCxnSpPr>
            <a:endCxn id="117" idx="2"/>
          </p:cNvCxnSpPr>
          <p:nvPr/>
        </p:nvCxnSpPr>
        <p:spPr>
          <a:xfrm flipH="1" flipV="1">
            <a:off x="5761120" y="5761527"/>
            <a:ext cx="324510" cy="227405"/>
          </a:xfrm>
          <a:prstGeom prst="straightConnector1">
            <a:avLst/>
          </a:prstGeom>
          <a:ln w="1905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8878DC75-CE12-773B-2908-54A5CFF78D25}"/>
              </a:ext>
            </a:extLst>
          </p:cNvPr>
          <p:cNvSpPr txBox="1"/>
          <p:nvPr/>
        </p:nvSpPr>
        <p:spPr>
          <a:xfrm>
            <a:off x="4241201" y="6199291"/>
            <a:ext cx="380232" cy="307777"/>
          </a:xfrm>
          <a:prstGeom prst="rect">
            <a:avLst/>
          </a:prstGeom>
          <a:noFill/>
        </p:spPr>
        <p:txBody>
          <a:bodyPr wrap="none" rtlCol="0">
            <a:spAutoFit/>
          </a:bodyPr>
          <a:lstStyle/>
          <a:p>
            <a:r>
              <a:rPr lang="en-US" sz="1400" dirty="0"/>
              <a:t>(a)</a:t>
            </a:r>
          </a:p>
        </p:txBody>
      </p:sp>
      <p:sp>
        <p:nvSpPr>
          <p:cNvPr id="121" name="TextBox 120">
            <a:extLst>
              <a:ext uri="{FF2B5EF4-FFF2-40B4-BE49-F238E27FC236}">
                <a16:creationId xmlns:a16="http://schemas.microsoft.com/office/drawing/2014/main" id="{A9246AC4-818B-FBCF-5D70-1B04924FA482}"/>
              </a:ext>
            </a:extLst>
          </p:cNvPr>
          <p:cNvSpPr txBox="1"/>
          <p:nvPr/>
        </p:nvSpPr>
        <p:spPr>
          <a:xfrm>
            <a:off x="8313970" y="6199291"/>
            <a:ext cx="388248" cy="307777"/>
          </a:xfrm>
          <a:prstGeom prst="rect">
            <a:avLst/>
          </a:prstGeom>
          <a:noFill/>
        </p:spPr>
        <p:txBody>
          <a:bodyPr wrap="none" rtlCol="0">
            <a:spAutoFit/>
          </a:bodyPr>
          <a:lstStyle/>
          <a:p>
            <a:r>
              <a:rPr lang="en-US" sz="1400" dirty="0"/>
              <a:t>(b)</a:t>
            </a:r>
          </a:p>
        </p:txBody>
      </p:sp>
    </p:spTree>
    <p:extLst>
      <p:ext uri="{BB962C8B-B14F-4D97-AF65-F5344CB8AC3E}">
        <p14:creationId xmlns:p14="http://schemas.microsoft.com/office/powerpoint/2010/main" val="2262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B415EA5-02BA-0CEE-208F-EBA39A352B76}"/>
                  </a:ext>
                </a:extLst>
              </p:cNvPr>
              <p:cNvSpPr>
                <a:spLocks noGrp="1"/>
              </p:cNvSpPr>
              <p:nvPr>
                <p:ph type="body" sz="quarter" idx="10"/>
              </p:nvPr>
            </p:nvSpPr>
            <p:spPr>
              <a:xfrm>
                <a:off x="44608" y="1263804"/>
                <a:ext cx="5523571" cy="5136995"/>
              </a:xfrm>
            </p:spPr>
            <p:txBody>
              <a:bodyPr>
                <a:norm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𝑦</m:t>
                        </m:r>
                      </m:sub>
                    </m:sSub>
                    <m:d>
                      <m:dPr>
                        <m:ctrlPr>
                          <a:rPr lang="en-US" sz="2000" b="0" i="1" smtClean="0">
                            <a:latin typeface="Cambria Math" panose="02040503050406030204" pitchFamily="18" charset="0"/>
                          </a:rPr>
                        </m:ctrlPr>
                      </m:dPr>
                      <m:e>
                        <m:r>
                          <a:rPr lang="en-US" sz="2000" b="1" i="0" smtClean="0">
                            <a:latin typeface="Cambria Math" panose="02040503050406030204" pitchFamily="18" charset="0"/>
                          </a:rPr>
                          <m:t>𝐱</m:t>
                        </m:r>
                      </m:e>
                    </m:d>
                    <m:r>
                      <a:rPr lang="en-US" sz="2000" b="0" i="1" smtClean="0">
                        <a:latin typeface="Cambria Math" panose="02040503050406030204" pitchFamily="18" charset="0"/>
                      </a:rPr>
                      <m:t>=0</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𝐸𝐼</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=0</m:t>
                    </m:r>
                  </m:oMath>
                </a14:m>
                <a:r>
                  <a:rPr lang="en-US" sz="2000" dirty="0"/>
                  <a:t>at sample location, </a:t>
                </a:r>
                <a:br>
                  <a:rPr lang="en-US" sz="2000" dirty="0"/>
                </a:br>
                <a:r>
                  <a:rPr lang="en-US" sz="2000" dirty="0"/>
                  <a:t>no duplicated sample</a:t>
                </a:r>
              </a:p>
              <a:p>
                <a14:m>
                  <m:oMath xmlns:m="http://schemas.openxmlformats.org/officeDocument/2006/math">
                    <m:r>
                      <a:rPr lang="en-US" sz="2000" b="0" i="1" smtClean="0">
                        <a:latin typeface="Cambria Math" panose="02040503050406030204" pitchFamily="18" charset="0"/>
                      </a:rPr>
                      <m:t>𝐸𝐼</m:t>
                    </m:r>
                    <m:r>
                      <a:rPr lang="en-US" sz="2000" b="0" i="1" smtClean="0">
                        <a:latin typeface="Cambria Math" panose="02040503050406030204" pitchFamily="18" charset="0"/>
                      </a:rPr>
                      <m:t>(</m:t>
                    </m:r>
                    <m:r>
                      <a:rPr lang="en-US" sz="2000" b="1" i="0" smtClean="0">
                        <a:latin typeface="Cambria Math" panose="02040503050406030204" pitchFamily="18" charset="0"/>
                      </a:rPr>
                      <m:t>𝐱</m:t>
                    </m:r>
                    <m:r>
                      <a:rPr lang="en-US" sz="2000" b="0" i="1" smtClean="0">
                        <a:latin typeface="Cambria Math" panose="02040503050406030204" pitchFamily="18" charset="0"/>
                      </a:rPr>
                      <m:t>)</m:t>
                    </m:r>
                  </m:oMath>
                </a14:m>
                <a:r>
                  <a:rPr lang="en-US" sz="2000" dirty="0"/>
                  <a:t> increases when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d>
                      <m:dPr>
                        <m:ctrlPr>
                          <a:rPr lang="en-US" sz="2000" i="1">
                            <a:latin typeface="Cambria Math" panose="02040503050406030204" pitchFamily="18" charset="0"/>
                          </a:rPr>
                        </m:ctrlPr>
                      </m:dPr>
                      <m:e>
                        <m:r>
                          <a:rPr lang="en-US" sz="2000" b="1">
                            <a:latin typeface="Cambria Math" panose="02040503050406030204" pitchFamily="18" charset="0"/>
                          </a:rPr>
                          <m:t>𝐱</m:t>
                        </m:r>
                      </m:e>
                    </m:d>
                  </m:oMath>
                </a14:m>
                <a:r>
                  <a:rPr lang="en-US" sz="2000" dirty="0"/>
                  <a:t> increases</a:t>
                </a:r>
              </a:p>
              <a:p>
                <a:pPr lvl="1"/>
                <a:r>
                  <a:rPr lang="en-US" dirty="0"/>
                  <a:t>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=0.2</m:t>
                    </m:r>
                  </m:oMath>
                </a14:m>
                <a:r>
                  <a:rPr lang="en-US" dirty="0"/>
                  <a:t>, </a:t>
                </a:r>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0.2</m:t>
                        </m:r>
                      </m:e>
                    </m:d>
                    <m:r>
                      <a:rPr lang="en-US" i="1">
                        <a:latin typeface="Cambria Math" panose="02040503050406030204" pitchFamily="18" charset="0"/>
                      </a:rPr>
                      <m:t>=−0.6397</m:t>
                    </m:r>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𝑦</m:t>
                        </m:r>
                      </m:e>
                      <m:sub>
                        <m:r>
                          <a:rPr lang="en-US" b="0" i="1" smtClean="0">
                            <a:latin typeface="Cambria Math" panose="02040503050406030204" pitchFamily="18" charset="0"/>
                            <a:ea typeface="Cambria Math" panose="02040503050406030204" pitchFamily="18" charset="0"/>
                          </a:rPr>
                          <m:t>𝑃𝐵𝑆</m:t>
                        </m:r>
                      </m:sub>
                    </m:sSub>
                  </m:oMath>
                </a14:m>
                <a:r>
                  <a:rPr lang="en-US" dirty="0"/>
                  <a:t> </a:t>
                </a:r>
                <a:br>
                  <a:rPr lang="en-US" dirty="0"/>
                </a:br>
                <a:r>
                  <a:rPr lang="en-US" dirty="0"/>
                  <a:t>but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d>
                      <m:dPr>
                        <m:ctrlPr>
                          <a:rPr lang="en-US" i="1">
                            <a:latin typeface="Cambria Math" panose="02040503050406030204" pitchFamily="18" charset="0"/>
                          </a:rPr>
                        </m:ctrlPr>
                      </m:dPr>
                      <m:e>
                        <m:r>
                          <a:rPr lang="en-US">
                            <a:latin typeface="Cambria Math" panose="02040503050406030204" pitchFamily="18" charset="0"/>
                          </a:rPr>
                          <m:t>0.2</m:t>
                        </m:r>
                      </m:e>
                    </m:d>
                    <m:r>
                      <a:rPr lang="en-US" i="1">
                        <a:latin typeface="Cambria Math" panose="02040503050406030204" pitchFamily="18" charset="0"/>
                      </a:rPr>
                      <m:t>=8.4527</m:t>
                    </m:r>
                  </m:oMath>
                </a14:m>
                <a:r>
                  <a:rPr lang="en-US" dirty="0"/>
                  <a:t> is large (</a:t>
                </a:r>
                <a:r>
                  <a:rPr lang="en-US" dirty="0">
                    <a:solidFill>
                      <a:srgbClr val="FF0000"/>
                    </a:solidFill>
                  </a:rPr>
                  <a:t>exploration</a:t>
                </a:r>
                <a:r>
                  <a:rPr lang="en-US" dirty="0"/>
                  <a:t>)</a:t>
                </a:r>
              </a:p>
              <a:p>
                <a:r>
                  <a:rPr lang="en-US" sz="2000" dirty="0"/>
                  <a:t>When a better optimum value is located </a:t>
                </a:r>
                <a:br>
                  <a:rPr lang="en-US" sz="2000" dirty="0"/>
                </a:br>
                <a:r>
                  <a:rPr lang="en-US" sz="2000" dirty="0"/>
                  <a:t>near the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oMath>
                </a14:m>
                <a:r>
                  <a:rPr lang="en-US" sz="2000" dirty="0"/>
                  <a:t>. </a:t>
                </a:r>
                <a14:m>
                  <m:oMath xmlns:m="http://schemas.openxmlformats.org/officeDocument/2006/math">
                    <m:r>
                      <a:rPr lang="en-US" sz="2000" i="1" dirty="0" smtClean="0">
                        <a:latin typeface="Cambria Math" panose="02040503050406030204" pitchFamily="18" charset="0"/>
                      </a:rPr>
                      <m:t>𝐸𝐼</m:t>
                    </m:r>
                  </m:oMath>
                </a14:m>
                <a:r>
                  <a:rPr lang="en-US" sz="2000" dirty="0"/>
                  <a:t> can be large because </a:t>
                </a:r>
                <a:br>
                  <a:rPr lang="en-US" sz="2000" dirty="0"/>
                </a:br>
                <a:r>
                  <a:rPr lang="en-US" sz="2000" dirty="0"/>
                  <a:t>of large </a:t>
                </a:r>
                <a14:m>
                  <m:oMath xmlns:m="http://schemas.openxmlformats.org/officeDocument/2006/math">
                    <m:r>
                      <m:rPr>
                        <m:sty m:val="p"/>
                      </m:rPr>
                      <a:rPr lang="en-US" sz="2000">
                        <a:latin typeface="Cambria Math" panose="02040503050406030204" pitchFamily="18" charset="0"/>
                      </a:rPr>
                      <m:t>Φ</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e>
                    </m:d>
                  </m:oMath>
                </a14:m>
                <a:r>
                  <a:rPr lang="en-US" sz="2000" dirty="0"/>
                  <a:t> and </a:t>
                </a:r>
                <a14:m>
                  <m:oMath xmlns:m="http://schemas.openxmlformats.org/officeDocument/2006/math">
                    <m:r>
                      <a:rPr lang="en-US" sz="2000" i="1">
                        <a:latin typeface="Cambria Math" panose="02040503050406030204" pitchFamily="18" charset="0"/>
                      </a:rPr>
                      <m:t>𝜙</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e>
                    </m:d>
                  </m:oMath>
                </a14:m>
                <a:r>
                  <a:rPr lang="en-US" sz="2000" dirty="0"/>
                  <a:t> (</a:t>
                </a:r>
                <a:r>
                  <a:rPr lang="en-US" sz="2000" dirty="0">
                    <a:solidFill>
                      <a:srgbClr val="FF0000"/>
                    </a:solidFill>
                  </a:rPr>
                  <a:t>exploitation</a:t>
                </a:r>
                <a:r>
                  <a:rPr lang="en-US" sz="2000" dirty="0"/>
                  <a:t>)</a:t>
                </a:r>
              </a:p>
              <a:p>
                <a14:m>
                  <m:oMath xmlns:m="http://schemas.openxmlformats.org/officeDocument/2006/math">
                    <m:r>
                      <a:rPr lang="en-US" sz="2000" i="1">
                        <a:latin typeface="Cambria Math" panose="02040503050406030204" pitchFamily="18" charset="0"/>
                      </a:rPr>
                      <m:t>𝐸𝐼</m:t>
                    </m:r>
                    <m:r>
                      <a:rPr lang="en-US" sz="2000" b="0" i="1" smtClean="0">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=0.246)=0.8271</m:t>
                    </m:r>
                  </m:oMath>
                </a14:m>
                <a:r>
                  <a:rPr lang="en-US" sz="2000" dirty="0"/>
                  <a:t> (exploration)</a:t>
                </a:r>
              </a:p>
              <a:p>
                <a:pPr lvl="1"/>
                <a:r>
                  <a:rPr lang="en-US" dirty="0"/>
                  <a:t>Add sample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=0.246</m:t>
                    </m:r>
                  </m:oMath>
                </a14:m>
                <a:endParaRPr lang="en-US" dirty="0"/>
              </a:p>
              <a:p>
                <a:endParaRPr lang="en-US" sz="1800" dirty="0"/>
              </a:p>
            </p:txBody>
          </p:sp>
        </mc:Choice>
        <mc:Fallback xmlns="">
          <p:sp>
            <p:nvSpPr>
              <p:cNvPr id="2" name="Text Placeholder 1">
                <a:extLst>
                  <a:ext uri="{FF2B5EF4-FFF2-40B4-BE49-F238E27FC236}">
                    <a16:creationId xmlns:a16="http://schemas.microsoft.com/office/drawing/2014/main" id="{6B415EA5-02BA-0CEE-208F-EBA39A352B76}"/>
                  </a:ext>
                </a:extLst>
              </p:cNvPr>
              <p:cNvSpPr>
                <a:spLocks noGrp="1" noRot="1" noChangeAspect="1" noMove="1" noResize="1" noEditPoints="1" noAdjustHandles="1" noChangeArrowheads="1" noChangeShapeType="1" noTextEdit="1"/>
              </p:cNvSpPr>
              <p:nvPr>
                <p:ph type="body" sz="quarter" idx="10"/>
              </p:nvPr>
            </p:nvSpPr>
            <p:spPr>
              <a:xfrm>
                <a:off x="44608" y="1263804"/>
                <a:ext cx="5523571" cy="5136995"/>
              </a:xfrm>
              <a:blipFill>
                <a:blip r:embed="rId2"/>
                <a:stretch>
                  <a:fillRect l="-993" t="-106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EFBE42A-5260-3AC1-1689-E303C34C9097}"/>
              </a:ext>
            </a:extLst>
          </p:cNvPr>
          <p:cNvSpPr>
            <a:spLocks noGrp="1"/>
          </p:cNvSpPr>
          <p:nvPr>
            <p:ph type="title"/>
          </p:nvPr>
        </p:nvSpPr>
        <p:spPr/>
        <p:txBody>
          <a:bodyPr>
            <a:normAutofit fontScale="90000"/>
          </a:bodyPr>
          <a:lstStyle/>
          <a:p>
            <a:r>
              <a:rPr lang="en-US" dirty="0"/>
              <a:t>Exploration vs. Exploitation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E54BB6C-77E4-F309-3967-BB9D2C0ABAB8}"/>
                  </a:ext>
                </a:extLst>
              </p:cNvPr>
              <p:cNvSpPr txBox="1"/>
              <p:nvPr/>
            </p:nvSpPr>
            <p:spPr>
              <a:xfrm>
                <a:off x="557562" y="721115"/>
                <a:ext cx="4374083" cy="428194"/>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𝐸𝐼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r>
                            <m:rPr>
                              <m:sty m:val="p"/>
                            </m:rPr>
                            <a:rPr lang="en-US" sz="2000">
                              <a:latin typeface="Cambria Math" panose="02040503050406030204" pitchFamily="18" charset="0"/>
                            </a:rPr>
                            <m:t>Φ</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e>
                          </m:d>
                          <m:r>
                            <a:rPr lang="en-US" sz="2000" i="1">
                              <a:latin typeface="Cambria Math" panose="02040503050406030204" pitchFamily="18" charset="0"/>
                            </a:rPr>
                            <m:t>+</m:t>
                          </m:r>
                          <m:r>
                            <a:rPr lang="en-US" sz="2000" i="1">
                              <a:latin typeface="Cambria Math" panose="02040503050406030204" pitchFamily="18" charset="0"/>
                            </a:rPr>
                            <m:t>𝜙</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e>
                          </m:d>
                        </m:e>
                      </m:d>
                    </m:oMath>
                  </m:oMathPara>
                </a14:m>
                <a:endParaRPr lang="en-US" sz="2000" dirty="0"/>
              </a:p>
            </p:txBody>
          </p:sp>
        </mc:Choice>
        <mc:Fallback xmlns="">
          <p:sp>
            <p:nvSpPr>
              <p:cNvPr id="5" name="TextBox 4">
                <a:extLst>
                  <a:ext uri="{FF2B5EF4-FFF2-40B4-BE49-F238E27FC236}">
                    <a16:creationId xmlns:a16="http://schemas.microsoft.com/office/drawing/2014/main" id="{8E54BB6C-77E4-F309-3967-BB9D2C0ABAB8}"/>
                  </a:ext>
                </a:extLst>
              </p:cNvPr>
              <p:cNvSpPr txBox="1">
                <a:spLocks noRot="1" noChangeAspect="1" noMove="1" noResize="1" noEditPoints="1" noAdjustHandles="1" noChangeArrowheads="1" noChangeShapeType="1" noTextEdit="1"/>
              </p:cNvSpPr>
              <p:nvPr/>
            </p:nvSpPr>
            <p:spPr>
              <a:xfrm>
                <a:off x="557562" y="721115"/>
                <a:ext cx="4374083" cy="428194"/>
              </a:xfrm>
              <a:prstGeom prst="rect">
                <a:avLst/>
              </a:prstGeom>
              <a:blipFill>
                <a:blip r:embed="rId3"/>
                <a:stretch>
                  <a:fillRect b="-4054"/>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CD17E6D-2890-157F-0876-CFFC32DF4306}"/>
                  </a:ext>
                </a:extLst>
              </p:cNvPr>
              <p:cNvSpPr txBox="1"/>
              <p:nvPr/>
            </p:nvSpPr>
            <p:spPr>
              <a:xfrm>
                <a:off x="6330175" y="721115"/>
                <a:ext cx="1364166"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𝑧</m:t>
                          </m:r>
                        </m:e>
                        <m:sub>
                          <m:r>
                            <m:rPr>
                              <m:sty m:val="p"/>
                            </m:rPr>
                            <a:rPr lang="en-US" sz="2000">
                              <a:latin typeface="Cambria Math" panose="02040503050406030204" pitchFamily="18" charset="0"/>
                            </a:rPr>
                            <m:t>PBS</m:t>
                          </m:r>
                        </m:sub>
                      </m:sSub>
                      <m:r>
                        <a:rPr lang="en-US" sz="2000" i="1">
                          <a:latin typeface="Cambria Math" panose="02040503050406030204" pitchFamily="18" charset="0"/>
                        </a:rPr>
                        <m:t>≥0</m:t>
                      </m:r>
                    </m:oMath>
                  </m:oMathPara>
                </a14:m>
                <a:endParaRPr lang="en-US" sz="2000" dirty="0"/>
              </a:p>
            </p:txBody>
          </p:sp>
        </mc:Choice>
        <mc:Fallback xmlns="">
          <p:sp>
            <p:nvSpPr>
              <p:cNvPr id="7" name="TextBox 6">
                <a:extLst>
                  <a:ext uri="{FF2B5EF4-FFF2-40B4-BE49-F238E27FC236}">
                    <a16:creationId xmlns:a16="http://schemas.microsoft.com/office/drawing/2014/main" id="{DCD17E6D-2890-157F-0876-CFFC32DF4306}"/>
                  </a:ext>
                </a:extLst>
              </p:cNvPr>
              <p:cNvSpPr txBox="1">
                <a:spLocks noRot="1" noChangeAspect="1" noMove="1" noResize="1" noEditPoints="1" noAdjustHandles="1" noChangeArrowheads="1" noChangeShapeType="1" noTextEdit="1"/>
              </p:cNvSpPr>
              <p:nvPr/>
            </p:nvSpPr>
            <p:spPr>
              <a:xfrm>
                <a:off x="6330175" y="721115"/>
                <a:ext cx="1364166" cy="400110"/>
              </a:xfrm>
              <a:prstGeom prst="rect">
                <a:avLst/>
              </a:prstGeom>
              <a:blipFill>
                <a:blip r:embed="rId4"/>
                <a:stretch>
                  <a:fillRect/>
                </a:stretch>
              </a:blipFill>
            </p:spPr>
            <p:txBody>
              <a:bodyPr/>
              <a:lstStyle/>
              <a:p>
                <a:r>
                  <a:rPr lang="en-US">
                    <a:noFill/>
                  </a:rPr>
                  <a:t> </a:t>
                </a:r>
              </a:p>
            </p:txBody>
          </p:sp>
        </mc:Fallback>
      </mc:AlternateContent>
      <p:grpSp>
        <p:nvGrpSpPr>
          <p:cNvPr id="12" name="Group 119">
            <a:extLst>
              <a:ext uri="{FF2B5EF4-FFF2-40B4-BE49-F238E27FC236}">
                <a16:creationId xmlns:a16="http://schemas.microsoft.com/office/drawing/2014/main" id="{7566BB45-9D2D-99A6-39FE-1A88FEF87E05}"/>
              </a:ext>
            </a:extLst>
          </p:cNvPr>
          <p:cNvGrpSpPr>
            <a:grpSpLocks noChangeAspect="1"/>
          </p:cNvGrpSpPr>
          <p:nvPr/>
        </p:nvGrpSpPr>
        <p:grpSpPr bwMode="auto">
          <a:xfrm>
            <a:off x="5255922" y="595774"/>
            <a:ext cx="3789361" cy="2994120"/>
            <a:chOff x="592" y="595"/>
            <a:chExt cx="2454" cy="1939"/>
          </a:xfrm>
        </p:grpSpPr>
        <p:sp>
          <p:nvSpPr>
            <p:cNvPr id="13" name="Rectangle 120">
              <a:extLst>
                <a:ext uri="{FF2B5EF4-FFF2-40B4-BE49-F238E27FC236}">
                  <a16:creationId xmlns:a16="http://schemas.microsoft.com/office/drawing/2014/main" id="{97B3457B-D10A-D36B-8D9A-8AABED992CA3}"/>
                </a:ext>
              </a:extLst>
            </p:cNvPr>
            <p:cNvSpPr>
              <a:spLocks noChangeArrowheads="1"/>
            </p:cNvSpPr>
            <p:nvPr/>
          </p:nvSpPr>
          <p:spPr bwMode="auto">
            <a:xfrm>
              <a:off x="890" y="640"/>
              <a:ext cx="2086"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121">
              <a:extLst>
                <a:ext uri="{FF2B5EF4-FFF2-40B4-BE49-F238E27FC236}">
                  <a16:creationId xmlns:a16="http://schemas.microsoft.com/office/drawing/2014/main" id="{1BE797A0-8D4D-9F4A-B292-59EAD17BE0E1}"/>
                </a:ext>
              </a:extLst>
            </p:cNvPr>
            <p:cNvSpPr>
              <a:spLocks noChangeShapeType="1"/>
            </p:cNvSpPr>
            <p:nvPr/>
          </p:nvSpPr>
          <p:spPr bwMode="auto">
            <a:xfrm>
              <a:off x="890" y="2233"/>
              <a:ext cx="2086"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2">
              <a:extLst>
                <a:ext uri="{FF2B5EF4-FFF2-40B4-BE49-F238E27FC236}">
                  <a16:creationId xmlns:a16="http://schemas.microsoft.com/office/drawing/2014/main" id="{D29DB6AA-ECD5-660A-63FF-BD7727DC3CF9}"/>
                </a:ext>
              </a:extLst>
            </p:cNvPr>
            <p:cNvSpPr>
              <a:spLocks noChangeShapeType="1"/>
            </p:cNvSpPr>
            <p:nvPr/>
          </p:nvSpPr>
          <p:spPr bwMode="auto">
            <a:xfrm flipV="1">
              <a:off x="890"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23">
              <a:extLst>
                <a:ext uri="{FF2B5EF4-FFF2-40B4-BE49-F238E27FC236}">
                  <a16:creationId xmlns:a16="http://schemas.microsoft.com/office/drawing/2014/main" id="{3A657473-8BEA-A536-9EFB-8ADF34A6DFB6}"/>
                </a:ext>
              </a:extLst>
            </p:cNvPr>
            <p:cNvSpPr>
              <a:spLocks noChangeShapeType="1"/>
            </p:cNvSpPr>
            <p:nvPr/>
          </p:nvSpPr>
          <p:spPr bwMode="auto">
            <a:xfrm flipV="1">
              <a:off x="1308"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4">
              <a:extLst>
                <a:ext uri="{FF2B5EF4-FFF2-40B4-BE49-F238E27FC236}">
                  <a16:creationId xmlns:a16="http://schemas.microsoft.com/office/drawing/2014/main" id="{34A9B603-996E-FBFA-3C7F-8F4E6CABEF50}"/>
                </a:ext>
              </a:extLst>
            </p:cNvPr>
            <p:cNvSpPr>
              <a:spLocks noChangeShapeType="1"/>
            </p:cNvSpPr>
            <p:nvPr/>
          </p:nvSpPr>
          <p:spPr bwMode="auto">
            <a:xfrm flipV="1">
              <a:off x="1725"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5">
              <a:extLst>
                <a:ext uri="{FF2B5EF4-FFF2-40B4-BE49-F238E27FC236}">
                  <a16:creationId xmlns:a16="http://schemas.microsoft.com/office/drawing/2014/main" id="{7CC4ECE3-119E-43AF-460E-647C22F0B6CD}"/>
                </a:ext>
              </a:extLst>
            </p:cNvPr>
            <p:cNvSpPr>
              <a:spLocks noChangeShapeType="1"/>
            </p:cNvSpPr>
            <p:nvPr/>
          </p:nvSpPr>
          <p:spPr bwMode="auto">
            <a:xfrm flipV="1">
              <a:off x="2142"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6">
              <a:extLst>
                <a:ext uri="{FF2B5EF4-FFF2-40B4-BE49-F238E27FC236}">
                  <a16:creationId xmlns:a16="http://schemas.microsoft.com/office/drawing/2014/main" id="{6FD8CB91-DB90-7E75-A9FB-218C9F7AC899}"/>
                </a:ext>
              </a:extLst>
            </p:cNvPr>
            <p:cNvSpPr>
              <a:spLocks noChangeShapeType="1"/>
            </p:cNvSpPr>
            <p:nvPr/>
          </p:nvSpPr>
          <p:spPr bwMode="auto">
            <a:xfrm flipV="1">
              <a:off x="2559"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27">
              <a:extLst>
                <a:ext uri="{FF2B5EF4-FFF2-40B4-BE49-F238E27FC236}">
                  <a16:creationId xmlns:a16="http://schemas.microsoft.com/office/drawing/2014/main" id="{F55FCA74-6A06-CE27-55A0-4C106DDD2011}"/>
                </a:ext>
              </a:extLst>
            </p:cNvPr>
            <p:cNvSpPr>
              <a:spLocks noChangeShapeType="1"/>
            </p:cNvSpPr>
            <p:nvPr/>
          </p:nvSpPr>
          <p:spPr bwMode="auto">
            <a:xfrm flipV="1">
              <a:off x="2976" y="221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28">
              <a:extLst>
                <a:ext uri="{FF2B5EF4-FFF2-40B4-BE49-F238E27FC236}">
                  <a16:creationId xmlns:a16="http://schemas.microsoft.com/office/drawing/2014/main" id="{6F5B1E2C-350E-5CBC-960E-C2B2021CA9E6}"/>
                </a:ext>
              </a:extLst>
            </p:cNvPr>
            <p:cNvSpPr>
              <a:spLocks noChangeArrowheads="1"/>
            </p:cNvSpPr>
            <p:nvPr/>
          </p:nvSpPr>
          <p:spPr bwMode="auto">
            <a:xfrm>
              <a:off x="865" y="227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29">
              <a:extLst>
                <a:ext uri="{FF2B5EF4-FFF2-40B4-BE49-F238E27FC236}">
                  <a16:creationId xmlns:a16="http://schemas.microsoft.com/office/drawing/2014/main" id="{9351C5B6-C41E-6AD7-3277-7CFF55D48525}"/>
                </a:ext>
              </a:extLst>
            </p:cNvPr>
            <p:cNvSpPr>
              <a:spLocks noChangeArrowheads="1"/>
            </p:cNvSpPr>
            <p:nvPr/>
          </p:nvSpPr>
          <p:spPr bwMode="auto">
            <a:xfrm>
              <a:off x="1246"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30">
              <a:extLst>
                <a:ext uri="{FF2B5EF4-FFF2-40B4-BE49-F238E27FC236}">
                  <a16:creationId xmlns:a16="http://schemas.microsoft.com/office/drawing/2014/main" id="{459CB0A3-6E5B-22D6-63D0-10CB05094270}"/>
                </a:ext>
              </a:extLst>
            </p:cNvPr>
            <p:cNvSpPr>
              <a:spLocks noChangeArrowheads="1"/>
            </p:cNvSpPr>
            <p:nvPr/>
          </p:nvSpPr>
          <p:spPr bwMode="auto">
            <a:xfrm>
              <a:off x="1662"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1">
              <a:extLst>
                <a:ext uri="{FF2B5EF4-FFF2-40B4-BE49-F238E27FC236}">
                  <a16:creationId xmlns:a16="http://schemas.microsoft.com/office/drawing/2014/main" id="{70C332CB-D95E-1F64-255B-D25D096392A7}"/>
                </a:ext>
              </a:extLst>
            </p:cNvPr>
            <p:cNvSpPr>
              <a:spLocks noChangeArrowheads="1"/>
            </p:cNvSpPr>
            <p:nvPr/>
          </p:nvSpPr>
          <p:spPr bwMode="auto">
            <a:xfrm>
              <a:off x="2082"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32">
              <a:extLst>
                <a:ext uri="{FF2B5EF4-FFF2-40B4-BE49-F238E27FC236}">
                  <a16:creationId xmlns:a16="http://schemas.microsoft.com/office/drawing/2014/main" id="{1CCE86D2-394D-B851-D83E-DA1A16485249}"/>
                </a:ext>
              </a:extLst>
            </p:cNvPr>
            <p:cNvSpPr>
              <a:spLocks noChangeArrowheads="1"/>
            </p:cNvSpPr>
            <p:nvPr/>
          </p:nvSpPr>
          <p:spPr bwMode="auto">
            <a:xfrm>
              <a:off x="2499" y="2278"/>
              <a:ext cx="1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33">
              <a:extLst>
                <a:ext uri="{FF2B5EF4-FFF2-40B4-BE49-F238E27FC236}">
                  <a16:creationId xmlns:a16="http://schemas.microsoft.com/office/drawing/2014/main" id="{6BA3FBC2-B762-8875-F679-18E86ED9932A}"/>
                </a:ext>
              </a:extLst>
            </p:cNvPr>
            <p:cNvSpPr>
              <a:spLocks noChangeArrowheads="1"/>
            </p:cNvSpPr>
            <p:nvPr/>
          </p:nvSpPr>
          <p:spPr bwMode="auto">
            <a:xfrm>
              <a:off x="2950" y="227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34">
              <a:extLst>
                <a:ext uri="{FF2B5EF4-FFF2-40B4-BE49-F238E27FC236}">
                  <a16:creationId xmlns:a16="http://schemas.microsoft.com/office/drawing/2014/main" id="{5AE6DCAE-45AA-EC8F-C351-11F8F44975D2}"/>
                </a:ext>
              </a:extLst>
            </p:cNvPr>
            <p:cNvSpPr>
              <a:spLocks noChangeArrowheads="1"/>
            </p:cNvSpPr>
            <p:nvPr/>
          </p:nvSpPr>
          <p:spPr bwMode="auto">
            <a:xfrm>
              <a:off x="1909" y="2396"/>
              <a:ext cx="9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135">
              <a:extLst>
                <a:ext uri="{FF2B5EF4-FFF2-40B4-BE49-F238E27FC236}">
                  <a16:creationId xmlns:a16="http://schemas.microsoft.com/office/drawing/2014/main" id="{FB8C69A4-E5F2-D67C-BB2E-BECEE3F1C0EC}"/>
                </a:ext>
              </a:extLst>
            </p:cNvPr>
            <p:cNvSpPr>
              <a:spLocks noChangeShapeType="1"/>
            </p:cNvSpPr>
            <p:nvPr/>
          </p:nvSpPr>
          <p:spPr bwMode="auto">
            <a:xfrm flipV="1">
              <a:off x="890" y="640"/>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6">
              <a:extLst>
                <a:ext uri="{FF2B5EF4-FFF2-40B4-BE49-F238E27FC236}">
                  <a16:creationId xmlns:a16="http://schemas.microsoft.com/office/drawing/2014/main" id="{C87E9AC5-33B8-8B30-E452-AB85C139E3B9}"/>
                </a:ext>
              </a:extLst>
            </p:cNvPr>
            <p:cNvSpPr>
              <a:spLocks noChangeShapeType="1"/>
            </p:cNvSpPr>
            <p:nvPr/>
          </p:nvSpPr>
          <p:spPr bwMode="auto">
            <a:xfrm>
              <a:off x="890" y="223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37">
              <a:extLst>
                <a:ext uri="{FF2B5EF4-FFF2-40B4-BE49-F238E27FC236}">
                  <a16:creationId xmlns:a16="http://schemas.microsoft.com/office/drawing/2014/main" id="{A86832B0-CC20-5AB2-3E78-8737BF0D805D}"/>
                </a:ext>
              </a:extLst>
            </p:cNvPr>
            <p:cNvSpPr>
              <a:spLocks noChangeShapeType="1"/>
            </p:cNvSpPr>
            <p:nvPr/>
          </p:nvSpPr>
          <p:spPr bwMode="auto">
            <a:xfrm>
              <a:off x="890" y="196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38">
              <a:extLst>
                <a:ext uri="{FF2B5EF4-FFF2-40B4-BE49-F238E27FC236}">
                  <a16:creationId xmlns:a16="http://schemas.microsoft.com/office/drawing/2014/main" id="{5C3F869E-A80B-146A-C207-7605923B330D}"/>
                </a:ext>
              </a:extLst>
            </p:cNvPr>
            <p:cNvSpPr>
              <a:spLocks noChangeShapeType="1"/>
            </p:cNvSpPr>
            <p:nvPr/>
          </p:nvSpPr>
          <p:spPr bwMode="auto">
            <a:xfrm>
              <a:off x="890" y="170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139">
              <a:extLst>
                <a:ext uri="{FF2B5EF4-FFF2-40B4-BE49-F238E27FC236}">
                  <a16:creationId xmlns:a16="http://schemas.microsoft.com/office/drawing/2014/main" id="{2AF7EDA5-A372-A3AB-1007-3B6984AB9DD0}"/>
                </a:ext>
              </a:extLst>
            </p:cNvPr>
            <p:cNvSpPr>
              <a:spLocks noChangeShapeType="1"/>
            </p:cNvSpPr>
            <p:nvPr/>
          </p:nvSpPr>
          <p:spPr bwMode="auto">
            <a:xfrm>
              <a:off x="890" y="143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40">
              <a:extLst>
                <a:ext uri="{FF2B5EF4-FFF2-40B4-BE49-F238E27FC236}">
                  <a16:creationId xmlns:a16="http://schemas.microsoft.com/office/drawing/2014/main" id="{8F833DB6-68D6-33E8-F539-31F127CD2CF0}"/>
                </a:ext>
              </a:extLst>
            </p:cNvPr>
            <p:cNvSpPr>
              <a:spLocks noChangeShapeType="1"/>
            </p:cNvSpPr>
            <p:nvPr/>
          </p:nvSpPr>
          <p:spPr bwMode="auto">
            <a:xfrm>
              <a:off x="890" y="117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41">
              <a:extLst>
                <a:ext uri="{FF2B5EF4-FFF2-40B4-BE49-F238E27FC236}">
                  <a16:creationId xmlns:a16="http://schemas.microsoft.com/office/drawing/2014/main" id="{1750752E-EBD3-7BA4-907E-FBD86FA41605}"/>
                </a:ext>
              </a:extLst>
            </p:cNvPr>
            <p:cNvSpPr>
              <a:spLocks noChangeShapeType="1"/>
            </p:cNvSpPr>
            <p:nvPr/>
          </p:nvSpPr>
          <p:spPr bwMode="auto">
            <a:xfrm>
              <a:off x="890" y="90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42">
              <a:extLst>
                <a:ext uri="{FF2B5EF4-FFF2-40B4-BE49-F238E27FC236}">
                  <a16:creationId xmlns:a16="http://schemas.microsoft.com/office/drawing/2014/main" id="{C7993539-700A-5498-084D-AA1ACE3375F6}"/>
                </a:ext>
              </a:extLst>
            </p:cNvPr>
            <p:cNvSpPr>
              <a:spLocks noChangeShapeType="1"/>
            </p:cNvSpPr>
            <p:nvPr/>
          </p:nvSpPr>
          <p:spPr bwMode="auto">
            <a:xfrm>
              <a:off x="890" y="64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143">
              <a:extLst>
                <a:ext uri="{FF2B5EF4-FFF2-40B4-BE49-F238E27FC236}">
                  <a16:creationId xmlns:a16="http://schemas.microsoft.com/office/drawing/2014/main" id="{D087B5BF-6DD3-178C-F6D2-C585BB4C2A66}"/>
                </a:ext>
              </a:extLst>
            </p:cNvPr>
            <p:cNvSpPr>
              <a:spLocks noChangeArrowheads="1"/>
            </p:cNvSpPr>
            <p:nvPr/>
          </p:nvSpPr>
          <p:spPr bwMode="auto">
            <a:xfrm>
              <a:off x="727" y="2188"/>
              <a:ext cx="17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44">
              <a:extLst>
                <a:ext uri="{FF2B5EF4-FFF2-40B4-BE49-F238E27FC236}">
                  <a16:creationId xmlns:a16="http://schemas.microsoft.com/office/drawing/2014/main" id="{7C815CB2-E384-3234-604A-EDC76624E797}"/>
                </a:ext>
              </a:extLst>
            </p:cNvPr>
            <p:cNvSpPr>
              <a:spLocks noChangeArrowheads="1"/>
            </p:cNvSpPr>
            <p:nvPr/>
          </p:nvSpPr>
          <p:spPr bwMode="auto">
            <a:xfrm>
              <a:off x="778" y="1922"/>
              <a:ext cx="12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45">
              <a:extLst>
                <a:ext uri="{FF2B5EF4-FFF2-40B4-BE49-F238E27FC236}">
                  <a16:creationId xmlns:a16="http://schemas.microsoft.com/office/drawing/2014/main" id="{2DAC9B35-A850-C3C2-60DE-75696234159F}"/>
                </a:ext>
              </a:extLst>
            </p:cNvPr>
            <p:cNvSpPr>
              <a:spLocks noChangeArrowheads="1"/>
            </p:cNvSpPr>
            <p:nvPr/>
          </p:nvSpPr>
          <p:spPr bwMode="auto">
            <a:xfrm>
              <a:off x="807" y="165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46">
              <a:extLst>
                <a:ext uri="{FF2B5EF4-FFF2-40B4-BE49-F238E27FC236}">
                  <a16:creationId xmlns:a16="http://schemas.microsoft.com/office/drawing/2014/main" id="{F86329CD-B39D-FA5A-702F-63D3D097E3A8}"/>
                </a:ext>
              </a:extLst>
            </p:cNvPr>
            <p:cNvSpPr>
              <a:spLocks noChangeArrowheads="1"/>
            </p:cNvSpPr>
            <p:nvPr/>
          </p:nvSpPr>
          <p:spPr bwMode="auto">
            <a:xfrm>
              <a:off x="807" y="139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47">
              <a:extLst>
                <a:ext uri="{FF2B5EF4-FFF2-40B4-BE49-F238E27FC236}">
                  <a16:creationId xmlns:a16="http://schemas.microsoft.com/office/drawing/2014/main" id="{460EA1E0-0344-8065-57D9-1C31AB32B600}"/>
                </a:ext>
              </a:extLst>
            </p:cNvPr>
            <p:cNvSpPr>
              <a:spLocks noChangeArrowheads="1"/>
            </p:cNvSpPr>
            <p:nvPr/>
          </p:nvSpPr>
          <p:spPr bwMode="auto">
            <a:xfrm>
              <a:off x="756" y="1127"/>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48">
              <a:extLst>
                <a:ext uri="{FF2B5EF4-FFF2-40B4-BE49-F238E27FC236}">
                  <a16:creationId xmlns:a16="http://schemas.microsoft.com/office/drawing/2014/main" id="{2A3DE70E-32B2-E074-5293-BEB399393D1D}"/>
                </a:ext>
              </a:extLst>
            </p:cNvPr>
            <p:cNvSpPr>
              <a:spLocks noChangeArrowheads="1"/>
            </p:cNvSpPr>
            <p:nvPr/>
          </p:nvSpPr>
          <p:spPr bwMode="auto">
            <a:xfrm>
              <a:off x="756" y="861"/>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49">
              <a:extLst>
                <a:ext uri="{FF2B5EF4-FFF2-40B4-BE49-F238E27FC236}">
                  <a16:creationId xmlns:a16="http://schemas.microsoft.com/office/drawing/2014/main" id="{329C5213-4A76-4EA2-FF0E-1D7C0FAEC749}"/>
                </a:ext>
              </a:extLst>
            </p:cNvPr>
            <p:cNvSpPr>
              <a:spLocks noChangeArrowheads="1"/>
            </p:cNvSpPr>
            <p:nvPr/>
          </p:nvSpPr>
          <p:spPr bwMode="auto">
            <a:xfrm>
              <a:off x="756" y="595"/>
              <a:ext cx="1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50">
              <a:extLst>
                <a:ext uri="{FF2B5EF4-FFF2-40B4-BE49-F238E27FC236}">
                  <a16:creationId xmlns:a16="http://schemas.microsoft.com/office/drawing/2014/main" id="{8991145B-D4EA-B986-83C5-FA55AAEE90EA}"/>
                </a:ext>
              </a:extLst>
            </p:cNvPr>
            <p:cNvSpPr>
              <a:spLocks noChangeArrowheads="1"/>
            </p:cNvSpPr>
            <p:nvPr/>
          </p:nvSpPr>
          <p:spPr bwMode="auto">
            <a:xfrm rot="16200000">
              <a:off x="614" y="1401"/>
              <a:ext cx="93"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51">
              <a:extLst>
                <a:ext uri="{FF2B5EF4-FFF2-40B4-BE49-F238E27FC236}">
                  <a16:creationId xmlns:a16="http://schemas.microsoft.com/office/drawing/2014/main" id="{F35EF3C1-845D-834C-568D-3080911E3568}"/>
                </a:ext>
              </a:extLst>
            </p:cNvPr>
            <p:cNvSpPr>
              <a:spLocks noChangeArrowheads="1"/>
            </p:cNvSpPr>
            <p:nvPr/>
          </p:nvSpPr>
          <p:spPr bwMode="auto">
            <a:xfrm rot="16200000">
              <a:off x="621" y="1363"/>
              <a:ext cx="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52">
              <a:extLst>
                <a:ext uri="{FF2B5EF4-FFF2-40B4-BE49-F238E27FC236}">
                  <a16:creationId xmlns:a16="http://schemas.microsoft.com/office/drawing/2014/main" id="{82B0B627-DC9B-D850-BDE6-B89AB78ED334}"/>
                </a:ext>
              </a:extLst>
            </p:cNvPr>
            <p:cNvSpPr>
              <a:spLocks noChangeArrowheads="1"/>
            </p:cNvSpPr>
            <p:nvPr/>
          </p:nvSpPr>
          <p:spPr bwMode="auto">
            <a:xfrm rot="16200000">
              <a:off x="613" y="1323"/>
              <a:ext cx="96"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153">
              <a:extLst>
                <a:ext uri="{FF2B5EF4-FFF2-40B4-BE49-F238E27FC236}">
                  <a16:creationId xmlns:a16="http://schemas.microsoft.com/office/drawing/2014/main" id="{31E654DB-CBAE-ED20-207A-51738F8F2116}"/>
                </a:ext>
              </a:extLst>
            </p:cNvPr>
            <p:cNvSpPr>
              <a:spLocks noChangeArrowheads="1"/>
            </p:cNvSpPr>
            <p:nvPr/>
          </p:nvSpPr>
          <p:spPr bwMode="auto">
            <a:xfrm rot="16200000">
              <a:off x="621" y="1286"/>
              <a:ext cx="80" cy="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Freeform 154">
              <a:extLst>
                <a:ext uri="{FF2B5EF4-FFF2-40B4-BE49-F238E27FC236}">
                  <a16:creationId xmlns:a16="http://schemas.microsoft.com/office/drawing/2014/main" id="{FFFB97C1-6B09-87CF-5108-6D2B8DE13CDD}"/>
                </a:ext>
              </a:extLst>
            </p:cNvPr>
            <p:cNvSpPr>
              <a:spLocks/>
            </p:cNvSpPr>
            <p:nvPr/>
          </p:nvSpPr>
          <p:spPr bwMode="auto">
            <a:xfrm>
              <a:off x="890" y="734"/>
              <a:ext cx="2086" cy="1299"/>
            </a:xfrm>
            <a:custGeom>
              <a:avLst/>
              <a:gdLst>
                <a:gd name="T0" fmla="*/ 485 w 2086"/>
                <a:gd name="T1" fmla="*/ 1282 h 1299"/>
                <a:gd name="T2" fmla="*/ 569 w 2086"/>
                <a:gd name="T3" fmla="*/ 1278 h 1299"/>
                <a:gd name="T4" fmla="*/ 653 w 2086"/>
                <a:gd name="T5" fmla="*/ 1258 h 1299"/>
                <a:gd name="T6" fmla="*/ 738 w 2086"/>
                <a:gd name="T7" fmla="*/ 1215 h 1299"/>
                <a:gd name="T8" fmla="*/ 822 w 2086"/>
                <a:gd name="T9" fmla="*/ 1147 h 1299"/>
                <a:gd name="T10" fmla="*/ 906 w 2086"/>
                <a:gd name="T11" fmla="*/ 1059 h 1299"/>
                <a:gd name="T12" fmla="*/ 990 w 2086"/>
                <a:gd name="T13" fmla="*/ 966 h 1299"/>
                <a:gd name="T14" fmla="*/ 1075 w 2086"/>
                <a:gd name="T15" fmla="*/ 999 h 1299"/>
                <a:gd name="T16" fmla="*/ 1159 w 2086"/>
                <a:gd name="T17" fmla="*/ 1181 h 1299"/>
                <a:gd name="T18" fmla="*/ 1243 w 2086"/>
                <a:gd name="T19" fmla="*/ 1286 h 1299"/>
                <a:gd name="T20" fmla="*/ 1328 w 2086"/>
                <a:gd name="T21" fmla="*/ 1285 h 1299"/>
                <a:gd name="T22" fmla="*/ 1412 w 2086"/>
                <a:gd name="T23" fmla="*/ 1176 h 1299"/>
                <a:gd name="T24" fmla="*/ 1496 w 2086"/>
                <a:gd name="T25" fmla="*/ 1246 h 1299"/>
                <a:gd name="T26" fmla="*/ 1580 w 2086"/>
                <a:gd name="T27" fmla="*/ 1271 h 1299"/>
                <a:gd name="T28" fmla="*/ 1665 w 2086"/>
                <a:gd name="T29" fmla="*/ 1208 h 1299"/>
                <a:gd name="T30" fmla="*/ 1749 w 2086"/>
                <a:gd name="T31" fmla="*/ 1059 h 1299"/>
                <a:gd name="T32" fmla="*/ 1833 w 2086"/>
                <a:gd name="T33" fmla="*/ 841 h 1299"/>
                <a:gd name="T34" fmla="*/ 1918 w 2086"/>
                <a:gd name="T35" fmla="*/ 588 h 1299"/>
                <a:gd name="T36" fmla="*/ 2002 w 2086"/>
                <a:gd name="T37" fmla="*/ 338 h 1299"/>
                <a:gd name="T38" fmla="*/ 2086 w 2086"/>
                <a:gd name="T39" fmla="*/ 127 h 1299"/>
                <a:gd name="T40" fmla="*/ 2023 w 2086"/>
                <a:gd name="T41" fmla="*/ 39 h 1299"/>
                <a:gd name="T42" fmla="*/ 1939 w 2086"/>
                <a:gd name="T43" fmla="*/ 0 h 1299"/>
                <a:gd name="T44" fmla="*/ 1854 w 2086"/>
                <a:gd name="T45" fmla="*/ 59 h 1299"/>
                <a:gd name="T46" fmla="*/ 1770 w 2086"/>
                <a:gd name="T47" fmla="*/ 205 h 1299"/>
                <a:gd name="T48" fmla="*/ 1686 w 2086"/>
                <a:gd name="T49" fmla="*/ 418 h 1299"/>
                <a:gd name="T50" fmla="*/ 1602 w 2086"/>
                <a:gd name="T51" fmla="*/ 669 h 1299"/>
                <a:gd name="T52" fmla="*/ 1517 w 2086"/>
                <a:gd name="T53" fmla="*/ 921 h 1299"/>
                <a:gd name="T54" fmla="*/ 1433 w 2086"/>
                <a:gd name="T55" fmla="*/ 1134 h 1299"/>
                <a:gd name="T56" fmla="*/ 1349 w 2086"/>
                <a:gd name="T57" fmla="*/ 1065 h 1299"/>
                <a:gd name="T58" fmla="*/ 1264 w 2086"/>
                <a:gd name="T59" fmla="*/ 954 h 1299"/>
                <a:gd name="T60" fmla="*/ 1180 w 2086"/>
                <a:gd name="T61" fmla="*/ 890 h 1299"/>
                <a:gd name="T62" fmla="*/ 1096 w 2086"/>
                <a:gd name="T63" fmla="*/ 889 h 1299"/>
                <a:gd name="T64" fmla="*/ 1012 w 2086"/>
                <a:gd name="T65" fmla="*/ 837 h 1299"/>
                <a:gd name="T66" fmla="*/ 927 w 2086"/>
                <a:gd name="T67" fmla="*/ 623 h 1299"/>
                <a:gd name="T68" fmla="*/ 843 w 2086"/>
                <a:gd name="T69" fmla="*/ 440 h 1299"/>
                <a:gd name="T70" fmla="*/ 759 w 2086"/>
                <a:gd name="T71" fmla="*/ 307 h 1299"/>
                <a:gd name="T72" fmla="*/ 674 w 2086"/>
                <a:gd name="T73" fmla="*/ 225 h 1299"/>
                <a:gd name="T74" fmla="*/ 590 w 2086"/>
                <a:gd name="T75" fmla="*/ 185 h 1299"/>
                <a:gd name="T76" fmla="*/ 506 w 2086"/>
                <a:gd name="T77" fmla="*/ 180 h 1299"/>
                <a:gd name="T78" fmla="*/ 422 w 2086"/>
                <a:gd name="T79" fmla="*/ 206 h 1299"/>
                <a:gd name="T80" fmla="*/ 337 w 2086"/>
                <a:gd name="T81" fmla="*/ 264 h 1299"/>
                <a:gd name="T82" fmla="*/ 253 w 2086"/>
                <a:gd name="T83" fmla="*/ 357 h 1299"/>
                <a:gd name="T84" fmla="*/ 169 w 2086"/>
                <a:gd name="T85" fmla="*/ 485 h 1299"/>
                <a:gd name="T86" fmla="*/ 85 w 2086"/>
                <a:gd name="T87" fmla="*/ 640 h 1299"/>
                <a:gd name="T88" fmla="*/ 0 w 2086"/>
                <a:gd name="T89" fmla="*/ 807 h 1299"/>
                <a:gd name="T90" fmla="*/ 85 w 2086"/>
                <a:gd name="T91" fmla="*/ 964 h 1299"/>
                <a:gd name="T92" fmla="*/ 169 w 2086"/>
                <a:gd name="T93" fmla="*/ 1094 h 1299"/>
                <a:gd name="T94" fmla="*/ 253 w 2086"/>
                <a:gd name="T95" fmla="*/ 1187 h 1299"/>
                <a:gd name="T96" fmla="*/ 337 w 2086"/>
                <a:gd name="T97" fmla="*/ 1244 h 1299"/>
                <a:gd name="T98" fmla="*/ 422 w 2086"/>
                <a:gd name="T99" fmla="*/ 127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299">
                  <a:moveTo>
                    <a:pt x="422" y="1274"/>
                  </a:moveTo>
                  <a:lnTo>
                    <a:pt x="443" y="1277"/>
                  </a:lnTo>
                  <a:lnTo>
                    <a:pt x="464" y="1280"/>
                  </a:lnTo>
                  <a:lnTo>
                    <a:pt x="485" y="1282"/>
                  </a:lnTo>
                  <a:lnTo>
                    <a:pt x="506" y="1283"/>
                  </a:lnTo>
                  <a:lnTo>
                    <a:pt x="527" y="1282"/>
                  </a:lnTo>
                  <a:lnTo>
                    <a:pt x="548" y="1281"/>
                  </a:lnTo>
                  <a:lnTo>
                    <a:pt x="569" y="1278"/>
                  </a:lnTo>
                  <a:lnTo>
                    <a:pt x="590" y="1275"/>
                  </a:lnTo>
                  <a:lnTo>
                    <a:pt x="611" y="1270"/>
                  </a:lnTo>
                  <a:lnTo>
                    <a:pt x="632" y="1265"/>
                  </a:lnTo>
                  <a:lnTo>
                    <a:pt x="653" y="1258"/>
                  </a:lnTo>
                  <a:lnTo>
                    <a:pt x="674" y="1249"/>
                  </a:lnTo>
                  <a:lnTo>
                    <a:pt x="696" y="1239"/>
                  </a:lnTo>
                  <a:lnTo>
                    <a:pt x="717" y="1228"/>
                  </a:lnTo>
                  <a:lnTo>
                    <a:pt x="738" y="1215"/>
                  </a:lnTo>
                  <a:lnTo>
                    <a:pt x="759" y="1201"/>
                  </a:lnTo>
                  <a:lnTo>
                    <a:pt x="780" y="1184"/>
                  </a:lnTo>
                  <a:lnTo>
                    <a:pt x="801" y="1166"/>
                  </a:lnTo>
                  <a:lnTo>
                    <a:pt x="822" y="1147"/>
                  </a:lnTo>
                  <a:lnTo>
                    <a:pt x="843" y="1126"/>
                  </a:lnTo>
                  <a:lnTo>
                    <a:pt x="864" y="1105"/>
                  </a:lnTo>
                  <a:lnTo>
                    <a:pt x="885" y="1082"/>
                  </a:lnTo>
                  <a:lnTo>
                    <a:pt x="906" y="1059"/>
                  </a:lnTo>
                  <a:lnTo>
                    <a:pt x="927" y="1035"/>
                  </a:lnTo>
                  <a:lnTo>
                    <a:pt x="948" y="1011"/>
                  </a:lnTo>
                  <a:lnTo>
                    <a:pt x="969" y="988"/>
                  </a:lnTo>
                  <a:lnTo>
                    <a:pt x="990" y="966"/>
                  </a:lnTo>
                  <a:lnTo>
                    <a:pt x="1012" y="946"/>
                  </a:lnTo>
                  <a:lnTo>
                    <a:pt x="1033" y="928"/>
                  </a:lnTo>
                  <a:lnTo>
                    <a:pt x="1054" y="946"/>
                  </a:lnTo>
                  <a:lnTo>
                    <a:pt x="1075" y="999"/>
                  </a:lnTo>
                  <a:lnTo>
                    <a:pt x="1096" y="1050"/>
                  </a:lnTo>
                  <a:lnTo>
                    <a:pt x="1117" y="1097"/>
                  </a:lnTo>
                  <a:lnTo>
                    <a:pt x="1138" y="1141"/>
                  </a:lnTo>
                  <a:lnTo>
                    <a:pt x="1159" y="1181"/>
                  </a:lnTo>
                  <a:lnTo>
                    <a:pt x="1180" y="1216"/>
                  </a:lnTo>
                  <a:lnTo>
                    <a:pt x="1201" y="1245"/>
                  </a:lnTo>
                  <a:lnTo>
                    <a:pt x="1222" y="1269"/>
                  </a:lnTo>
                  <a:lnTo>
                    <a:pt x="1243" y="1286"/>
                  </a:lnTo>
                  <a:lnTo>
                    <a:pt x="1264" y="1296"/>
                  </a:lnTo>
                  <a:lnTo>
                    <a:pt x="1285" y="1299"/>
                  </a:lnTo>
                  <a:lnTo>
                    <a:pt x="1307" y="1296"/>
                  </a:lnTo>
                  <a:lnTo>
                    <a:pt x="1328" y="1285"/>
                  </a:lnTo>
                  <a:lnTo>
                    <a:pt x="1349" y="1268"/>
                  </a:lnTo>
                  <a:lnTo>
                    <a:pt x="1370" y="1243"/>
                  </a:lnTo>
                  <a:lnTo>
                    <a:pt x="1391" y="1213"/>
                  </a:lnTo>
                  <a:lnTo>
                    <a:pt x="1412" y="1176"/>
                  </a:lnTo>
                  <a:lnTo>
                    <a:pt x="1433" y="1182"/>
                  </a:lnTo>
                  <a:lnTo>
                    <a:pt x="1454" y="1207"/>
                  </a:lnTo>
                  <a:lnTo>
                    <a:pt x="1475" y="1228"/>
                  </a:lnTo>
                  <a:lnTo>
                    <a:pt x="1496" y="1246"/>
                  </a:lnTo>
                  <a:lnTo>
                    <a:pt x="1517" y="1260"/>
                  </a:lnTo>
                  <a:lnTo>
                    <a:pt x="1538" y="1269"/>
                  </a:lnTo>
                  <a:lnTo>
                    <a:pt x="1559" y="1273"/>
                  </a:lnTo>
                  <a:lnTo>
                    <a:pt x="1580" y="1271"/>
                  </a:lnTo>
                  <a:lnTo>
                    <a:pt x="1602" y="1264"/>
                  </a:lnTo>
                  <a:lnTo>
                    <a:pt x="1623" y="1251"/>
                  </a:lnTo>
                  <a:lnTo>
                    <a:pt x="1644" y="1233"/>
                  </a:lnTo>
                  <a:lnTo>
                    <a:pt x="1665" y="1208"/>
                  </a:lnTo>
                  <a:lnTo>
                    <a:pt x="1686" y="1179"/>
                  </a:lnTo>
                  <a:lnTo>
                    <a:pt x="1707" y="1143"/>
                  </a:lnTo>
                  <a:lnTo>
                    <a:pt x="1728" y="1103"/>
                  </a:lnTo>
                  <a:lnTo>
                    <a:pt x="1749" y="1059"/>
                  </a:lnTo>
                  <a:lnTo>
                    <a:pt x="1770" y="1009"/>
                  </a:lnTo>
                  <a:lnTo>
                    <a:pt x="1791" y="957"/>
                  </a:lnTo>
                  <a:lnTo>
                    <a:pt x="1812" y="900"/>
                  </a:lnTo>
                  <a:lnTo>
                    <a:pt x="1833" y="841"/>
                  </a:lnTo>
                  <a:lnTo>
                    <a:pt x="1854" y="780"/>
                  </a:lnTo>
                  <a:lnTo>
                    <a:pt x="1875" y="717"/>
                  </a:lnTo>
                  <a:lnTo>
                    <a:pt x="1897" y="653"/>
                  </a:lnTo>
                  <a:lnTo>
                    <a:pt x="1918" y="588"/>
                  </a:lnTo>
                  <a:lnTo>
                    <a:pt x="1939" y="524"/>
                  </a:lnTo>
                  <a:lnTo>
                    <a:pt x="1960" y="460"/>
                  </a:lnTo>
                  <a:lnTo>
                    <a:pt x="1981" y="398"/>
                  </a:lnTo>
                  <a:lnTo>
                    <a:pt x="2002" y="338"/>
                  </a:lnTo>
                  <a:lnTo>
                    <a:pt x="2023" y="280"/>
                  </a:lnTo>
                  <a:lnTo>
                    <a:pt x="2044" y="225"/>
                  </a:lnTo>
                  <a:lnTo>
                    <a:pt x="2065" y="174"/>
                  </a:lnTo>
                  <a:lnTo>
                    <a:pt x="2086" y="127"/>
                  </a:lnTo>
                  <a:lnTo>
                    <a:pt x="2086" y="127"/>
                  </a:lnTo>
                  <a:lnTo>
                    <a:pt x="2065" y="93"/>
                  </a:lnTo>
                  <a:lnTo>
                    <a:pt x="2044" y="63"/>
                  </a:lnTo>
                  <a:lnTo>
                    <a:pt x="2023" y="39"/>
                  </a:lnTo>
                  <a:lnTo>
                    <a:pt x="2002" y="20"/>
                  </a:lnTo>
                  <a:lnTo>
                    <a:pt x="1981" y="7"/>
                  </a:lnTo>
                  <a:lnTo>
                    <a:pt x="1960" y="1"/>
                  </a:lnTo>
                  <a:lnTo>
                    <a:pt x="1939" y="0"/>
                  </a:lnTo>
                  <a:lnTo>
                    <a:pt x="1918" y="6"/>
                  </a:lnTo>
                  <a:lnTo>
                    <a:pt x="1897" y="18"/>
                  </a:lnTo>
                  <a:lnTo>
                    <a:pt x="1875" y="36"/>
                  </a:lnTo>
                  <a:lnTo>
                    <a:pt x="1854" y="59"/>
                  </a:lnTo>
                  <a:lnTo>
                    <a:pt x="1833" y="88"/>
                  </a:lnTo>
                  <a:lnTo>
                    <a:pt x="1812" y="122"/>
                  </a:lnTo>
                  <a:lnTo>
                    <a:pt x="1791" y="161"/>
                  </a:lnTo>
                  <a:lnTo>
                    <a:pt x="1770" y="205"/>
                  </a:lnTo>
                  <a:lnTo>
                    <a:pt x="1749" y="253"/>
                  </a:lnTo>
                  <a:lnTo>
                    <a:pt x="1728" y="305"/>
                  </a:lnTo>
                  <a:lnTo>
                    <a:pt x="1707" y="360"/>
                  </a:lnTo>
                  <a:lnTo>
                    <a:pt x="1686" y="418"/>
                  </a:lnTo>
                  <a:lnTo>
                    <a:pt x="1665" y="479"/>
                  </a:lnTo>
                  <a:lnTo>
                    <a:pt x="1644" y="541"/>
                  </a:lnTo>
                  <a:lnTo>
                    <a:pt x="1623" y="605"/>
                  </a:lnTo>
                  <a:lnTo>
                    <a:pt x="1602" y="669"/>
                  </a:lnTo>
                  <a:lnTo>
                    <a:pt x="1580" y="733"/>
                  </a:lnTo>
                  <a:lnTo>
                    <a:pt x="1559" y="797"/>
                  </a:lnTo>
                  <a:lnTo>
                    <a:pt x="1538" y="860"/>
                  </a:lnTo>
                  <a:lnTo>
                    <a:pt x="1517" y="921"/>
                  </a:lnTo>
                  <a:lnTo>
                    <a:pt x="1496" y="980"/>
                  </a:lnTo>
                  <a:lnTo>
                    <a:pt x="1475" y="1035"/>
                  </a:lnTo>
                  <a:lnTo>
                    <a:pt x="1454" y="1087"/>
                  </a:lnTo>
                  <a:lnTo>
                    <a:pt x="1433" y="1134"/>
                  </a:lnTo>
                  <a:lnTo>
                    <a:pt x="1412" y="1154"/>
                  </a:lnTo>
                  <a:lnTo>
                    <a:pt x="1391" y="1125"/>
                  </a:lnTo>
                  <a:lnTo>
                    <a:pt x="1370" y="1095"/>
                  </a:lnTo>
                  <a:lnTo>
                    <a:pt x="1349" y="1065"/>
                  </a:lnTo>
                  <a:lnTo>
                    <a:pt x="1328" y="1035"/>
                  </a:lnTo>
                  <a:lnTo>
                    <a:pt x="1307" y="1006"/>
                  </a:lnTo>
                  <a:lnTo>
                    <a:pt x="1285" y="979"/>
                  </a:lnTo>
                  <a:lnTo>
                    <a:pt x="1264" y="954"/>
                  </a:lnTo>
                  <a:lnTo>
                    <a:pt x="1243" y="933"/>
                  </a:lnTo>
                  <a:lnTo>
                    <a:pt x="1222" y="914"/>
                  </a:lnTo>
                  <a:lnTo>
                    <a:pt x="1201" y="900"/>
                  </a:lnTo>
                  <a:lnTo>
                    <a:pt x="1180" y="890"/>
                  </a:lnTo>
                  <a:lnTo>
                    <a:pt x="1159" y="883"/>
                  </a:lnTo>
                  <a:lnTo>
                    <a:pt x="1138" y="881"/>
                  </a:lnTo>
                  <a:lnTo>
                    <a:pt x="1117" y="883"/>
                  </a:lnTo>
                  <a:lnTo>
                    <a:pt x="1096" y="889"/>
                  </a:lnTo>
                  <a:lnTo>
                    <a:pt x="1075" y="899"/>
                  </a:lnTo>
                  <a:lnTo>
                    <a:pt x="1054" y="912"/>
                  </a:lnTo>
                  <a:lnTo>
                    <a:pt x="1033" y="892"/>
                  </a:lnTo>
                  <a:lnTo>
                    <a:pt x="1012" y="837"/>
                  </a:lnTo>
                  <a:lnTo>
                    <a:pt x="990" y="782"/>
                  </a:lnTo>
                  <a:lnTo>
                    <a:pt x="969" y="728"/>
                  </a:lnTo>
                  <a:lnTo>
                    <a:pt x="948" y="674"/>
                  </a:lnTo>
                  <a:lnTo>
                    <a:pt x="927" y="623"/>
                  </a:lnTo>
                  <a:lnTo>
                    <a:pt x="906" y="573"/>
                  </a:lnTo>
                  <a:lnTo>
                    <a:pt x="885" y="526"/>
                  </a:lnTo>
                  <a:lnTo>
                    <a:pt x="864" y="482"/>
                  </a:lnTo>
                  <a:lnTo>
                    <a:pt x="843" y="440"/>
                  </a:lnTo>
                  <a:lnTo>
                    <a:pt x="822" y="402"/>
                  </a:lnTo>
                  <a:lnTo>
                    <a:pt x="801" y="367"/>
                  </a:lnTo>
                  <a:lnTo>
                    <a:pt x="780" y="336"/>
                  </a:lnTo>
                  <a:lnTo>
                    <a:pt x="759" y="307"/>
                  </a:lnTo>
                  <a:lnTo>
                    <a:pt x="738" y="282"/>
                  </a:lnTo>
                  <a:lnTo>
                    <a:pt x="717" y="260"/>
                  </a:lnTo>
                  <a:lnTo>
                    <a:pt x="696" y="241"/>
                  </a:lnTo>
                  <a:lnTo>
                    <a:pt x="674" y="225"/>
                  </a:lnTo>
                  <a:lnTo>
                    <a:pt x="653" y="211"/>
                  </a:lnTo>
                  <a:lnTo>
                    <a:pt x="632" y="200"/>
                  </a:lnTo>
                  <a:lnTo>
                    <a:pt x="611" y="192"/>
                  </a:lnTo>
                  <a:lnTo>
                    <a:pt x="590" y="185"/>
                  </a:lnTo>
                  <a:lnTo>
                    <a:pt x="569" y="181"/>
                  </a:lnTo>
                  <a:lnTo>
                    <a:pt x="548" y="179"/>
                  </a:lnTo>
                  <a:lnTo>
                    <a:pt x="527" y="179"/>
                  </a:lnTo>
                  <a:lnTo>
                    <a:pt x="506" y="180"/>
                  </a:lnTo>
                  <a:lnTo>
                    <a:pt x="485" y="184"/>
                  </a:lnTo>
                  <a:lnTo>
                    <a:pt x="464" y="190"/>
                  </a:lnTo>
                  <a:lnTo>
                    <a:pt x="443" y="197"/>
                  </a:lnTo>
                  <a:lnTo>
                    <a:pt x="422" y="206"/>
                  </a:lnTo>
                  <a:lnTo>
                    <a:pt x="401" y="218"/>
                  </a:lnTo>
                  <a:lnTo>
                    <a:pt x="380" y="231"/>
                  </a:lnTo>
                  <a:lnTo>
                    <a:pt x="359" y="247"/>
                  </a:lnTo>
                  <a:lnTo>
                    <a:pt x="337" y="264"/>
                  </a:lnTo>
                  <a:lnTo>
                    <a:pt x="316" y="284"/>
                  </a:lnTo>
                  <a:lnTo>
                    <a:pt x="295" y="306"/>
                  </a:lnTo>
                  <a:lnTo>
                    <a:pt x="274" y="331"/>
                  </a:lnTo>
                  <a:lnTo>
                    <a:pt x="253" y="357"/>
                  </a:lnTo>
                  <a:lnTo>
                    <a:pt x="232" y="386"/>
                  </a:lnTo>
                  <a:lnTo>
                    <a:pt x="211" y="417"/>
                  </a:lnTo>
                  <a:lnTo>
                    <a:pt x="190" y="450"/>
                  </a:lnTo>
                  <a:lnTo>
                    <a:pt x="169" y="485"/>
                  </a:lnTo>
                  <a:lnTo>
                    <a:pt x="148" y="522"/>
                  </a:lnTo>
                  <a:lnTo>
                    <a:pt x="127" y="560"/>
                  </a:lnTo>
                  <a:lnTo>
                    <a:pt x="106" y="600"/>
                  </a:lnTo>
                  <a:lnTo>
                    <a:pt x="85" y="640"/>
                  </a:lnTo>
                  <a:lnTo>
                    <a:pt x="64" y="682"/>
                  </a:lnTo>
                  <a:lnTo>
                    <a:pt x="43" y="724"/>
                  </a:lnTo>
                  <a:lnTo>
                    <a:pt x="21" y="765"/>
                  </a:lnTo>
                  <a:lnTo>
                    <a:pt x="0" y="807"/>
                  </a:lnTo>
                  <a:lnTo>
                    <a:pt x="21" y="848"/>
                  </a:lnTo>
                  <a:lnTo>
                    <a:pt x="43" y="888"/>
                  </a:lnTo>
                  <a:lnTo>
                    <a:pt x="64" y="927"/>
                  </a:lnTo>
                  <a:lnTo>
                    <a:pt x="85" y="964"/>
                  </a:lnTo>
                  <a:lnTo>
                    <a:pt x="106" y="999"/>
                  </a:lnTo>
                  <a:lnTo>
                    <a:pt x="127" y="1033"/>
                  </a:lnTo>
                  <a:lnTo>
                    <a:pt x="148" y="1065"/>
                  </a:lnTo>
                  <a:lnTo>
                    <a:pt x="169" y="1094"/>
                  </a:lnTo>
                  <a:lnTo>
                    <a:pt x="190" y="1120"/>
                  </a:lnTo>
                  <a:lnTo>
                    <a:pt x="211" y="1145"/>
                  </a:lnTo>
                  <a:lnTo>
                    <a:pt x="232" y="1167"/>
                  </a:lnTo>
                  <a:lnTo>
                    <a:pt x="253" y="1187"/>
                  </a:lnTo>
                  <a:lnTo>
                    <a:pt x="274" y="1204"/>
                  </a:lnTo>
                  <a:lnTo>
                    <a:pt x="295" y="1220"/>
                  </a:lnTo>
                  <a:lnTo>
                    <a:pt x="316" y="1233"/>
                  </a:lnTo>
                  <a:lnTo>
                    <a:pt x="337" y="1244"/>
                  </a:lnTo>
                  <a:lnTo>
                    <a:pt x="359" y="1254"/>
                  </a:lnTo>
                  <a:lnTo>
                    <a:pt x="380" y="1262"/>
                  </a:lnTo>
                  <a:lnTo>
                    <a:pt x="401" y="1268"/>
                  </a:lnTo>
                  <a:lnTo>
                    <a:pt x="422" y="1274"/>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55">
              <a:extLst>
                <a:ext uri="{FF2B5EF4-FFF2-40B4-BE49-F238E27FC236}">
                  <a16:creationId xmlns:a16="http://schemas.microsoft.com/office/drawing/2014/main" id="{36EC5104-7554-82D7-EFD3-BAB42820D2F7}"/>
                </a:ext>
              </a:extLst>
            </p:cNvPr>
            <p:cNvSpPr>
              <a:spLocks/>
            </p:cNvSpPr>
            <p:nvPr/>
          </p:nvSpPr>
          <p:spPr bwMode="auto">
            <a:xfrm>
              <a:off x="890" y="861"/>
              <a:ext cx="2086" cy="1042"/>
            </a:xfrm>
            <a:custGeom>
              <a:avLst/>
              <a:gdLst>
                <a:gd name="T0" fmla="*/ 21 w 2086"/>
                <a:gd name="T1" fmla="*/ 680 h 1042"/>
                <a:gd name="T2" fmla="*/ 64 w 2086"/>
                <a:gd name="T3" fmla="*/ 677 h 1042"/>
                <a:gd name="T4" fmla="*/ 106 w 2086"/>
                <a:gd name="T5" fmla="*/ 673 h 1042"/>
                <a:gd name="T6" fmla="*/ 148 w 2086"/>
                <a:gd name="T7" fmla="*/ 666 h 1042"/>
                <a:gd name="T8" fmla="*/ 190 w 2086"/>
                <a:gd name="T9" fmla="*/ 658 h 1042"/>
                <a:gd name="T10" fmla="*/ 232 w 2086"/>
                <a:gd name="T11" fmla="*/ 649 h 1042"/>
                <a:gd name="T12" fmla="*/ 274 w 2086"/>
                <a:gd name="T13" fmla="*/ 640 h 1042"/>
                <a:gd name="T14" fmla="*/ 316 w 2086"/>
                <a:gd name="T15" fmla="*/ 631 h 1042"/>
                <a:gd name="T16" fmla="*/ 359 w 2086"/>
                <a:gd name="T17" fmla="*/ 623 h 1042"/>
                <a:gd name="T18" fmla="*/ 401 w 2086"/>
                <a:gd name="T19" fmla="*/ 616 h 1042"/>
                <a:gd name="T20" fmla="*/ 443 w 2086"/>
                <a:gd name="T21" fmla="*/ 610 h 1042"/>
                <a:gd name="T22" fmla="*/ 485 w 2086"/>
                <a:gd name="T23" fmla="*/ 606 h 1042"/>
                <a:gd name="T24" fmla="*/ 527 w 2086"/>
                <a:gd name="T25" fmla="*/ 603 h 1042"/>
                <a:gd name="T26" fmla="*/ 569 w 2086"/>
                <a:gd name="T27" fmla="*/ 603 h 1042"/>
                <a:gd name="T28" fmla="*/ 611 w 2086"/>
                <a:gd name="T29" fmla="*/ 604 h 1042"/>
                <a:gd name="T30" fmla="*/ 653 w 2086"/>
                <a:gd name="T31" fmla="*/ 607 h 1042"/>
                <a:gd name="T32" fmla="*/ 696 w 2086"/>
                <a:gd name="T33" fmla="*/ 613 h 1042"/>
                <a:gd name="T34" fmla="*/ 738 w 2086"/>
                <a:gd name="T35" fmla="*/ 621 h 1042"/>
                <a:gd name="T36" fmla="*/ 780 w 2086"/>
                <a:gd name="T37" fmla="*/ 633 h 1042"/>
                <a:gd name="T38" fmla="*/ 822 w 2086"/>
                <a:gd name="T39" fmla="*/ 648 h 1042"/>
                <a:gd name="T40" fmla="*/ 864 w 2086"/>
                <a:gd name="T41" fmla="*/ 666 h 1042"/>
                <a:gd name="T42" fmla="*/ 906 w 2086"/>
                <a:gd name="T43" fmla="*/ 689 h 1042"/>
                <a:gd name="T44" fmla="*/ 948 w 2086"/>
                <a:gd name="T45" fmla="*/ 716 h 1042"/>
                <a:gd name="T46" fmla="*/ 990 w 2086"/>
                <a:gd name="T47" fmla="*/ 747 h 1042"/>
                <a:gd name="T48" fmla="*/ 1033 w 2086"/>
                <a:gd name="T49" fmla="*/ 783 h 1042"/>
                <a:gd name="T50" fmla="*/ 1075 w 2086"/>
                <a:gd name="T51" fmla="*/ 822 h 1042"/>
                <a:gd name="T52" fmla="*/ 1117 w 2086"/>
                <a:gd name="T53" fmla="*/ 863 h 1042"/>
                <a:gd name="T54" fmla="*/ 1159 w 2086"/>
                <a:gd name="T55" fmla="*/ 905 h 1042"/>
                <a:gd name="T56" fmla="*/ 1201 w 2086"/>
                <a:gd name="T57" fmla="*/ 946 h 1042"/>
                <a:gd name="T58" fmla="*/ 1243 w 2086"/>
                <a:gd name="T59" fmla="*/ 982 h 1042"/>
                <a:gd name="T60" fmla="*/ 1285 w 2086"/>
                <a:gd name="T61" fmla="*/ 1012 h 1042"/>
                <a:gd name="T62" fmla="*/ 1328 w 2086"/>
                <a:gd name="T63" fmla="*/ 1033 h 1042"/>
                <a:gd name="T64" fmla="*/ 1370 w 2086"/>
                <a:gd name="T65" fmla="*/ 1042 h 1042"/>
                <a:gd name="T66" fmla="*/ 1412 w 2086"/>
                <a:gd name="T67" fmla="*/ 1038 h 1042"/>
                <a:gd name="T68" fmla="*/ 1454 w 2086"/>
                <a:gd name="T69" fmla="*/ 1020 h 1042"/>
                <a:gd name="T70" fmla="*/ 1496 w 2086"/>
                <a:gd name="T71" fmla="*/ 986 h 1042"/>
                <a:gd name="T72" fmla="*/ 1538 w 2086"/>
                <a:gd name="T73" fmla="*/ 938 h 1042"/>
                <a:gd name="T74" fmla="*/ 1580 w 2086"/>
                <a:gd name="T75" fmla="*/ 875 h 1042"/>
                <a:gd name="T76" fmla="*/ 1623 w 2086"/>
                <a:gd name="T77" fmla="*/ 801 h 1042"/>
                <a:gd name="T78" fmla="*/ 1665 w 2086"/>
                <a:gd name="T79" fmla="*/ 717 h 1042"/>
                <a:gd name="T80" fmla="*/ 1707 w 2086"/>
                <a:gd name="T81" fmla="*/ 625 h 1042"/>
                <a:gd name="T82" fmla="*/ 1749 w 2086"/>
                <a:gd name="T83" fmla="*/ 529 h 1042"/>
                <a:gd name="T84" fmla="*/ 1791 w 2086"/>
                <a:gd name="T85" fmla="*/ 432 h 1042"/>
                <a:gd name="T86" fmla="*/ 1833 w 2086"/>
                <a:gd name="T87" fmla="*/ 338 h 1042"/>
                <a:gd name="T88" fmla="*/ 1875 w 2086"/>
                <a:gd name="T89" fmla="*/ 249 h 1042"/>
                <a:gd name="T90" fmla="*/ 1918 w 2086"/>
                <a:gd name="T91" fmla="*/ 170 h 1042"/>
                <a:gd name="T92" fmla="*/ 1960 w 2086"/>
                <a:gd name="T93" fmla="*/ 104 h 1042"/>
                <a:gd name="T94" fmla="*/ 2002 w 2086"/>
                <a:gd name="T95" fmla="*/ 52 h 1042"/>
                <a:gd name="T96" fmla="*/ 2044 w 2086"/>
                <a:gd name="T97" fmla="*/ 17 h 1042"/>
                <a:gd name="T98" fmla="*/ 2086 w 2086"/>
                <a:gd name="T99"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042">
                  <a:moveTo>
                    <a:pt x="0" y="680"/>
                  </a:moveTo>
                  <a:lnTo>
                    <a:pt x="21" y="680"/>
                  </a:lnTo>
                  <a:lnTo>
                    <a:pt x="43" y="679"/>
                  </a:lnTo>
                  <a:lnTo>
                    <a:pt x="64" y="677"/>
                  </a:lnTo>
                  <a:lnTo>
                    <a:pt x="85" y="675"/>
                  </a:lnTo>
                  <a:lnTo>
                    <a:pt x="106" y="673"/>
                  </a:lnTo>
                  <a:lnTo>
                    <a:pt x="127" y="670"/>
                  </a:lnTo>
                  <a:lnTo>
                    <a:pt x="148" y="666"/>
                  </a:lnTo>
                  <a:lnTo>
                    <a:pt x="169" y="662"/>
                  </a:lnTo>
                  <a:lnTo>
                    <a:pt x="190" y="658"/>
                  </a:lnTo>
                  <a:lnTo>
                    <a:pt x="211" y="654"/>
                  </a:lnTo>
                  <a:lnTo>
                    <a:pt x="232" y="649"/>
                  </a:lnTo>
                  <a:lnTo>
                    <a:pt x="253" y="645"/>
                  </a:lnTo>
                  <a:lnTo>
                    <a:pt x="274" y="640"/>
                  </a:lnTo>
                  <a:lnTo>
                    <a:pt x="295" y="636"/>
                  </a:lnTo>
                  <a:lnTo>
                    <a:pt x="316" y="631"/>
                  </a:lnTo>
                  <a:lnTo>
                    <a:pt x="337" y="627"/>
                  </a:lnTo>
                  <a:lnTo>
                    <a:pt x="359" y="623"/>
                  </a:lnTo>
                  <a:lnTo>
                    <a:pt x="380" y="620"/>
                  </a:lnTo>
                  <a:lnTo>
                    <a:pt x="401" y="616"/>
                  </a:lnTo>
                  <a:lnTo>
                    <a:pt x="422" y="613"/>
                  </a:lnTo>
                  <a:lnTo>
                    <a:pt x="443" y="610"/>
                  </a:lnTo>
                  <a:lnTo>
                    <a:pt x="464" y="608"/>
                  </a:lnTo>
                  <a:lnTo>
                    <a:pt x="485" y="606"/>
                  </a:lnTo>
                  <a:lnTo>
                    <a:pt x="506" y="604"/>
                  </a:lnTo>
                  <a:lnTo>
                    <a:pt x="527" y="603"/>
                  </a:lnTo>
                  <a:lnTo>
                    <a:pt x="548" y="603"/>
                  </a:lnTo>
                  <a:lnTo>
                    <a:pt x="569" y="603"/>
                  </a:lnTo>
                  <a:lnTo>
                    <a:pt x="590" y="603"/>
                  </a:lnTo>
                  <a:lnTo>
                    <a:pt x="611" y="604"/>
                  </a:lnTo>
                  <a:lnTo>
                    <a:pt x="632" y="605"/>
                  </a:lnTo>
                  <a:lnTo>
                    <a:pt x="653" y="607"/>
                  </a:lnTo>
                  <a:lnTo>
                    <a:pt x="674" y="610"/>
                  </a:lnTo>
                  <a:lnTo>
                    <a:pt x="696" y="613"/>
                  </a:lnTo>
                  <a:lnTo>
                    <a:pt x="717" y="617"/>
                  </a:lnTo>
                  <a:lnTo>
                    <a:pt x="738" y="621"/>
                  </a:lnTo>
                  <a:lnTo>
                    <a:pt x="759" y="627"/>
                  </a:lnTo>
                  <a:lnTo>
                    <a:pt x="780" y="633"/>
                  </a:lnTo>
                  <a:lnTo>
                    <a:pt x="801" y="640"/>
                  </a:lnTo>
                  <a:lnTo>
                    <a:pt x="822" y="648"/>
                  </a:lnTo>
                  <a:lnTo>
                    <a:pt x="843" y="656"/>
                  </a:lnTo>
                  <a:lnTo>
                    <a:pt x="864" y="666"/>
                  </a:lnTo>
                  <a:lnTo>
                    <a:pt x="885" y="677"/>
                  </a:lnTo>
                  <a:lnTo>
                    <a:pt x="906" y="689"/>
                  </a:lnTo>
                  <a:lnTo>
                    <a:pt x="927" y="702"/>
                  </a:lnTo>
                  <a:lnTo>
                    <a:pt x="948" y="716"/>
                  </a:lnTo>
                  <a:lnTo>
                    <a:pt x="969" y="731"/>
                  </a:lnTo>
                  <a:lnTo>
                    <a:pt x="990" y="747"/>
                  </a:lnTo>
                  <a:lnTo>
                    <a:pt x="1012" y="765"/>
                  </a:lnTo>
                  <a:lnTo>
                    <a:pt x="1033" y="783"/>
                  </a:lnTo>
                  <a:lnTo>
                    <a:pt x="1054" y="802"/>
                  </a:lnTo>
                  <a:lnTo>
                    <a:pt x="1075" y="822"/>
                  </a:lnTo>
                  <a:lnTo>
                    <a:pt x="1096" y="843"/>
                  </a:lnTo>
                  <a:lnTo>
                    <a:pt x="1117" y="863"/>
                  </a:lnTo>
                  <a:lnTo>
                    <a:pt x="1138" y="884"/>
                  </a:lnTo>
                  <a:lnTo>
                    <a:pt x="1159" y="905"/>
                  </a:lnTo>
                  <a:lnTo>
                    <a:pt x="1180" y="926"/>
                  </a:lnTo>
                  <a:lnTo>
                    <a:pt x="1201" y="946"/>
                  </a:lnTo>
                  <a:lnTo>
                    <a:pt x="1222" y="965"/>
                  </a:lnTo>
                  <a:lnTo>
                    <a:pt x="1243" y="982"/>
                  </a:lnTo>
                  <a:lnTo>
                    <a:pt x="1264" y="998"/>
                  </a:lnTo>
                  <a:lnTo>
                    <a:pt x="1285" y="1012"/>
                  </a:lnTo>
                  <a:lnTo>
                    <a:pt x="1307" y="1024"/>
                  </a:lnTo>
                  <a:lnTo>
                    <a:pt x="1328" y="1033"/>
                  </a:lnTo>
                  <a:lnTo>
                    <a:pt x="1349" y="1039"/>
                  </a:lnTo>
                  <a:lnTo>
                    <a:pt x="1370" y="1042"/>
                  </a:lnTo>
                  <a:lnTo>
                    <a:pt x="1391" y="1042"/>
                  </a:lnTo>
                  <a:lnTo>
                    <a:pt x="1412" y="1038"/>
                  </a:lnTo>
                  <a:lnTo>
                    <a:pt x="1433" y="1031"/>
                  </a:lnTo>
                  <a:lnTo>
                    <a:pt x="1454" y="1020"/>
                  </a:lnTo>
                  <a:lnTo>
                    <a:pt x="1475" y="1005"/>
                  </a:lnTo>
                  <a:lnTo>
                    <a:pt x="1496" y="986"/>
                  </a:lnTo>
                  <a:lnTo>
                    <a:pt x="1517" y="964"/>
                  </a:lnTo>
                  <a:lnTo>
                    <a:pt x="1538" y="938"/>
                  </a:lnTo>
                  <a:lnTo>
                    <a:pt x="1559" y="908"/>
                  </a:lnTo>
                  <a:lnTo>
                    <a:pt x="1580" y="875"/>
                  </a:lnTo>
                  <a:lnTo>
                    <a:pt x="1602" y="840"/>
                  </a:lnTo>
                  <a:lnTo>
                    <a:pt x="1623" y="801"/>
                  </a:lnTo>
                  <a:lnTo>
                    <a:pt x="1644" y="760"/>
                  </a:lnTo>
                  <a:lnTo>
                    <a:pt x="1665" y="717"/>
                  </a:lnTo>
                  <a:lnTo>
                    <a:pt x="1686" y="671"/>
                  </a:lnTo>
                  <a:lnTo>
                    <a:pt x="1707" y="625"/>
                  </a:lnTo>
                  <a:lnTo>
                    <a:pt x="1728" y="577"/>
                  </a:lnTo>
                  <a:lnTo>
                    <a:pt x="1749" y="529"/>
                  </a:lnTo>
                  <a:lnTo>
                    <a:pt x="1770" y="480"/>
                  </a:lnTo>
                  <a:lnTo>
                    <a:pt x="1791" y="432"/>
                  </a:lnTo>
                  <a:lnTo>
                    <a:pt x="1812" y="384"/>
                  </a:lnTo>
                  <a:lnTo>
                    <a:pt x="1833" y="338"/>
                  </a:lnTo>
                  <a:lnTo>
                    <a:pt x="1854" y="292"/>
                  </a:lnTo>
                  <a:lnTo>
                    <a:pt x="1875" y="249"/>
                  </a:lnTo>
                  <a:lnTo>
                    <a:pt x="1897" y="208"/>
                  </a:lnTo>
                  <a:lnTo>
                    <a:pt x="1918" y="170"/>
                  </a:lnTo>
                  <a:lnTo>
                    <a:pt x="1939" y="135"/>
                  </a:lnTo>
                  <a:lnTo>
                    <a:pt x="1960" y="104"/>
                  </a:lnTo>
                  <a:lnTo>
                    <a:pt x="1981" y="76"/>
                  </a:lnTo>
                  <a:lnTo>
                    <a:pt x="2002" y="52"/>
                  </a:lnTo>
                  <a:lnTo>
                    <a:pt x="2023" y="32"/>
                  </a:lnTo>
                  <a:lnTo>
                    <a:pt x="2044" y="17"/>
                  </a:lnTo>
                  <a:lnTo>
                    <a:pt x="2065" y="6"/>
                  </a:lnTo>
                  <a:lnTo>
                    <a:pt x="2086"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6">
              <a:extLst>
                <a:ext uri="{FF2B5EF4-FFF2-40B4-BE49-F238E27FC236}">
                  <a16:creationId xmlns:a16="http://schemas.microsoft.com/office/drawing/2014/main" id="{676D1AB1-E193-E848-468C-19C8FE5C0DEC}"/>
                </a:ext>
              </a:extLst>
            </p:cNvPr>
            <p:cNvSpPr>
              <a:spLocks noEditPoints="1"/>
            </p:cNvSpPr>
            <p:nvPr/>
          </p:nvSpPr>
          <p:spPr bwMode="auto">
            <a:xfrm>
              <a:off x="858" y="1509"/>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57">
              <a:extLst>
                <a:ext uri="{FF2B5EF4-FFF2-40B4-BE49-F238E27FC236}">
                  <a16:creationId xmlns:a16="http://schemas.microsoft.com/office/drawing/2014/main" id="{E27E9B79-1636-4254-109B-3BFF2BE9C5CA}"/>
                </a:ext>
              </a:extLst>
            </p:cNvPr>
            <p:cNvSpPr>
              <a:spLocks noEditPoints="1"/>
            </p:cNvSpPr>
            <p:nvPr/>
          </p:nvSpPr>
          <p:spPr bwMode="auto">
            <a:xfrm>
              <a:off x="1901" y="1621"/>
              <a:ext cx="64" cy="65"/>
            </a:xfrm>
            <a:custGeom>
              <a:avLst/>
              <a:gdLst>
                <a:gd name="T0" fmla="*/ 32 w 64"/>
                <a:gd name="T1" fmla="*/ 0 h 65"/>
                <a:gd name="T2" fmla="*/ 32 w 64"/>
                <a:gd name="T3" fmla="*/ 65 h 65"/>
                <a:gd name="T4" fmla="*/ 0 w 64"/>
                <a:gd name="T5" fmla="*/ 32 h 65"/>
                <a:gd name="T6" fmla="*/ 64 w 64"/>
                <a:gd name="T7" fmla="*/ 32 h 65"/>
              </a:gdLst>
              <a:ahLst/>
              <a:cxnLst>
                <a:cxn ang="0">
                  <a:pos x="T0" y="T1"/>
                </a:cxn>
                <a:cxn ang="0">
                  <a:pos x="T2" y="T3"/>
                </a:cxn>
                <a:cxn ang="0">
                  <a:pos x="T4" y="T5"/>
                </a:cxn>
                <a:cxn ang="0">
                  <a:pos x="T6" y="T7"/>
                </a:cxn>
              </a:cxnLst>
              <a:rect l="0" t="0" r="r" b="b"/>
              <a:pathLst>
                <a:path w="64" h="65">
                  <a:moveTo>
                    <a:pt x="32" y="0"/>
                  </a:moveTo>
                  <a:lnTo>
                    <a:pt x="32" y="65"/>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8">
              <a:extLst>
                <a:ext uri="{FF2B5EF4-FFF2-40B4-BE49-F238E27FC236}">
                  <a16:creationId xmlns:a16="http://schemas.microsoft.com/office/drawing/2014/main" id="{E4503654-4350-BCF3-B96D-5DCF6FD86F32}"/>
                </a:ext>
              </a:extLst>
            </p:cNvPr>
            <p:cNvSpPr>
              <a:spLocks noEditPoints="1"/>
            </p:cNvSpPr>
            <p:nvPr/>
          </p:nvSpPr>
          <p:spPr bwMode="auto">
            <a:xfrm>
              <a:off x="2277" y="1865"/>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59">
              <a:extLst>
                <a:ext uri="{FF2B5EF4-FFF2-40B4-BE49-F238E27FC236}">
                  <a16:creationId xmlns:a16="http://schemas.microsoft.com/office/drawing/2014/main" id="{9213CECA-B14E-0919-945F-6E4282826133}"/>
                </a:ext>
              </a:extLst>
            </p:cNvPr>
            <p:cNvSpPr>
              <a:spLocks noEditPoints="1"/>
            </p:cNvSpPr>
            <p:nvPr/>
          </p:nvSpPr>
          <p:spPr bwMode="auto">
            <a:xfrm>
              <a:off x="2944" y="829"/>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60">
              <a:extLst>
                <a:ext uri="{FF2B5EF4-FFF2-40B4-BE49-F238E27FC236}">
                  <a16:creationId xmlns:a16="http://schemas.microsoft.com/office/drawing/2014/main" id="{10A48409-FE16-ABF3-928D-68F7DFFFBDBD}"/>
                </a:ext>
              </a:extLst>
            </p:cNvPr>
            <p:cNvSpPr>
              <a:spLocks/>
            </p:cNvSpPr>
            <p:nvPr/>
          </p:nvSpPr>
          <p:spPr bwMode="auto">
            <a:xfrm>
              <a:off x="890" y="861"/>
              <a:ext cx="2086" cy="1160"/>
            </a:xfrm>
            <a:custGeom>
              <a:avLst/>
              <a:gdLst>
                <a:gd name="T0" fmla="*/ 21 w 2086"/>
                <a:gd name="T1" fmla="*/ 707 h 1160"/>
                <a:gd name="T2" fmla="*/ 64 w 2086"/>
                <a:gd name="T3" fmla="*/ 757 h 1160"/>
                <a:gd name="T4" fmla="*/ 106 w 2086"/>
                <a:gd name="T5" fmla="*/ 803 h 1160"/>
                <a:gd name="T6" fmla="*/ 148 w 2086"/>
                <a:gd name="T7" fmla="*/ 839 h 1160"/>
                <a:gd name="T8" fmla="*/ 190 w 2086"/>
                <a:gd name="T9" fmla="*/ 867 h 1160"/>
                <a:gd name="T10" fmla="*/ 232 w 2086"/>
                <a:gd name="T11" fmla="*/ 884 h 1160"/>
                <a:gd name="T12" fmla="*/ 274 w 2086"/>
                <a:gd name="T13" fmla="*/ 892 h 1160"/>
                <a:gd name="T14" fmla="*/ 316 w 2086"/>
                <a:gd name="T15" fmla="*/ 892 h 1160"/>
                <a:gd name="T16" fmla="*/ 359 w 2086"/>
                <a:gd name="T17" fmla="*/ 887 h 1160"/>
                <a:gd name="T18" fmla="*/ 401 w 2086"/>
                <a:gd name="T19" fmla="*/ 879 h 1160"/>
                <a:gd name="T20" fmla="*/ 443 w 2086"/>
                <a:gd name="T21" fmla="*/ 869 h 1160"/>
                <a:gd name="T22" fmla="*/ 485 w 2086"/>
                <a:gd name="T23" fmla="*/ 859 h 1160"/>
                <a:gd name="T24" fmla="*/ 527 w 2086"/>
                <a:gd name="T25" fmla="*/ 851 h 1160"/>
                <a:gd name="T26" fmla="*/ 569 w 2086"/>
                <a:gd name="T27" fmla="*/ 845 h 1160"/>
                <a:gd name="T28" fmla="*/ 611 w 2086"/>
                <a:gd name="T29" fmla="*/ 842 h 1160"/>
                <a:gd name="T30" fmla="*/ 653 w 2086"/>
                <a:gd name="T31" fmla="*/ 841 h 1160"/>
                <a:gd name="T32" fmla="*/ 696 w 2086"/>
                <a:gd name="T33" fmla="*/ 841 h 1160"/>
                <a:gd name="T34" fmla="*/ 738 w 2086"/>
                <a:gd name="T35" fmla="*/ 841 h 1160"/>
                <a:gd name="T36" fmla="*/ 780 w 2086"/>
                <a:gd name="T37" fmla="*/ 839 h 1160"/>
                <a:gd name="T38" fmla="*/ 822 w 2086"/>
                <a:gd name="T39" fmla="*/ 836 h 1160"/>
                <a:gd name="T40" fmla="*/ 864 w 2086"/>
                <a:gd name="T41" fmla="*/ 830 h 1160"/>
                <a:gd name="T42" fmla="*/ 906 w 2086"/>
                <a:gd name="T43" fmla="*/ 823 h 1160"/>
                <a:gd name="T44" fmla="*/ 948 w 2086"/>
                <a:gd name="T45" fmla="*/ 813 h 1160"/>
                <a:gd name="T46" fmla="*/ 990 w 2086"/>
                <a:gd name="T47" fmla="*/ 803 h 1160"/>
                <a:gd name="T48" fmla="*/ 1033 w 2086"/>
                <a:gd name="T49" fmla="*/ 794 h 1160"/>
                <a:gd name="T50" fmla="*/ 1075 w 2086"/>
                <a:gd name="T51" fmla="*/ 789 h 1160"/>
                <a:gd name="T52" fmla="*/ 1117 w 2086"/>
                <a:gd name="T53" fmla="*/ 789 h 1160"/>
                <a:gd name="T54" fmla="*/ 1159 w 2086"/>
                <a:gd name="T55" fmla="*/ 797 h 1160"/>
                <a:gd name="T56" fmla="*/ 1201 w 2086"/>
                <a:gd name="T57" fmla="*/ 815 h 1160"/>
                <a:gd name="T58" fmla="*/ 1243 w 2086"/>
                <a:gd name="T59" fmla="*/ 842 h 1160"/>
                <a:gd name="T60" fmla="*/ 1285 w 2086"/>
                <a:gd name="T61" fmla="*/ 879 h 1160"/>
                <a:gd name="T62" fmla="*/ 1328 w 2086"/>
                <a:gd name="T63" fmla="*/ 924 h 1160"/>
                <a:gd name="T64" fmla="*/ 1370 w 2086"/>
                <a:gd name="T65" fmla="*/ 975 h 1160"/>
                <a:gd name="T66" fmla="*/ 1412 w 2086"/>
                <a:gd name="T67" fmla="*/ 1028 h 1160"/>
                <a:gd name="T68" fmla="*/ 1454 w 2086"/>
                <a:gd name="T69" fmla="*/ 1078 h 1160"/>
                <a:gd name="T70" fmla="*/ 1496 w 2086"/>
                <a:gd name="T71" fmla="*/ 1121 h 1160"/>
                <a:gd name="T72" fmla="*/ 1538 w 2086"/>
                <a:gd name="T73" fmla="*/ 1150 h 1160"/>
                <a:gd name="T74" fmla="*/ 1580 w 2086"/>
                <a:gd name="T75" fmla="*/ 1160 h 1160"/>
                <a:gd name="T76" fmla="*/ 1623 w 2086"/>
                <a:gd name="T77" fmla="*/ 1148 h 1160"/>
                <a:gd name="T78" fmla="*/ 1665 w 2086"/>
                <a:gd name="T79" fmla="*/ 1109 h 1160"/>
                <a:gd name="T80" fmla="*/ 1707 w 2086"/>
                <a:gd name="T81" fmla="*/ 1042 h 1160"/>
                <a:gd name="T82" fmla="*/ 1749 w 2086"/>
                <a:gd name="T83" fmla="*/ 948 h 1160"/>
                <a:gd name="T84" fmla="*/ 1791 w 2086"/>
                <a:gd name="T85" fmla="*/ 830 h 1160"/>
                <a:gd name="T86" fmla="*/ 1833 w 2086"/>
                <a:gd name="T87" fmla="*/ 693 h 1160"/>
                <a:gd name="T88" fmla="*/ 1875 w 2086"/>
                <a:gd name="T89" fmla="*/ 545 h 1160"/>
                <a:gd name="T90" fmla="*/ 1918 w 2086"/>
                <a:gd name="T91" fmla="*/ 395 h 1160"/>
                <a:gd name="T92" fmla="*/ 1960 w 2086"/>
                <a:gd name="T93" fmla="*/ 254 h 1160"/>
                <a:gd name="T94" fmla="*/ 2002 w 2086"/>
                <a:gd name="T95" fmla="*/ 134 h 1160"/>
                <a:gd name="T96" fmla="*/ 2044 w 2086"/>
                <a:gd name="T97" fmla="*/ 45 h 1160"/>
                <a:gd name="T98" fmla="*/ 2086 w 2086"/>
                <a:gd name="T99" fmla="*/ 0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6" h="1160">
                  <a:moveTo>
                    <a:pt x="0" y="680"/>
                  </a:moveTo>
                  <a:lnTo>
                    <a:pt x="21" y="707"/>
                  </a:lnTo>
                  <a:lnTo>
                    <a:pt x="43" y="732"/>
                  </a:lnTo>
                  <a:lnTo>
                    <a:pt x="64" y="757"/>
                  </a:lnTo>
                  <a:lnTo>
                    <a:pt x="85" y="781"/>
                  </a:lnTo>
                  <a:lnTo>
                    <a:pt x="106" y="803"/>
                  </a:lnTo>
                  <a:lnTo>
                    <a:pt x="127" y="822"/>
                  </a:lnTo>
                  <a:lnTo>
                    <a:pt x="148" y="839"/>
                  </a:lnTo>
                  <a:lnTo>
                    <a:pt x="169" y="854"/>
                  </a:lnTo>
                  <a:lnTo>
                    <a:pt x="190" y="867"/>
                  </a:lnTo>
                  <a:lnTo>
                    <a:pt x="211" y="876"/>
                  </a:lnTo>
                  <a:lnTo>
                    <a:pt x="232" y="884"/>
                  </a:lnTo>
                  <a:lnTo>
                    <a:pt x="253" y="889"/>
                  </a:lnTo>
                  <a:lnTo>
                    <a:pt x="274" y="892"/>
                  </a:lnTo>
                  <a:lnTo>
                    <a:pt x="295" y="893"/>
                  </a:lnTo>
                  <a:lnTo>
                    <a:pt x="316" y="892"/>
                  </a:lnTo>
                  <a:lnTo>
                    <a:pt x="337" y="890"/>
                  </a:lnTo>
                  <a:lnTo>
                    <a:pt x="359" y="887"/>
                  </a:lnTo>
                  <a:lnTo>
                    <a:pt x="380" y="883"/>
                  </a:lnTo>
                  <a:lnTo>
                    <a:pt x="401" y="879"/>
                  </a:lnTo>
                  <a:lnTo>
                    <a:pt x="422" y="874"/>
                  </a:lnTo>
                  <a:lnTo>
                    <a:pt x="443" y="869"/>
                  </a:lnTo>
                  <a:lnTo>
                    <a:pt x="464" y="864"/>
                  </a:lnTo>
                  <a:lnTo>
                    <a:pt x="485" y="859"/>
                  </a:lnTo>
                  <a:lnTo>
                    <a:pt x="506" y="855"/>
                  </a:lnTo>
                  <a:lnTo>
                    <a:pt x="527" y="851"/>
                  </a:lnTo>
                  <a:lnTo>
                    <a:pt x="548" y="848"/>
                  </a:lnTo>
                  <a:lnTo>
                    <a:pt x="569" y="845"/>
                  </a:lnTo>
                  <a:lnTo>
                    <a:pt x="590" y="844"/>
                  </a:lnTo>
                  <a:lnTo>
                    <a:pt x="611" y="842"/>
                  </a:lnTo>
                  <a:lnTo>
                    <a:pt x="632" y="841"/>
                  </a:lnTo>
                  <a:lnTo>
                    <a:pt x="653" y="841"/>
                  </a:lnTo>
                  <a:lnTo>
                    <a:pt x="674" y="841"/>
                  </a:lnTo>
                  <a:lnTo>
                    <a:pt x="696" y="841"/>
                  </a:lnTo>
                  <a:lnTo>
                    <a:pt x="717" y="841"/>
                  </a:lnTo>
                  <a:lnTo>
                    <a:pt x="738" y="841"/>
                  </a:lnTo>
                  <a:lnTo>
                    <a:pt x="759" y="840"/>
                  </a:lnTo>
                  <a:lnTo>
                    <a:pt x="780" y="839"/>
                  </a:lnTo>
                  <a:lnTo>
                    <a:pt x="801" y="838"/>
                  </a:lnTo>
                  <a:lnTo>
                    <a:pt x="822" y="836"/>
                  </a:lnTo>
                  <a:lnTo>
                    <a:pt x="843" y="834"/>
                  </a:lnTo>
                  <a:lnTo>
                    <a:pt x="864" y="830"/>
                  </a:lnTo>
                  <a:lnTo>
                    <a:pt x="885" y="827"/>
                  </a:lnTo>
                  <a:lnTo>
                    <a:pt x="906" y="823"/>
                  </a:lnTo>
                  <a:lnTo>
                    <a:pt x="927" y="818"/>
                  </a:lnTo>
                  <a:lnTo>
                    <a:pt x="948" y="813"/>
                  </a:lnTo>
                  <a:lnTo>
                    <a:pt x="969" y="808"/>
                  </a:lnTo>
                  <a:lnTo>
                    <a:pt x="990" y="803"/>
                  </a:lnTo>
                  <a:lnTo>
                    <a:pt x="1012" y="798"/>
                  </a:lnTo>
                  <a:lnTo>
                    <a:pt x="1033" y="794"/>
                  </a:lnTo>
                  <a:lnTo>
                    <a:pt x="1054" y="791"/>
                  </a:lnTo>
                  <a:lnTo>
                    <a:pt x="1075" y="789"/>
                  </a:lnTo>
                  <a:lnTo>
                    <a:pt x="1096" y="788"/>
                  </a:lnTo>
                  <a:lnTo>
                    <a:pt x="1117" y="789"/>
                  </a:lnTo>
                  <a:lnTo>
                    <a:pt x="1138" y="792"/>
                  </a:lnTo>
                  <a:lnTo>
                    <a:pt x="1159" y="797"/>
                  </a:lnTo>
                  <a:lnTo>
                    <a:pt x="1180" y="805"/>
                  </a:lnTo>
                  <a:lnTo>
                    <a:pt x="1201" y="815"/>
                  </a:lnTo>
                  <a:lnTo>
                    <a:pt x="1222" y="827"/>
                  </a:lnTo>
                  <a:lnTo>
                    <a:pt x="1243" y="842"/>
                  </a:lnTo>
                  <a:lnTo>
                    <a:pt x="1264" y="859"/>
                  </a:lnTo>
                  <a:lnTo>
                    <a:pt x="1285" y="879"/>
                  </a:lnTo>
                  <a:lnTo>
                    <a:pt x="1307" y="901"/>
                  </a:lnTo>
                  <a:lnTo>
                    <a:pt x="1328" y="924"/>
                  </a:lnTo>
                  <a:lnTo>
                    <a:pt x="1349" y="949"/>
                  </a:lnTo>
                  <a:lnTo>
                    <a:pt x="1370" y="975"/>
                  </a:lnTo>
                  <a:lnTo>
                    <a:pt x="1391" y="1001"/>
                  </a:lnTo>
                  <a:lnTo>
                    <a:pt x="1412" y="1028"/>
                  </a:lnTo>
                  <a:lnTo>
                    <a:pt x="1433" y="1054"/>
                  </a:lnTo>
                  <a:lnTo>
                    <a:pt x="1454" y="1078"/>
                  </a:lnTo>
                  <a:lnTo>
                    <a:pt x="1475" y="1101"/>
                  </a:lnTo>
                  <a:lnTo>
                    <a:pt x="1496" y="1121"/>
                  </a:lnTo>
                  <a:lnTo>
                    <a:pt x="1517" y="1137"/>
                  </a:lnTo>
                  <a:lnTo>
                    <a:pt x="1538" y="1150"/>
                  </a:lnTo>
                  <a:lnTo>
                    <a:pt x="1559" y="1158"/>
                  </a:lnTo>
                  <a:lnTo>
                    <a:pt x="1580" y="1160"/>
                  </a:lnTo>
                  <a:lnTo>
                    <a:pt x="1602" y="1157"/>
                  </a:lnTo>
                  <a:lnTo>
                    <a:pt x="1623" y="1148"/>
                  </a:lnTo>
                  <a:lnTo>
                    <a:pt x="1644" y="1132"/>
                  </a:lnTo>
                  <a:lnTo>
                    <a:pt x="1665" y="1109"/>
                  </a:lnTo>
                  <a:lnTo>
                    <a:pt x="1686" y="1079"/>
                  </a:lnTo>
                  <a:lnTo>
                    <a:pt x="1707" y="1042"/>
                  </a:lnTo>
                  <a:lnTo>
                    <a:pt x="1728" y="999"/>
                  </a:lnTo>
                  <a:lnTo>
                    <a:pt x="1749" y="948"/>
                  </a:lnTo>
                  <a:lnTo>
                    <a:pt x="1770" y="892"/>
                  </a:lnTo>
                  <a:lnTo>
                    <a:pt x="1791" y="830"/>
                  </a:lnTo>
                  <a:lnTo>
                    <a:pt x="1812" y="764"/>
                  </a:lnTo>
                  <a:lnTo>
                    <a:pt x="1833" y="693"/>
                  </a:lnTo>
                  <a:lnTo>
                    <a:pt x="1854" y="620"/>
                  </a:lnTo>
                  <a:lnTo>
                    <a:pt x="1875" y="545"/>
                  </a:lnTo>
                  <a:lnTo>
                    <a:pt x="1897" y="470"/>
                  </a:lnTo>
                  <a:lnTo>
                    <a:pt x="1918" y="395"/>
                  </a:lnTo>
                  <a:lnTo>
                    <a:pt x="1939" y="323"/>
                  </a:lnTo>
                  <a:lnTo>
                    <a:pt x="1960" y="254"/>
                  </a:lnTo>
                  <a:lnTo>
                    <a:pt x="1981" y="191"/>
                  </a:lnTo>
                  <a:lnTo>
                    <a:pt x="2002" y="134"/>
                  </a:lnTo>
                  <a:lnTo>
                    <a:pt x="2023" y="85"/>
                  </a:lnTo>
                  <a:lnTo>
                    <a:pt x="2044" y="45"/>
                  </a:lnTo>
                  <a:lnTo>
                    <a:pt x="2065" y="17"/>
                  </a:lnTo>
                  <a:lnTo>
                    <a:pt x="2086"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161">
              <a:extLst>
                <a:ext uri="{FF2B5EF4-FFF2-40B4-BE49-F238E27FC236}">
                  <a16:creationId xmlns:a16="http://schemas.microsoft.com/office/drawing/2014/main" id="{8C5AD351-9E6D-8B82-DDE3-56B5AB41BD92}"/>
                </a:ext>
              </a:extLst>
            </p:cNvPr>
            <p:cNvSpPr>
              <a:spLocks noChangeArrowheads="1"/>
            </p:cNvSpPr>
            <p:nvPr/>
          </p:nvSpPr>
          <p:spPr bwMode="auto">
            <a:xfrm>
              <a:off x="1704" y="678"/>
              <a:ext cx="868" cy="4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62">
              <a:extLst>
                <a:ext uri="{FF2B5EF4-FFF2-40B4-BE49-F238E27FC236}">
                  <a16:creationId xmlns:a16="http://schemas.microsoft.com/office/drawing/2014/main" id="{B969BA1E-F5B5-8705-5C96-FAA839B3A556}"/>
                </a:ext>
              </a:extLst>
            </p:cNvPr>
            <p:cNvSpPr>
              <a:spLocks noChangeArrowheads="1"/>
            </p:cNvSpPr>
            <p:nvPr/>
          </p:nvSpPr>
          <p:spPr bwMode="auto">
            <a:xfrm>
              <a:off x="1928" y="700"/>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68%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163">
              <a:extLst>
                <a:ext uri="{FF2B5EF4-FFF2-40B4-BE49-F238E27FC236}">
                  <a16:creationId xmlns:a16="http://schemas.microsoft.com/office/drawing/2014/main" id="{20375D82-3E17-30BF-E5B1-AE393F4E8AA9}"/>
                </a:ext>
              </a:extLst>
            </p:cNvPr>
            <p:cNvSpPr>
              <a:spLocks noChangeArrowheads="1"/>
            </p:cNvSpPr>
            <p:nvPr/>
          </p:nvSpPr>
          <p:spPr bwMode="auto">
            <a:xfrm>
              <a:off x="1723" y="701"/>
              <a:ext cx="192" cy="7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4">
              <a:extLst>
                <a:ext uri="{FF2B5EF4-FFF2-40B4-BE49-F238E27FC236}">
                  <a16:creationId xmlns:a16="http://schemas.microsoft.com/office/drawing/2014/main" id="{3EDD5B17-4DA7-3DA5-23F2-D8D84798EAFC}"/>
                </a:ext>
              </a:extLst>
            </p:cNvPr>
            <p:cNvSpPr>
              <a:spLocks noChangeArrowheads="1"/>
            </p:cNvSpPr>
            <p:nvPr/>
          </p:nvSpPr>
          <p:spPr bwMode="auto">
            <a:xfrm>
              <a:off x="1928" y="806"/>
              <a:ext cx="65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165">
              <a:extLst>
                <a:ext uri="{FF2B5EF4-FFF2-40B4-BE49-F238E27FC236}">
                  <a16:creationId xmlns:a16="http://schemas.microsoft.com/office/drawing/2014/main" id="{3ECC85C8-A34C-AE19-53EC-7CF86B725369}"/>
                </a:ext>
              </a:extLst>
            </p:cNvPr>
            <p:cNvSpPr>
              <a:spLocks noChangeShapeType="1"/>
            </p:cNvSpPr>
            <p:nvPr/>
          </p:nvSpPr>
          <p:spPr bwMode="auto">
            <a:xfrm>
              <a:off x="1723" y="844"/>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166">
              <a:extLst>
                <a:ext uri="{FF2B5EF4-FFF2-40B4-BE49-F238E27FC236}">
                  <a16:creationId xmlns:a16="http://schemas.microsoft.com/office/drawing/2014/main" id="{75F27DCF-4D2A-9493-0A41-FE3FF6E95DEC}"/>
                </a:ext>
              </a:extLst>
            </p:cNvPr>
            <p:cNvSpPr>
              <a:spLocks noChangeArrowheads="1"/>
            </p:cNvSpPr>
            <p:nvPr/>
          </p:nvSpPr>
          <p:spPr bwMode="auto">
            <a:xfrm>
              <a:off x="1928" y="908"/>
              <a:ext cx="346"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Freeform 167">
              <a:extLst>
                <a:ext uri="{FF2B5EF4-FFF2-40B4-BE49-F238E27FC236}">
                  <a16:creationId xmlns:a16="http://schemas.microsoft.com/office/drawing/2014/main" id="{2662BC93-BABB-D493-5515-06BF799B9AD5}"/>
                </a:ext>
              </a:extLst>
            </p:cNvPr>
            <p:cNvSpPr>
              <a:spLocks noEditPoints="1"/>
            </p:cNvSpPr>
            <p:nvPr/>
          </p:nvSpPr>
          <p:spPr bwMode="auto">
            <a:xfrm>
              <a:off x="1787" y="917"/>
              <a:ext cx="64" cy="64"/>
            </a:xfrm>
            <a:custGeom>
              <a:avLst/>
              <a:gdLst>
                <a:gd name="T0" fmla="*/ 32 w 64"/>
                <a:gd name="T1" fmla="*/ 0 h 64"/>
                <a:gd name="T2" fmla="*/ 32 w 64"/>
                <a:gd name="T3" fmla="*/ 64 h 64"/>
                <a:gd name="T4" fmla="*/ 0 w 64"/>
                <a:gd name="T5" fmla="*/ 32 h 64"/>
                <a:gd name="T6" fmla="*/ 64 w 64"/>
                <a:gd name="T7" fmla="*/ 32 h 64"/>
              </a:gdLst>
              <a:ahLst/>
              <a:cxnLst>
                <a:cxn ang="0">
                  <a:pos x="T0" y="T1"/>
                </a:cxn>
                <a:cxn ang="0">
                  <a:pos x="T2" y="T3"/>
                </a:cxn>
                <a:cxn ang="0">
                  <a:pos x="T4" y="T5"/>
                </a:cxn>
                <a:cxn ang="0">
                  <a:pos x="T6" y="T7"/>
                </a:cxn>
              </a:cxnLst>
              <a:rect l="0" t="0" r="r" b="b"/>
              <a:pathLst>
                <a:path w="64" h="64">
                  <a:moveTo>
                    <a:pt x="32" y="0"/>
                  </a:moveTo>
                  <a:lnTo>
                    <a:pt x="32" y="64"/>
                  </a:lnTo>
                  <a:moveTo>
                    <a:pt x="0" y="32"/>
                  </a:moveTo>
                  <a:lnTo>
                    <a:pt x="64" y="32"/>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168">
              <a:extLst>
                <a:ext uri="{FF2B5EF4-FFF2-40B4-BE49-F238E27FC236}">
                  <a16:creationId xmlns:a16="http://schemas.microsoft.com/office/drawing/2014/main" id="{6DBFEE88-23D5-924A-6232-18A62CA25A7B}"/>
                </a:ext>
              </a:extLst>
            </p:cNvPr>
            <p:cNvSpPr>
              <a:spLocks noChangeArrowheads="1"/>
            </p:cNvSpPr>
            <p:nvPr/>
          </p:nvSpPr>
          <p:spPr bwMode="auto">
            <a:xfrm>
              <a:off x="1928" y="1014"/>
              <a:ext cx="500"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169">
              <a:extLst>
                <a:ext uri="{FF2B5EF4-FFF2-40B4-BE49-F238E27FC236}">
                  <a16:creationId xmlns:a16="http://schemas.microsoft.com/office/drawing/2014/main" id="{47F8E6BE-DA07-3B17-B390-C09AF04F1568}"/>
                </a:ext>
              </a:extLst>
            </p:cNvPr>
            <p:cNvSpPr>
              <a:spLocks noChangeShapeType="1"/>
            </p:cNvSpPr>
            <p:nvPr/>
          </p:nvSpPr>
          <p:spPr bwMode="auto">
            <a:xfrm>
              <a:off x="1723" y="1053"/>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170">
              <a:extLst>
                <a:ext uri="{FF2B5EF4-FFF2-40B4-BE49-F238E27FC236}">
                  <a16:creationId xmlns:a16="http://schemas.microsoft.com/office/drawing/2014/main" id="{A4949374-FF32-05C2-7AF2-31A21472DA5F}"/>
                </a:ext>
              </a:extLst>
            </p:cNvPr>
            <p:cNvSpPr>
              <a:spLocks noChangeArrowheads="1"/>
            </p:cNvSpPr>
            <p:nvPr/>
          </p:nvSpPr>
          <p:spPr bwMode="auto">
            <a:xfrm>
              <a:off x="1704" y="678"/>
              <a:ext cx="868" cy="436"/>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64" name="Straight Connector 63">
            <a:extLst>
              <a:ext uri="{FF2B5EF4-FFF2-40B4-BE49-F238E27FC236}">
                <a16:creationId xmlns:a16="http://schemas.microsoft.com/office/drawing/2014/main" id="{DADC46EA-15C4-16DB-6CE3-84F0C5AFE0B8}"/>
              </a:ext>
            </a:extLst>
          </p:cNvPr>
          <p:cNvCxnSpPr/>
          <p:nvPr/>
        </p:nvCxnSpPr>
        <p:spPr>
          <a:xfrm>
            <a:off x="5762642" y="2609337"/>
            <a:ext cx="3221111" cy="0"/>
          </a:xfrm>
          <a:prstGeom prst="line">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F7A92749-8FC0-791C-D6F5-5A4A43121E0F}"/>
                  </a:ext>
                </a:extLst>
              </p:cNvPr>
              <p:cNvSpPr txBox="1"/>
              <p:nvPr/>
            </p:nvSpPr>
            <p:spPr>
              <a:xfrm>
                <a:off x="8459931" y="2399775"/>
                <a:ext cx="379269" cy="2095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𝑦</m:t>
                          </m:r>
                        </m:e>
                        <m:sub>
                          <m:r>
                            <m:rPr>
                              <m:sty m:val="p"/>
                            </m:rPr>
                            <a:rPr lang="en-US" sz="1400" b="0" i="0" smtClean="0">
                              <a:latin typeface="Cambria Math" panose="02040503050406030204" pitchFamily="18" charset="0"/>
                            </a:rPr>
                            <m:t>PBS</m:t>
                          </m:r>
                        </m:sub>
                      </m:sSub>
                    </m:oMath>
                  </m:oMathPara>
                </a14:m>
                <a:endParaRPr lang="en-US" sz="1400" dirty="0"/>
              </a:p>
            </p:txBody>
          </p:sp>
        </mc:Choice>
        <mc:Fallback xmlns="">
          <p:sp>
            <p:nvSpPr>
              <p:cNvPr id="65" name="TextBox 64">
                <a:extLst>
                  <a:ext uri="{FF2B5EF4-FFF2-40B4-BE49-F238E27FC236}">
                    <a16:creationId xmlns:a16="http://schemas.microsoft.com/office/drawing/2014/main" id="{F7A92749-8FC0-791C-D6F5-5A4A43121E0F}"/>
                  </a:ext>
                </a:extLst>
              </p:cNvPr>
              <p:cNvSpPr txBox="1">
                <a:spLocks noRot="1" noChangeAspect="1" noMove="1" noResize="1" noEditPoints="1" noAdjustHandles="1" noChangeArrowheads="1" noChangeShapeType="1" noTextEdit="1"/>
              </p:cNvSpPr>
              <p:nvPr/>
            </p:nvSpPr>
            <p:spPr>
              <a:xfrm>
                <a:off x="8459931" y="2399775"/>
                <a:ext cx="379269" cy="209562"/>
              </a:xfrm>
              <a:prstGeom prst="rect">
                <a:avLst/>
              </a:prstGeom>
              <a:blipFill>
                <a:blip r:embed="rId5"/>
                <a:stretch>
                  <a:fillRect l="-12903" r="-3226" b="-26471"/>
                </a:stretch>
              </a:blipFill>
            </p:spPr>
            <p:txBody>
              <a:bodyPr/>
              <a:lstStyle/>
              <a:p>
                <a:r>
                  <a:rPr lang="en-US">
                    <a:noFill/>
                  </a:rPr>
                  <a:t> </a:t>
                </a:r>
              </a:p>
            </p:txBody>
          </p:sp>
        </mc:Fallback>
      </mc:AlternateContent>
      <p:grpSp>
        <p:nvGrpSpPr>
          <p:cNvPr id="66" name="Group 4">
            <a:extLst>
              <a:ext uri="{FF2B5EF4-FFF2-40B4-BE49-F238E27FC236}">
                <a16:creationId xmlns:a16="http://schemas.microsoft.com/office/drawing/2014/main" id="{029CE901-B759-00A0-DEC7-2B0F892EC98C}"/>
              </a:ext>
            </a:extLst>
          </p:cNvPr>
          <p:cNvGrpSpPr>
            <a:grpSpLocks noChangeAspect="1"/>
          </p:cNvGrpSpPr>
          <p:nvPr/>
        </p:nvGrpSpPr>
        <p:grpSpPr bwMode="auto">
          <a:xfrm>
            <a:off x="5300525" y="3569663"/>
            <a:ext cx="3778553" cy="3009562"/>
            <a:chOff x="135" y="2012"/>
            <a:chExt cx="2447" cy="1949"/>
          </a:xfrm>
        </p:grpSpPr>
        <p:sp>
          <p:nvSpPr>
            <p:cNvPr id="67" name="Rectangle 5">
              <a:extLst>
                <a:ext uri="{FF2B5EF4-FFF2-40B4-BE49-F238E27FC236}">
                  <a16:creationId xmlns:a16="http://schemas.microsoft.com/office/drawing/2014/main" id="{967F4D28-F004-B41D-3C50-C04ECC84DB16}"/>
                </a:ext>
              </a:extLst>
            </p:cNvPr>
            <p:cNvSpPr>
              <a:spLocks noChangeArrowheads="1"/>
            </p:cNvSpPr>
            <p:nvPr/>
          </p:nvSpPr>
          <p:spPr bwMode="auto">
            <a:xfrm>
              <a:off x="423" y="2060"/>
              <a:ext cx="2087" cy="1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Line 6">
              <a:extLst>
                <a:ext uri="{FF2B5EF4-FFF2-40B4-BE49-F238E27FC236}">
                  <a16:creationId xmlns:a16="http://schemas.microsoft.com/office/drawing/2014/main" id="{C7497827-B31E-DEC4-735F-AEF11ACA7116}"/>
                </a:ext>
              </a:extLst>
            </p:cNvPr>
            <p:cNvSpPr>
              <a:spLocks noChangeShapeType="1"/>
            </p:cNvSpPr>
            <p:nvPr/>
          </p:nvSpPr>
          <p:spPr bwMode="auto">
            <a:xfrm>
              <a:off x="423" y="3653"/>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7">
              <a:extLst>
                <a:ext uri="{FF2B5EF4-FFF2-40B4-BE49-F238E27FC236}">
                  <a16:creationId xmlns:a16="http://schemas.microsoft.com/office/drawing/2014/main" id="{F382C269-C3EC-1D8F-ABCE-313B9573EAF4}"/>
                </a:ext>
              </a:extLst>
            </p:cNvPr>
            <p:cNvSpPr>
              <a:spLocks noChangeShapeType="1"/>
            </p:cNvSpPr>
            <p:nvPr/>
          </p:nvSpPr>
          <p:spPr bwMode="auto">
            <a:xfrm>
              <a:off x="423" y="2060"/>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8">
              <a:extLst>
                <a:ext uri="{FF2B5EF4-FFF2-40B4-BE49-F238E27FC236}">
                  <a16:creationId xmlns:a16="http://schemas.microsoft.com/office/drawing/2014/main" id="{C2CF8106-ADD8-9F47-C163-A9C3518B9A4D}"/>
                </a:ext>
              </a:extLst>
            </p:cNvPr>
            <p:cNvSpPr>
              <a:spLocks noChangeShapeType="1"/>
            </p:cNvSpPr>
            <p:nvPr/>
          </p:nvSpPr>
          <p:spPr bwMode="auto">
            <a:xfrm flipV="1">
              <a:off x="423" y="363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9">
              <a:extLst>
                <a:ext uri="{FF2B5EF4-FFF2-40B4-BE49-F238E27FC236}">
                  <a16:creationId xmlns:a16="http://schemas.microsoft.com/office/drawing/2014/main" id="{6A3DC546-6FFE-A003-EB6E-73F2FA5E207D}"/>
                </a:ext>
              </a:extLst>
            </p:cNvPr>
            <p:cNvSpPr>
              <a:spLocks noChangeShapeType="1"/>
            </p:cNvSpPr>
            <p:nvPr/>
          </p:nvSpPr>
          <p:spPr bwMode="auto">
            <a:xfrm flipV="1">
              <a:off x="840" y="363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Line 10">
              <a:extLst>
                <a:ext uri="{FF2B5EF4-FFF2-40B4-BE49-F238E27FC236}">
                  <a16:creationId xmlns:a16="http://schemas.microsoft.com/office/drawing/2014/main" id="{0DBBCCB5-400F-6DE0-5B94-A2D173B0B633}"/>
                </a:ext>
              </a:extLst>
            </p:cNvPr>
            <p:cNvSpPr>
              <a:spLocks noChangeShapeType="1"/>
            </p:cNvSpPr>
            <p:nvPr/>
          </p:nvSpPr>
          <p:spPr bwMode="auto">
            <a:xfrm flipV="1">
              <a:off x="1258" y="363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11">
              <a:extLst>
                <a:ext uri="{FF2B5EF4-FFF2-40B4-BE49-F238E27FC236}">
                  <a16:creationId xmlns:a16="http://schemas.microsoft.com/office/drawing/2014/main" id="{F37C9347-7F13-77B4-C866-5066D4DABE1D}"/>
                </a:ext>
              </a:extLst>
            </p:cNvPr>
            <p:cNvSpPr>
              <a:spLocks noChangeShapeType="1"/>
            </p:cNvSpPr>
            <p:nvPr/>
          </p:nvSpPr>
          <p:spPr bwMode="auto">
            <a:xfrm flipV="1">
              <a:off x="1675" y="363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2">
              <a:extLst>
                <a:ext uri="{FF2B5EF4-FFF2-40B4-BE49-F238E27FC236}">
                  <a16:creationId xmlns:a16="http://schemas.microsoft.com/office/drawing/2014/main" id="{E8086670-900C-BF77-B998-9897F3435380}"/>
                </a:ext>
              </a:extLst>
            </p:cNvPr>
            <p:cNvSpPr>
              <a:spLocks noChangeShapeType="1"/>
            </p:cNvSpPr>
            <p:nvPr/>
          </p:nvSpPr>
          <p:spPr bwMode="auto">
            <a:xfrm flipV="1">
              <a:off x="2093" y="363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3">
              <a:extLst>
                <a:ext uri="{FF2B5EF4-FFF2-40B4-BE49-F238E27FC236}">
                  <a16:creationId xmlns:a16="http://schemas.microsoft.com/office/drawing/2014/main" id="{22D45094-E704-F437-EBF2-12B062B83859}"/>
                </a:ext>
              </a:extLst>
            </p:cNvPr>
            <p:cNvSpPr>
              <a:spLocks noChangeShapeType="1"/>
            </p:cNvSpPr>
            <p:nvPr/>
          </p:nvSpPr>
          <p:spPr bwMode="auto">
            <a:xfrm flipV="1">
              <a:off x="2510" y="363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4">
              <a:extLst>
                <a:ext uri="{FF2B5EF4-FFF2-40B4-BE49-F238E27FC236}">
                  <a16:creationId xmlns:a16="http://schemas.microsoft.com/office/drawing/2014/main" id="{4C4A0623-3228-AFE9-D62C-E3F30FC79F26}"/>
                </a:ext>
              </a:extLst>
            </p:cNvPr>
            <p:cNvSpPr>
              <a:spLocks noChangeShapeType="1"/>
            </p:cNvSpPr>
            <p:nvPr/>
          </p:nvSpPr>
          <p:spPr bwMode="auto">
            <a:xfrm>
              <a:off x="423" y="206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5">
              <a:extLst>
                <a:ext uri="{FF2B5EF4-FFF2-40B4-BE49-F238E27FC236}">
                  <a16:creationId xmlns:a16="http://schemas.microsoft.com/office/drawing/2014/main" id="{397B3F76-3075-5E20-8B2C-9C783DCCEA28}"/>
                </a:ext>
              </a:extLst>
            </p:cNvPr>
            <p:cNvSpPr>
              <a:spLocks noChangeShapeType="1"/>
            </p:cNvSpPr>
            <p:nvPr/>
          </p:nvSpPr>
          <p:spPr bwMode="auto">
            <a:xfrm>
              <a:off x="840" y="206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6">
              <a:extLst>
                <a:ext uri="{FF2B5EF4-FFF2-40B4-BE49-F238E27FC236}">
                  <a16:creationId xmlns:a16="http://schemas.microsoft.com/office/drawing/2014/main" id="{B9B1F979-9FA2-5C8D-0F80-1BF0C4E4E0CF}"/>
                </a:ext>
              </a:extLst>
            </p:cNvPr>
            <p:cNvSpPr>
              <a:spLocks noChangeShapeType="1"/>
            </p:cNvSpPr>
            <p:nvPr/>
          </p:nvSpPr>
          <p:spPr bwMode="auto">
            <a:xfrm>
              <a:off x="1258" y="206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7">
              <a:extLst>
                <a:ext uri="{FF2B5EF4-FFF2-40B4-BE49-F238E27FC236}">
                  <a16:creationId xmlns:a16="http://schemas.microsoft.com/office/drawing/2014/main" id="{E719CEA1-DA39-97DA-4E36-DF705BA54092}"/>
                </a:ext>
              </a:extLst>
            </p:cNvPr>
            <p:cNvSpPr>
              <a:spLocks noChangeShapeType="1"/>
            </p:cNvSpPr>
            <p:nvPr/>
          </p:nvSpPr>
          <p:spPr bwMode="auto">
            <a:xfrm>
              <a:off x="1675" y="206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8">
              <a:extLst>
                <a:ext uri="{FF2B5EF4-FFF2-40B4-BE49-F238E27FC236}">
                  <a16:creationId xmlns:a16="http://schemas.microsoft.com/office/drawing/2014/main" id="{A01EE564-00C2-BC11-8DB8-9D52328CC109}"/>
                </a:ext>
              </a:extLst>
            </p:cNvPr>
            <p:cNvSpPr>
              <a:spLocks noChangeShapeType="1"/>
            </p:cNvSpPr>
            <p:nvPr/>
          </p:nvSpPr>
          <p:spPr bwMode="auto">
            <a:xfrm>
              <a:off x="2093" y="206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Line 19">
              <a:extLst>
                <a:ext uri="{FF2B5EF4-FFF2-40B4-BE49-F238E27FC236}">
                  <a16:creationId xmlns:a16="http://schemas.microsoft.com/office/drawing/2014/main" id="{5778F070-C579-5F1F-3BA0-4CC28C5E9FFE}"/>
                </a:ext>
              </a:extLst>
            </p:cNvPr>
            <p:cNvSpPr>
              <a:spLocks noChangeShapeType="1"/>
            </p:cNvSpPr>
            <p:nvPr/>
          </p:nvSpPr>
          <p:spPr bwMode="auto">
            <a:xfrm>
              <a:off x="2510" y="206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20">
              <a:extLst>
                <a:ext uri="{FF2B5EF4-FFF2-40B4-BE49-F238E27FC236}">
                  <a16:creationId xmlns:a16="http://schemas.microsoft.com/office/drawing/2014/main" id="{84849DFB-7D39-4C20-F515-B94F63EFC2CE}"/>
                </a:ext>
              </a:extLst>
            </p:cNvPr>
            <p:cNvSpPr>
              <a:spLocks noChangeArrowheads="1"/>
            </p:cNvSpPr>
            <p:nvPr/>
          </p:nvSpPr>
          <p:spPr bwMode="auto">
            <a:xfrm>
              <a:off x="399" y="369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21">
              <a:extLst>
                <a:ext uri="{FF2B5EF4-FFF2-40B4-BE49-F238E27FC236}">
                  <a16:creationId xmlns:a16="http://schemas.microsoft.com/office/drawing/2014/main" id="{DE60F751-24E6-E313-924F-67F902861AD2}"/>
                </a:ext>
              </a:extLst>
            </p:cNvPr>
            <p:cNvSpPr>
              <a:spLocks noChangeArrowheads="1"/>
            </p:cNvSpPr>
            <p:nvPr/>
          </p:nvSpPr>
          <p:spPr bwMode="auto">
            <a:xfrm>
              <a:off x="779" y="3691"/>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22">
              <a:extLst>
                <a:ext uri="{FF2B5EF4-FFF2-40B4-BE49-F238E27FC236}">
                  <a16:creationId xmlns:a16="http://schemas.microsoft.com/office/drawing/2014/main" id="{55BCA752-66FD-E643-5355-75A40CA6D8C6}"/>
                </a:ext>
              </a:extLst>
            </p:cNvPr>
            <p:cNvSpPr>
              <a:spLocks noChangeArrowheads="1"/>
            </p:cNvSpPr>
            <p:nvPr/>
          </p:nvSpPr>
          <p:spPr bwMode="auto">
            <a:xfrm>
              <a:off x="1197" y="3691"/>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23">
              <a:extLst>
                <a:ext uri="{FF2B5EF4-FFF2-40B4-BE49-F238E27FC236}">
                  <a16:creationId xmlns:a16="http://schemas.microsoft.com/office/drawing/2014/main" id="{172F7EC0-2289-CA3D-FC7B-086C607C9AA7}"/>
                </a:ext>
              </a:extLst>
            </p:cNvPr>
            <p:cNvSpPr>
              <a:spLocks noChangeArrowheads="1"/>
            </p:cNvSpPr>
            <p:nvPr/>
          </p:nvSpPr>
          <p:spPr bwMode="auto">
            <a:xfrm>
              <a:off x="1611" y="3691"/>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24">
              <a:extLst>
                <a:ext uri="{FF2B5EF4-FFF2-40B4-BE49-F238E27FC236}">
                  <a16:creationId xmlns:a16="http://schemas.microsoft.com/office/drawing/2014/main" id="{5B5FE7A3-2290-813B-BC54-F8214F5279C0}"/>
                </a:ext>
              </a:extLst>
            </p:cNvPr>
            <p:cNvSpPr>
              <a:spLocks noChangeArrowheads="1"/>
            </p:cNvSpPr>
            <p:nvPr/>
          </p:nvSpPr>
          <p:spPr bwMode="auto">
            <a:xfrm>
              <a:off x="2029" y="3691"/>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5">
              <a:extLst>
                <a:ext uri="{FF2B5EF4-FFF2-40B4-BE49-F238E27FC236}">
                  <a16:creationId xmlns:a16="http://schemas.microsoft.com/office/drawing/2014/main" id="{77F7342F-6E65-0786-577F-DB266E326416}"/>
                </a:ext>
              </a:extLst>
            </p:cNvPr>
            <p:cNvSpPr>
              <a:spLocks noChangeArrowheads="1"/>
            </p:cNvSpPr>
            <p:nvPr/>
          </p:nvSpPr>
          <p:spPr bwMode="auto">
            <a:xfrm>
              <a:off x="2486" y="369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26">
              <a:extLst>
                <a:ext uri="{FF2B5EF4-FFF2-40B4-BE49-F238E27FC236}">
                  <a16:creationId xmlns:a16="http://schemas.microsoft.com/office/drawing/2014/main" id="{34307FAD-BFE4-323B-0701-A85443A0336D}"/>
                </a:ext>
              </a:extLst>
            </p:cNvPr>
            <p:cNvSpPr>
              <a:spLocks noChangeArrowheads="1"/>
            </p:cNvSpPr>
            <p:nvPr/>
          </p:nvSpPr>
          <p:spPr bwMode="auto">
            <a:xfrm>
              <a:off x="1442" y="3817"/>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Line 27">
              <a:extLst>
                <a:ext uri="{FF2B5EF4-FFF2-40B4-BE49-F238E27FC236}">
                  <a16:creationId xmlns:a16="http://schemas.microsoft.com/office/drawing/2014/main" id="{6C68BDA0-E513-42AC-FE4E-DDC814977DCC}"/>
                </a:ext>
              </a:extLst>
            </p:cNvPr>
            <p:cNvSpPr>
              <a:spLocks noChangeShapeType="1"/>
            </p:cNvSpPr>
            <p:nvPr/>
          </p:nvSpPr>
          <p:spPr bwMode="auto">
            <a:xfrm flipV="1">
              <a:off x="423" y="2060"/>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Line 28">
              <a:extLst>
                <a:ext uri="{FF2B5EF4-FFF2-40B4-BE49-F238E27FC236}">
                  <a16:creationId xmlns:a16="http://schemas.microsoft.com/office/drawing/2014/main" id="{A3FB28F7-0A16-3E77-2980-59A4007A3B76}"/>
                </a:ext>
              </a:extLst>
            </p:cNvPr>
            <p:cNvSpPr>
              <a:spLocks noChangeShapeType="1"/>
            </p:cNvSpPr>
            <p:nvPr/>
          </p:nvSpPr>
          <p:spPr bwMode="auto">
            <a:xfrm flipV="1">
              <a:off x="2510" y="2060"/>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Line 29">
              <a:extLst>
                <a:ext uri="{FF2B5EF4-FFF2-40B4-BE49-F238E27FC236}">
                  <a16:creationId xmlns:a16="http://schemas.microsoft.com/office/drawing/2014/main" id="{3BDA9C52-82C3-1867-C3B8-D25CFEA9A0B9}"/>
                </a:ext>
              </a:extLst>
            </p:cNvPr>
            <p:cNvSpPr>
              <a:spLocks noChangeShapeType="1"/>
            </p:cNvSpPr>
            <p:nvPr/>
          </p:nvSpPr>
          <p:spPr bwMode="auto">
            <a:xfrm>
              <a:off x="423" y="365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Line 30">
              <a:extLst>
                <a:ext uri="{FF2B5EF4-FFF2-40B4-BE49-F238E27FC236}">
                  <a16:creationId xmlns:a16="http://schemas.microsoft.com/office/drawing/2014/main" id="{6CB6D959-4AE6-376F-4B8B-9E8522E95A8B}"/>
                </a:ext>
              </a:extLst>
            </p:cNvPr>
            <p:cNvSpPr>
              <a:spLocks noChangeShapeType="1"/>
            </p:cNvSpPr>
            <p:nvPr/>
          </p:nvSpPr>
          <p:spPr bwMode="auto">
            <a:xfrm>
              <a:off x="423" y="333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Line 31">
              <a:extLst>
                <a:ext uri="{FF2B5EF4-FFF2-40B4-BE49-F238E27FC236}">
                  <a16:creationId xmlns:a16="http://schemas.microsoft.com/office/drawing/2014/main" id="{F5BDD8A1-16E5-10F2-CA6F-D4CC2CBC3EA3}"/>
                </a:ext>
              </a:extLst>
            </p:cNvPr>
            <p:cNvSpPr>
              <a:spLocks noChangeShapeType="1"/>
            </p:cNvSpPr>
            <p:nvPr/>
          </p:nvSpPr>
          <p:spPr bwMode="auto">
            <a:xfrm>
              <a:off x="423" y="301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Line 32">
              <a:extLst>
                <a:ext uri="{FF2B5EF4-FFF2-40B4-BE49-F238E27FC236}">
                  <a16:creationId xmlns:a16="http://schemas.microsoft.com/office/drawing/2014/main" id="{525DAD0B-93BB-EE9B-AF5B-FE0A7E140559}"/>
                </a:ext>
              </a:extLst>
            </p:cNvPr>
            <p:cNvSpPr>
              <a:spLocks noChangeShapeType="1"/>
            </p:cNvSpPr>
            <p:nvPr/>
          </p:nvSpPr>
          <p:spPr bwMode="auto">
            <a:xfrm>
              <a:off x="423" y="269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Line 33">
              <a:extLst>
                <a:ext uri="{FF2B5EF4-FFF2-40B4-BE49-F238E27FC236}">
                  <a16:creationId xmlns:a16="http://schemas.microsoft.com/office/drawing/2014/main" id="{9D17BFEA-D74A-83E6-1F18-5CD96FF6ACEA}"/>
                </a:ext>
              </a:extLst>
            </p:cNvPr>
            <p:cNvSpPr>
              <a:spLocks noChangeShapeType="1"/>
            </p:cNvSpPr>
            <p:nvPr/>
          </p:nvSpPr>
          <p:spPr bwMode="auto">
            <a:xfrm>
              <a:off x="423" y="237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Line 34">
              <a:extLst>
                <a:ext uri="{FF2B5EF4-FFF2-40B4-BE49-F238E27FC236}">
                  <a16:creationId xmlns:a16="http://schemas.microsoft.com/office/drawing/2014/main" id="{1434CA88-4BDC-3E80-F63E-6852655F65CA}"/>
                </a:ext>
              </a:extLst>
            </p:cNvPr>
            <p:cNvSpPr>
              <a:spLocks noChangeShapeType="1"/>
            </p:cNvSpPr>
            <p:nvPr/>
          </p:nvSpPr>
          <p:spPr bwMode="auto">
            <a:xfrm>
              <a:off x="423" y="206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Line 35">
              <a:extLst>
                <a:ext uri="{FF2B5EF4-FFF2-40B4-BE49-F238E27FC236}">
                  <a16:creationId xmlns:a16="http://schemas.microsoft.com/office/drawing/2014/main" id="{722B47F9-9165-5C46-F555-94FDECD75FE6}"/>
                </a:ext>
              </a:extLst>
            </p:cNvPr>
            <p:cNvSpPr>
              <a:spLocks noChangeShapeType="1"/>
            </p:cNvSpPr>
            <p:nvPr/>
          </p:nvSpPr>
          <p:spPr bwMode="auto">
            <a:xfrm flipH="1">
              <a:off x="2489" y="365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Line 36">
              <a:extLst>
                <a:ext uri="{FF2B5EF4-FFF2-40B4-BE49-F238E27FC236}">
                  <a16:creationId xmlns:a16="http://schemas.microsoft.com/office/drawing/2014/main" id="{7179AD3E-F077-E7A1-DB17-83FD6B8BB865}"/>
                </a:ext>
              </a:extLst>
            </p:cNvPr>
            <p:cNvSpPr>
              <a:spLocks noChangeShapeType="1"/>
            </p:cNvSpPr>
            <p:nvPr/>
          </p:nvSpPr>
          <p:spPr bwMode="auto">
            <a:xfrm flipH="1">
              <a:off x="2489" y="333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Line 37">
              <a:extLst>
                <a:ext uri="{FF2B5EF4-FFF2-40B4-BE49-F238E27FC236}">
                  <a16:creationId xmlns:a16="http://schemas.microsoft.com/office/drawing/2014/main" id="{C527A16B-5EB5-8520-B423-D89B432AAE3D}"/>
                </a:ext>
              </a:extLst>
            </p:cNvPr>
            <p:cNvSpPr>
              <a:spLocks noChangeShapeType="1"/>
            </p:cNvSpPr>
            <p:nvPr/>
          </p:nvSpPr>
          <p:spPr bwMode="auto">
            <a:xfrm flipH="1">
              <a:off x="2489" y="301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Line 38">
              <a:extLst>
                <a:ext uri="{FF2B5EF4-FFF2-40B4-BE49-F238E27FC236}">
                  <a16:creationId xmlns:a16="http://schemas.microsoft.com/office/drawing/2014/main" id="{5BCA309A-6665-41E9-1E66-9CA1E82EADDC}"/>
                </a:ext>
              </a:extLst>
            </p:cNvPr>
            <p:cNvSpPr>
              <a:spLocks noChangeShapeType="1"/>
            </p:cNvSpPr>
            <p:nvPr/>
          </p:nvSpPr>
          <p:spPr bwMode="auto">
            <a:xfrm flipH="1">
              <a:off x="2489" y="269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Line 39">
              <a:extLst>
                <a:ext uri="{FF2B5EF4-FFF2-40B4-BE49-F238E27FC236}">
                  <a16:creationId xmlns:a16="http://schemas.microsoft.com/office/drawing/2014/main" id="{29C91BCC-C9F7-EC7C-C79A-0ABFF6EED620}"/>
                </a:ext>
              </a:extLst>
            </p:cNvPr>
            <p:cNvSpPr>
              <a:spLocks noChangeShapeType="1"/>
            </p:cNvSpPr>
            <p:nvPr/>
          </p:nvSpPr>
          <p:spPr bwMode="auto">
            <a:xfrm flipH="1">
              <a:off x="2489" y="237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Line 40">
              <a:extLst>
                <a:ext uri="{FF2B5EF4-FFF2-40B4-BE49-F238E27FC236}">
                  <a16:creationId xmlns:a16="http://schemas.microsoft.com/office/drawing/2014/main" id="{92F6FEF3-EE62-36C1-9730-C65764705B29}"/>
                </a:ext>
              </a:extLst>
            </p:cNvPr>
            <p:cNvSpPr>
              <a:spLocks noChangeShapeType="1"/>
            </p:cNvSpPr>
            <p:nvPr/>
          </p:nvSpPr>
          <p:spPr bwMode="auto">
            <a:xfrm flipH="1">
              <a:off x="2489" y="206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Rectangle 41">
              <a:extLst>
                <a:ext uri="{FF2B5EF4-FFF2-40B4-BE49-F238E27FC236}">
                  <a16:creationId xmlns:a16="http://schemas.microsoft.com/office/drawing/2014/main" id="{AC1CF5AE-5A6D-5609-EED9-53C48F538076}"/>
                </a:ext>
              </a:extLst>
            </p:cNvPr>
            <p:cNvSpPr>
              <a:spLocks noChangeArrowheads="1"/>
            </p:cNvSpPr>
            <p:nvPr/>
          </p:nvSpPr>
          <p:spPr bwMode="auto">
            <a:xfrm>
              <a:off x="341" y="360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Rectangle 42">
              <a:extLst>
                <a:ext uri="{FF2B5EF4-FFF2-40B4-BE49-F238E27FC236}">
                  <a16:creationId xmlns:a16="http://schemas.microsoft.com/office/drawing/2014/main" id="{4ED296D3-0FAA-23A2-3339-BF8A07488263}"/>
                </a:ext>
              </a:extLst>
            </p:cNvPr>
            <p:cNvSpPr>
              <a:spLocks noChangeArrowheads="1"/>
            </p:cNvSpPr>
            <p:nvPr/>
          </p:nvSpPr>
          <p:spPr bwMode="auto">
            <a:xfrm>
              <a:off x="269" y="328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Rectangle 43">
              <a:extLst>
                <a:ext uri="{FF2B5EF4-FFF2-40B4-BE49-F238E27FC236}">
                  <a16:creationId xmlns:a16="http://schemas.microsoft.com/office/drawing/2014/main" id="{71A47175-835D-912C-FAED-E58368C9F3E8}"/>
                </a:ext>
              </a:extLst>
            </p:cNvPr>
            <p:cNvSpPr>
              <a:spLocks noChangeArrowheads="1"/>
            </p:cNvSpPr>
            <p:nvPr/>
          </p:nvSpPr>
          <p:spPr bwMode="auto">
            <a:xfrm>
              <a:off x="269" y="296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Rectangle 44">
              <a:extLst>
                <a:ext uri="{FF2B5EF4-FFF2-40B4-BE49-F238E27FC236}">
                  <a16:creationId xmlns:a16="http://schemas.microsoft.com/office/drawing/2014/main" id="{A77499AA-1A84-FC4E-04BA-6E6EFDBF8CB4}"/>
                </a:ext>
              </a:extLst>
            </p:cNvPr>
            <p:cNvSpPr>
              <a:spLocks noChangeArrowheads="1"/>
            </p:cNvSpPr>
            <p:nvPr/>
          </p:nvSpPr>
          <p:spPr bwMode="auto">
            <a:xfrm>
              <a:off x="269" y="264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45">
              <a:extLst>
                <a:ext uri="{FF2B5EF4-FFF2-40B4-BE49-F238E27FC236}">
                  <a16:creationId xmlns:a16="http://schemas.microsoft.com/office/drawing/2014/main" id="{DB1BF40A-5359-8957-A528-CC5DF572E9AF}"/>
                </a:ext>
              </a:extLst>
            </p:cNvPr>
            <p:cNvSpPr>
              <a:spLocks noChangeArrowheads="1"/>
            </p:cNvSpPr>
            <p:nvPr/>
          </p:nvSpPr>
          <p:spPr bwMode="auto">
            <a:xfrm>
              <a:off x="269" y="232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Rectangle 46">
              <a:extLst>
                <a:ext uri="{FF2B5EF4-FFF2-40B4-BE49-F238E27FC236}">
                  <a16:creationId xmlns:a16="http://schemas.microsoft.com/office/drawing/2014/main" id="{3A31F25A-7F57-802F-8677-4129678FD5BA}"/>
                </a:ext>
              </a:extLst>
            </p:cNvPr>
            <p:cNvSpPr>
              <a:spLocks noChangeArrowheads="1"/>
            </p:cNvSpPr>
            <p:nvPr/>
          </p:nvSpPr>
          <p:spPr bwMode="auto">
            <a:xfrm>
              <a:off x="341" y="2012"/>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47">
              <a:extLst>
                <a:ext uri="{FF2B5EF4-FFF2-40B4-BE49-F238E27FC236}">
                  <a16:creationId xmlns:a16="http://schemas.microsoft.com/office/drawing/2014/main" id="{21410FD3-FF13-1770-AE48-EF4CCE7F1850}"/>
                </a:ext>
              </a:extLst>
            </p:cNvPr>
            <p:cNvSpPr>
              <a:spLocks noChangeArrowheads="1"/>
            </p:cNvSpPr>
            <p:nvPr/>
          </p:nvSpPr>
          <p:spPr bwMode="auto">
            <a:xfrm rot="16200000">
              <a:off x="147" y="2828"/>
              <a:ext cx="1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Rectangle 48">
              <a:extLst>
                <a:ext uri="{FF2B5EF4-FFF2-40B4-BE49-F238E27FC236}">
                  <a16:creationId xmlns:a16="http://schemas.microsoft.com/office/drawing/2014/main" id="{2F5E2D19-1F36-E005-3A8C-E0987BF970A9}"/>
                </a:ext>
              </a:extLst>
            </p:cNvPr>
            <p:cNvSpPr>
              <a:spLocks noChangeArrowheads="1"/>
            </p:cNvSpPr>
            <p:nvPr/>
          </p:nvSpPr>
          <p:spPr bwMode="auto">
            <a:xfrm rot="16200000">
              <a:off x="168" y="2786"/>
              <a:ext cx="7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Rectangle 49">
              <a:extLst>
                <a:ext uri="{FF2B5EF4-FFF2-40B4-BE49-F238E27FC236}">
                  <a16:creationId xmlns:a16="http://schemas.microsoft.com/office/drawing/2014/main" id="{C38FA9B9-CEAE-9617-5998-D91C2233306B}"/>
                </a:ext>
              </a:extLst>
            </p:cNvPr>
            <p:cNvSpPr>
              <a:spLocks noChangeArrowheads="1"/>
            </p:cNvSpPr>
            <p:nvPr/>
          </p:nvSpPr>
          <p:spPr bwMode="auto">
            <a:xfrm rot="16200000">
              <a:off x="166" y="2756"/>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Rectangle 50">
              <a:extLst>
                <a:ext uri="{FF2B5EF4-FFF2-40B4-BE49-F238E27FC236}">
                  <a16:creationId xmlns:a16="http://schemas.microsoft.com/office/drawing/2014/main" id="{F03722F7-CA9C-A0A5-A6DE-801DBBEB1C88}"/>
                </a:ext>
              </a:extLst>
            </p:cNvPr>
            <p:cNvSpPr>
              <a:spLocks noChangeArrowheads="1"/>
            </p:cNvSpPr>
            <p:nvPr/>
          </p:nvSpPr>
          <p:spPr bwMode="auto">
            <a:xfrm rot="16200000">
              <a:off x="156" y="271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 name="Rectangle 51">
              <a:extLst>
                <a:ext uri="{FF2B5EF4-FFF2-40B4-BE49-F238E27FC236}">
                  <a16:creationId xmlns:a16="http://schemas.microsoft.com/office/drawing/2014/main" id="{1E72E2C8-B54D-8817-429C-983FF3D832AA}"/>
                </a:ext>
              </a:extLst>
            </p:cNvPr>
            <p:cNvSpPr>
              <a:spLocks noChangeArrowheads="1"/>
            </p:cNvSpPr>
            <p:nvPr/>
          </p:nvSpPr>
          <p:spPr bwMode="auto">
            <a:xfrm rot="16200000">
              <a:off x="166" y="2679"/>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Freeform 52">
              <a:extLst>
                <a:ext uri="{FF2B5EF4-FFF2-40B4-BE49-F238E27FC236}">
                  <a16:creationId xmlns:a16="http://schemas.microsoft.com/office/drawing/2014/main" id="{EF609202-53DD-279B-5B84-D09D1273D23B}"/>
                </a:ext>
              </a:extLst>
            </p:cNvPr>
            <p:cNvSpPr>
              <a:spLocks/>
            </p:cNvSpPr>
            <p:nvPr/>
          </p:nvSpPr>
          <p:spPr bwMode="auto">
            <a:xfrm>
              <a:off x="423" y="2335"/>
              <a:ext cx="2087" cy="1318"/>
            </a:xfrm>
            <a:custGeom>
              <a:avLst/>
              <a:gdLst>
                <a:gd name="T0" fmla="*/ 29 w 2087"/>
                <a:gd name="T1" fmla="*/ 1318 h 1318"/>
                <a:gd name="T2" fmla="*/ 63 w 2087"/>
                <a:gd name="T3" fmla="*/ 1318 h 1318"/>
                <a:gd name="T4" fmla="*/ 97 w 2087"/>
                <a:gd name="T5" fmla="*/ 1303 h 1318"/>
                <a:gd name="T6" fmla="*/ 130 w 2087"/>
                <a:gd name="T7" fmla="*/ 1232 h 1318"/>
                <a:gd name="T8" fmla="*/ 163 w 2087"/>
                <a:gd name="T9" fmla="*/ 1099 h 1318"/>
                <a:gd name="T10" fmla="*/ 197 w 2087"/>
                <a:gd name="T11" fmla="*/ 929 h 1318"/>
                <a:gd name="T12" fmla="*/ 230 w 2087"/>
                <a:gd name="T13" fmla="*/ 749 h 1318"/>
                <a:gd name="T14" fmla="*/ 264 w 2087"/>
                <a:gd name="T15" fmla="*/ 578 h 1318"/>
                <a:gd name="T16" fmla="*/ 297 w 2087"/>
                <a:gd name="T17" fmla="*/ 426 h 1318"/>
                <a:gd name="T18" fmla="*/ 331 w 2087"/>
                <a:gd name="T19" fmla="*/ 297 h 1318"/>
                <a:gd name="T20" fmla="*/ 364 w 2087"/>
                <a:gd name="T21" fmla="*/ 193 h 1318"/>
                <a:gd name="T22" fmla="*/ 397 w 2087"/>
                <a:gd name="T23" fmla="*/ 113 h 1318"/>
                <a:gd name="T24" fmla="*/ 431 w 2087"/>
                <a:gd name="T25" fmla="*/ 56 h 1318"/>
                <a:gd name="T26" fmla="*/ 464 w 2087"/>
                <a:gd name="T27" fmla="*/ 20 h 1318"/>
                <a:gd name="T28" fmla="*/ 498 w 2087"/>
                <a:gd name="T29" fmla="*/ 2 h 1318"/>
                <a:gd name="T30" fmla="*/ 531 w 2087"/>
                <a:gd name="T31" fmla="*/ 3 h 1318"/>
                <a:gd name="T32" fmla="*/ 565 w 2087"/>
                <a:gd name="T33" fmla="*/ 21 h 1318"/>
                <a:gd name="T34" fmla="*/ 598 w 2087"/>
                <a:gd name="T35" fmla="*/ 58 h 1318"/>
                <a:gd name="T36" fmla="*/ 632 w 2087"/>
                <a:gd name="T37" fmla="*/ 115 h 1318"/>
                <a:gd name="T38" fmla="*/ 665 w 2087"/>
                <a:gd name="T39" fmla="*/ 193 h 1318"/>
                <a:gd name="T40" fmla="*/ 698 w 2087"/>
                <a:gd name="T41" fmla="*/ 293 h 1318"/>
                <a:gd name="T42" fmla="*/ 732 w 2087"/>
                <a:gd name="T43" fmla="*/ 415 h 1318"/>
                <a:gd name="T44" fmla="*/ 765 w 2087"/>
                <a:gd name="T45" fmla="*/ 558 h 1318"/>
                <a:gd name="T46" fmla="*/ 799 w 2087"/>
                <a:gd name="T47" fmla="*/ 717 h 1318"/>
                <a:gd name="T48" fmla="*/ 832 w 2087"/>
                <a:gd name="T49" fmla="*/ 884 h 1318"/>
                <a:gd name="T50" fmla="*/ 866 w 2087"/>
                <a:gd name="T51" fmla="*/ 1044 h 1318"/>
                <a:gd name="T52" fmla="*/ 899 w 2087"/>
                <a:gd name="T53" fmla="*/ 1182 h 1318"/>
                <a:gd name="T54" fmla="*/ 933 w 2087"/>
                <a:gd name="T55" fmla="*/ 1276 h 1318"/>
                <a:gd name="T56" fmla="*/ 966 w 2087"/>
                <a:gd name="T57" fmla="*/ 1314 h 1318"/>
                <a:gd name="T58" fmla="*/ 1000 w 2087"/>
                <a:gd name="T59" fmla="*/ 1318 h 1318"/>
                <a:gd name="T60" fmla="*/ 1033 w 2087"/>
                <a:gd name="T61" fmla="*/ 1318 h 1318"/>
                <a:gd name="T62" fmla="*/ 1067 w 2087"/>
                <a:gd name="T63" fmla="*/ 1318 h 1318"/>
                <a:gd name="T64" fmla="*/ 1100 w 2087"/>
                <a:gd name="T65" fmla="*/ 1315 h 1318"/>
                <a:gd name="T66" fmla="*/ 1134 w 2087"/>
                <a:gd name="T67" fmla="*/ 1224 h 1318"/>
                <a:gd name="T68" fmla="*/ 1167 w 2087"/>
                <a:gd name="T69" fmla="*/ 963 h 1318"/>
                <a:gd name="T70" fmla="*/ 1200 w 2087"/>
                <a:gd name="T71" fmla="*/ 625 h 1318"/>
                <a:gd name="T72" fmla="*/ 1234 w 2087"/>
                <a:gd name="T73" fmla="*/ 313 h 1318"/>
                <a:gd name="T74" fmla="*/ 1267 w 2087"/>
                <a:gd name="T75" fmla="*/ 100 h 1318"/>
                <a:gd name="T76" fmla="*/ 1301 w 2087"/>
                <a:gd name="T77" fmla="*/ 32 h 1318"/>
                <a:gd name="T78" fmla="*/ 1334 w 2087"/>
                <a:gd name="T79" fmla="*/ 141 h 1318"/>
                <a:gd name="T80" fmla="*/ 1368 w 2087"/>
                <a:gd name="T81" fmla="*/ 446 h 1318"/>
                <a:gd name="T82" fmla="*/ 1401 w 2087"/>
                <a:gd name="T83" fmla="*/ 956 h 1318"/>
                <a:gd name="T84" fmla="*/ 1435 w 2087"/>
                <a:gd name="T85" fmla="*/ 1140 h 1318"/>
                <a:gd name="T86" fmla="*/ 1468 w 2087"/>
                <a:gd name="T87" fmla="*/ 810 h 1318"/>
                <a:gd name="T88" fmla="*/ 1501 w 2087"/>
                <a:gd name="T89" fmla="*/ 570 h 1318"/>
                <a:gd name="T90" fmla="*/ 1535 w 2087"/>
                <a:gd name="T91" fmla="*/ 423 h 1318"/>
                <a:gd name="T92" fmla="*/ 1568 w 2087"/>
                <a:gd name="T93" fmla="*/ 367 h 1318"/>
                <a:gd name="T94" fmla="*/ 1602 w 2087"/>
                <a:gd name="T95" fmla="*/ 393 h 1318"/>
                <a:gd name="T96" fmla="*/ 1636 w 2087"/>
                <a:gd name="T97" fmla="*/ 486 h 1318"/>
                <a:gd name="T98" fmla="*/ 1669 w 2087"/>
                <a:gd name="T99" fmla="*/ 626 h 1318"/>
                <a:gd name="T100" fmla="*/ 1702 w 2087"/>
                <a:gd name="T101" fmla="*/ 790 h 1318"/>
                <a:gd name="T102" fmla="*/ 1736 w 2087"/>
                <a:gd name="T103" fmla="*/ 955 h 1318"/>
                <a:gd name="T104" fmla="*/ 1769 w 2087"/>
                <a:gd name="T105" fmla="*/ 1099 h 1318"/>
                <a:gd name="T106" fmla="*/ 1803 w 2087"/>
                <a:gd name="T107" fmla="*/ 1208 h 1318"/>
                <a:gd name="T108" fmla="*/ 1836 w 2087"/>
                <a:gd name="T109" fmla="*/ 1275 h 1318"/>
                <a:gd name="T110" fmla="*/ 1870 w 2087"/>
                <a:gd name="T111" fmla="*/ 1307 h 1318"/>
                <a:gd name="T112" fmla="*/ 1903 w 2087"/>
                <a:gd name="T113" fmla="*/ 1317 h 1318"/>
                <a:gd name="T114" fmla="*/ 1936 w 2087"/>
                <a:gd name="T115" fmla="*/ 1318 h 1318"/>
                <a:gd name="T116" fmla="*/ 1970 w 2087"/>
                <a:gd name="T117" fmla="*/ 1318 h 1318"/>
                <a:gd name="T118" fmla="*/ 2003 w 2087"/>
                <a:gd name="T119" fmla="*/ 1318 h 1318"/>
                <a:gd name="T120" fmla="*/ 2037 w 2087"/>
                <a:gd name="T121" fmla="*/ 1318 h 1318"/>
                <a:gd name="T122" fmla="*/ 2070 w 2087"/>
                <a:gd name="T123" fmla="*/ 1318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318">
                  <a:moveTo>
                    <a:pt x="0" y="1318"/>
                  </a:moveTo>
                  <a:lnTo>
                    <a:pt x="4" y="1318"/>
                  </a:lnTo>
                  <a:lnTo>
                    <a:pt x="8" y="1318"/>
                  </a:lnTo>
                  <a:lnTo>
                    <a:pt x="13" y="1318"/>
                  </a:lnTo>
                  <a:lnTo>
                    <a:pt x="17" y="1318"/>
                  </a:lnTo>
                  <a:lnTo>
                    <a:pt x="21" y="1318"/>
                  </a:lnTo>
                  <a:lnTo>
                    <a:pt x="25" y="1318"/>
                  </a:lnTo>
                  <a:lnTo>
                    <a:pt x="29" y="1318"/>
                  </a:lnTo>
                  <a:lnTo>
                    <a:pt x="34" y="1318"/>
                  </a:lnTo>
                  <a:lnTo>
                    <a:pt x="38" y="1318"/>
                  </a:lnTo>
                  <a:lnTo>
                    <a:pt x="42" y="1318"/>
                  </a:lnTo>
                  <a:lnTo>
                    <a:pt x="46" y="1318"/>
                  </a:lnTo>
                  <a:lnTo>
                    <a:pt x="50" y="1318"/>
                  </a:lnTo>
                  <a:lnTo>
                    <a:pt x="54" y="1318"/>
                  </a:lnTo>
                  <a:lnTo>
                    <a:pt x="59" y="1318"/>
                  </a:lnTo>
                  <a:lnTo>
                    <a:pt x="63" y="1318"/>
                  </a:lnTo>
                  <a:lnTo>
                    <a:pt x="67" y="1318"/>
                  </a:lnTo>
                  <a:lnTo>
                    <a:pt x="71" y="1317"/>
                  </a:lnTo>
                  <a:lnTo>
                    <a:pt x="75" y="1316"/>
                  </a:lnTo>
                  <a:lnTo>
                    <a:pt x="80" y="1315"/>
                  </a:lnTo>
                  <a:lnTo>
                    <a:pt x="84" y="1313"/>
                  </a:lnTo>
                  <a:lnTo>
                    <a:pt x="88" y="1311"/>
                  </a:lnTo>
                  <a:lnTo>
                    <a:pt x="92" y="1308"/>
                  </a:lnTo>
                  <a:lnTo>
                    <a:pt x="97" y="1303"/>
                  </a:lnTo>
                  <a:lnTo>
                    <a:pt x="100" y="1298"/>
                  </a:lnTo>
                  <a:lnTo>
                    <a:pt x="105" y="1292"/>
                  </a:lnTo>
                  <a:lnTo>
                    <a:pt x="109" y="1285"/>
                  </a:lnTo>
                  <a:lnTo>
                    <a:pt x="113" y="1276"/>
                  </a:lnTo>
                  <a:lnTo>
                    <a:pt x="117" y="1267"/>
                  </a:lnTo>
                  <a:lnTo>
                    <a:pt x="121" y="1257"/>
                  </a:lnTo>
                  <a:lnTo>
                    <a:pt x="126" y="1245"/>
                  </a:lnTo>
                  <a:lnTo>
                    <a:pt x="130" y="1232"/>
                  </a:lnTo>
                  <a:lnTo>
                    <a:pt x="134" y="1219"/>
                  </a:lnTo>
                  <a:lnTo>
                    <a:pt x="138" y="1204"/>
                  </a:lnTo>
                  <a:lnTo>
                    <a:pt x="142" y="1188"/>
                  </a:lnTo>
                  <a:lnTo>
                    <a:pt x="147" y="1172"/>
                  </a:lnTo>
                  <a:lnTo>
                    <a:pt x="151" y="1155"/>
                  </a:lnTo>
                  <a:lnTo>
                    <a:pt x="155" y="1137"/>
                  </a:lnTo>
                  <a:lnTo>
                    <a:pt x="159" y="1118"/>
                  </a:lnTo>
                  <a:lnTo>
                    <a:pt x="163" y="1099"/>
                  </a:lnTo>
                  <a:lnTo>
                    <a:pt x="167" y="1079"/>
                  </a:lnTo>
                  <a:lnTo>
                    <a:pt x="172" y="1059"/>
                  </a:lnTo>
                  <a:lnTo>
                    <a:pt x="176" y="1038"/>
                  </a:lnTo>
                  <a:lnTo>
                    <a:pt x="180" y="1017"/>
                  </a:lnTo>
                  <a:lnTo>
                    <a:pt x="184" y="995"/>
                  </a:lnTo>
                  <a:lnTo>
                    <a:pt x="188" y="974"/>
                  </a:lnTo>
                  <a:lnTo>
                    <a:pt x="193" y="951"/>
                  </a:lnTo>
                  <a:lnTo>
                    <a:pt x="197" y="929"/>
                  </a:lnTo>
                  <a:lnTo>
                    <a:pt x="201" y="907"/>
                  </a:lnTo>
                  <a:lnTo>
                    <a:pt x="205" y="885"/>
                  </a:lnTo>
                  <a:lnTo>
                    <a:pt x="209" y="862"/>
                  </a:lnTo>
                  <a:lnTo>
                    <a:pt x="213" y="839"/>
                  </a:lnTo>
                  <a:lnTo>
                    <a:pt x="218" y="817"/>
                  </a:lnTo>
                  <a:lnTo>
                    <a:pt x="222" y="794"/>
                  </a:lnTo>
                  <a:lnTo>
                    <a:pt x="226" y="772"/>
                  </a:lnTo>
                  <a:lnTo>
                    <a:pt x="230" y="749"/>
                  </a:lnTo>
                  <a:lnTo>
                    <a:pt x="234" y="728"/>
                  </a:lnTo>
                  <a:lnTo>
                    <a:pt x="239" y="705"/>
                  </a:lnTo>
                  <a:lnTo>
                    <a:pt x="243" y="684"/>
                  </a:lnTo>
                  <a:lnTo>
                    <a:pt x="247" y="662"/>
                  </a:lnTo>
                  <a:lnTo>
                    <a:pt x="251" y="641"/>
                  </a:lnTo>
                  <a:lnTo>
                    <a:pt x="255" y="620"/>
                  </a:lnTo>
                  <a:lnTo>
                    <a:pt x="259" y="599"/>
                  </a:lnTo>
                  <a:lnTo>
                    <a:pt x="264" y="578"/>
                  </a:lnTo>
                  <a:lnTo>
                    <a:pt x="268" y="558"/>
                  </a:lnTo>
                  <a:lnTo>
                    <a:pt x="272" y="538"/>
                  </a:lnTo>
                  <a:lnTo>
                    <a:pt x="276" y="518"/>
                  </a:lnTo>
                  <a:lnTo>
                    <a:pt x="280" y="499"/>
                  </a:lnTo>
                  <a:lnTo>
                    <a:pt x="285" y="480"/>
                  </a:lnTo>
                  <a:lnTo>
                    <a:pt x="289" y="462"/>
                  </a:lnTo>
                  <a:lnTo>
                    <a:pt x="293" y="443"/>
                  </a:lnTo>
                  <a:lnTo>
                    <a:pt x="297" y="426"/>
                  </a:lnTo>
                  <a:lnTo>
                    <a:pt x="301" y="408"/>
                  </a:lnTo>
                  <a:lnTo>
                    <a:pt x="305" y="391"/>
                  </a:lnTo>
                  <a:lnTo>
                    <a:pt x="310" y="374"/>
                  </a:lnTo>
                  <a:lnTo>
                    <a:pt x="314" y="358"/>
                  </a:lnTo>
                  <a:lnTo>
                    <a:pt x="318" y="342"/>
                  </a:lnTo>
                  <a:lnTo>
                    <a:pt x="322" y="326"/>
                  </a:lnTo>
                  <a:lnTo>
                    <a:pt x="326" y="311"/>
                  </a:lnTo>
                  <a:lnTo>
                    <a:pt x="331" y="297"/>
                  </a:lnTo>
                  <a:lnTo>
                    <a:pt x="335" y="282"/>
                  </a:lnTo>
                  <a:lnTo>
                    <a:pt x="339" y="268"/>
                  </a:lnTo>
                  <a:lnTo>
                    <a:pt x="343" y="255"/>
                  </a:lnTo>
                  <a:lnTo>
                    <a:pt x="347" y="242"/>
                  </a:lnTo>
                  <a:lnTo>
                    <a:pt x="351" y="229"/>
                  </a:lnTo>
                  <a:lnTo>
                    <a:pt x="356" y="216"/>
                  </a:lnTo>
                  <a:lnTo>
                    <a:pt x="360" y="204"/>
                  </a:lnTo>
                  <a:lnTo>
                    <a:pt x="364" y="193"/>
                  </a:lnTo>
                  <a:lnTo>
                    <a:pt x="368" y="181"/>
                  </a:lnTo>
                  <a:lnTo>
                    <a:pt x="372" y="171"/>
                  </a:lnTo>
                  <a:lnTo>
                    <a:pt x="377" y="160"/>
                  </a:lnTo>
                  <a:lnTo>
                    <a:pt x="381" y="150"/>
                  </a:lnTo>
                  <a:lnTo>
                    <a:pt x="385" y="140"/>
                  </a:lnTo>
                  <a:lnTo>
                    <a:pt x="389" y="131"/>
                  </a:lnTo>
                  <a:lnTo>
                    <a:pt x="393" y="122"/>
                  </a:lnTo>
                  <a:lnTo>
                    <a:pt x="397" y="113"/>
                  </a:lnTo>
                  <a:lnTo>
                    <a:pt x="402" y="105"/>
                  </a:lnTo>
                  <a:lnTo>
                    <a:pt x="406" y="97"/>
                  </a:lnTo>
                  <a:lnTo>
                    <a:pt x="410" y="89"/>
                  </a:lnTo>
                  <a:lnTo>
                    <a:pt x="414" y="82"/>
                  </a:lnTo>
                  <a:lnTo>
                    <a:pt x="418" y="75"/>
                  </a:lnTo>
                  <a:lnTo>
                    <a:pt x="423" y="68"/>
                  </a:lnTo>
                  <a:lnTo>
                    <a:pt x="427" y="62"/>
                  </a:lnTo>
                  <a:lnTo>
                    <a:pt x="431" y="56"/>
                  </a:lnTo>
                  <a:lnTo>
                    <a:pt x="435" y="50"/>
                  </a:lnTo>
                  <a:lnTo>
                    <a:pt x="439" y="45"/>
                  </a:lnTo>
                  <a:lnTo>
                    <a:pt x="444" y="40"/>
                  </a:lnTo>
                  <a:lnTo>
                    <a:pt x="448" y="35"/>
                  </a:lnTo>
                  <a:lnTo>
                    <a:pt x="452" y="31"/>
                  </a:lnTo>
                  <a:lnTo>
                    <a:pt x="456" y="27"/>
                  </a:lnTo>
                  <a:lnTo>
                    <a:pt x="460" y="23"/>
                  </a:lnTo>
                  <a:lnTo>
                    <a:pt x="464" y="20"/>
                  </a:lnTo>
                  <a:lnTo>
                    <a:pt x="469" y="16"/>
                  </a:lnTo>
                  <a:lnTo>
                    <a:pt x="473" y="14"/>
                  </a:lnTo>
                  <a:lnTo>
                    <a:pt x="477" y="11"/>
                  </a:lnTo>
                  <a:lnTo>
                    <a:pt x="481" y="8"/>
                  </a:lnTo>
                  <a:lnTo>
                    <a:pt x="485" y="7"/>
                  </a:lnTo>
                  <a:lnTo>
                    <a:pt x="490" y="5"/>
                  </a:lnTo>
                  <a:lnTo>
                    <a:pt x="494" y="3"/>
                  </a:lnTo>
                  <a:lnTo>
                    <a:pt x="498" y="2"/>
                  </a:lnTo>
                  <a:lnTo>
                    <a:pt x="502" y="1"/>
                  </a:lnTo>
                  <a:lnTo>
                    <a:pt x="506" y="1"/>
                  </a:lnTo>
                  <a:lnTo>
                    <a:pt x="510" y="0"/>
                  </a:lnTo>
                  <a:lnTo>
                    <a:pt x="515" y="0"/>
                  </a:lnTo>
                  <a:lnTo>
                    <a:pt x="519" y="0"/>
                  </a:lnTo>
                  <a:lnTo>
                    <a:pt x="523" y="1"/>
                  </a:lnTo>
                  <a:lnTo>
                    <a:pt x="527" y="2"/>
                  </a:lnTo>
                  <a:lnTo>
                    <a:pt x="531" y="3"/>
                  </a:lnTo>
                  <a:lnTo>
                    <a:pt x="536" y="4"/>
                  </a:lnTo>
                  <a:lnTo>
                    <a:pt x="540" y="6"/>
                  </a:lnTo>
                  <a:lnTo>
                    <a:pt x="544" y="8"/>
                  </a:lnTo>
                  <a:lnTo>
                    <a:pt x="548" y="10"/>
                  </a:lnTo>
                  <a:lnTo>
                    <a:pt x="552" y="12"/>
                  </a:lnTo>
                  <a:lnTo>
                    <a:pt x="556" y="15"/>
                  </a:lnTo>
                  <a:lnTo>
                    <a:pt x="561" y="18"/>
                  </a:lnTo>
                  <a:lnTo>
                    <a:pt x="565" y="21"/>
                  </a:lnTo>
                  <a:lnTo>
                    <a:pt x="569" y="25"/>
                  </a:lnTo>
                  <a:lnTo>
                    <a:pt x="573" y="29"/>
                  </a:lnTo>
                  <a:lnTo>
                    <a:pt x="577" y="33"/>
                  </a:lnTo>
                  <a:lnTo>
                    <a:pt x="582" y="37"/>
                  </a:lnTo>
                  <a:lnTo>
                    <a:pt x="586" y="42"/>
                  </a:lnTo>
                  <a:lnTo>
                    <a:pt x="590" y="47"/>
                  </a:lnTo>
                  <a:lnTo>
                    <a:pt x="594" y="52"/>
                  </a:lnTo>
                  <a:lnTo>
                    <a:pt x="598" y="58"/>
                  </a:lnTo>
                  <a:lnTo>
                    <a:pt x="602" y="64"/>
                  </a:lnTo>
                  <a:lnTo>
                    <a:pt x="607" y="70"/>
                  </a:lnTo>
                  <a:lnTo>
                    <a:pt x="611" y="77"/>
                  </a:lnTo>
                  <a:lnTo>
                    <a:pt x="615" y="84"/>
                  </a:lnTo>
                  <a:lnTo>
                    <a:pt x="619" y="91"/>
                  </a:lnTo>
                  <a:lnTo>
                    <a:pt x="623" y="99"/>
                  </a:lnTo>
                  <a:lnTo>
                    <a:pt x="628" y="107"/>
                  </a:lnTo>
                  <a:lnTo>
                    <a:pt x="632" y="115"/>
                  </a:lnTo>
                  <a:lnTo>
                    <a:pt x="636" y="124"/>
                  </a:lnTo>
                  <a:lnTo>
                    <a:pt x="640" y="132"/>
                  </a:lnTo>
                  <a:lnTo>
                    <a:pt x="644" y="142"/>
                  </a:lnTo>
                  <a:lnTo>
                    <a:pt x="648" y="151"/>
                  </a:lnTo>
                  <a:lnTo>
                    <a:pt x="652" y="161"/>
                  </a:lnTo>
                  <a:lnTo>
                    <a:pt x="657" y="171"/>
                  </a:lnTo>
                  <a:lnTo>
                    <a:pt x="661" y="182"/>
                  </a:lnTo>
                  <a:lnTo>
                    <a:pt x="665" y="193"/>
                  </a:lnTo>
                  <a:lnTo>
                    <a:pt x="669" y="204"/>
                  </a:lnTo>
                  <a:lnTo>
                    <a:pt x="674" y="216"/>
                  </a:lnTo>
                  <a:lnTo>
                    <a:pt x="678" y="228"/>
                  </a:lnTo>
                  <a:lnTo>
                    <a:pt x="682" y="240"/>
                  </a:lnTo>
                  <a:lnTo>
                    <a:pt x="686" y="253"/>
                  </a:lnTo>
                  <a:lnTo>
                    <a:pt x="690" y="266"/>
                  </a:lnTo>
                  <a:lnTo>
                    <a:pt x="694" y="279"/>
                  </a:lnTo>
                  <a:lnTo>
                    <a:pt x="698" y="293"/>
                  </a:lnTo>
                  <a:lnTo>
                    <a:pt x="703" y="307"/>
                  </a:lnTo>
                  <a:lnTo>
                    <a:pt x="707" y="322"/>
                  </a:lnTo>
                  <a:lnTo>
                    <a:pt x="711" y="336"/>
                  </a:lnTo>
                  <a:lnTo>
                    <a:pt x="715" y="351"/>
                  </a:lnTo>
                  <a:lnTo>
                    <a:pt x="720" y="367"/>
                  </a:lnTo>
                  <a:lnTo>
                    <a:pt x="724" y="383"/>
                  </a:lnTo>
                  <a:lnTo>
                    <a:pt x="728" y="399"/>
                  </a:lnTo>
                  <a:lnTo>
                    <a:pt x="732" y="415"/>
                  </a:lnTo>
                  <a:lnTo>
                    <a:pt x="736" y="432"/>
                  </a:lnTo>
                  <a:lnTo>
                    <a:pt x="741" y="449"/>
                  </a:lnTo>
                  <a:lnTo>
                    <a:pt x="744" y="467"/>
                  </a:lnTo>
                  <a:lnTo>
                    <a:pt x="749" y="485"/>
                  </a:lnTo>
                  <a:lnTo>
                    <a:pt x="753" y="503"/>
                  </a:lnTo>
                  <a:lnTo>
                    <a:pt x="757" y="521"/>
                  </a:lnTo>
                  <a:lnTo>
                    <a:pt x="761" y="540"/>
                  </a:lnTo>
                  <a:lnTo>
                    <a:pt x="765" y="558"/>
                  </a:lnTo>
                  <a:lnTo>
                    <a:pt x="770" y="577"/>
                  </a:lnTo>
                  <a:lnTo>
                    <a:pt x="774" y="597"/>
                  </a:lnTo>
                  <a:lnTo>
                    <a:pt x="778" y="616"/>
                  </a:lnTo>
                  <a:lnTo>
                    <a:pt x="782" y="636"/>
                  </a:lnTo>
                  <a:lnTo>
                    <a:pt x="787" y="656"/>
                  </a:lnTo>
                  <a:lnTo>
                    <a:pt x="791" y="676"/>
                  </a:lnTo>
                  <a:lnTo>
                    <a:pt x="795" y="697"/>
                  </a:lnTo>
                  <a:lnTo>
                    <a:pt x="799" y="717"/>
                  </a:lnTo>
                  <a:lnTo>
                    <a:pt x="803" y="738"/>
                  </a:lnTo>
                  <a:lnTo>
                    <a:pt x="807" y="759"/>
                  </a:lnTo>
                  <a:lnTo>
                    <a:pt x="811" y="779"/>
                  </a:lnTo>
                  <a:lnTo>
                    <a:pt x="816" y="800"/>
                  </a:lnTo>
                  <a:lnTo>
                    <a:pt x="820" y="821"/>
                  </a:lnTo>
                  <a:lnTo>
                    <a:pt x="824" y="842"/>
                  </a:lnTo>
                  <a:lnTo>
                    <a:pt x="828" y="863"/>
                  </a:lnTo>
                  <a:lnTo>
                    <a:pt x="832" y="884"/>
                  </a:lnTo>
                  <a:lnTo>
                    <a:pt x="837" y="904"/>
                  </a:lnTo>
                  <a:lnTo>
                    <a:pt x="841" y="925"/>
                  </a:lnTo>
                  <a:lnTo>
                    <a:pt x="845" y="945"/>
                  </a:lnTo>
                  <a:lnTo>
                    <a:pt x="849" y="966"/>
                  </a:lnTo>
                  <a:lnTo>
                    <a:pt x="853" y="986"/>
                  </a:lnTo>
                  <a:lnTo>
                    <a:pt x="857" y="1006"/>
                  </a:lnTo>
                  <a:lnTo>
                    <a:pt x="862" y="1025"/>
                  </a:lnTo>
                  <a:lnTo>
                    <a:pt x="866" y="1044"/>
                  </a:lnTo>
                  <a:lnTo>
                    <a:pt x="870" y="1063"/>
                  </a:lnTo>
                  <a:lnTo>
                    <a:pt x="874" y="1082"/>
                  </a:lnTo>
                  <a:lnTo>
                    <a:pt x="878" y="1100"/>
                  </a:lnTo>
                  <a:lnTo>
                    <a:pt x="883" y="1117"/>
                  </a:lnTo>
                  <a:lnTo>
                    <a:pt x="887" y="1134"/>
                  </a:lnTo>
                  <a:lnTo>
                    <a:pt x="891" y="1151"/>
                  </a:lnTo>
                  <a:lnTo>
                    <a:pt x="895" y="1167"/>
                  </a:lnTo>
                  <a:lnTo>
                    <a:pt x="899" y="1182"/>
                  </a:lnTo>
                  <a:lnTo>
                    <a:pt x="903" y="1196"/>
                  </a:lnTo>
                  <a:lnTo>
                    <a:pt x="908" y="1210"/>
                  </a:lnTo>
                  <a:lnTo>
                    <a:pt x="912" y="1223"/>
                  </a:lnTo>
                  <a:lnTo>
                    <a:pt x="916" y="1235"/>
                  </a:lnTo>
                  <a:lnTo>
                    <a:pt x="920" y="1247"/>
                  </a:lnTo>
                  <a:lnTo>
                    <a:pt x="924" y="1257"/>
                  </a:lnTo>
                  <a:lnTo>
                    <a:pt x="929" y="1267"/>
                  </a:lnTo>
                  <a:lnTo>
                    <a:pt x="933" y="1276"/>
                  </a:lnTo>
                  <a:lnTo>
                    <a:pt x="937" y="1284"/>
                  </a:lnTo>
                  <a:lnTo>
                    <a:pt x="941" y="1290"/>
                  </a:lnTo>
                  <a:lnTo>
                    <a:pt x="945" y="1297"/>
                  </a:lnTo>
                  <a:lnTo>
                    <a:pt x="949" y="1302"/>
                  </a:lnTo>
                  <a:lnTo>
                    <a:pt x="954" y="1306"/>
                  </a:lnTo>
                  <a:lnTo>
                    <a:pt x="958" y="1309"/>
                  </a:lnTo>
                  <a:lnTo>
                    <a:pt x="962" y="1312"/>
                  </a:lnTo>
                  <a:lnTo>
                    <a:pt x="966" y="1314"/>
                  </a:lnTo>
                  <a:lnTo>
                    <a:pt x="970" y="1315"/>
                  </a:lnTo>
                  <a:lnTo>
                    <a:pt x="975" y="1317"/>
                  </a:lnTo>
                  <a:lnTo>
                    <a:pt x="979" y="1317"/>
                  </a:lnTo>
                  <a:lnTo>
                    <a:pt x="983" y="1318"/>
                  </a:lnTo>
                  <a:lnTo>
                    <a:pt x="987" y="1318"/>
                  </a:lnTo>
                  <a:lnTo>
                    <a:pt x="991" y="1318"/>
                  </a:lnTo>
                  <a:lnTo>
                    <a:pt x="995" y="1318"/>
                  </a:lnTo>
                  <a:lnTo>
                    <a:pt x="1000" y="1318"/>
                  </a:lnTo>
                  <a:lnTo>
                    <a:pt x="1004" y="1318"/>
                  </a:lnTo>
                  <a:lnTo>
                    <a:pt x="1008" y="1318"/>
                  </a:lnTo>
                  <a:lnTo>
                    <a:pt x="1012" y="1318"/>
                  </a:lnTo>
                  <a:lnTo>
                    <a:pt x="1016" y="1318"/>
                  </a:lnTo>
                  <a:lnTo>
                    <a:pt x="1021" y="1318"/>
                  </a:lnTo>
                  <a:lnTo>
                    <a:pt x="1025" y="1318"/>
                  </a:lnTo>
                  <a:lnTo>
                    <a:pt x="1029" y="1318"/>
                  </a:lnTo>
                  <a:lnTo>
                    <a:pt x="1033" y="1318"/>
                  </a:lnTo>
                  <a:lnTo>
                    <a:pt x="1037" y="1318"/>
                  </a:lnTo>
                  <a:lnTo>
                    <a:pt x="1042" y="1318"/>
                  </a:lnTo>
                  <a:lnTo>
                    <a:pt x="1046" y="1318"/>
                  </a:lnTo>
                  <a:lnTo>
                    <a:pt x="1050" y="1318"/>
                  </a:lnTo>
                  <a:lnTo>
                    <a:pt x="1054" y="1318"/>
                  </a:lnTo>
                  <a:lnTo>
                    <a:pt x="1058" y="1318"/>
                  </a:lnTo>
                  <a:lnTo>
                    <a:pt x="1062" y="1318"/>
                  </a:lnTo>
                  <a:lnTo>
                    <a:pt x="1067" y="1318"/>
                  </a:lnTo>
                  <a:lnTo>
                    <a:pt x="1071" y="1318"/>
                  </a:lnTo>
                  <a:lnTo>
                    <a:pt x="1075" y="1318"/>
                  </a:lnTo>
                  <a:lnTo>
                    <a:pt x="1079" y="1318"/>
                  </a:lnTo>
                  <a:lnTo>
                    <a:pt x="1083" y="1318"/>
                  </a:lnTo>
                  <a:lnTo>
                    <a:pt x="1088" y="1318"/>
                  </a:lnTo>
                  <a:lnTo>
                    <a:pt x="1092" y="1318"/>
                  </a:lnTo>
                  <a:lnTo>
                    <a:pt x="1096" y="1317"/>
                  </a:lnTo>
                  <a:lnTo>
                    <a:pt x="1100" y="1315"/>
                  </a:lnTo>
                  <a:lnTo>
                    <a:pt x="1104" y="1312"/>
                  </a:lnTo>
                  <a:lnTo>
                    <a:pt x="1108" y="1308"/>
                  </a:lnTo>
                  <a:lnTo>
                    <a:pt x="1113" y="1301"/>
                  </a:lnTo>
                  <a:lnTo>
                    <a:pt x="1117" y="1291"/>
                  </a:lnTo>
                  <a:lnTo>
                    <a:pt x="1121" y="1279"/>
                  </a:lnTo>
                  <a:lnTo>
                    <a:pt x="1125" y="1264"/>
                  </a:lnTo>
                  <a:lnTo>
                    <a:pt x="1129" y="1245"/>
                  </a:lnTo>
                  <a:lnTo>
                    <a:pt x="1134" y="1224"/>
                  </a:lnTo>
                  <a:lnTo>
                    <a:pt x="1138" y="1200"/>
                  </a:lnTo>
                  <a:lnTo>
                    <a:pt x="1142" y="1173"/>
                  </a:lnTo>
                  <a:lnTo>
                    <a:pt x="1146" y="1143"/>
                  </a:lnTo>
                  <a:lnTo>
                    <a:pt x="1150" y="1111"/>
                  </a:lnTo>
                  <a:lnTo>
                    <a:pt x="1154" y="1077"/>
                  </a:lnTo>
                  <a:lnTo>
                    <a:pt x="1159" y="1041"/>
                  </a:lnTo>
                  <a:lnTo>
                    <a:pt x="1163" y="1003"/>
                  </a:lnTo>
                  <a:lnTo>
                    <a:pt x="1167" y="963"/>
                  </a:lnTo>
                  <a:lnTo>
                    <a:pt x="1171" y="923"/>
                  </a:lnTo>
                  <a:lnTo>
                    <a:pt x="1175" y="882"/>
                  </a:lnTo>
                  <a:lnTo>
                    <a:pt x="1180" y="839"/>
                  </a:lnTo>
                  <a:lnTo>
                    <a:pt x="1184" y="797"/>
                  </a:lnTo>
                  <a:lnTo>
                    <a:pt x="1188" y="754"/>
                  </a:lnTo>
                  <a:lnTo>
                    <a:pt x="1192" y="711"/>
                  </a:lnTo>
                  <a:lnTo>
                    <a:pt x="1196" y="668"/>
                  </a:lnTo>
                  <a:lnTo>
                    <a:pt x="1200" y="625"/>
                  </a:lnTo>
                  <a:lnTo>
                    <a:pt x="1205" y="583"/>
                  </a:lnTo>
                  <a:lnTo>
                    <a:pt x="1209" y="541"/>
                  </a:lnTo>
                  <a:lnTo>
                    <a:pt x="1213" y="500"/>
                  </a:lnTo>
                  <a:lnTo>
                    <a:pt x="1217" y="460"/>
                  </a:lnTo>
                  <a:lnTo>
                    <a:pt x="1221" y="422"/>
                  </a:lnTo>
                  <a:lnTo>
                    <a:pt x="1226" y="384"/>
                  </a:lnTo>
                  <a:lnTo>
                    <a:pt x="1230" y="348"/>
                  </a:lnTo>
                  <a:lnTo>
                    <a:pt x="1234" y="313"/>
                  </a:lnTo>
                  <a:lnTo>
                    <a:pt x="1238" y="280"/>
                  </a:lnTo>
                  <a:lnTo>
                    <a:pt x="1242" y="248"/>
                  </a:lnTo>
                  <a:lnTo>
                    <a:pt x="1246" y="218"/>
                  </a:lnTo>
                  <a:lnTo>
                    <a:pt x="1251" y="190"/>
                  </a:lnTo>
                  <a:lnTo>
                    <a:pt x="1255" y="165"/>
                  </a:lnTo>
                  <a:lnTo>
                    <a:pt x="1259" y="141"/>
                  </a:lnTo>
                  <a:lnTo>
                    <a:pt x="1263" y="119"/>
                  </a:lnTo>
                  <a:lnTo>
                    <a:pt x="1267" y="100"/>
                  </a:lnTo>
                  <a:lnTo>
                    <a:pt x="1272" y="82"/>
                  </a:lnTo>
                  <a:lnTo>
                    <a:pt x="1276" y="67"/>
                  </a:lnTo>
                  <a:lnTo>
                    <a:pt x="1280" y="55"/>
                  </a:lnTo>
                  <a:lnTo>
                    <a:pt x="1284" y="45"/>
                  </a:lnTo>
                  <a:lnTo>
                    <a:pt x="1288" y="38"/>
                  </a:lnTo>
                  <a:lnTo>
                    <a:pt x="1292" y="33"/>
                  </a:lnTo>
                  <a:lnTo>
                    <a:pt x="1297" y="31"/>
                  </a:lnTo>
                  <a:lnTo>
                    <a:pt x="1301" y="32"/>
                  </a:lnTo>
                  <a:lnTo>
                    <a:pt x="1305" y="36"/>
                  </a:lnTo>
                  <a:lnTo>
                    <a:pt x="1309" y="42"/>
                  </a:lnTo>
                  <a:lnTo>
                    <a:pt x="1313" y="51"/>
                  </a:lnTo>
                  <a:lnTo>
                    <a:pt x="1318" y="63"/>
                  </a:lnTo>
                  <a:lnTo>
                    <a:pt x="1322" y="78"/>
                  </a:lnTo>
                  <a:lnTo>
                    <a:pt x="1326" y="96"/>
                  </a:lnTo>
                  <a:lnTo>
                    <a:pt x="1330" y="117"/>
                  </a:lnTo>
                  <a:lnTo>
                    <a:pt x="1334" y="141"/>
                  </a:lnTo>
                  <a:lnTo>
                    <a:pt x="1339" y="168"/>
                  </a:lnTo>
                  <a:lnTo>
                    <a:pt x="1342" y="199"/>
                  </a:lnTo>
                  <a:lnTo>
                    <a:pt x="1347" y="232"/>
                  </a:lnTo>
                  <a:lnTo>
                    <a:pt x="1351" y="268"/>
                  </a:lnTo>
                  <a:lnTo>
                    <a:pt x="1355" y="308"/>
                  </a:lnTo>
                  <a:lnTo>
                    <a:pt x="1359" y="351"/>
                  </a:lnTo>
                  <a:lnTo>
                    <a:pt x="1364" y="397"/>
                  </a:lnTo>
                  <a:lnTo>
                    <a:pt x="1368" y="446"/>
                  </a:lnTo>
                  <a:lnTo>
                    <a:pt x="1372" y="498"/>
                  </a:lnTo>
                  <a:lnTo>
                    <a:pt x="1376" y="554"/>
                  </a:lnTo>
                  <a:lnTo>
                    <a:pt x="1380" y="613"/>
                  </a:lnTo>
                  <a:lnTo>
                    <a:pt x="1385" y="675"/>
                  </a:lnTo>
                  <a:lnTo>
                    <a:pt x="1389" y="740"/>
                  </a:lnTo>
                  <a:lnTo>
                    <a:pt x="1393" y="809"/>
                  </a:lnTo>
                  <a:lnTo>
                    <a:pt x="1397" y="881"/>
                  </a:lnTo>
                  <a:lnTo>
                    <a:pt x="1401" y="956"/>
                  </a:lnTo>
                  <a:lnTo>
                    <a:pt x="1405" y="1035"/>
                  </a:lnTo>
                  <a:lnTo>
                    <a:pt x="1410" y="1116"/>
                  </a:lnTo>
                  <a:lnTo>
                    <a:pt x="1414" y="1201"/>
                  </a:lnTo>
                  <a:lnTo>
                    <a:pt x="1418" y="1289"/>
                  </a:lnTo>
                  <a:lnTo>
                    <a:pt x="1422" y="1284"/>
                  </a:lnTo>
                  <a:lnTo>
                    <a:pt x="1426" y="1235"/>
                  </a:lnTo>
                  <a:lnTo>
                    <a:pt x="1431" y="1186"/>
                  </a:lnTo>
                  <a:lnTo>
                    <a:pt x="1435" y="1140"/>
                  </a:lnTo>
                  <a:lnTo>
                    <a:pt x="1439" y="1094"/>
                  </a:lnTo>
                  <a:lnTo>
                    <a:pt x="1443" y="1049"/>
                  </a:lnTo>
                  <a:lnTo>
                    <a:pt x="1447" y="1006"/>
                  </a:lnTo>
                  <a:lnTo>
                    <a:pt x="1451" y="964"/>
                  </a:lnTo>
                  <a:lnTo>
                    <a:pt x="1455" y="924"/>
                  </a:lnTo>
                  <a:lnTo>
                    <a:pt x="1460" y="885"/>
                  </a:lnTo>
                  <a:lnTo>
                    <a:pt x="1464" y="847"/>
                  </a:lnTo>
                  <a:lnTo>
                    <a:pt x="1468" y="810"/>
                  </a:lnTo>
                  <a:lnTo>
                    <a:pt x="1472" y="775"/>
                  </a:lnTo>
                  <a:lnTo>
                    <a:pt x="1477" y="742"/>
                  </a:lnTo>
                  <a:lnTo>
                    <a:pt x="1481" y="709"/>
                  </a:lnTo>
                  <a:lnTo>
                    <a:pt x="1485" y="679"/>
                  </a:lnTo>
                  <a:lnTo>
                    <a:pt x="1489" y="649"/>
                  </a:lnTo>
                  <a:lnTo>
                    <a:pt x="1493" y="621"/>
                  </a:lnTo>
                  <a:lnTo>
                    <a:pt x="1497" y="595"/>
                  </a:lnTo>
                  <a:lnTo>
                    <a:pt x="1501" y="570"/>
                  </a:lnTo>
                  <a:lnTo>
                    <a:pt x="1506" y="546"/>
                  </a:lnTo>
                  <a:lnTo>
                    <a:pt x="1510" y="524"/>
                  </a:lnTo>
                  <a:lnTo>
                    <a:pt x="1514" y="504"/>
                  </a:lnTo>
                  <a:lnTo>
                    <a:pt x="1518" y="485"/>
                  </a:lnTo>
                  <a:lnTo>
                    <a:pt x="1523" y="467"/>
                  </a:lnTo>
                  <a:lnTo>
                    <a:pt x="1527" y="451"/>
                  </a:lnTo>
                  <a:lnTo>
                    <a:pt x="1531" y="436"/>
                  </a:lnTo>
                  <a:lnTo>
                    <a:pt x="1535" y="423"/>
                  </a:lnTo>
                  <a:lnTo>
                    <a:pt x="1539" y="411"/>
                  </a:lnTo>
                  <a:lnTo>
                    <a:pt x="1543" y="400"/>
                  </a:lnTo>
                  <a:lnTo>
                    <a:pt x="1547" y="391"/>
                  </a:lnTo>
                  <a:lnTo>
                    <a:pt x="1552" y="384"/>
                  </a:lnTo>
                  <a:lnTo>
                    <a:pt x="1556" y="377"/>
                  </a:lnTo>
                  <a:lnTo>
                    <a:pt x="1560" y="373"/>
                  </a:lnTo>
                  <a:lnTo>
                    <a:pt x="1564" y="369"/>
                  </a:lnTo>
                  <a:lnTo>
                    <a:pt x="1568" y="367"/>
                  </a:lnTo>
                  <a:lnTo>
                    <a:pt x="1573" y="366"/>
                  </a:lnTo>
                  <a:lnTo>
                    <a:pt x="1577" y="366"/>
                  </a:lnTo>
                  <a:lnTo>
                    <a:pt x="1581" y="368"/>
                  </a:lnTo>
                  <a:lnTo>
                    <a:pt x="1585" y="370"/>
                  </a:lnTo>
                  <a:lnTo>
                    <a:pt x="1589" y="374"/>
                  </a:lnTo>
                  <a:lnTo>
                    <a:pt x="1593" y="379"/>
                  </a:lnTo>
                  <a:lnTo>
                    <a:pt x="1598" y="386"/>
                  </a:lnTo>
                  <a:lnTo>
                    <a:pt x="1602" y="393"/>
                  </a:lnTo>
                  <a:lnTo>
                    <a:pt x="1606" y="401"/>
                  </a:lnTo>
                  <a:lnTo>
                    <a:pt x="1610" y="411"/>
                  </a:lnTo>
                  <a:lnTo>
                    <a:pt x="1614" y="421"/>
                  </a:lnTo>
                  <a:lnTo>
                    <a:pt x="1619" y="432"/>
                  </a:lnTo>
                  <a:lnTo>
                    <a:pt x="1623" y="444"/>
                  </a:lnTo>
                  <a:lnTo>
                    <a:pt x="1627" y="457"/>
                  </a:lnTo>
                  <a:lnTo>
                    <a:pt x="1631" y="471"/>
                  </a:lnTo>
                  <a:lnTo>
                    <a:pt x="1636" y="486"/>
                  </a:lnTo>
                  <a:lnTo>
                    <a:pt x="1639" y="501"/>
                  </a:lnTo>
                  <a:lnTo>
                    <a:pt x="1644" y="517"/>
                  </a:lnTo>
                  <a:lnTo>
                    <a:pt x="1648" y="534"/>
                  </a:lnTo>
                  <a:lnTo>
                    <a:pt x="1652" y="552"/>
                  </a:lnTo>
                  <a:lnTo>
                    <a:pt x="1656" y="569"/>
                  </a:lnTo>
                  <a:lnTo>
                    <a:pt x="1660" y="588"/>
                  </a:lnTo>
                  <a:lnTo>
                    <a:pt x="1665" y="607"/>
                  </a:lnTo>
                  <a:lnTo>
                    <a:pt x="1669" y="626"/>
                  </a:lnTo>
                  <a:lnTo>
                    <a:pt x="1673" y="646"/>
                  </a:lnTo>
                  <a:lnTo>
                    <a:pt x="1677" y="666"/>
                  </a:lnTo>
                  <a:lnTo>
                    <a:pt x="1681" y="686"/>
                  </a:lnTo>
                  <a:lnTo>
                    <a:pt x="1686" y="707"/>
                  </a:lnTo>
                  <a:lnTo>
                    <a:pt x="1690" y="728"/>
                  </a:lnTo>
                  <a:lnTo>
                    <a:pt x="1694" y="748"/>
                  </a:lnTo>
                  <a:lnTo>
                    <a:pt x="1698" y="769"/>
                  </a:lnTo>
                  <a:lnTo>
                    <a:pt x="1702" y="790"/>
                  </a:lnTo>
                  <a:lnTo>
                    <a:pt x="1706" y="811"/>
                  </a:lnTo>
                  <a:lnTo>
                    <a:pt x="1711" y="832"/>
                  </a:lnTo>
                  <a:lnTo>
                    <a:pt x="1715" y="853"/>
                  </a:lnTo>
                  <a:lnTo>
                    <a:pt x="1719" y="874"/>
                  </a:lnTo>
                  <a:lnTo>
                    <a:pt x="1723" y="895"/>
                  </a:lnTo>
                  <a:lnTo>
                    <a:pt x="1727" y="915"/>
                  </a:lnTo>
                  <a:lnTo>
                    <a:pt x="1732" y="935"/>
                  </a:lnTo>
                  <a:lnTo>
                    <a:pt x="1736" y="955"/>
                  </a:lnTo>
                  <a:lnTo>
                    <a:pt x="1740" y="974"/>
                  </a:lnTo>
                  <a:lnTo>
                    <a:pt x="1744" y="994"/>
                  </a:lnTo>
                  <a:lnTo>
                    <a:pt x="1748" y="1013"/>
                  </a:lnTo>
                  <a:lnTo>
                    <a:pt x="1752" y="1031"/>
                  </a:lnTo>
                  <a:lnTo>
                    <a:pt x="1757" y="1049"/>
                  </a:lnTo>
                  <a:lnTo>
                    <a:pt x="1761" y="1066"/>
                  </a:lnTo>
                  <a:lnTo>
                    <a:pt x="1765" y="1083"/>
                  </a:lnTo>
                  <a:lnTo>
                    <a:pt x="1769" y="1099"/>
                  </a:lnTo>
                  <a:lnTo>
                    <a:pt x="1773" y="1115"/>
                  </a:lnTo>
                  <a:lnTo>
                    <a:pt x="1778" y="1130"/>
                  </a:lnTo>
                  <a:lnTo>
                    <a:pt x="1782" y="1145"/>
                  </a:lnTo>
                  <a:lnTo>
                    <a:pt x="1786" y="1158"/>
                  </a:lnTo>
                  <a:lnTo>
                    <a:pt x="1790" y="1172"/>
                  </a:lnTo>
                  <a:lnTo>
                    <a:pt x="1794" y="1185"/>
                  </a:lnTo>
                  <a:lnTo>
                    <a:pt x="1798" y="1197"/>
                  </a:lnTo>
                  <a:lnTo>
                    <a:pt x="1803" y="1208"/>
                  </a:lnTo>
                  <a:lnTo>
                    <a:pt x="1807" y="1219"/>
                  </a:lnTo>
                  <a:lnTo>
                    <a:pt x="1811" y="1229"/>
                  </a:lnTo>
                  <a:lnTo>
                    <a:pt x="1815" y="1238"/>
                  </a:lnTo>
                  <a:lnTo>
                    <a:pt x="1819" y="1247"/>
                  </a:lnTo>
                  <a:lnTo>
                    <a:pt x="1824" y="1255"/>
                  </a:lnTo>
                  <a:lnTo>
                    <a:pt x="1828" y="1262"/>
                  </a:lnTo>
                  <a:lnTo>
                    <a:pt x="1832" y="1269"/>
                  </a:lnTo>
                  <a:lnTo>
                    <a:pt x="1836" y="1275"/>
                  </a:lnTo>
                  <a:lnTo>
                    <a:pt x="1840" y="1281"/>
                  </a:lnTo>
                  <a:lnTo>
                    <a:pt x="1844" y="1286"/>
                  </a:lnTo>
                  <a:lnTo>
                    <a:pt x="1849" y="1291"/>
                  </a:lnTo>
                  <a:lnTo>
                    <a:pt x="1853" y="1295"/>
                  </a:lnTo>
                  <a:lnTo>
                    <a:pt x="1857" y="1299"/>
                  </a:lnTo>
                  <a:lnTo>
                    <a:pt x="1861" y="1302"/>
                  </a:lnTo>
                  <a:lnTo>
                    <a:pt x="1865" y="1305"/>
                  </a:lnTo>
                  <a:lnTo>
                    <a:pt x="1870" y="1307"/>
                  </a:lnTo>
                  <a:lnTo>
                    <a:pt x="1874" y="1309"/>
                  </a:lnTo>
                  <a:lnTo>
                    <a:pt x="1878" y="1311"/>
                  </a:lnTo>
                  <a:lnTo>
                    <a:pt x="1882" y="1312"/>
                  </a:lnTo>
                  <a:lnTo>
                    <a:pt x="1886" y="1314"/>
                  </a:lnTo>
                  <a:lnTo>
                    <a:pt x="1890" y="1315"/>
                  </a:lnTo>
                  <a:lnTo>
                    <a:pt x="1895" y="1315"/>
                  </a:lnTo>
                  <a:lnTo>
                    <a:pt x="1899" y="1316"/>
                  </a:lnTo>
                  <a:lnTo>
                    <a:pt x="1903" y="1317"/>
                  </a:lnTo>
                  <a:lnTo>
                    <a:pt x="1907" y="1317"/>
                  </a:lnTo>
                  <a:lnTo>
                    <a:pt x="1911" y="1317"/>
                  </a:lnTo>
                  <a:lnTo>
                    <a:pt x="1916" y="1318"/>
                  </a:lnTo>
                  <a:lnTo>
                    <a:pt x="1920" y="1318"/>
                  </a:lnTo>
                  <a:lnTo>
                    <a:pt x="1924" y="1318"/>
                  </a:lnTo>
                  <a:lnTo>
                    <a:pt x="1928" y="1318"/>
                  </a:lnTo>
                  <a:lnTo>
                    <a:pt x="1932" y="1318"/>
                  </a:lnTo>
                  <a:lnTo>
                    <a:pt x="1936" y="1318"/>
                  </a:lnTo>
                  <a:lnTo>
                    <a:pt x="1941" y="1318"/>
                  </a:lnTo>
                  <a:lnTo>
                    <a:pt x="1945" y="1318"/>
                  </a:lnTo>
                  <a:lnTo>
                    <a:pt x="1949" y="1318"/>
                  </a:lnTo>
                  <a:lnTo>
                    <a:pt x="1953" y="1318"/>
                  </a:lnTo>
                  <a:lnTo>
                    <a:pt x="1957" y="1318"/>
                  </a:lnTo>
                  <a:lnTo>
                    <a:pt x="1962" y="1318"/>
                  </a:lnTo>
                  <a:lnTo>
                    <a:pt x="1966" y="1318"/>
                  </a:lnTo>
                  <a:lnTo>
                    <a:pt x="1970" y="1318"/>
                  </a:lnTo>
                  <a:lnTo>
                    <a:pt x="1974" y="1318"/>
                  </a:lnTo>
                  <a:lnTo>
                    <a:pt x="1978" y="1318"/>
                  </a:lnTo>
                  <a:lnTo>
                    <a:pt x="1983" y="1318"/>
                  </a:lnTo>
                  <a:lnTo>
                    <a:pt x="1987" y="1318"/>
                  </a:lnTo>
                  <a:lnTo>
                    <a:pt x="1991" y="1318"/>
                  </a:lnTo>
                  <a:lnTo>
                    <a:pt x="1995" y="1318"/>
                  </a:lnTo>
                  <a:lnTo>
                    <a:pt x="1999" y="1318"/>
                  </a:lnTo>
                  <a:lnTo>
                    <a:pt x="2003" y="1318"/>
                  </a:lnTo>
                  <a:lnTo>
                    <a:pt x="2008" y="1318"/>
                  </a:lnTo>
                  <a:lnTo>
                    <a:pt x="2012" y="1318"/>
                  </a:lnTo>
                  <a:lnTo>
                    <a:pt x="2016" y="1318"/>
                  </a:lnTo>
                  <a:lnTo>
                    <a:pt x="2020" y="1318"/>
                  </a:lnTo>
                  <a:lnTo>
                    <a:pt x="2024" y="1318"/>
                  </a:lnTo>
                  <a:lnTo>
                    <a:pt x="2029" y="1318"/>
                  </a:lnTo>
                  <a:lnTo>
                    <a:pt x="2033" y="1318"/>
                  </a:lnTo>
                  <a:lnTo>
                    <a:pt x="2037" y="1318"/>
                  </a:lnTo>
                  <a:lnTo>
                    <a:pt x="2041" y="1318"/>
                  </a:lnTo>
                  <a:lnTo>
                    <a:pt x="2045" y="1318"/>
                  </a:lnTo>
                  <a:lnTo>
                    <a:pt x="2049" y="1318"/>
                  </a:lnTo>
                  <a:lnTo>
                    <a:pt x="2054" y="1318"/>
                  </a:lnTo>
                  <a:lnTo>
                    <a:pt x="2058" y="1318"/>
                  </a:lnTo>
                  <a:lnTo>
                    <a:pt x="2062" y="1318"/>
                  </a:lnTo>
                  <a:lnTo>
                    <a:pt x="2066" y="1318"/>
                  </a:lnTo>
                  <a:lnTo>
                    <a:pt x="2070" y="1318"/>
                  </a:lnTo>
                  <a:lnTo>
                    <a:pt x="2075" y="1318"/>
                  </a:lnTo>
                  <a:lnTo>
                    <a:pt x="2079" y="1318"/>
                  </a:lnTo>
                  <a:lnTo>
                    <a:pt x="2083" y="1318"/>
                  </a:lnTo>
                  <a:lnTo>
                    <a:pt x="2087" y="1318"/>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53">
              <a:extLst>
                <a:ext uri="{FF2B5EF4-FFF2-40B4-BE49-F238E27FC236}">
                  <a16:creationId xmlns:a16="http://schemas.microsoft.com/office/drawing/2014/main" id="{AE795D4E-94DC-F7FA-4E89-D8E8327BC8DB}"/>
                </a:ext>
              </a:extLst>
            </p:cNvPr>
            <p:cNvSpPr>
              <a:spLocks/>
            </p:cNvSpPr>
            <p:nvPr/>
          </p:nvSpPr>
          <p:spPr bwMode="auto">
            <a:xfrm>
              <a:off x="907" y="2303"/>
              <a:ext cx="61" cy="58"/>
            </a:xfrm>
            <a:custGeom>
              <a:avLst/>
              <a:gdLst>
                <a:gd name="T0" fmla="*/ 0 w 61"/>
                <a:gd name="T1" fmla="*/ 22 h 58"/>
                <a:gd name="T2" fmla="*/ 23 w 61"/>
                <a:gd name="T3" fmla="*/ 22 h 58"/>
                <a:gd name="T4" fmla="*/ 31 w 61"/>
                <a:gd name="T5" fmla="*/ 0 h 58"/>
                <a:gd name="T6" fmla="*/ 38 w 61"/>
                <a:gd name="T7" fmla="*/ 22 h 58"/>
                <a:gd name="T8" fmla="*/ 61 w 61"/>
                <a:gd name="T9" fmla="*/ 22 h 58"/>
                <a:gd name="T10" fmla="*/ 43 w 61"/>
                <a:gd name="T11" fmla="*/ 36 h 58"/>
                <a:gd name="T12" fmla="*/ 49 w 61"/>
                <a:gd name="T13" fmla="*/ 58 h 58"/>
                <a:gd name="T14" fmla="*/ 31 w 61"/>
                <a:gd name="T15" fmla="*/ 45 h 58"/>
                <a:gd name="T16" fmla="*/ 12 w 61"/>
                <a:gd name="T17" fmla="*/ 58 h 58"/>
                <a:gd name="T18" fmla="*/ 19 w 61"/>
                <a:gd name="T19" fmla="*/ 36 h 58"/>
                <a:gd name="T20" fmla="*/ 0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0" y="22"/>
                  </a:moveTo>
                  <a:lnTo>
                    <a:pt x="23" y="22"/>
                  </a:lnTo>
                  <a:lnTo>
                    <a:pt x="31" y="0"/>
                  </a:lnTo>
                  <a:lnTo>
                    <a:pt x="38" y="22"/>
                  </a:lnTo>
                  <a:lnTo>
                    <a:pt x="61" y="22"/>
                  </a:lnTo>
                  <a:lnTo>
                    <a:pt x="43" y="36"/>
                  </a:lnTo>
                  <a:lnTo>
                    <a:pt x="49" y="58"/>
                  </a:lnTo>
                  <a:lnTo>
                    <a:pt x="31" y="45"/>
                  </a:lnTo>
                  <a:lnTo>
                    <a:pt x="12" y="58"/>
                  </a:lnTo>
                  <a:lnTo>
                    <a:pt x="19" y="36"/>
                  </a:lnTo>
                  <a:lnTo>
                    <a:pt x="0" y="22"/>
                  </a:lnTo>
                  <a:close/>
                </a:path>
              </a:pathLst>
            </a:custGeom>
            <a:noFill/>
            <a:ln w="15875"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65157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23" name="Text Placeholder 222">
                <a:extLst>
                  <a:ext uri="{FF2B5EF4-FFF2-40B4-BE49-F238E27FC236}">
                    <a16:creationId xmlns:a16="http://schemas.microsoft.com/office/drawing/2014/main" id="{0DEF8D89-CA67-3101-B5A7-6000D5EF806F}"/>
                  </a:ext>
                </a:extLst>
              </p:cNvPr>
              <p:cNvSpPr>
                <a:spLocks noGrp="1"/>
              </p:cNvSpPr>
              <p:nvPr>
                <p:ph type="body" sz="quarter" idx="10"/>
              </p:nvPr>
            </p:nvSpPr>
            <p:spPr>
              <a:xfrm>
                <a:off x="304800" y="774200"/>
                <a:ext cx="5248507" cy="5626600"/>
              </a:xfrm>
            </p:spPr>
            <p:txBody>
              <a:bodyPr>
                <a:normAutofit/>
              </a:bodyPr>
              <a:lstStyle/>
              <a:p>
                <a:r>
                  <a:rPr lang="en-US" sz="2000" dirty="0"/>
                  <a:t>Kriging fit with five samples </a:t>
                </a:r>
              </a:p>
              <a:p>
                <a:r>
                  <a:rPr lang="en-US" sz="2000" dirty="0"/>
                  <a:t>new sample significantly reduces prediction uncertainty in </a:t>
                </a:r>
                <a14:m>
                  <m:oMath xmlns:m="http://schemas.openxmlformats.org/officeDocument/2006/math">
                    <m:r>
                      <a:rPr lang="en-US" sz="2000" i="1">
                        <a:latin typeface="Cambria Math" panose="02040503050406030204" pitchFamily="18" charset="0"/>
                      </a:rPr>
                      <m:t>0&lt;</m:t>
                    </m:r>
                    <m:r>
                      <a:rPr lang="en-US" sz="2000" i="1">
                        <a:latin typeface="Cambria Math" panose="02040503050406030204" pitchFamily="18" charset="0"/>
                      </a:rPr>
                      <m:t>𝑥</m:t>
                    </m:r>
                    <m:r>
                      <a:rPr lang="en-US" sz="2000" i="1">
                        <a:latin typeface="Cambria Math" panose="02040503050406030204" pitchFamily="18" charset="0"/>
                      </a:rPr>
                      <m:t>&lt;0.5</m:t>
                    </m:r>
                  </m:oMath>
                </a14:m>
                <a:endParaRPr lang="en-US" sz="2000" dirty="0"/>
              </a:p>
              <a:p>
                <a:r>
                  <a:rPr lang="en-US" sz="2000" dirty="0"/>
                  <a:t>prediction accuracy is improved</a:t>
                </a:r>
              </a:p>
              <a:p>
                <a:r>
                  <a:rPr lang="en-US" sz="2000" dirty="0"/>
                  <a:t>Now, max. </a:t>
                </a:r>
                <a14:m>
                  <m:oMath xmlns:m="http://schemas.openxmlformats.org/officeDocument/2006/math">
                    <m:r>
                      <a:rPr lang="en-US" sz="2000" i="1">
                        <a:latin typeface="Cambria Math" panose="02040503050406030204" pitchFamily="18" charset="0"/>
                      </a:rPr>
                      <m:t>𝐸𝐼</m:t>
                    </m:r>
                    <m:r>
                      <a:rPr lang="en-US" sz="2000" i="1">
                        <a:latin typeface="Cambria Math" panose="02040503050406030204" pitchFamily="18" charset="0"/>
                      </a:rPr>
                      <m:t>=0.631</m:t>
                    </m:r>
                  </m:oMath>
                </a14:m>
                <a:r>
                  <a:rPr lang="en-US" sz="2000" dirty="0"/>
                  <a:t>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=0.625</m:t>
                    </m:r>
                  </m:oMath>
                </a14:m>
                <a:endParaRPr lang="en-US" sz="2000" dirty="0"/>
              </a:p>
              <a:p>
                <a:r>
                  <a:rPr lang="en-US" sz="2000" dirty="0"/>
                  <a:t>With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𝑃𝐵𝑆</m:t>
                        </m:r>
                      </m:sub>
                    </m:sSub>
                    <m:r>
                      <a:rPr lang="en-US" sz="2000" b="0" i="1" smtClean="0">
                        <a:latin typeface="Cambria Math" panose="02040503050406030204" pitchFamily="18" charset="0"/>
                      </a:rPr>
                      <m:t>=0.68</m:t>
                    </m:r>
                  </m:oMath>
                </a14:m>
                <a:r>
                  <a:rPr lang="en-US" sz="2000" dirty="0"/>
                  <a:t>, this is exploitation</a:t>
                </a:r>
              </a:p>
              <a:p>
                <a:r>
                  <a:rPr lang="en-US" sz="2000" dirty="0"/>
                  <a:t>Near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oMath>
                </a14:m>
                <a:r>
                  <a:rPr lang="en-US" sz="2000" dirty="0"/>
                  <a:t>, EI varies rapidly</a:t>
                </a:r>
              </a:p>
            </p:txBody>
          </p:sp>
        </mc:Choice>
        <mc:Fallback xmlns="">
          <p:sp>
            <p:nvSpPr>
              <p:cNvPr id="223" name="Text Placeholder 222">
                <a:extLst>
                  <a:ext uri="{FF2B5EF4-FFF2-40B4-BE49-F238E27FC236}">
                    <a16:creationId xmlns:a16="http://schemas.microsoft.com/office/drawing/2014/main" id="{0DEF8D89-CA67-3101-B5A7-6000D5EF806F}"/>
                  </a:ext>
                </a:extLst>
              </p:cNvPr>
              <p:cNvSpPr>
                <a:spLocks noGrp="1" noRot="1" noChangeAspect="1" noMove="1" noResize="1" noEditPoints="1" noAdjustHandles="1" noChangeArrowheads="1" noChangeShapeType="1" noTextEdit="1"/>
              </p:cNvSpPr>
              <p:nvPr>
                <p:ph type="body" sz="quarter" idx="10"/>
              </p:nvPr>
            </p:nvSpPr>
            <p:spPr>
              <a:xfrm>
                <a:off x="304800" y="774200"/>
                <a:ext cx="5248507" cy="5626600"/>
              </a:xfrm>
              <a:blipFill>
                <a:blip r:embed="rId2"/>
                <a:stretch>
                  <a:fillRect l="-1045" t="-975"/>
                </a:stretch>
              </a:blipFill>
            </p:spPr>
            <p:txBody>
              <a:bodyPr/>
              <a:lstStyle/>
              <a:p>
                <a:r>
                  <a:rPr lang="en-US">
                    <a:noFill/>
                  </a:rPr>
                  <a:t> </a:t>
                </a:r>
              </a:p>
            </p:txBody>
          </p:sp>
        </mc:Fallback>
      </mc:AlternateContent>
      <p:sp>
        <p:nvSpPr>
          <p:cNvPr id="222" name="Title 221">
            <a:extLst>
              <a:ext uri="{FF2B5EF4-FFF2-40B4-BE49-F238E27FC236}">
                <a16:creationId xmlns:a16="http://schemas.microsoft.com/office/drawing/2014/main" id="{853FA0C1-20AA-FE1D-3AE7-6CA4D5029F21}"/>
              </a:ext>
            </a:extLst>
          </p:cNvPr>
          <p:cNvSpPr>
            <a:spLocks noGrp="1"/>
          </p:cNvSpPr>
          <p:nvPr>
            <p:ph type="title"/>
          </p:nvPr>
        </p:nvSpPr>
        <p:spPr/>
        <p:txBody>
          <a:bodyPr>
            <a:normAutofit fontScale="90000"/>
          </a:bodyPr>
          <a:lstStyle/>
          <a:p>
            <a:r>
              <a:rPr lang="en-US" dirty="0"/>
              <a:t>Exploration vs. Exploitation </a:t>
            </a:r>
            <a:r>
              <a:rPr lang="en-US" i="1" dirty="0"/>
              <a:t>cont</a:t>
            </a:r>
            <a:r>
              <a:rPr lang="en-US" dirty="0"/>
              <a:t>.</a:t>
            </a:r>
          </a:p>
        </p:txBody>
      </p:sp>
      <p:grpSp>
        <p:nvGrpSpPr>
          <p:cNvPr id="112" name="Group 56">
            <a:extLst>
              <a:ext uri="{FF2B5EF4-FFF2-40B4-BE49-F238E27FC236}">
                <a16:creationId xmlns:a16="http://schemas.microsoft.com/office/drawing/2014/main" id="{D0A59047-ED2E-4DE9-8262-BC35A3CFAA84}"/>
              </a:ext>
            </a:extLst>
          </p:cNvPr>
          <p:cNvGrpSpPr>
            <a:grpSpLocks noChangeAspect="1"/>
          </p:cNvGrpSpPr>
          <p:nvPr/>
        </p:nvGrpSpPr>
        <p:grpSpPr bwMode="auto">
          <a:xfrm>
            <a:off x="5253173" y="595774"/>
            <a:ext cx="3786273" cy="3009562"/>
            <a:chOff x="2698" y="390"/>
            <a:chExt cx="2452" cy="1949"/>
          </a:xfrm>
        </p:grpSpPr>
        <p:sp>
          <p:nvSpPr>
            <p:cNvPr id="113" name="Rectangle 57">
              <a:extLst>
                <a:ext uri="{FF2B5EF4-FFF2-40B4-BE49-F238E27FC236}">
                  <a16:creationId xmlns:a16="http://schemas.microsoft.com/office/drawing/2014/main" id="{8A600454-BCB5-583F-9464-1034775B0A8B}"/>
                </a:ext>
              </a:extLst>
            </p:cNvPr>
            <p:cNvSpPr>
              <a:spLocks noChangeArrowheads="1"/>
            </p:cNvSpPr>
            <p:nvPr/>
          </p:nvSpPr>
          <p:spPr bwMode="auto">
            <a:xfrm>
              <a:off x="2991" y="438"/>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58">
              <a:extLst>
                <a:ext uri="{FF2B5EF4-FFF2-40B4-BE49-F238E27FC236}">
                  <a16:creationId xmlns:a16="http://schemas.microsoft.com/office/drawing/2014/main" id="{7A814BA0-C0A0-02C7-E517-480154F5EF45}"/>
                </a:ext>
              </a:extLst>
            </p:cNvPr>
            <p:cNvSpPr>
              <a:spLocks noChangeShapeType="1"/>
            </p:cNvSpPr>
            <p:nvPr/>
          </p:nvSpPr>
          <p:spPr bwMode="auto">
            <a:xfrm>
              <a:off x="2991" y="2031"/>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59">
              <a:extLst>
                <a:ext uri="{FF2B5EF4-FFF2-40B4-BE49-F238E27FC236}">
                  <a16:creationId xmlns:a16="http://schemas.microsoft.com/office/drawing/2014/main" id="{3AECB372-3295-08A8-17F7-16E06DB59983}"/>
                </a:ext>
              </a:extLst>
            </p:cNvPr>
            <p:cNvSpPr>
              <a:spLocks noChangeShapeType="1"/>
            </p:cNvSpPr>
            <p:nvPr/>
          </p:nvSpPr>
          <p:spPr bwMode="auto">
            <a:xfrm flipV="1">
              <a:off x="2991" y="201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60">
              <a:extLst>
                <a:ext uri="{FF2B5EF4-FFF2-40B4-BE49-F238E27FC236}">
                  <a16:creationId xmlns:a16="http://schemas.microsoft.com/office/drawing/2014/main" id="{06B47B0D-1F86-36AF-330B-9DB66FC7720C}"/>
                </a:ext>
              </a:extLst>
            </p:cNvPr>
            <p:cNvSpPr>
              <a:spLocks noChangeShapeType="1"/>
            </p:cNvSpPr>
            <p:nvPr/>
          </p:nvSpPr>
          <p:spPr bwMode="auto">
            <a:xfrm flipV="1">
              <a:off x="3408" y="201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61">
              <a:extLst>
                <a:ext uri="{FF2B5EF4-FFF2-40B4-BE49-F238E27FC236}">
                  <a16:creationId xmlns:a16="http://schemas.microsoft.com/office/drawing/2014/main" id="{DF8BF948-C8DB-0AAF-C4EA-01626848DF14}"/>
                </a:ext>
              </a:extLst>
            </p:cNvPr>
            <p:cNvSpPr>
              <a:spLocks noChangeShapeType="1"/>
            </p:cNvSpPr>
            <p:nvPr/>
          </p:nvSpPr>
          <p:spPr bwMode="auto">
            <a:xfrm flipV="1">
              <a:off x="3826" y="201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62">
              <a:extLst>
                <a:ext uri="{FF2B5EF4-FFF2-40B4-BE49-F238E27FC236}">
                  <a16:creationId xmlns:a16="http://schemas.microsoft.com/office/drawing/2014/main" id="{51470B47-11D4-B0F9-CF62-943DDE8E47C7}"/>
                </a:ext>
              </a:extLst>
            </p:cNvPr>
            <p:cNvSpPr>
              <a:spLocks noChangeShapeType="1"/>
            </p:cNvSpPr>
            <p:nvPr/>
          </p:nvSpPr>
          <p:spPr bwMode="auto">
            <a:xfrm flipV="1">
              <a:off x="4243" y="201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63">
              <a:extLst>
                <a:ext uri="{FF2B5EF4-FFF2-40B4-BE49-F238E27FC236}">
                  <a16:creationId xmlns:a16="http://schemas.microsoft.com/office/drawing/2014/main" id="{FEBF60A5-0AAC-5ABB-7D80-5637EA281300}"/>
                </a:ext>
              </a:extLst>
            </p:cNvPr>
            <p:cNvSpPr>
              <a:spLocks noChangeShapeType="1"/>
            </p:cNvSpPr>
            <p:nvPr/>
          </p:nvSpPr>
          <p:spPr bwMode="auto">
            <a:xfrm flipV="1">
              <a:off x="4661" y="201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64">
              <a:extLst>
                <a:ext uri="{FF2B5EF4-FFF2-40B4-BE49-F238E27FC236}">
                  <a16:creationId xmlns:a16="http://schemas.microsoft.com/office/drawing/2014/main" id="{11A4916E-D359-A1CE-F60C-1A2D31CE9E22}"/>
                </a:ext>
              </a:extLst>
            </p:cNvPr>
            <p:cNvSpPr>
              <a:spLocks noChangeShapeType="1"/>
            </p:cNvSpPr>
            <p:nvPr/>
          </p:nvSpPr>
          <p:spPr bwMode="auto">
            <a:xfrm flipV="1">
              <a:off x="5078" y="2010"/>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Rectangle 65">
              <a:extLst>
                <a:ext uri="{FF2B5EF4-FFF2-40B4-BE49-F238E27FC236}">
                  <a16:creationId xmlns:a16="http://schemas.microsoft.com/office/drawing/2014/main" id="{7EA0599D-CF16-1528-AEF6-67D1529EC6AB}"/>
                </a:ext>
              </a:extLst>
            </p:cNvPr>
            <p:cNvSpPr>
              <a:spLocks noChangeArrowheads="1"/>
            </p:cNvSpPr>
            <p:nvPr/>
          </p:nvSpPr>
          <p:spPr bwMode="auto">
            <a:xfrm>
              <a:off x="2967" y="206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 name="Rectangle 66">
              <a:extLst>
                <a:ext uri="{FF2B5EF4-FFF2-40B4-BE49-F238E27FC236}">
                  <a16:creationId xmlns:a16="http://schemas.microsoft.com/office/drawing/2014/main" id="{BA1B63C3-B472-6B74-9D23-FB9C03BFC01C}"/>
                </a:ext>
              </a:extLst>
            </p:cNvPr>
            <p:cNvSpPr>
              <a:spLocks noChangeArrowheads="1"/>
            </p:cNvSpPr>
            <p:nvPr/>
          </p:nvSpPr>
          <p:spPr bwMode="auto">
            <a:xfrm>
              <a:off x="3347" y="206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Rectangle 67">
              <a:extLst>
                <a:ext uri="{FF2B5EF4-FFF2-40B4-BE49-F238E27FC236}">
                  <a16:creationId xmlns:a16="http://schemas.microsoft.com/office/drawing/2014/main" id="{4D7E141C-4398-339F-95B9-3D99EDB5D3E6}"/>
                </a:ext>
              </a:extLst>
            </p:cNvPr>
            <p:cNvSpPr>
              <a:spLocks noChangeArrowheads="1"/>
            </p:cNvSpPr>
            <p:nvPr/>
          </p:nvSpPr>
          <p:spPr bwMode="auto">
            <a:xfrm>
              <a:off x="3765" y="206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Rectangle 68">
              <a:extLst>
                <a:ext uri="{FF2B5EF4-FFF2-40B4-BE49-F238E27FC236}">
                  <a16:creationId xmlns:a16="http://schemas.microsoft.com/office/drawing/2014/main" id="{B7C38B30-79FF-0026-018D-AFEA62227F8A}"/>
                </a:ext>
              </a:extLst>
            </p:cNvPr>
            <p:cNvSpPr>
              <a:spLocks noChangeArrowheads="1"/>
            </p:cNvSpPr>
            <p:nvPr/>
          </p:nvSpPr>
          <p:spPr bwMode="auto">
            <a:xfrm>
              <a:off x="4179" y="206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Rectangle 69">
              <a:extLst>
                <a:ext uri="{FF2B5EF4-FFF2-40B4-BE49-F238E27FC236}">
                  <a16:creationId xmlns:a16="http://schemas.microsoft.com/office/drawing/2014/main" id="{AE3A4A0E-FB2E-A2E2-A342-1776EFDA8FA2}"/>
                </a:ext>
              </a:extLst>
            </p:cNvPr>
            <p:cNvSpPr>
              <a:spLocks noChangeArrowheads="1"/>
            </p:cNvSpPr>
            <p:nvPr/>
          </p:nvSpPr>
          <p:spPr bwMode="auto">
            <a:xfrm>
              <a:off x="4597" y="206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70">
              <a:extLst>
                <a:ext uri="{FF2B5EF4-FFF2-40B4-BE49-F238E27FC236}">
                  <a16:creationId xmlns:a16="http://schemas.microsoft.com/office/drawing/2014/main" id="{12692919-131A-DA4E-EEC1-A0C7D282EF81}"/>
                </a:ext>
              </a:extLst>
            </p:cNvPr>
            <p:cNvSpPr>
              <a:spLocks noChangeArrowheads="1"/>
            </p:cNvSpPr>
            <p:nvPr/>
          </p:nvSpPr>
          <p:spPr bwMode="auto">
            <a:xfrm>
              <a:off x="5054" y="206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71">
              <a:extLst>
                <a:ext uri="{FF2B5EF4-FFF2-40B4-BE49-F238E27FC236}">
                  <a16:creationId xmlns:a16="http://schemas.microsoft.com/office/drawing/2014/main" id="{13CE5A25-1DDB-98C3-1959-2BB5C507F380}"/>
                </a:ext>
              </a:extLst>
            </p:cNvPr>
            <p:cNvSpPr>
              <a:spLocks noChangeArrowheads="1"/>
            </p:cNvSpPr>
            <p:nvPr/>
          </p:nvSpPr>
          <p:spPr bwMode="auto">
            <a:xfrm>
              <a:off x="4010" y="2195"/>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Line 72">
              <a:extLst>
                <a:ext uri="{FF2B5EF4-FFF2-40B4-BE49-F238E27FC236}">
                  <a16:creationId xmlns:a16="http://schemas.microsoft.com/office/drawing/2014/main" id="{14F67C1E-141B-5C27-1BE6-08017A5700C6}"/>
                </a:ext>
              </a:extLst>
            </p:cNvPr>
            <p:cNvSpPr>
              <a:spLocks noChangeShapeType="1"/>
            </p:cNvSpPr>
            <p:nvPr/>
          </p:nvSpPr>
          <p:spPr bwMode="auto">
            <a:xfrm flipV="1">
              <a:off x="2991" y="438"/>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Line 73">
              <a:extLst>
                <a:ext uri="{FF2B5EF4-FFF2-40B4-BE49-F238E27FC236}">
                  <a16:creationId xmlns:a16="http://schemas.microsoft.com/office/drawing/2014/main" id="{71919F85-3763-5716-DC52-26F558D2720E}"/>
                </a:ext>
              </a:extLst>
            </p:cNvPr>
            <p:cNvSpPr>
              <a:spLocks noChangeShapeType="1"/>
            </p:cNvSpPr>
            <p:nvPr/>
          </p:nvSpPr>
          <p:spPr bwMode="auto">
            <a:xfrm>
              <a:off x="2991" y="203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Line 74">
              <a:extLst>
                <a:ext uri="{FF2B5EF4-FFF2-40B4-BE49-F238E27FC236}">
                  <a16:creationId xmlns:a16="http://schemas.microsoft.com/office/drawing/2014/main" id="{565627ED-7790-6CFA-A8A9-77703D2DFE2A}"/>
                </a:ext>
              </a:extLst>
            </p:cNvPr>
            <p:cNvSpPr>
              <a:spLocks noChangeShapeType="1"/>
            </p:cNvSpPr>
            <p:nvPr/>
          </p:nvSpPr>
          <p:spPr bwMode="auto">
            <a:xfrm>
              <a:off x="2991" y="176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Line 75">
              <a:extLst>
                <a:ext uri="{FF2B5EF4-FFF2-40B4-BE49-F238E27FC236}">
                  <a16:creationId xmlns:a16="http://schemas.microsoft.com/office/drawing/2014/main" id="{8C76CB95-998F-EC6A-8623-41D23C3D0F0B}"/>
                </a:ext>
              </a:extLst>
            </p:cNvPr>
            <p:cNvSpPr>
              <a:spLocks noChangeShapeType="1"/>
            </p:cNvSpPr>
            <p:nvPr/>
          </p:nvSpPr>
          <p:spPr bwMode="auto">
            <a:xfrm>
              <a:off x="2991" y="150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Line 76">
              <a:extLst>
                <a:ext uri="{FF2B5EF4-FFF2-40B4-BE49-F238E27FC236}">
                  <a16:creationId xmlns:a16="http://schemas.microsoft.com/office/drawing/2014/main" id="{A3AB8CA3-80CE-1A70-9249-E11BDFB9C56C}"/>
                </a:ext>
              </a:extLst>
            </p:cNvPr>
            <p:cNvSpPr>
              <a:spLocks noChangeShapeType="1"/>
            </p:cNvSpPr>
            <p:nvPr/>
          </p:nvSpPr>
          <p:spPr bwMode="auto">
            <a:xfrm>
              <a:off x="2991" y="123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77">
              <a:extLst>
                <a:ext uri="{FF2B5EF4-FFF2-40B4-BE49-F238E27FC236}">
                  <a16:creationId xmlns:a16="http://schemas.microsoft.com/office/drawing/2014/main" id="{20868D04-2545-795D-7A56-5E18FCD7D673}"/>
                </a:ext>
              </a:extLst>
            </p:cNvPr>
            <p:cNvSpPr>
              <a:spLocks noChangeShapeType="1"/>
            </p:cNvSpPr>
            <p:nvPr/>
          </p:nvSpPr>
          <p:spPr bwMode="auto">
            <a:xfrm>
              <a:off x="2991" y="96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78">
              <a:extLst>
                <a:ext uri="{FF2B5EF4-FFF2-40B4-BE49-F238E27FC236}">
                  <a16:creationId xmlns:a16="http://schemas.microsoft.com/office/drawing/2014/main" id="{F1A80AC8-BBCF-B138-95E1-F7A9257C8F50}"/>
                </a:ext>
              </a:extLst>
            </p:cNvPr>
            <p:cNvSpPr>
              <a:spLocks noChangeShapeType="1"/>
            </p:cNvSpPr>
            <p:nvPr/>
          </p:nvSpPr>
          <p:spPr bwMode="auto">
            <a:xfrm>
              <a:off x="2991" y="70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79">
              <a:extLst>
                <a:ext uri="{FF2B5EF4-FFF2-40B4-BE49-F238E27FC236}">
                  <a16:creationId xmlns:a16="http://schemas.microsoft.com/office/drawing/2014/main" id="{9BB222A1-B331-DE09-FF28-D043A8DF927E}"/>
                </a:ext>
              </a:extLst>
            </p:cNvPr>
            <p:cNvSpPr>
              <a:spLocks noChangeShapeType="1"/>
            </p:cNvSpPr>
            <p:nvPr/>
          </p:nvSpPr>
          <p:spPr bwMode="auto">
            <a:xfrm>
              <a:off x="2991" y="43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80">
              <a:extLst>
                <a:ext uri="{FF2B5EF4-FFF2-40B4-BE49-F238E27FC236}">
                  <a16:creationId xmlns:a16="http://schemas.microsoft.com/office/drawing/2014/main" id="{5B36F11C-2B9F-2CD0-03F2-44A8EF374A3E}"/>
                </a:ext>
              </a:extLst>
            </p:cNvPr>
            <p:cNvSpPr>
              <a:spLocks noChangeArrowheads="1"/>
            </p:cNvSpPr>
            <p:nvPr/>
          </p:nvSpPr>
          <p:spPr bwMode="auto">
            <a:xfrm>
              <a:off x="2832" y="1983"/>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Rectangle 81">
              <a:extLst>
                <a:ext uri="{FF2B5EF4-FFF2-40B4-BE49-F238E27FC236}">
                  <a16:creationId xmlns:a16="http://schemas.microsoft.com/office/drawing/2014/main" id="{3C6F5645-CFF3-6F42-C7EB-7CDCCEEF2DFC}"/>
                </a:ext>
              </a:extLst>
            </p:cNvPr>
            <p:cNvSpPr>
              <a:spLocks noChangeArrowheads="1"/>
            </p:cNvSpPr>
            <p:nvPr/>
          </p:nvSpPr>
          <p:spPr bwMode="auto">
            <a:xfrm>
              <a:off x="2880" y="1718"/>
              <a:ext cx="1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Rectangle 82">
              <a:extLst>
                <a:ext uri="{FF2B5EF4-FFF2-40B4-BE49-F238E27FC236}">
                  <a16:creationId xmlns:a16="http://schemas.microsoft.com/office/drawing/2014/main" id="{C47AC168-9BEC-D18B-8255-CFF1AB92FDCB}"/>
                </a:ext>
              </a:extLst>
            </p:cNvPr>
            <p:cNvSpPr>
              <a:spLocks noChangeArrowheads="1"/>
            </p:cNvSpPr>
            <p:nvPr/>
          </p:nvSpPr>
          <p:spPr bwMode="auto">
            <a:xfrm>
              <a:off x="2909" y="145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9" name="Rectangle 83">
              <a:extLst>
                <a:ext uri="{FF2B5EF4-FFF2-40B4-BE49-F238E27FC236}">
                  <a16:creationId xmlns:a16="http://schemas.microsoft.com/office/drawing/2014/main" id="{ACD29DF3-8089-6D20-FAC9-56E21D1C3A38}"/>
                </a:ext>
              </a:extLst>
            </p:cNvPr>
            <p:cNvSpPr>
              <a:spLocks noChangeArrowheads="1"/>
            </p:cNvSpPr>
            <p:nvPr/>
          </p:nvSpPr>
          <p:spPr bwMode="auto">
            <a:xfrm>
              <a:off x="2909" y="118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Rectangle 84">
              <a:extLst>
                <a:ext uri="{FF2B5EF4-FFF2-40B4-BE49-F238E27FC236}">
                  <a16:creationId xmlns:a16="http://schemas.microsoft.com/office/drawing/2014/main" id="{7BE8968B-2941-AFB4-2FF6-6929DB918787}"/>
                </a:ext>
              </a:extLst>
            </p:cNvPr>
            <p:cNvSpPr>
              <a:spLocks noChangeArrowheads="1"/>
            </p:cNvSpPr>
            <p:nvPr/>
          </p:nvSpPr>
          <p:spPr bwMode="auto">
            <a:xfrm>
              <a:off x="2861" y="919"/>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1" name="Rectangle 85">
              <a:extLst>
                <a:ext uri="{FF2B5EF4-FFF2-40B4-BE49-F238E27FC236}">
                  <a16:creationId xmlns:a16="http://schemas.microsoft.com/office/drawing/2014/main" id="{C40B753C-AA86-1A26-CF48-28D237249188}"/>
                </a:ext>
              </a:extLst>
            </p:cNvPr>
            <p:cNvSpPr>
              <a:spLocks noChangeArrowheads="1"/>
            </p:cNvSpPr>
            <p:nvPr/>
          </p:nvSpPr>
          <p:spPr bwMode="auto">
            <a:xfrm>
              <a:off x="2861" y="655"/>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2" name="Rectangle 86">
              <a:extLst>
                <a:ext uri="{FF2B5EF4-FFF2-40B4-BE49-F238E27FC236}">
                  <a16:creationId xmlns:a16="http://schemas.microsoft.com/office/drawing/2014/main" id="{743D1A26-321C-545A-9482-EDF072CF52E8}"/>
                </a:ext>
              </a:extLst>
            </p:cNvPr>
            <p:cNvSpPr>
              <a:spLocks noChangeArrowheads="1"/>
            </p:cNvSpPr>
            <p:nvPr/>
          </p:nvSpPr>
          <p:spPr bwMode="auto">
            <a:xfrm>
              <a:off x="2861" y="390"/>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 name="Rectangle 87">
              <a:extLst>
                <a:ext uri="{FF2B5EF4-FFF2-40B4-BE49-F238E27FC236}">
                  <a16:creationId xmlns:a16="http://schemas.microsoft.com/office/drawing/2014/main" id="{8AB36C1B-2E2F-D5E9-AF25-1D3FC269C37C}"/>
                </a:ext>
              </a:extLst>
            </p:cNvPr>
            <p:cNvSpPr>
              <a:spLocks noChangeArrowheads="1"/>
            </p:cNvSpPr>
            <p:nvPr/>
          </p:nvSpPr>
          <p:spPr bwMode="auto">
            <a:xfrm rot="16200000">
              <a:off x="2719" y="1195"/>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4" name="Rectangle 88">
              <a:extLst>
                <a:ext uri="{FF2B5EF4-FFF2-40B4-BE49-F238E27FC236}">
                  <a16:creationId xmlns:a16="http://schemas.microsoft.com/office/drawing/2014/main" id="{8B1B32C8-CC91-C923-32EC-5A0139D2DCF1}"/>
                </a:ext>
              </a:extLst>
            </p:cNvPr>
            <p:cNvSpPr>
              <a:spLocks noChangeArrowheads="1"/>
            </p:cNvSpPr>
            <p:nvPr/>
          </p:nvSpPr>
          <p:spPr bwMode="auto">
            <a:xfrm rot="16200000">
              <a:off x="2729" y="1153"/>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5" name="Rectangle 89">
              <a:extLst>
                <a:ext uri="{FF2B5EF4-FFF2-40B4-BE49-F238E27FC236}">
                  <a16:creationId xmlns:a16="http://schemas.microsoft.com/office/drawing/2014/main" id="{3BAFF7CA-2B18-E5DD-FC76-6E3DF9DD0FD9}"/>
                </a:ext>
              </a:extLst>
            </p:cNvPr>
            <p:cNvSpPr>
              <a:spLocks noChangeArrowheads="1"/>
            </p:cNvSpPr>
            <p:nvPr/>
          </p:nvSpPr>
          <p:spPr bwMode="auto">
            <a:xfrm rot="16200000">
              <a:off x="2719" y="1109"/>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Rectangle 90">
              <a:extLst>
                <a:ext uri="{FF2B5EF4-FFF2-40B4-BE49-F238E27FC236}">
                  <a16:creationId xmlns:a16="http://schemas.microsoft.com/office/drawing/2014/main" id="{49AEB61A-587D-BFF5-289C-675B4A8DA643}"/>
                </a:ext>
              </a:extLst>
            </p:cNvPr>
            <p:cNvSpPr>
              <a:spLocks noChangeArrowheads="1"/>
            </p:cNvSpPr>
            <p:nvPr/>
          </p:nvSpPr>
          <p:spPr bwMode="auto">
            <a:xfrm rot="16200000">
              <a:off x="2729" y="1076"/>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7" name="Freeform 91">
              <a:extLst>
                <a:ext uri="{FF2B5EF4-FFF2-40B4-BE49-F238E27FC236}">
                  <a16:creationId xmlns:a16="http://schemas.microsoft.com/office/drawing/2014/main" id="{20FE8D4A-0C48-FC99-42F7-01F8A8A10EBF}"/>
                </a:ext>
              </a:extLst>
            </p:cNvPr>
            <p:cNvSpPr>
              <a:spLocks/>
            </p:cNvSpPr>
            <p:nvPr/>
          </p:nvSpPr>
          <p:spPr bwMode="auto">
            <a:xfrm>
              <a:off x="2991" y="563"/>
              <a:ext cx="2087" cy="1236"/>
            </a:xfrm>
            <a:custGeom>
              <a:avLst/>
              <a:gdLst>
                <a:gd name="T0" fmla="*/ 322 w 2087"/>
                <a:gd name="T1" fmla="*/ 1143 h 1236"/>
                <a:gd name="T2" fmla="*/ 389 w 2087"/>
                <a:gd name="T3" fmla="*/ 1109 h 1236"/>
                <a:gd name="T4" fmla="*/ 456 w 2087"/>
                <a:gd name="T5" fmla="*/ 1035 h 1236"/>
                <a:gd name="T6" fmla="*/ 523 w 2087"/>
                <a:gd name="T7" fmla="*/ 964 h 1236"/>
                <a:gd name="T8" fmla="*/ 590 w 2087"/>
                <a:gd name="T9" fmla="*/ 1056 h 1236"/>
                <a:gd name="T10" fmla="*/ 657 w 2087"/>
                <a:gd name="T11" fmla="*/ 1118 h 1236"/>
                <a:gd name="T12" fmla="*/ 724 w 2087"/>
                <a:gd name="T13" fmla="*/ 1142 h 1236"/>
                <a:gd name="T14" fmla="*/ 791 w 2087"/>
                <a:gd name="T15" fmla="*/ 1127 h 1236"/>
                <a:gd name="T16" fmla="*/ 857 w 2087"/>
                <a:gd name="T17" fmla="*/ 1078 h 1236"/>
                <a:gd name="T18" fmla="*/ 924 w 2087"/>
                <a:gd name="T19" fmla="*/ 1009 h 1236"/>
                <a:gd name="T20" fmla="*/ 991 w 2087"/>
                <a:gd name="T21" fmla="*/ 936 h 1236"/>
                <a:gd name="T22" fmla="*/ 1058 w 2087"/>
                <a:gd name="T23" fmla="*/ 919 h 1236"/>
                <a:gd name="T24" fmla="*/ 1125 w 2087"/>
                <a:gd name="T25" fmla="*/ 1052 h 1236"/>
                <a:gd name="T26" fmla="*/ 1192 w 2087"/>
                <a:gd name="T27" fmla="*/ 1161 h 1236"/>
                <a:gd name="T28" fmla="*/ 1259 w 2087"/>
                <a:gd name="T29" fmla="*/ 1225 h 1236"/>
                <a:gd name="T30" fmla="*/ 1326 w 2087"/>
                <a:gd name="T31" fmla="*/ 1230 h 1236"/>
                <a:gd name="T32" fmla="*/ 1393 w 2087"/>
                <a:gd name="T33" fmla="*/ 1172 h 1236"/>
                <a:gd name="T34" fmla="*/ 1460 w 2087"/>
                <a:gd name="T35" fmla="*/ 1178 h 1236"/>
                <a:gd name="T36" fmla="*/ 1527 w 2087"/>
                <a:gd name="T37" fmla="*/ 1223 h 1236"/>
                <a:gd name="T38" fmla="*/ 1593 w 2087"/>
                <a:gd name="T39" fmla="*/ 1219 h 1236"/>
                <a:gd name="T40" fmla="*/ 1660 w 2087"/>
                <a:gd name="T41" fmla="*/ 1159 h 1236"/>
                <a:gd name="T42" fmla="*/ 1727 w 2087"/>
                <a:gd name="T43" fmla="*/ 1046 h 1236"/>
                <a:gd name="T44" fmla="*/ 1794 w 2087"/>
                <a:gd name="T45" fmla="*/ 887 h 1236"/>
                <a:gd name="T46" fmla="*/ 1861 w 2087"/>
                <a:gd name="T47" fmla="*/ 699 h 1236"/>
                <a:gd name="T48" fmla="*/ 1928 w 2087"/>
                <a:gd name="T49" fmla="*/ 500 h 1236"/>
                <a:gd name="T50" fmla="*/ 1995 w 2087"/>
                <a:gd name="T51" fmla="*/ 310 h 1236"/>
                <a:gd name="T52" fmla="*/ 2062 w 2087"/>
                <a:gd name="T53" fmla="*/ 147 h 1236"/>
                <a:gd name="T54" fmla="*/ 2049 w 2087"/>
                <a:gd name="T55" fmla="*/ 46 h 1236"/>
                <a:gd name="T56" fmla="*/ 1983 w 2087"/>
                <a:gd name="T57" fmla="*/ 2 h 1236"/>
                <a:gd name="T58" fmla="*/ 1916 w 2087"/>
                <a:gd name="T59" fmla="*/ 17 h 1236"/>
                <a:gd name="T60" fmla="*/ 1849 w 2087"/>
                <a:gd name="T61" fmla="*/ 91 h 1236"/>
                <a:gd name="T62" fmla="*/ 1782 w 2087"/>
                <a:gd name="T63" fmla="*/ 215 h 1236"/>
                <a:gd name="T64" fmla="*/ 1715 w 2087"/>
                <a:gd name="T65" fmla="*/ 375 h 1236"/>
                <a:gd name="T66" fmla="*/ 1648 w 2087"/>
                <a:gd name="T67" fmla="*/ 559 h 1236"/>
                <a:gd name="T68" fmla="*/ 1581 w 2087"/>
                <a:gd name="T69" fmla="*/ 750 h 1236"/>
                <a:gd name="T70" fmla="*/ 1514 w 2087"/>
                <a:gd name="T71" fmla="*/ 930 h 1236"/>
                <a:gd name="T72" fmla="*/ 1447 w 2087"/>
                <a:gd name="T73" fmla="*/ 1082 h 1236"/>
                <a:gd name="T74" fmla="*/ 1380 w 2087"/>
                <a:gd name="T75" fmla="*/ 1081 h 1236"/>
                <a:gd name="T76" fmla="*/ 1313 w 2087"/>
                <a:gd name="T77" fmla="*/ 988 h 1236"/>
                <a:gd name="T78" fmla="*/ 1246 w 2087"/>
                <a:gd name="T79" fmla="*/ 908 h 1236"/>
                <a:gd name="T80" fmla="*/ 1180 w 2087"/>
                <a:gd name="T81" fmla="*/ 861 h 1236"/>
                <a:gd name="T82" fmla="*/ 1113 w 2087"/>
                <a:gd name="T83" fmla="*/ 854 h 1236"/>
                <a:gd name="T84" fmla="*/ 1046 w 2087"/>
                <a:gd name="T85" fmla="*/ 887 h 1236"/>
                <a:gd name="T86" fmla="*/ 979 w 2087"/>
                <a:gd name="T87" fmla="*/ 764 h 1236"/>
                <a:gd name="T88" fmla="*/ 912 w 2087"/>
                <a:gd name="T89" fmla="*/ 664 h 1236"/>
                <a:gd name="T90" fmla="*/ 845 w 2087"/>
                <a:gd name="T91" fmla="*/ 609 h 1236"/>
                <a:gd name="T92" fmla="*/ 778 w 2087"/>
                <a:gd name="T93" fmla="*/ 605 h 1236"/>
                <a:gd name="T94" fmla="*/ 711 w 2087"/>
                <a:gd name="T95" fmla="*/ 650 h 1236"/>
                <a:gd name="T96" fmla="*/ 644 w 2087"/>
                <a:gd name="T97" fmla="*/ 735 h 1236"/>
                <a:gd name="T98" fmla="*/ 577 w 2087"/>
                <a:gd name="T99" fmla="*/ 843 h 1236"/>
                <a:gd name="T100" fmla="*/ 510 w 2087"/>
                <a:gd name="T101" fmla="*/ 945 h 1236"/>
                <a:gd name="T102" fmla="*/ 444 w 2087"/>
                <a:gd name="T103" fmla="*/ 836 h 1236"/>
                <a:gd name="T104" fmla="*/ 377 w 2087"/>
                <a:gd name="T105" fmla="*/ 733 h 1236"/>
                <a:gd name="T106" fmla="*/ 310 w 2087"/>
                <a:gd name="T107" fmla="*/ 653 h 1236"/>
                <a:gd name="T108" fmla="*/ 243 w 2087"/>
                <a:gd name="T109" fmla="*/ 609 h 1236"/>
                <a:gd name="T110" fmla="*/ 176 w 2087"/>
                <a:gd name="T111" fmla="*/ 607 h 1236"/>
                <a:gd name="T112" fmla="*/ 109 w 2087"/>
                <a:gd name="T113" fmla="*/ 647 h 1236"/>
                <a:gd name="T114" fmla="*/ 42 w 2087"/>
                <a:gd name="T115" fmla="*/ 720 h 1236"/>
                <a:gd name="T116" fmla="*/ 25 w 2087"/>
                <a:gd name="T117" fmla="*/ 824 h 1236"/>
                <a:gd name="T118" fmla="*/ 92 w 2087"/>
                <a:gd name="T119" fmla="*/ 945 h 1236"/>
                <a:gd name="T120" fmla="*/ 159 w 2087"/>
                <a:gd name="T121" fmla="*/ 1046 h 1236"/>
                <a:gd name="T122" fmla="*/ 226 w 2087"/>
                <a:gd name="T123" fmla="*/ 1115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236">
                  <a:moveTo>
                    <a:pt x="259" y="1135"/>
                  </a:moveTo>
                  <a:lnTo>
                    <a:pt x="264" y="1137"/>
                  </a:lnTo>
                  <a:lnTo>
                    <a:pt x="268" y="1139"/>
                  </a:lnTo>
                  <a:lnTo>
                    <a:pt x="272" y="1140"/>
                  </a:lnTo>
                  <a:lnTo>
                    <a:pt x="276" y="1141"/>
                  </a:lnTo>
                  <a:lnTo>
                    <a:pt x="280" y="1142"/>
                  </a:lnTo>
                  <a:lnTo>
                    <a:pt x="285" y="1143"/>
                  </a:lnTo>
                  <a:lnTo>
                    <a:pt x="289" y="1144"/>
                  </a:lnTo>
                  <a:lnTo>
                    <a:pt x="293" y="1144"/>
                  </a:lnTo>
                  <a:lnTo>
                    <a:pt x="297" y="1145"/>
                  </a:lnTo>
                  <a:lnTo>
                    <a:pt x="301" y="1145"/>
                  </a:lnTo>
                  <a:lnTo>
                    <a:pt x="305" y="1145"/>
                  </a:lnTo>
                  <a:lnTo>
                    <a:pt x="310" y="1145"/>
                  </a:lnTo>
                  <a:lnTo>
                    <a:pt x="314" y="1144"/>
                  </a:lnTo>
                  <a:lnTo>
                    <a:pt x="318" y="1144"/>
                  </a:lnTo>
                  <a:lnTo>
                    <a:pt x="322" y="1143"/>
                  </a:lnTo>
                  <a:lnTo>
                    <a:pt x="326" y="1142"/>
                  </a:lnTo>
                  <a:lnTo>
                    <a:pt x="331" y="1141"/>
                  </a:lnTo>
                  <a:lnTo>
                    <a:pt x="335" y="1140"/>
                  </a:lnTo>
                  <a:lnTo>
                    <a:pt x="339" y="1139"/>
                  </a:lnTo>
                  <a:lnTo>
                    <a:pt x="343" y="1137"/>
                  </a:lnTo>
                  <a:lnTo>
                    <a:pt x="347" y="1135"/>
                  </a:lnTo>
                  <a:lnTo>
                    <a:pt x="351" y="1133"/>
                  </a:lnTo>
                  <a:lnTo>
                    <a:pt x="356" y="1131"/>
                  </a:lnTo>
                  <a:lnTo>
                    <a:pt x="360" y="1129"/>
                  </a:lnTo>
                  <a:lnTo>
                    <a:pt x="364" y="1127"/>
                  </a:lnTo>
                  <a:lnTo>
                    <a:pt x="368" y="1124"/>
                  </a:lnTo>
                  <a:lnTo>
                    <a:pt x="372" y="1121"/>
                  </a:lnTo>
                  <a:lnTo>
                    <a:pt x="377" y="1118"/>
                  </a:lnTo>
                  <a:lnTo>
                    <a:pt x="381" y="1115"/>
                  </a:lnTo>
                  <a:lnTo>
                    <a:pt x="385" y="1112"/>
                  </a:lnTo>
                  <a:lnTo>
                    <a:pt x="389" y="1109"/>
                  </a:lnTo>
                  <a:lnTo>
                    <a:pt x="393" y="1105"/>
                  </a:lnTo>
                  <a:lnTo>
                    <a:pt x="397" y="1102"/>
                  </a:lnTo>
                  <a:lnTo>
                    <a:pt x="402" y="1098"/>
                  </a:lnTo>
                  <a:lnTo>
                    <a:pt x="406" y="1094"/>
                  </a:lnTo>
                  <a:lnTo>
                    <a:pt x="410" y="1090"/>
                  </a:lnTo>
                  <a:lnTo>
                    <a:pt x="414" y="1085"/>
                  </a:lnTo>
                  <a:lnTo>
                    <a:pt x="418" y="1081"/>
                  </a:lnTo>
                  <a:lnTo>
                    <a:pt x="423" y="1076"/>
                  </a:lnTo>
                  <a:lnTo>
                    <a:pt x="427" y="1072"/>
                  </a:lnTo>
                  <a:lnTo>
                    <a:pt x="431" y="1067"/>
                  </a:lnTo>
                  <a:lnTo>
                    <a:pt x="435" y="1062"/>
                  </a:lnTo>
                  <a:lnTo>
                    <a:pt x="439" y="1057"/>
                  </a:lnTo>
                  <a:lnTo>
                    <a:pt x="444" y="1052"/>
                  </a:lnTo>
                  <a:lnTo>
                    <a:pt x="448" y="1047"/>
                  </a:lnTo>
                  <a:lnTo>
                    <a:pt x="452" y="1041"/>
                  </a:lnTo>
                  <a:lnTo>
                    <a:pt x="456" y="1035"/>
                  </a:lnTo>
                  <a:lnTo>
                    <a:pt x="460" y="1030"/>
                  </a:lnTo>
                  <a:lnTo>
                    <a:pt x="464" y="1024"/>
                  </a:lnTo>
                  <a:lnTo>
                    <a:pt x="469" y="1018"/>
                  </a:lnTo>
                  <a:lnTo>
                    <a:pt x="473" y="1012"/>
                  </a:lnTo>
                  <a:lnTo>
                    <a:pt x="477" y="1006"/>
                  </a:lnTo>
                  <a:lnTo>
                    <a:pt x="481" y="1000"/>
                  </a:lnTo>
                  <a:lnTo>
                    <a:pt x="485" y="994"/>
                  </a:lnTo>
                  <a:lnTo>
                    <a:pt x="490" y="988"/>
                  </a:lnTo>
                  <a:lnTo>
                    <a:pt x="494" y="981"/>
                  </a:lnTo>
                  <a:lnTo>
                    <a:pt x="498" y="975"/>
                  </a:lnTo>
                  <a:lnTo>
                    <a:pt x="502" y="968"/>
                  </a:lnTo>
                  <a:lnTo>
                    <a:pt x="506" y="961"/>
                  </a:lnTo>
                  <a:lnTo>
                    <a:pt x="510" y="955"/>
                  </a:lnTo>
                  <a:lnTo>
                    <a:pt x="515" y="951"/>
                  </a:lnTo>
                  <a:lnTo>
                    <a:pt x="519" y="958"/>
                  </a:lnTo>
                  <a:lnTo>
                    <a:pt x="523" y="964"/>
                  </a:lnTo>
                  <a:lnTo>
                    <a:pt x="527" y="971"/>
                  </a:lnTo>
                  <a:lnTo>
                    <a:pt x="531" y="977"/>
                  </a:lnTo>
                  <a:lnTo>
                    <a:pt x="536" y="983"/>
                  </a:lnTo>
                  <a:lnTo>
                    <a:pt x="540" y="989"/>
                  </a:lnTo>
                  <a:lnTo>
                    <a:pt x="544" y="995"/>
                  </a:lnTo>
                  <a:lnTo>
                    <a:pt x="548" y="1001"/>
                  </a:lnTo>
                  <a:lnTo>
                    <a:pt x="552" y="1007"/>
                  </a:lnTo>
                  <a:lnTo>
                    <a:pt x="556" y="1013"/>
                  </a:lnTo>
                  <a:lnTo>
                    <a:pt x="561" y="1019"/>
                  </a:lnTo>
                  <a:lnTo>
                    <a:pt x="565" y="1025"/>
                  </a:lnTo>
                  <a:lnTo>
                    <a:pt x="569" y="1030"/>
                  </a:lnTo>
                  <a:lnTo>
                    <a:pt x="573" y="1036"/>
                  </a:lnTo>
                  <a:lnTo>
                    <a:pt x="577" y="1041"/>
                  </a:lnTo>
                  <a:lnTo>
                    <a:pt x="582" y="1046"/>
                  </a:lnTo>
                  <a:lnTo>
                    <a:pt x="586" y="1051"/>
                  </a:lnTo>
                  <a:lnTo>
                    <a:pt x="590" y="1056"/>
                  </a:lnTo>
                  <a:lnTo>
                    <a:pt x="594" y="1061"/>
                  </a:lnTo>
                  <a:lnTo>
                    <a:pt x="598" y="1066"/>
                  </a:lnTo>
                  <a:lnTo>
                    <a:pt x="602" y="1071"/>
                  </a:lnTo>
                  <a:lnTo>
                    <a:pt x="607" y="1075"/>
                  </a:lnTo>
                  <a:lnTo>
                    <a:pt x="611" y="1079"/>
                  </a:lnTo>
                  <a:lnTo>
                    <a:pt x="615" y="1084"/>
                  </a:lnTo>
                  <a:lnTo>
                    <a:pt x="619" y="1088"/>
                  </a:lnTo>
                  <a:lnTo>
                    <a:pt x="623" y="1092"/>
                  </a:lnTo>
                  <a:lnTo>
                    <a:pt x="628" y="1096"/>
                  </a:lnTo>
                  <a:lnTo>
                    <a:pt x="632" y="1099"/>
                  </a:lnTo>
                  <a:lnTo>
                    <a:pt x="636" y="1103"/>
                  </a:lnTo>
                  <a:lnTo>
                    <a:pt x="640" y="1106"/>
                  </a:lnTo>
                  <a:lnTo>
                    <a:pt x="644" y="1109"/>
                  </a:lnTo>
                  <a:lnTo>
                    <a:pt x="648" y="1113"/>
                  </a:lnTo>
                  <a:lnTo>
                    <a:pt x="652" y="1116"/>
                  </a:lnTo>
                  <a:lnTo>
                    <a:pt x="657" y="1118"/>
                  </a:lnTo>
                  <a:lnTo>
                    <a:pt x="661" y="1121"/>
                  </a:lnTo>
                  <a:lnTo>
                    <a:pt x="665" y="1124"/>
                  </a:lnTo>
                  <a:lnTo>
                    <a:pt x="669" y="1126"/>
                  </a:lnTo>
                  <a:lnTo>
                    <a:pt x="674" y="1128"/>
                  </a:lnTo>
                  <a:lnTo>
                    <a:pt x="678" y="1130"/>
                  </a:lnTo>
                  <a:lnTo>
                    <a:pt x="682" y="1132"/>
                  </a:lnTo>
                  <a:lnTo>
                    <a:pt x="686" y="1134"/>
                  </a:lnTo>
                  <a:lnTo>
                    <a:pt x="690" y="1136"/>
                  </a:lnTo>
                  <a:lnTo>
                    <a:pt x="694" y="1137"/>
                  </a:lnTo>
                  <a:lnTo>
                    <a:pt x="698" y="1138"/>
                  </a:lnTo>
                  <a:lnTo>
                    <a:pt x="703" y="1139"/>
                  </a:lnTo>
                  <a:lnTo>
                    <a:pt x="707" y="1140"/>
                  </a:lnTo>
                  <a:lnTo>
                    <a:pt x="711" y="1141"/>
                  </a:lnTo>
                  <a:lnTo>
                    <a:pt x="715" y="1142"/>
                  </a:lnTo>
                  <a:lnTo>
                    <a:pt x="720" y="1142"/>
                  </a:lnTo>
                  <a:lnTo>
                    <a:pt x="724" y="1142"/>
                  </a:lnTo>
                  <a:lnTo>
                    <a:pt x="728" y="1142"/>
                  </a:lnTo>
                  <a:lnTo>
                    <a:pt x="732" y="1142"/>
                  </a:lnTo>
                  <a:lnTo>
                    <a:pt x="736" y="1142"/>
                  </a:lnTo>
                  <a:lnTo>
                    <a:pt x="741" y="1142"/>
                  </a:lnTo>
                  <a:lnTo>
                    <a:pt x="744" y="1142"/>
                  </a:lnTo>
                  <a:lnTo>
                    <a:pt x="749" y="1141"/>
                  </a:lnTo>
                  <a:lnTo>
                    <a:pt x="753" y="1140"/>
                  </a:lnTo>
                  <a:lnTo>
                    <a:pt x="757" y="1139"/>
                  </a:lnTo>
                  <a:lnTo>
                    <a:pt x="761" y="1138"/>
                  </a:lnTo>
                  <a:lnTo>
                    <a:pt x="765" y="1137"/>
                  </a:lnTo>
                  <a:lnTo>
                    <a:pt x="770" y="1136"/>
                  </a:lnTo>
                  <a:lnTo>
                    <a:pt x="774" y="1134"/>
                  </a:lnTo>
                  <a:lnTo>
                    <a:pt x="778" y="1133"/>
                  </a:lnTo>
                  <a:lnTo>
                    <a:pt x="782" y="1131"/>
                  </a:lnTo>
                  <a:lnTo>
                    <a:pt x="787" y="1129"/>
                  </a:lnTo>
                  <a:lnTo>
                    <a:pt x="791" y="1127"/>
                  </a:lnTo>
                  <a:lnTo>
                    <a:pt x="795" y="1125"/>
                  </a:lnTo>
                  <a:lnTo>
                    <a:pt x="799" y="1123"/>
                  </a:lnTo>
                  <a:lnTo>
                    <a:pt x="803" y="1120"/>
                  </a:lnTo>
                  <a:lnTo>
                    <a:pt x="807" y="1118"/>
                  </a:lnTo>
                  <a:lnTo>
                    <a:pt x="811" y="1115"/>
                  </a:lnTo>
                  <a:lnTo>
                    <a:pt x="816" y="1112"/>
                  </a:lnTo>
                  <a:lnTo>
                    <a:pt x="820" y="1109"/>
                  </a:lnTo>
                  <a:lnTo>
                    <a:pt x="824" y="1106"/>
                  </a:lnTo>
                  <a:lnTo>
                    <a:pt x="828" y="1103"/>
                  </a:lnTo>
                  <a:lnTo>
                    <a:pt x="832" y="1100"/>
                  </a:lnTo>
                  <a:lnTo>
                    <a:pt x="837" y="1096"/>
                  </a:lnTo>
                  <a:lnTo>
                    <a:pt x="841" y="1093"/>
                  </a:lnTo>
                  <a:lnTo>
                    <a:pt x="845" y="1090"/>
                  </a:lnTo>
                  <a:lnTo>
                    <a:pt x="849" y="1086"/>
                  </a:lnTo>
                  <a:lnTo>
                    <a:pt x="853" y="1082"/>
                  </a:lnTo>
                  <a:lnTo>
                    <a:pt x="857" y="1078"/>
                  </a:lnTo>
                  <a:lnTo>
                    <a:pt x="862" y="1075"/>
                  </a:lnTo>
                  <a:lnTo>
                    <a:pt x="866" y="1071"/>
                  </a:lnTo>
                  <a:lnTo>
                    <a:pt x="870" y="1067"/>
                  </a:lnTo>
                  <a:lnTo>
                    <a:pt x="874" y="1062"/>
                  </a:lnTo>
                  <a:lnTo>
                    <a:pt x="878" y="1058"/>
                  </a:lnTo>
                  <a:lnTo>
                    <a:pt x="883" y="1054"/>
                  </a:lnTo>
                  <a:lnTo>
                    <a:pt x="887" y="1050"/>
                  </a:lnTo>
                  <a:lnTo>
                    <a:pt x="891" y="1045"/>
                  </a:lnTo>
                  <a:lnTo>
                    <a:pt x="895" y="1041"/>
                  </a:lnTo>
                  <a:lnTo>
                    <a:pt x="899" y="1037"/>
                  </a:lnTo>
                  <a:lnTo>
                    <a:pt x="903" y="1032"/>
                  </a:lnTo>
                  <a:lnTo>
                    <a:pt x="908" y="1028"/>
                  </a:lnTo>
                  <a:lnTo>
                    <a:pt x="912" y="1023"/>
                  </a:lnTo>
                  <a:lnTo>
                    <a:pt x="916" y="1018"/>
                  </a:lnTo>
                  <a:lnTo>
                    <a:pt x="920" y="1014"/>
                  </a:lnTo>
                  <a:lnTo>
                    <a:pt x="924" y="1009"/>
                  </a:lnTo>
                  <a:lnTo>
                    <a:pt x="929" y="1004"/>
                  </a:lnTo>
                  <a:lnTo>
                    <a:pt x="933" y="1000"/>
                  </a:lnTo>
                  <a:lnTo>
                    <a:pt x="937" y="995"/>
                  </a:lnTo>
                  <a:lnTo>
                    <a:pt x="941" y="991"/>
                  </a:lnTo>
                  <a:lnTo>
                    <a:pt x="945" y="986"/>
                  </a:lnTo>
                  <a:lnTo>
                    <a:pt x="949" y="981"/>
                  </a:lnTo>
                  <a:lnTo>
                    <a:pt x="954" y="976"/>
                  </a:lnTo>
                  <a:lnTo>
                    <a:pt x="958" y="972"/>
                  </a:lnTo>
                  <a:lnTo>
                    <a:pt x="962" y="967"/>
                  </a:lnTo>
                  <a:lnTo>
                    <a:pt x="966" y="963"/>
                  </a:lnTo>
                  <a:lnTo>
                    <a:pt x="970" y="958"/>
                  </a:lnTo>
                  <a:lnTo>
                    <a:pt x="975" y="954"/>
                  </a:lnTo>
                  <a:lnTo>
                    <a:pt x="979" y="949"/>
                  </a:lnTo>
                  <a:lnTo>
                    <a:pt x="983" y="945"/>
                  </a:lnTo>
                  <a:lnTo>
                    <a:pt x="987" y="940"/>
                  </a:lnTo>
                  <a:lnTo>
                    <a:pt x="991" y="936"/>
                  </a:lnTo>
                  <a:lnTo>
                    <a:pt x="995" y="932"/>
                  </a:lnTo>
                  <a:lnTo>
                    <a:pt x="1000" y="928"/>
                  </a:lnTo>
                  <a:lnTo>
                    <a:pt x="1004" y="924"/>
                  </a:lnTo>
                  <a:lnTo>
                    <a:pt x="1008" y="920"/>
                  </a:lnTo>
                  <a:lnTo>
                    <a:pt x="1012" y="916"/>
                  </a:lnTo>
                  <a:lnTo>
                    <a:pt x="1016" y="912"/>
                  </a:lnTo>
                  <a:lnTo>
                    <a:pt x="1021" y="908"/>
                  </a:lnTo>
                  <a:lnTo>
                    <a:pt x="1025" y="904"/>
                  </a:lnTo>
                  <a:lnTo>
                    <a:pt x="1029" y="901"/>
                  </a:lnTo>
                  <a:lnTo>
                    <a:pt x="1033" y="897"/>
                  </a:lnTo>
                  <a:lnTo>
                    <a:pt x="1037" y="894"/>
                  </a:lnTo>
                  <a:lnTo>
                    <a:pt x="1042" y="890"/>
                  </a:lnTo>
                  <a:lnTo>
                    <a:pt x="1046" y="893"/>
                  </a:lnTo>
                  <a:lnTo>
                    <a:pt x="1050" y="902"/>
                  </a:lnTo>
                  <a:lnTo>
                    <a:pt x="1054" y="910"/>
                  </a:lnTo>
                  <a:lnTo>
                    <a:pt x="1058" y="919"/>
                  </a:lnTo>
                  <a:lnTo>
                    <a:pt x="1062" y="927"/>
                  </a:lnTo>
                  <a:lnTo>
                    <a:pt x="1067" y="936"/>
                  </a:lnTo>
                  <a:lnTo>
                    <a:pt x="1071" y="944"/>
                  </a:lnTo>
                  <a:lnTo>
                    <a:pt x="1075" y="953"/>
                  </a:lnTo>
                  <a:lnTo>
                    <a:pt x="1079" y="961"/>
                  </a:lnTo>
                  <a:lnTo>
                    <a:pt x="1083" y="970"/>
                  </a:lnTo>
                  <a:lnTo>
                    <a:pt x="1088" y="978"/>
                  </a:lnTo>
                  <a:lnTo>
                    <a:pt x="1092" y="986"/>
                  </a:lnTo>
                  <a:lnTo>
                    <a:pt x="1096" y="995"/>
                  </a:lnTo>
                  <a:lnTo>
                    <a:pt x="1100" y="1003"/>
                  </a:lnTo>
                  <a:lnTo>
                    <a:pt x="1104" y="1011"/>
                  </a:lnTo>
                  <a:lnTo>
                    <a:pt x="1108" y="1019"/>
                  </a:lnTo>
                  <a:lnTo>
                    <a:pt x="1113" y="1028"/>
                  </a:lnTo>
                  <a:lnTo>
                    <a:pt x="1117" y="1036"/>
                  </a:lnTo>
                  <a:lnTo>
                    <a:pt x="1121" y="1044"/>
                  </a:lnTo>
                  <a:lnTo>
                    <a:pt x="1125" y="1052"/>
                  </a:lnTo>
                  <a:lnTo>
                    <a:pt x="1129" y="1059"/>
                  </a:lnTo>
                  <a:lnTo>
                    <a:pt x="1134" y="1067"/>
                  </a:lnTo>
                  <a:lnTo>
                    <a:pt x="1138" y="1075"/>
                  </a:lnTo>
                  <a:lnTo>
                    <a:pt x="1142" y="1082"/>
                  </a:lnTo>
                  <a:lnTo>
                    <a:pt x="1146" y="1090"/>
                  </a:lnTo>
                  <a:lnTo>
                    <a:pt x="1150" y="1097"/>
                  </a:lnTo>
                  <a:lnTo>
                    <a:pt x="1154" y="1104"/>
                  </a:lnTo>
                  <a:lnTo>
                    <a:pt x="1159" y="1111"/>
                  </a:lnTo>
                  <a:lnTo>
                    <a:pt x="1163" y="1118"/>
                  </a:lnTo>
                  <a:lnTo>
                    <a:pt x="1167" y="1124"/>
                  </a:lnTo>
                  <a:lnTo>
                    <a:pt x="1171" y="1131"/>
                  </a:lnTo>
                  <a:lnTo>
                    <a:pt x="1175" y="1137"/>
                  </a:lnTo>
                  <a:lnTo>
                    <a:pt x="1180" y="1143"/>
                  </a:lnTo>
                  <a:lnTo>
                    <a:pt x="1184" y="1149"/>
                  </a:lnTo>
                  <a:lnTo>
                    <a:pt x="1188" y="1155"/>
                  </a:lnTo>
                  <a:lnTo>
                    <a:pt x="1192" y="1161"/>
                  </a:lnTo>
                  <a:lnTo>
                    <a:pt x="1196" y="1167"/>
                  </a:lnTo>
                  <a:lnTo>
                    <a:pt x="1200" y="1172"/>
                  </a:lnTo>
                  <a:lnTo>
                    <a:pt x="1205" y="1177"/>
                  </a:lnTo>
                  <a:lnTo>
                    <a:pt x="1209" y="1182"/>
                  </a:lnTo>
                  <a:lnTo>
                    <a:pt x="1213" y="1187"/>
                  </a:lnTo>
                  <a:lnTo>
                    <a:pt x="1217" y="1191"/>
                  </a:lnTo>
                  <a:lnTo>
                    <a:pt x="1221" y="1196"/>
                  </a:lnTo>
                  <a:lnTo>
                    <a:pt x="1226" y="1200"/>
                  </a:lnTo>
                  <a:lnTo>
                    <a:pt x="1230" y="1204"/>
                  </a:lnTo>
                  <a:lnTo>
                    <a:pt x="1234" y="1208"/>
                  </a:lnTo>
                  <a:lnTo>
                    <a:pt x="1238" y="1211"/>
                  </a:lnTo>
                  <a:lnTo>
                    <a:pt x="1242" y="1214"/>
                  </a:lnTo>
                  <a:lnTo>
                    <a:pt x="1246" y="1217"/>
                  </a:lnTo>
                  <a:lnTo>
                    <a:pt x="1251" y="1220"/>
                  </a:lnTo>
                  <a:lnTo>
                    <a:pt x="1255" y="1223"/>
                  </a:lnTo>
                  <a:lnTo>
                    <a:pt x="1259" y="1225"/>
                  </a:lnTo>
                  <a:lnTo>
                    <a:pt x="1263" y="1228"/>
                  </a:lnTo>
                  <a:lnTo>
                    <a:pt x="1267" y="1229"/>
                  </a:lnTo>
                  <a:lnTo>
                    <a:pt x="1272" y="1231"/>
                  </a:lnTo>
                  <a:lnTo>
                    <a:pt x="1276" y="1232"/>
                  </a:lnTo>
                  <a:lnTo>
                    <a:pt x="1280" y="1234"/>
                  </a:lnTo>
                  <a:lnTo>
                    <a:pt x="1284" y="1234"/>
                  </a:lnTo>
                  <a:lnTo>
                    <a:pt x="1288" y="1235"/>
                  </a:lnTo>
                  <a:lnTo>
                    <a:pt x="1292" y="1236"/>
                  </a:lnTo>
                  <a:lnTo>
                    <a:pt x="1297" y="1236"/>
                  </a:lnTo>
                  <a:lnTo>
                    <a:pt x="1301" y="1236"/>
                  </a:lnTo>
                  <a:lnTo>
                    <a:pt x="1305" y="1236"/>
                  </a:lnTo>
                  <a:lnTo>
                    <a:pt x="1309" y="1235"/>
                  </a:lnTo>
                  <a:lnTo>
                    <a:pt x="1313" y="1234"/>
                  </a:lnTo>
                  <a:lnTo>
                    <a:pt x="1318" y="1233"/>
                  </a:lnTo>
                  <a:lnTo>
                    <a:pt x="1322" y="1232"/>
                  </a:lnTo>
                  <a:lnTo>
                    <a:pt x="1326" y="1230"/>
                  </a:lnTo>
                  <a:lnTo>
                    <a:pt x="1330" y="1228"/>
                  </a:lnTo>
                  <a:lnTo>
                    <a:pt x="1334" y="1226"/>
                  </a:lnTo>
                  <a:lnTo>
                    <a:pt x="1339" y="1224"/>
                  </a:lnTo>
                  <a:lnTo>
                    <a:pt x="1342" y="1222"/>
                  </a:lnTo>
                  <a:lnTo>
                    <a:pt x="1347" y="1219"/>
                  </a:lnTo>
                  <a:lnTo>
                    <a:pt x="1351" y="1216"/>
                  </a:lnTo>
                  <a:lnTo>
                    <a:pt x="1355" y="1213"/>
                  </a:lnTo>
                  <a:lnTo>
                    <a:pt x="1359" y="1209"/>
                  </a:lnTo>
                  <a:lnTo>
                    <a:pt x="1364" y="1205"/>
                  </a:lnTo>
                  <a:lnTo>
                    <a:pt x="1368" y="1201"/>
                  </a:lnTo>
                  <a:lnTo>
                    <a:pt x="1372" y="1197"/>
                  </a:lnTo>
                  <a:lnTo>
                    <a:pt x="1376" y="1192"/>
                  </a:lnTo>
                  <a:lnTo>
                    <a:pt x="1380" y="1188"/>
                  </a:lnTo>
                  <a:lnTo>
                    <a:pt x="1385" y="1183"/>
                  </a:lnTo>
                  <a:lnTo>
                    <a:pt x="1389" y="1177"/>
                  </a:lnTo>
                  <a:lnTo>
                    <a:pt x="1393" y="1172"/>
                  </a:lnTo>
                  <a:lnTo>
                    <a:pt x="1397" y="1166"/>
                  </a:lnTo>
                  <a:lnTo>
                    <a:pt x="1401" y="1161"/>
                  </a:lnTo>
                  <a:lnTo>
                    <a:pt x="1405" y="1155"/>
                  </a:lnTo>
                  <a:lnTo>
                    <a:pt x="1410" y="1148"/>
                  </a:lnTo>
                  <a:lnTo>
                    <a:pt x="1414" y="1142"/>
                  </a:lnTo>
                  <a:lnTo>
                    <a:pt x="1418" y="1135"/>
                  </a:lnTo>
                  <a:lnTo>
                    <a:pt x="1422" y="1136"/>
                  </a:lnTo>
                  <a:lnTo>
                    <a:pt x="1426" y="1141"/>
                  </a:lnTo>
                  <a:lnTo>
                    <a:pt x="1431" y="1146"/>
                  </a:lnTo>
                  <a:lnTo>
                    <a:pt x="1435" y="1151"/>
                  </a:lnTo>
                  <a:lnTo>
                    <a:pt x="1439" y="1156"/>
                  </a:lnTo>
                  <a:lnTo>
                    <a:pt x="1443" y="1161"/>
                  </a:lnTo>
                  <a:lnTo>
                    <a:pt x="1447" y="1165"/>
                  </a:lnTo>
                  <a:lnTo>
                    <a:pt x="1451" y="1170"/>
                  </a:lnTo>
                  <a:lnTo>
                    <a:pt x="1455" y="1174"/>
                  </a:lnTo>
                  <a:lnTo>
                    <a:pt x="1460" y="1178"/>
                  </a:lnTo>
                  <a:lnTo>
                    <a:pt x="1464" y="1182"/>
                  </a:lnTo>
                  <a:lnTo>
                    <a:pt x="1468" y="1186"/>
                  </a:lnTo>
                  <a:lnTo>
                    <a:pt x="1472" y="1190"/>
                  </a:lnTo>
                  <a:lnTo>
                    <a:pt x="1477" y="1193"/>
                  </a:lnTo>
                  <a:lnTo>
                    <a:pt x="1481" y="1197"/>
                  </a:lnTo>
                  <a:lnTo>
                    <a:pt x="1485" y="1200"/>
                  </a:lnTo>
                  <a:lnTo>
                    <a:pt x="1489" y="1203"/>
                  </a:lnTo>
                  <a:lnTo>
                    <a:pt x="1493" y="1206"/>
                  </a:lnTo>
                  <a:lnTo>
                    <a:pt x="1497" y="1209"/>
                  </a:lnTo>
                  <a:lnTo>
                    <a:pt x="1501" y="1212"/>
                  </a:lnTo>
                  <a:lnTo>
                    <a:pt x="1506" y="1214"/>
                  </a:lnTo>
                  <a:lnTo>
                    <a:pt x="1510" y="1216"/>
                  </a:lnTo>
                  <a:lnTo>
                    <a:pt x="1514" y="1218"/>
                  </a:lnTo>
                  <a:lnTo>
                    <a:pt x="1518" y="1220"/>
                  </a:lnTo>
                  <a:lnTo>
                    <a:pt x="1523" y="1222"/>
                  </a:lnTo>
                  <a:lnTo>
                    <a:pt x="1527" y="1223"/>
                  </a:lnTo>
                  <a:lnTo>
                    <a:pt x="1531" y="1225"/>
                  </a:lnTo>
                  <a:lnTo>
                    <a:pt x="1535" y="1226"/>
                  </a:lnTo>
                  <a:lnTo>
                    <a:pt x="1539" y="1227"/>
                  </a:lnTo>
                  <a:lnTo>
                    <a:pt x="1543" y="1227"/>
                  </a:lnTo>
                  <a:lnTo>
                    <a:pt x="1547" y="1228"/>
                  </a:lnTo>
                  <a:lnTo>
                    <a:pt x="1552" y="1228"/>
                  </a:lnTo>
                  <a:lnTo>
                    <a:pt x="1556" y="1228"/>
                  </a:lnTo>
                  <a:lnTo>
                    <a:pt x="1560" y="1228"/>
                  </a:lnTo>
                  <a:lnTo>
                    <a:pt x="1564" y="1228"/>
                  </a:lnTo>
                  <a:lnTo>
                    <a:pt x="1568" y="1227"/>
                  </a:lnTo>
                  <a:lnTo>
                    <a:pt x="1573" y="1226"/>
                  </a:lnTo>
                  <a:lnTo>
                    <a:pt x="1577" y="1225"/>
                  </a:lnTo>
                  <a:lnTo>
                    <a:pt x="1581" y="1224"/>
                  </a:lnTo>
                  <a:lnTo>
                    <a:pt x="1585" y="1223"/>
                  </a:lnTo>
                  <a:lnTo>
                    <a:pt x="1589" y="1221"/>
                  </a:lnTo>
                  <a:lnTo>
                    <a:pt x="1593" y="1219"/>
                  </a:lnTo>
                  <a:lnTo>
                    <a:pt x="1598" y="1217"/>
                  </a:lnTo>
                  <a:lnTo>
                    <a:pt x="1602" y="1215"/>
                  </a:lnTo>
                  <a:lnTo>
                    <a:pt x="1606" y="1212"/>
                  </a:lnTo>
                  <a:lnTo>
                    <a:pt x="1610" y="1210"/>
                  </a:lnTo>
                  <a:lnTo>
                    <a:pt x="1614" y="1207"/>
                  </a:lnTo>
                  <a:lnTo>
                    <a:pt x="1619" y="1203"/>
                  </a:lnTo>
                  <a:lnTo>
                    <a:pt x="1623" y="1200"/>
                  </a:lnTo>
                  <a:lnTo>
                    <a:pt x="1627" y="1196"/>
                  </a:lnTo>
                  <a:lnTo>
                    <a:pt x="1631" y="1192"/>
                  </a:lnTo>
                  <a:lnTo>
                    <a:pt x="1636" y="1188"/>
                  </a:lnTo>
                  <a:lnTo>
                    <a:pt x="1639" y="1184"/>
                  </a:lnTo>
                  <a:lnTo>
                    <a:pt x="1644" y="1179"/>
                  </a:lnTo>
                  <a:lnTo>
                    <a:pt x="1648" y="1175"/>
                  </a:lnTo>
                  <a:lnTo>
                    <a:pt x="1652" y="1170"/>
                  </a:lnTo>
                  <a:lnTo>
                    <a:pt x="1656" y="1164"/>
                  </a:lnTo>
                  <a:lnTo>
                    <a:pt x="1660" y="1159"/>
                  </a:lnTo>
                  <a:lnTo>
                    <a:pt x="1665" y="1154"/>
                  </a:lnTo>
                  <a:lnTo>
                    <a:pt x="1669" y="1148"/>
                  </a:lnTo>
                  <a:lnTo>
                    <a:pt x="1673" y="1142"/>
                  </a:lnTo>
                  <a:lnTo>
                    <a:pt x="1677" y="1136"/>
                  </a:lnTo>
                  <a:lnTo>
                    <a:pt x="1681" y="1129"/>
                  </a:lnTo>
                  <a:lnTo>
                    <a:pt x="1686" y="1123"/>
                  </a:lnTo>
                  <a:lnTo>
                    <a:pt x="1690" y="1116"/>
                  </a:lnTo>
                  <a:lnTo>
                    <a:pt x="1694" y="1108"/>
                  </a:lnTo>
                  <a:lnTo>
                    <a:pt x="1698" y="1101"/>
                  </a:lnTo>
                  <a:lnTo>
                    <a:pt x="1702" y="1094"/>
                  </a:lnTo>
                  <a:lnTo>
                    <a:pt x="1706" y="1086"/>
                  </a:lnTo>
                  <a:lnTo>
                    <a:pt x="1711" y="1079"/>
                  </a:lnTo>
                  <a:lnTo>
                    <a:pt x="1715" y="1071"/>
                  </a:lnTo>
                  <a:lnTo>
                    <a:pt x="1719" y="1062"/>
                  </a:lnTo>
                  <a:lnTo>
                    <a:pt x="1723" y="1054"/>
                  </a:lnTo>
                  <a:lnTo>
                    <a:pt x="1727" y="1046"/>
                  </a:lnTo>
                  <a:lnTo>
                    <a:pt x="1732" y="1037"/>
                  </a:lnTo>
                  <a:lnTo>
                    <a:pt x="1736" y="1028"/>
                  </a:lnTo>
                  <a:lnTo>
                    <a:pt x="1740" y="1019"/>
                  </a:lnTo>
                  <a:lnTo>
                    <a:pt x="1744" y="1010"/>
                  </a:lnTo>
                  <a:lnTo>
                    <a:pt x="1748" y="1000"/>
                  </a:lnTo>
                  <a:lnTo>
                    <a:pt x="1752" y="991"/>
                  </a:lnTo>
                  <a:lnTo>
                    <a:pt x="1757" y="981"/>
                  </a:lnTo>
                  <a:lnTo>
                    <a:pt x="1761" y="971"/>
                  </a:lnTo>
                  <a:lnTo>
                    <a:pt x="1765" y="961"/>
                  </a:lnTo>
                  <a:lnTo>
                    <a:pt x="1769" y="951"/>
                  </a:lnTo>
                  <a:lnTo>
                    <a:pt x="1773" y="941"/>
                  </a:lnTo>
                  <a:lnTo>
                    <a:pt x="1778" y="930"/>
                  </a:lnTo>
                  <a:lnTo>
                    <a:pt x="1782" y="920"/>
                  </a:lnTo>
                  <a:lnTo>
                    <a:pt x="1786" y="909"/>
                  </a:lnTo>
                  <a:lnTo>
                    <a:pt x="1790" y="898"/>
                  </a:lnTo>
                  <a:lnTo>
                    <a:pt x="1794" y="887"/>
                  </a:lnTo>
                  <a:lnTo>
                    <a:pt x="1798" y="876"/>
                  </a:lnTo>
                  <a:lnTo>
                    <a:pt x="1803" y="865"/>
                  </a:lnTo>
                  <a:lnTo>
                    <a:pt x="1807" y="854"/>
                  </a:lnTo>
                  <a:lnTo>
                    <a:pt x="1811" y="843"/>
                  </a:lnTo>
                  <a:lnTo>
                    <a:pt x="1815" y="831"/>
                  </a:lnTo>
                  <a:lnTo>
                    <a:pt x="1819" y="819"/>
                  </a:lnTo>
                  <a:lnTo>
                    <a:pt x="1824" y="808"/>
                  </a:lnTo>
                  <a:lnTo>
                    <a:pt x="1828" y="796"/>
                  </a:lnTo>
                  <a:lnTo>
                    <a:pt x="1832" y="784"/>
                  </a:lnTo>
                  <a:lnTo>
                    <a:pt x="1836" y="772"/>
                  </a:lnTo>
                  <a:lnTo>
                    <a:pt x="1840" y="760"/>
                  </a:lnTo>
                  <a:lnTo>
                    <a:pt x="1844" y="748"/>
                  </a:lnTo>
                  <a:lnTo>
                    <a:pt x="1849" y="736"/>
                  </a:lnTo>
                  <a:lnTo>
                    <a:pt x="1853" y="724"/>
                  </a:lnTo>
                  <a:lnTo>
                    <a:pt x="1857" y="712"/>
                  </a:lnTo>
                  <a:lnTo>
                    <a:pt x="1861" y="699"/>
                  </a:lnTo>
                  <a:lnTo>
                    <a:pt x="1865" y="687"/>
                  </a:lnTo>
                  <a:lnTo>
                    <a:pt x="1870" y="675"/>
                  </a:lnTo>
                  <a:lnTo>
                    <a:pt x="1874" y="662"/>
                  </a:lnTo>
                  <a:lnTo>
                    <a:pt x="1878" y="650"/>
                  </a:lnTo>
                  <a:lnTo>
                    <a:pt x="1882" y="638"/>
                  </a:lnTo>
                  <a:lnTo>
                    <a:pt x="1886" y="625"/>
                  </a:lnTo>
                  <a:lnTo>
                    <a:pt x="1890" y="613"/>
                  </a:lnTo>
                  <a:lnTo>
                    <a:pt x="1895" y="600"/>
                  </a:lnTo>
                  <a:lnTo>
                    <a:pt x="1899" y="587"/>
                  </a:lnTo>
                  <a:lnTo>
                    <a:pt x="1903" y="575"/>
                  </a:lnTo>
                  <a:lnTo>
                    <a:pt x="1907" y="562"/>
                  </a:lnTo>
                  <a:lnTo>
                    <a:pt x="1911" y="550"/>
                  </a:lnTo>
                  <a:lnTo>
                    <a:pt x="1916" y="537"/>
                  </a:lnTo>
                  <a:lnTo>
                    <a:pt x="1920" y="525"/>
                  </a:lnTo>
                  <a:lnTo>
                    <a:pt x="1924" y="512"/>
                  </a:lnTo>
                  <a:lnTo>
                    <a:pt x="1928" y="500"/>
                  </a:lnTo>
                  <a:lnTo>
                    <a:pt x="1932" y="488"/>
                  </a:lnTo>
                  <a:lnTo>
                    <a:pt x="1936" y="475"/>
                  </a:lnTo>
                  <a:lnTo>
                    <a:pt x="1941" y="463"/>
                  </a:lnTo>
                  <a:lnTo>
                    <a:pt x="1945" y="451"/>
                  </a:lnTo>
                  <a:lnTo>
                    <a:pt x="1949" y="439"/>
                  </a:lnTo>
                  <a:lnTo>
                    <a:pt x="1953" y="426"/>
                  </a:lnTo>
                  <a:lnTo>
                    <a:pt x="1957" y="414"/>
                  </a:lnTo>
                  <a:lnTo>
                    <a:pt x="1962" y="402"/>
                  </a:lnTo>
                  <a:lnTo>
                    <a:pt x="1966" y="391"/>
                  </a:lnTo>
                  <a:lnTo>
                    <a:pt x="1970" y="379"/>
                  </a:lnTo>
                  <a:lnTo>
                    <a:pt x="1974" y="367"/>
                  </a:lnTo>
                  <a:lnTo>
                    <a:pt x="1978" y="355"/>
                  </a:lnTo>
                  <a:lnTo>
                    <a:pt x="1983" y="344"/>
                  </a:lnTo>
                  <a:lnTo>
                    <a:pt x="1987" y="332"/>
                  </a:lnTo>
                  <a:lnTo>
                    <a:pt x="1991" y="321"/>
                  </a:lnTo>
                  <a:lnTo>
                    <a:pt x="1995" y="310"/>
                  </a:lnTo>
                  <a:lnTo>
                    <a:pt x="1999" y="298"/>
                  </a:lnTo>
                  <a:lnTo>
                    <a:pt x="2003" y="287"/>
                  </a:lnTo>
                  <a:lnTo>
                    <a:pt x="2008" y="276"/>
                  </a:lnTo>
                  <a:lnTo>
                    <a:pt x="2012" y="266"/>
                  </a:lnTo>
                  <a:lnTo>
                    <a:pt x="2016" y="255"/>
                  </a:lnTo>
                  <a:lnTo>
                    <a:pt x="2020" y="244"/>
                  </a:lnTo>
                  <a:lnTo>
                    <a:pt x="2024" y="234"/>
                  </a:lnTo>
                  <a:lnTo>
                    <a:pt x="2029" y="224"/>
                  </a:lnTo>
                  <a:lnTo>
                    <a:pt x="2033" y="214"/>
                  </a:lnTo>
                  <a:lnTo>
                    <a:pt x="2037" y="204"/>
                  </a:lnTo>
                  <a:lnTo>
                    <a:pt x="2041" y="194"/>
                  </a:lnTo>
                  <a:lnTo>
                    <a:pt x="2045" y="184"/>
                  </a:lnTo>
                  <a:lnTo>
                    <a:pt x="2049" y="175"/>
                  </a:lnTo>
                  <a:lnTo>
                    <a:pt x="2054" y="165"/>
                  </a:lnTo>
                  <a:lnTo>
                    <a:pt x="2058" y="156"/>
                  </a:lnTo>
                  <a:lnTo>
                    <a:pt x="2062" y="147"/>
                  </a:lnTo>
                  <a:lnTo>
                    <a:pt x="2066" y="138"/>
                  </a:lnTo>
                  <a:lnTo>
                    <a:pt x="2070" y="130"/>
                  </a:lnTo>
                  <a:lnTo>
                    <a:pt x="2075" y="121"/>
                  </a:lnTo>
                  <a:lnTo>
                    <a:pt x="2079" y="113"/>
                  </a:lnTo>
                  <a:lnTo>
                    <a:pt x="2083" y="105"/>
                  </a:lnTo>
                  <a:lnTo>
                    <a:pt x="2087" y="97"/>
                  </a:lnTo>
                  <a:lnTo>
                    <a:pt x="2087" y="97"/>
                  </a:lnTo>
                  <a:lnTo>
                    <a:pt x="2083" y="90"/>
                  </a:lnTo>
                  <a:lnTo>
                    <a:pt x="2079" y="84"/>
                  </a:lnTo>
                  <a:lnTo>
                    <a:pt x="2075" y="78"/>
                  </a:lnTo>
                  <a:lnTo>
                    <a:pt x="2070" y="72"/>
                  </a:lnTo>
                  <a:lnTo>
                    <a:pt x="2066" y="67"/>
                  </a:lnTo>
                  <a:lnTo>
                    <a:pt x="2062" y="61"/>
                  </a:lnTo>
                  <a:lnTo>
                    <a:pt x="2058" y="56"/>
                  </a:lnTo>
                  <a:lnTo>
                    <a:pt x="2054" y="51"/>
                  </a:lnTo>
                  <a:lnTo>
                    <a:pt x="2049" y="46"/>
                  </a:lnTo>
                  <a:lnTo>
                    <a:pt x="2045" y="42"/>
                  </a:lnTo>
                  <a:lnTo>
                    <a:pt x="2041" y="38"/>
                  </a:lnTo>
                  <a:lnTo>
                    <a:pt x="2037" y="33"/>
                  </a:lnTo>
                  <a:lnTo>
                    <a:pt x="2033" y="30"/>
                  </a:lnTo>
                  <a:lnTo>
                    <a:pt x="2029" y="26"/>
                  </a:lnTo>
                  <a:lnTo>
                    <a:pt x="2024" y="23"/>
                  </a:lnTo>
                  <a:lnTo>
                    <a:pt x="2020" y="20"/>
                  </a:lnTo>
                  <a:lnTo>
                    <a:pt x="2016" y="17"/>
                  </a:lnTo>
                  <a:lnTo>
                    <a:pt x="2012" y="14"/>
                  </a:lnTo>
                  <a:lnTo>
                    <a:pt x="2008" y="11"/>
                  </a:lnTo>
                  <a:lnTo>
                    <a:pt x="2003" y="9"/>
                  </a:lnTo>
                  <a:lnTo>
                    <a:pt x="1999" y="7"/>
                  </a:lnTo>
                  <a:lnTo>
                    <a:pt x="1995" y="5"/>
                  </a:lnTo>
                  <a:lnTo>
                    <a:pt x="1991" y="4"/>
                  </a:lnTo>
                  <a:lnTo>
                    <a:pt x="1987" y="3"/>
                  </a:lnTo>
                  <a:lnTo>
                    <a:pt x="1983" y="2"/>
                  </a:lnTo>
                  <a:lnTo>
                    <a:pt x="1978" y="1"/>
                  </a:lnTo>
                  <a:lnTo>
                    <a:pt x="1974" y="0"/>
                  </a:lnTo>
                  <a:lnTo>
                    <a:pt x="1970" y="0"/>
                  </a:lnTo>
                  <a:lnTo>
                    <a:pt x="1966" y="0"/>
                  </a:lnTo>
                  <a:lnTo>
                    <a:pt x="1962" y="0"/>
                  </a:lnTo>
                  <a:lnTo>
                    <a:pt x="1957" y="1"/>
                  </a:lnTo>
                  <a:lnTo>
                    <a:pt x="1953" y="1"/>
                  </a:lnTo>
                  <a:lnTo>
                    <a:pt x="1949" y="2"/>
                  </a:lnTo>
                  <a:lnTo>
                    <a:pt x="1945" y="3"/>
                  </a:lnTo>
                  <a:lnTo>
                    <a:pt x="1941" y="5"/>
                  </a:lnTo>
                  <a:lnTo>
                    <a:pt x="1936" y="6"/>
                  </a:lnTo>
                  <a:lnTo>
                    <a:pt x="1932" y="8"/>
                  </a:lnTo>
                  <a:lnTo>
                    <a:pt x="1928" y="10"/>
                  </a:lnTo>
                  <a:lnTo>
                    <a:pt x="1924" y="12"/>
                  </a:lnTo>
                  <a:lnTo>
                    <a:pt x="1920" y="15"/>
                  </a:lnTo>
                  <a:lnTo>
                    <a:pt x="1916" y="17"/>
                  </a:lnTo>
                  <a:lnTo>
                    <a:pt x="1911" y="20"/>
                  </a:lnTo>
                  <a:lnTo>
                    <a:pt x="1907" y="24"/>
                  </a:lnTo>
                  <a:lnTo>
                    <a:pt x="1903" y="27"/>
                  </a:lnTo>
                  <a:lnTo>
                    <a:pt x="1899" y="31"/>
                  </a:lnTo>
                  <a:lnTo>
                    <a:pt x="1895" y="35"/>
                  </a:lnTo>
                  <a:lnTo>
                    <a:pt x="1890" y="39"/>
                  </a:lnTo>
                  <a:lnTo>
                    <a:pt x="1886" y="43"/>
                  </a:lnTo>
                  <a:lnTo>
                    <a:pt x="1882" y="48"/>
                  </a:lnTo>
                  <a:lnTo>
                    <a:pt x="1878" y="53"/>
                  </a:lnTo>
                  <a:lnTo>
                    <a:pt x="1874" y="57"/>
                  </a:lnTo>
                  <a:lnTo>
                    <a:pt x="1870" y="63"/>
                  </a:lnTo>
                  <a:lnTo>
                    <a:pt x="1865" y="68"/>
                  </a:lnTo>
                  <a:lnTo>
                    <a:pt x="1861" y="74"/>
                  </a:lnTo>
                  <a:lnTo>
                    <a:pt x="1857" y="79"/>
                  </a:lnTo>
                  <a:lnTo>
                    <a:pt x="1853" y="85"/>
                  </a:lnTo>
                  <a:lnTo>
                    <a:pt x="1849" y="91"/>
                  </a:lnTo>
                  <a:lnTo>
                    <a:pt x="1844" y="98"/>
                  </a:lnTo>
                  <a:lnTo>
                    <a:pt x="1840" y="104"/>
                  </a:lnTo>
                  <a:lnTo>
                    <a:pt x="1836" y="111"/>
                  </a:lnTo>
                  <a:lnTo>
                    <a:pt x="1832" y="118"/>
                  </a:lnTo>
                  <a:lnTo>
                    <a:pt x="1828" y="125"/>
                  </a:lnTo>
                  <a:lnTo>
                    <a:pt x="1824" y="133"/>
                  </a:lnTo>
                  <a:lnTo>
                    <a:pt x="1819" y="140"/>
                  </a:lnTo>
                  <a:lnTo>
                    <a:pt x="1815" y="148"/>
                  </a:lnTo>
                  <a:lnTo>
                    <a:pt x="1811" y="155"/>
                  </a:lnTo>
                  <a:lnTo>
                    <a:pt x="1807" y="164"/>
                  </a:lnTo>
                  <a:lnTo>
                    <a:pt x="1803" y="172"/>
                  </a:lnTo>
                  <a:lnTo>
                    <a:pt x="1798" y="180"/>
                  </a:lnTo>
                  <a:lnTo>
                    <a:pt x="1794" y="189"/>
                  </a:lnTo>
                  <a:lnTo>
                    <a:pt x="1790" y="197"/>
                  </a:lnTo>
                  <a:lnTo>
                    <a:pt x="1786" y="206"/>
                  </a:lnTo>
                  <a:lnTo>
                    <a:pt x="1782" y="215"/>
                  </a:lnTo>
                  <a:lnTo>
                    <a:pt x="1778" y="224"/>
                  </a:lnTo>
                  <a:lnTo>
                    <a:pt x="1773" y="233"/>
                  </a:lnTo>
                  <a:lnTo>
                    <a:pt x="1769" y="242"/>
                  </a:lnTo>
                  <a:lnTo>
                    <a:pt x="1765" y="252"/>
                  </a:lnTo>
                  <a:lnTo>
                    <a:pt x="1761" y="262"/>
                  </a:lnTo>
                  <a:lnTo>
                    <a:pt x="1757" y="271"/>
                  </a:lnTo>
                  <a:lnTo>
                    <a:pt x="1752" y="281"/>
                  </a:lnTo>
                  <a:lnTo>
                    <a:pt x="1748" y="291"/>
                  </a:lnTo>
                  <a:lnTo>
                    <a:pt x="1744" y="301"/>
                  </a:lnTo>
                  <a:lnTo>
                    <a:pt x="1740" y="312"/>
                  </a:lnTo>
                  <a:lnTo>
                    <a:pt x="1736" y="322"/>
                  </a:lnTo>
                  <a:lnTo>
                    <a:pt x="1732" y="332"/>
                  </a:lnTo>
                  <a:lnTo>
                    <a:pt x="1727" y="343"/>
                  </a:lnTo>
                  <a:lnTo>
                    <a:pt x="1723" y="354"/>
                  </a:lnTo>
                  <a:lnTo>
                    <a:pt x="1719" y="364"/>
                  </a:lnTo>
                  <a:lnTo>
                    <a:pt x="1715" y="375"/>
                  </a:lnTo>
                  <a:lnTo>
                    <a:pt x="1711" y="386"/>
                  </a:lnTo>
                  <a:lnTo>
                    <a:pt x="1706" y="397"/>
                  </a:lnTo>
                  <a:lnTo>
                    <a:pt x="1702" y="408"/>
                  </a:lnTo>
                  <a:lnTo>
                    <a:pt x="1698" y="420"/>
                  </a:lnTo>
                  <a:lnTo>
                    <a:pt x="1694" y="431"/>
                  </a:lnTo>
                  <a:lnTo>
                    <a:pt x="1690" y="442"/>
                  </a:lnTo>
                  <a:lnTo>
                    <a:pt x="1686" y="453"/>
                  </a:lnTo>
                  <a:lnTo>
                    <a:pt x="1681" y="465"/>
                  </a:lnTo>
                  <a:lnTo>
                    <a:pt x="1677" y="477"/>
                  </a:lnTo>
                  <a:lnTo>
                    <a:pt x="1673" y="488"/>
                  </a:lnTo>
                  <a:lnTo>
                    <a:pt x="1669" y="500"/>
                  </a:lnTo>
                  <a:lnTo>
                    <a:pt x="1665" y="512"/>
                  </a:lnTo>
                  <a:lnTo>
                    <a:pt x="1660" y="523"/>
                  </a:lnTo>
                  <a:lnTo>
                    <a:pt x="1656" y="535"/>
                  </a:lnTo>
                  <a:lnTo>
                    <a:pt x="1652" y="547"/>
                  </a:lnTo>
                  <a:lnTo>
                    <a:pt x="1648" y="559"/>
                  </a:lnTo>
                  <a:lnTo>
                    <a:pt x="1644" y="571"/>
                  </a:lnTo>
                  <a:lnTo>
                    <a:pt x="1639" y="583"/>
                  </a:lnTo>
                  <a:lnTo>
                    <a:pt x="1636" y="595"/>
                  </a:lnTo>
                  <a:lnTo>
                    <a:pt x="1631" y="607"/>
                  </a:lnTo>
                  <a:lnTo>
                    <a:pt x="1627" y="618"/>
                  </a:lnTo>
                  <a:lnTo>
                    <a:pt x="1623" y="630"/>
                  </a:lnTo>
                  <a:lnTo>
                    <a:pt x="1619" y="642"/>
                  </a:lnTo>
                  <a:lnTo>
                    <a:pt x="1614" y="654"/>
                  </a:lnTo>
                  <a:lnTo>
                    <a:pt x="1610" y="666"/>
                  </a:lnTo>
                  <a:lnTo>
                    <a:pt x="1606" y="678"/>
                  </a:lnTo>
                  <a:lnTo>
                    <a:pt x="1602" y="690"/>
                  </a:lnTo>
                  <a:lnTo>
                    <a:pt x="1598" y="702"/>
                  </a:lnTo>
                  <a:lnTo>
                    <a:pt x="1593" y="714"/>
                  </a:lnTo>
                  <a:lnTo>
                    <a:pt x="1589" y="726"/>
                  </a:lnTo>
                  <a:lnTo>
                    <a:pt x="1585" y="738"/>
                  </a:lnTo>
                  <a:lnTo>
                    <a:pt x="1581" y="750"/>
                  </a:lnTo>
                  <a:lnTo>
                    <a:pt x="1577" y="761"/>
                  </a:lnTo>
                  <a:lnTo>
                    <a:pt x="1573" y="773"/>
                  </a:lnTo>
                  <a:lnTo>
                    <a:pt x="1568" y="785"/>
                  </a:lnTo>
                  <a:lnTo>
                    <a:pt x="1564" y="796"/>
                  </a:lnTo>
                  <a:lnTo>
                    <a:pt x="1560" y="808"/>
                  </a:lnTo>
                  <a:lnTo>
                    <a:pt x="1556" y="819"/>
                  </a:lnTo>
                  <a:lnTo>
                    <a:pt x="1552" y="831"/>
                  </a:lnTo>
                  <a:lnTo>
                    <a:pt x="1547" y="842"/>
                  </a:lnTo>
                  <a:lnTo>
                    <a:pt x="1543" y="854"/>
                  </a:lnTo>
                  <a:lnTo>
                    <a:pt x="1539" y="865"/>
                  </a:lnTo>
                  <a:lnTo>
                    <a:pt x="1535" y="876"/>
                  </a:lnTo>
                  <a:lnTo>
                    <a:pt x="1531" y="887"/>
                  </a:lnTo>
                  <a:lnTo>
                    <a:pt x="1527" y="898"/>
                  </a:lnTo>
                  <a:lnTo>
                    <a:pt x="1523" y="909"/>
                  </a:lnTo>
                  <a:lnTo>
                    <a:pt x="1518" y="920"/>
                  </a:lnTo>
                  <a:lnTo>
                    <a:pt x="1514" y="930"/>
                  </a:lnTo>
                  <a:lnTo>
                    <a:pt x="1510" y="941"/>
                  </a:lnTo>
                  <a:lnTo>
                    <a:pt x="1506" y="951"/>
                  </a:lnTo>
                  <a:lnTo>
                    <a:pt x="1501" y="961"/>
                  </a:lnTo>
                  <a:lnTo>
                    <a:pt x="1497" y="972"/>
                  </a:lnTo>
                  <a:lnTo>
                    <a:pt x="1493" y="982"/>
                  </a:lnTo>
                  <a:lnTo>
                    <a:pt x="1489" y="992"/>
                  </a:lnTo>
                  <a:lnTo>
                    <a:pt x="1485" y="1001"/>
                  </a:lnTo>
                  <a:lnTo>
                    <a:pt x="1481" y="1011"/>
                  </a:lnTo>
                  <a:lnTo>
                    <a:pt x="1477" y="1020"/>
                  </a:lnTo>
                  <a:lnTo>
                    <a:pt x="1472" y="1030"/>
                  </a:lnTo>
                  <a:lnTo>
                    <a:pt x="1468" y="1039"/>
                  </a:lnTo>
                  <a:lnTo>
                    <a:pt x="1464" y="1048"/>
                  </a:lnTo>
                  <a:lnTo>
                    <a:pt x="1460" y="1057"/>
                  </a:lnTo>
                  <a:lnTo>
                    <a:pt x="1455" y="1065"/>
                  </a:lnTo>
                  <a:lnTo>
                    <a:pt x="1451" y="1074"/>
                  </a:lnTo>
                  <a:lnTo>
                    <a:pt x="1447" y="1082"/>
                  </a:lnTo>
                  <a:lnTo>
                    <a:pt x="1443" y="1090"/>
                  </a:lnTo>
                  <a:lnTo>
                    <a:pt x="1439" y="1098"/>
                  </a:lnTo>
                  <a:lnTo>
                    <a:pt x="1435" y="1106"/>
                  </a:lnTo>
                  <a:lnTo>
                    <a:pt x="1431" y="1113"/>
                  </a:lnTo>
                  <a:lnTo>
                    <a:pt x="1426" y="1121"/>
                  </a:lnTo>
                  <a:lnTo>
                    <a:pt x="1422" y="1128"/>
                  </a:lnTo>
                  <a:lnTo>
                    <a:pt x="1418" y="1131"/>
                  </a:lnTo>
                  <a:lnTo>
                    <a:pt x="1414" y="1126"/>
                  </a:lnTo>
                  <a:lnTo>
                    <a:pt x="1410" y="1120"/>
                  </a:lnTo>
                  <a:lnTo>
                    <a:pt x="1405" y="1115"/>
                  </a:lnTo>
                  <a:lnTo>
                    <a:pt x="1401" y="1109"/>
                  </a:lnTo>
                  <a:lnTo>
                    <a:pt x="1397" y="1104"/>
                  </a:lnTo>
                  <a:lnTo>
                    <a:pt x="1393" y="1098"/>
                  </a:lnTo>
                  <a:lnTo>
                    <a:pt x="1389" y="1093"/>
                  </a:lnTo>
                  <a:lnTo>
                    <a:pt x="1385" y="1087"/>
                  </a:lnTo>
                  <a:lnTo>
                    <a:pt x="1380" y="1081"/>
                  </a:lnTo>
                  <a:lnTo>
                    <a:pt x="1376" y="1075"/>
                  </a:lnTo>
                  <a:lnTo>
                    <a:pt x="1372" y="1069"/>
                  </a:lnTo>
                  <a:lnTo>
                    <a:pt x="1368" y="1064"/>
                  </a:lnTo>
                  <a:lnTo>
                    <a:pt x="1364" y="1058"/>
                  </a:lnTo>
                  <a:lnTo>
                    <a:pt x="1359" y="1052"/>
                  </a:lnTo>
                  <a:lnTo>
                    <a:pt x="1355" y="1046"/>
                  </a:lnTo>
                  <a:lnTo>
                    <a:pt x="1351" y="1040"/>
                  </a:lnTo>
                  <a:lnTo>
                    <a:pt x="1347" y="1034"/>
                  </a:lnTo>
                  <a:lnTo>
                    <a:pt x="1342" y="1028"/>
                  </a:lnTo>
                  <a:lnTo>
                    <a:pt x="1339" y="1022"/>
                  </a:lnTo>
                  <a:lnTo>
                    <a:pt x="1334" y="1016"/>
                  </a:lnTo>
                  <a:lnTo>
                    <a:pt x="1330" y="1011"/>
                  </a:lnTo>
                  <a:lnTo>
                    <a:pt x="1326" y="1005"/>
                  </a:lnTo>
                  <a:lnTo>
                    <a:pt x="1322" y="999"/>
                  </a:lnTo>
                  <a:lnTo>
                    <a:pt x="1318" y="994"/>
                  </a:lnTo>
                  <a:lnTo>
                    <a:pt x="1313" y="988"/>
                  </a:lnTo>
                  <a:lnTo>
                    <a:pt x="1309" y="982"/>
                  </a:lnTo>
                  <a:lnTo>
                    <a:pt x="1305" y="977"/>
                  </a:lnTo>
                  <a:lnTo>
                    <a:pt x="1301" y="971"/>
                  </a:lnTo>
                  <a:lnTo>
                    <a:pt x="1297" y="966"/>
                  </a:lnTo>
                  <a:lnTo>
                    <a:pt x="1292" y="961"/>
                  </a:lnTo>
                  <a:lnTo>
                    <a:pt x="1288" y="955"/>
                  </a:lnTo>
                  <a:lnTo>
                    <a:pt x="1284" y="950"/>
                  </a:lnTo>
                  <a:lnTo>
                    <a:pt x="1280" y="945"/>
                  </a:lnTo>
                  <a:lnTo>
                    <a:pt x="1276" y="940"/>
                  </a:lnTo>
                  <a:lnTo>
                    <a:pt x="1272" y="935"/>
                  </a:lnTo>
                  <a:lnTo>
                    <a:pt x="1267" y="930"/>
                  </a:lnTo>
                  <a:lnTo>
                    <a:pt x="1263" y="926"/>
                  </a:lnTo>
                  <a:lnTo>
                    <a:pt x="1259" y="921"/>
                  </a:lnTo>
                  <a:lnTo>
                    <a:pt x="1255" y="917"/>
                  </a:lnTo>
                  <a:lnTo>
                    <a:pt x="1251" y="912"/>
                  </a:lnTo>
                  <a:lnTo>
                    <a:pt x="1246" y="908"/>
                  </a:lnTo>
                  <a:lnTo>
                    <a:pt x="1242" y="904"/>
                  </a:lnTo>
                  <a:lnTo>
                    <a:pt x="1238" y="900"/>
                  </a:lnTo>
                  <a:lnTo>
                    <a:pt x="1234" y="896"/>
                  </a:lnTo>
                  <a:lnTo>
                    <a:pt x="1230" y="893"/>
                  </a:lnTo>
                  <a:lnTo>
                    <a:pt x="1226" y="889"/>
                  </a:lnTo>
                  <a:lnTo>
                    <a:pt x="1221" y="886"/>
                  </a:lnTo>
                  <a:lnTo>
                    <a:pt x="1217" y="883"/>
                  </a:lnTo>
                  <a:lnTo>
                    <a:pt x="1213" y="880"/>
                  </a:lnTo>
                  <a:lnTo>
                    <a:pt x="1209" y="877"/>
                  </a:lnTo>
                  <a:lnTo>
                    <a:pt x="1205" y="874"/>
                  </a:lnTo>
                  <a:lnTo>
                    <a:pt x="1200" y="871"/>
                  </a:lnTo>
                  <a:lnTo>
                    <a:pt x="1196" y="869"/>
                  </a:lnTo>
                  <a:lnTo>
                    <a:pt x="1192" y="866"/>
                  </a:lnTo>
                  <a:lnTo>
                    <a:pt x="1188" y="864"/>
                  </a:lnTo>
                  <a:lnTo>
                    <a:pt x="1184" y="862"/>
                  </a:lnTo>
                  <a:lnTo>
                    <a:pt x="1180" y="861"/>
                  </a:lnTo>
                  <a:lnTo>
                    <a:pt x="1175" y="859"/>
                  </a:lnTo>
                  <a:lnTo>
                    <a:pt x="1171" y="857"/>
                  </a:lnTo>
                  <a:lnTo>
                    <a:pt x="1167" y="856"/>
                  </a:lnTo>
                  <a:lnTo>
                    <a:pt x="1163" y="855"/>
                  </a:lnTo>
                  <a:lnTo>
                    <a:pt x="1159" y="854"/>
                  </a:lnTo>
                  <a:lnTo>
                    <a:pt x="1154" y="853"/>
                  </a:lnTo>
                  <a:lnTo>
                    <a:pt x="1150" y="853"/>
                  </a:lnTo>
                  <a:lnTo>
                    <a:pt x="1146" y="852"/>
                  </a:lnTo>
                  <a:lnTo>
                    <a:pt x="1142" y="852"/>
                  </a:lnTo>
                  <a:lnTo>
                    <a:pt x="1138" y="851"/>
                  </a:lnTo>
                  <a:lnTo>
                    <a:pt x="1134" y="852"/>
                  </a:lnTo>
                  <a:lnTo>
                    <a:pt x="1129" y="852"/>
                  </a:lnTo>
                  <a:lnTo>
                    <a:pt x="1125" y="852"/>
                  </a:lnTo>
                  <a:lnTo>
                    <a:pt x="1121" y="853"/>
                  </a:lnTo>
                  <a:lnTo>
                    <a:pt x="1117" y="853"/>
                  </a:lnTo>
                  <a:lnTo>
                    <a:pt x="1113" y="854"/>
                  </a:lnTo>
                  <a:lnTo>
                    <a:pt x="1108" y="855"/>
                  </a:lnTo>
                  <a:lnTo>
                    <a:pt x="1104" y="856"/>
                  </a:lnTo>
                  <a:lnTo>
                    <a:pt x="1100" y="857"/>
                  </a:lnTo>
                  <a:lnTo>
                    <a:pt x="1096" y="859"/>
                  </a:lnTo>
                  <a:lnTo>
                    <a:pt x="1092" y="860"/>
                  </a:lnTo>
                  <a:lnTo>
                    <a:pt x="1088" y="862"/>
                  </a:lnTo>
                  <a:lnTo>
                    <a:pt x="1083" y="864"/>
                  </a:lnTo>
                  <a:lnTo>
                    <a:pt x="1079" y="866"/>
                  </a:lnTo>
                  <a:lnTo>
                    <a:pt x="1075" y="868"/>
                  </a:lnTo>
                  <a:lnTo>
                    <a:pt x="1071" y="871"/>
                  </a:lnTo>
                  <a:lnTo>
                    <a:pt x="1067" y="873"/>
                  </a:lnTo>
                  <a:lnTo>
                    <a:pt x="1062" y="876"/>
                  </a:lnTo>
                  <a:lnTo>
                    <a:pt x="1058" y="878"/>
                  </a:lnTo>
                  <a:lnTo>
                    <a:pt x="1054" y="881"/>
                  </a:lnTo>
                  <a:lnTo>
                    <a:pt x="1050" y="884"/>
                  </a:lnTo>
                  <a:lnTo>
                    <a:pt x="1046" y="887"/>
                  </a:lnTo>
                  <a:lnTo>
                    <a:pt x="1042" y="885"/>
                  </a:lnTo>
                  <a:lnTo>
                    <a:pt x="1037" y="876"/>
                  </a:lnTo>
                  <a:lnTo>
                    <a:pt x="1033" y="868"/>
                  </a:lnTo>
                  <a:lnTo>
                    <a:pt x="1029" y="859"/>
                  </a:lnTo>
                  <a:lnTo>
                    <a:pt x="1025" y="851"/>
                  </a:lnTo>
                  <a:lnTo>
                    <a:pt x="1021" y="843"/>
                  </a:lnTo>
                  <a:lnTo>
                    <a:pt x="1016" y="835"/>
                  </a:lnTo>
                  <a:lnTo>
                    <a:pt x="1012" y="826"/>
                  </a:lnTo>
                  <a:lnTo>
                    <a:pt x="1008" y="819"/>
                  </a:lnTo>
                  <a:lnTo>
                    <a:pt x="1004" y="810"/>
                  </a:lnTo>
                  <a:lnTo>
                    <a:pt x="1000" y="803"/>
                  </a:lnTo>
                  <a:lnTo>
                    <a:pt x="995" y="795"/>
                  </a:lnTo>
                  <a:lnTo>
                    <a:pt x="991" y="787"/>
                  </a:lnTo>
                  <a:lnTo>
                    <a:pt x="987" y="779"/>
                  </a:lnTo>
                  <a:lnTo>
                    <a:pt x="983" y="772"/>
                  </a:lnTo>
                  <a:lnTo>
                    <a:pt x="979" y="764"/>
                  </a:lnTo>
                  <a:lnTo>
                    <a:pt x="975" y="757"/>
                  </a:lnTo>
                  <a:lnTo>
                    <a:pt x="970" y="750"/>
                  </a:lnTo>
                  <a:lnTo>
                    <a:pt x="966" y="743"/>
                  </a:lnTo>
                  <a:lnTo>
                    <a:pt x="962" y="736"/>
                  </a:lnTo>
                  <a:lnTo>
                    <a:pt x="958" y="729"/>
                  </a:lnTo>
                  <a:lnTo>
                    <a:pt x="954" y="723"/>
                  </a:lnTo>
                  <a:lnTo>
                    <a:pt x="949" y="716"/>
                  </a:lnTo>
                  <a:lnTo>
                    <a:pt x="945" y="710"/>
                  </a:lnTo>
                  <a:lnTo>
                    <a:pt x="941" y="703"/>
                  </a:lnTo>
                  <a:lnTo>
                    <a:pt x="937" y="697"/>
                  </a:lnTo>
                  <a:lnTo>
                    <a:pt x="933" y="691"/>
                  </a:lnTo>
                  <a:lnTo>
                    <a:pt x="929" y="686"/>
                  </a:lnTo>
                  <a:lnTo>
                    <a:pt x="924" y="680"/>
                  </a:lnTo>
                  <a:lnTo>
                    <a:pt x="920" y="675"/>
                  </a:lnTo>
                  <a:lnTo>
                    <a:pt x="916" y="669"/>
                  </a:lnTo>
                  <a:lnTo>
                    <a:pt x="912" y="664"/>
                  </a:lnTo>
                  <a:lnTo>
                    <a:pt x="908" y="659"/>
                  </a:lnTo>
                  <a:lnTo>
                    <a:pt x="903" y="655"/>
                  </a:lnTo>
                  <a:lnTo>
                    <a:pt x="899" y="650"/>
                  </a:lnTo>
                  <a:lnTo>
                    <a:pt x="895" y="646"/>
                  </a:lnTo>
                  <a:lnTo>
                    <a:pt x="891" y="642"/>
                  </a:lnTo>
                  <a:lnTo>
                    <a:pt x="887" y="638"/>
                  </a:lnTo>
                  <a:lnTo>
                    <a:pt x="883" y="634"/>
                  </a:lnTo>
                  <a:lnTo>
                    <a:pt x="878" y="630"/>
                  </a:lnTo>
                  <a:lnTo>
                    <a:pt x="874" y="627"/>
                  </a:lnTo>
                  <a:lnTo>
                    <a:pt x="870" y="624"/>
                  </a:lnTo>
                  <a:lnTo>
                    <a:pt x="866" y="621"/>
                  </a:lnTo>
                  <a:lnTo>
                    <a:pt x="862" y="618"/>
                  </a:lnTo>
                  <a:lnTo>
                    <a:pt x="857" y="615"/>
                  </a:lnTo>
                  <a:lnTo>
                    <a:pt x="853" y="613"/>
                  </a:lnTo>
                  <a:lnTo>
                    <a:pt x="849" y="611"/>
                  </a:lnTo>
                  <a:lnTo>
                    <a:pt x="845" y="609"/>
                  </a:lnTo>
                  <a:lnTo>
                    <a:pt x="841" y="607"/>
                  </a:lnTo>
                  <a:lnTo>
                    <a:pt x="837" y="605"/>
                  </a:lnTo>
                  <a:lnTo>
                    <a:pt x="832" y="604"/>
                  </a:lnTo>
                  <a:lnTo>
                    <a:pt x="828" y="603"/>
                  </a:lnTo>
                  <a:lnTo>
                    <a:pt x="824" y="602"/>
                  </a:lnTo>
                  <a:lnTo>
                    <a:pt x="820" y="601"/>
                  </a:lnTo>
                  <a:lnTo>
                    <a:pt x="816" y="601"/>
                  </a:lnTo>
                  <a:lnTo>
                    <a:pt x="811" y="600"/>
                  </a:lnTo>
                  <a:lnTo>
                    <a:pt x="807" y="600"/>
                  </a:lnTo>
                  <a:lnTo>
                    <a:pt x="803" y="600"/>
                  </a:lnTo>
                  <a:lnTo>
                    <a:pt x="799" y="601"/>
                  </a:lnTo>
                  <a:lnTo>
                    <a:pt x="795" y="601"/>
                  </a:lnTo>
                  <a:lnTo>
                    <a:pt x="791" y="602"/>
                  </a:lnTo>
                  <a:lnTo>
                    <a:pt x="787" y="603"/>
                  </a:lnTo>
                  <a:lnTo>
                    <a:pt x="782" y="604"/>
                  </a:lnTo>
                  <a:lnTo>
                    <a:pt x="778" y="605"/>
                  </a:lnTo>
                  <a:lnTo>
                    <a:pt x="774" y="606"/>
                  </a:lnTo>
                  <a:lnTo>
                    <a:pt x="770" y="608"/>
                  </a:lnTo>
                  <a:lnTo>
                    <a:pt x="765" y="610"/>
                  </a:lnTo>
                  <a:lnTo>
                    <a:pt x="761" y="612"/>
                  </a:lnTo>
                  <a:lnTo>
                    <a:pt x="757" y="614"/>
                  </a:lnTo>
                  <a:lnTo>
                    <a:pt x="753" y="616"/>
                  </a:lnTo>
                  <a:lnTo>
                    <a:pt x="749" y="619"/>
                  </a:lnTo>
                  <a:lnTo>
                    <a:pt x="744" y="622"/>
                  </a:lnTo>
                  <a:lnTo>
                    <a:pt x="741" y="625"/>
                  </a:lnTo>
                  <a:lnTo>
                    <a:pt x="736" y="628"/>
                  </a:lnTo>
                  <a:lnTo>
                    <a:pt x="732" y="632"/>
                  </a:lnTo>
                  <a:lnTo>
                    <a:pt x="728" y="635"/>
                  </a:lnTo>
                  <a:lnTo>
                    <a:pt x="724" y="638"/>
                  </a:lnTo>
                  <a:lnTo>
                    <a:pt x="720" y="642"/>
                  </a:lnTo>
                  <a:lnTo>
                    <a:pt x="715" y="646"/>
                  </a:lnTo>
                  <a:lnTo>
                    <a:pt x="711" y="650"/>
                  </a:lnTo>
                  <a:lnTo>
                    <a:pt x="707" y="655"/>
                  </a:lnTo>
                  <a:lnTo>
                    <a:pt x="703" y="659"/>
                  </a:lnTo>
                  <a:lnTo>
                    <a:pt x="698" y="664"/>
                  </a:lnTo>
                  <a:lnTo>
                    <a:pt x="694" y="669"/>
                  </a:lnTo>
                  <a:lnTo>
                    <a:pt x="690" y="673"/>
                  </a:lnTo>
                  <a:lnTo>
                    <a:pt x="686" y="678"/>
                  </a:lnTo>
                  <a:lnTo>
                    <a:pt x="682" y="684"/>
                  </a:lnTo>
                  <a:lnTo>
                    <a:pt x="678" y="689"/>
                  </a:lnTo>
                  <a:lnTo>
                    <a:pt x="674" y="694"/>
                  </a:lnTo>
                  <a:lnTo>
                    <a:pt x="669" y="700"/>
                  </a:lnTo>
                  <a:lnTo>
                    <a:pt x="665" y="706"/>
                  </a:lnTo>
                  <a:lnTo>
                    <a:pt x="661" y="711"/>
                  </a:lnTo>
                  <a:lnTo>
                    <a:pt x="657" y="717"/>
                  </a:lnTo>
                  <a:lnTo>
                    <a:pt x="652" y="723"/>
                  </a:lnTo>
                  <a:lnTo>
                    <a:pt x="648" y="729"/>
                  </a:lnTo>
                  <a:lnTo>
                    <a:pt x="644" y="735"/>
                  </a:lnTo>
                  <a:lnTo>
                    <a:pt x="640" y="742"/>
                  </a:lnTo>
                  <a:lnTo>
                    <a:pt x="636" y="748"/>
                  </a:lnTo>
                  <a:lnTo>
                    <a:pt x="632" y="754"/>
                  </a:lnTo>
                  <a:lnTo>
                    <a:pt x="628" y="761"/>
                  </a:lnTo>
                  <a:lnTo>
                    <a:pt x="623" y="767"/>
                  </a:lnTo>
                  <a:lnTo>
                    <a:pt x="619" y="774"/>
                  </a:lnTo>
                  <a:lnTo>
                    <a:pt x="615" y="781"/>
                  </a:lnTo>
                  <a:lnTo>
                    <a:pt x="611" y="787"/>
                  </a:lnTo>
                  <a:lnTo>
                    <a:pt x="607" y="794"/>
                  </a:lnTo>
                  <a:lnTo>
                    <a:pt x="602" y="801"/>
                  </a:lnTo>
                  <a:lnTo>
                    <a:pt x="598" y="808"/>
                  </a:lnTo>
                  <a:lnTo>
                    <a:pt x="594" y="815"/>
                  </a:lnTo>
                  <a:lnTo>
                    <a:pt x="590" y="822"/>
                  </a:lnTo>
                  <a:lnTo>
                    <a:pt x="586" y="829"/>
                  </a:lnTo>
                  <a:lnTo>
                    <a:pt x="582" y="836"/>
                  </a:lnTo>
                  <a:lnTo>
                    <a:pt x="577" y="843"/>
                  </a:lnTo>
                  <a:lnTo>
                    <a:pt x="573" y="850"/>
                  </a:lnTo>
                  <a:lnTo>
                    <a:pt x="569" y="857"/>
                  </a:lnTo>
                  <a:lnTo>
                    <a:pt x="565" y="864"/>
                  </a:lnTo>
                  <a:lnTo>
                    <a:pt x="561" y="872"/>
                  </a:lnTo>
                  <a:lnTo>
                    <a:pt x="556" y="878"/>
                  </a:lnTo>
                  <a:lnTo>
                    <a:pt x="552" y="886"/>
                  </a:lnTo>
                  <a:lnTo>
                    <a:pt x="548" y="893"/>
                  </a:lnTo>
                  <a:lnTo>
                    <a:pt x="544" y="900"/>
                  </a:lnTo>
                  <a:lnTo>
                    <a:pt x="540" y="907"/>
                  </a:lnTo>
                  <a:lnTo>
                    <a:pt x="536" y="914"/>
                  </a:lnTo>
                  <a:lnTo>
                    <a:pt x="531" y="921"/>
                  </a:lnTo>
                  <a:lnTo>
                    <a:pt x="527" y="927"/>
                  </a:lnTo>
                  <a:lnTo>
                    <a:pt x="523" y="934"/>
                  </a:lnTo>
                  <a:lnTo>
                    <a:pt x="519" y="941"/>
                  </a:lnTo>
                  <a:lnTo>
                    <a:pt x="515" y="948"/>
                  </a:lnTo>
                  <a:lnTo>
                    <a:pt x="510" y="945"/>
                  </a:lnTo>
                  <a:lnTo>
                    <a:pt x="506" y="938"/>
                  </a:lnTo>
                  <a:lnTo>
                    <a:pt x="502" y="932"/>
                  </a:lnTo>
                  <a:lnTo>
                    <a:pt x="498" y="925"/>
                  </a:lnTo>
                  <a:lnTo>
                    <a:pt x="494" y="918"/>
                  </a:lnTo>
                  <a:lnTo>
                    <a:pt x="490" y="912"/>
                  </a:lnTo>
                  <a:lnTo>
                    <a:pt x="485" y="905"/>
                  </a:lnTo>
                  <a:lnTo>
                    <a:pt x="481" y="898"/>
                  </a:lnTo>
                  <a:lnTo>
                    <a:pt x="477" y="891"/>
                  </a:lnTo>
                  <a:lnTo>
                    <a:pt x="473" y="884"/>
                  </a:lnTo>
                  <a:lnTo>
                    <a:pt x="469" y="877"/>
                  </a:lnTo>
                  <a:lnTo>
                    <a:pt x="464" y="870"/>
                  </a:lnTo>
                  <a:lnTo>
                    <a:pt x="460" y="864"/>
                  </a:lnTo>
                  <a:lnTo>
                    <a:pt x="456" y="857"/>
                  </a:lnTo>
                  <a:lnTo>
                    <a:pt x="452" y="850"/>
                  </a:lnTo>
                  <a:lnTo>
                    <a:pt x="448" y="843"/>
                  </a:lnTo>
                  <a:lnTo>
                    <a:pt x="444" y="836"/>
                  </a:lnTo>
                  <a:lnTo>
                    <a:pt x="439" y="829"/>
                  </a:lnTo>
                  <a:lnTo>
                    <a:pt x="435" y="823"/>
                  </a:lnTo>
                  <a:lnTo>
                    <a:pt x="431" y="816"/>
                  </a:lnTo>
                  <a:lnTo>
                    <a:pt x="427" y="809"/>
                  </a:lnTo>
                  <a:lnTo>
                    <a:pt x="423" y="803"/>
                  </a:lnTo>
                  <a:lnTo>
                    <a:pt x="418" y="796"/>
                  </a:lnTo>
                  <a:lnTo>
                    <a:pt x="414" y="789"/>
                  </a:lnTo>
                  <a:lnTo>
                    <a:pt x="410" y="783"/>
                  </a:lnTo>
                  <a:lnTo>
                    <a:pt x="406" y="776"/>
                  </a:lnTo>
                  <a:lnTo>
                    <a:pt x="402" y="770"/>
                  </a:lnTo>
                  <a:lnTo>
                    <a:pt x="397" y="764"/>
                  </a:lnTo>
                  <a:lnTo>
                    <a:pt x="393" y="758"/>
                  </a:lnTo>
                  <a:lnTo>
                    <a:pt x="389" y="751"/>
                  </a:lnTo>
                  <a:lnTo>
                    <a:pt x="385" y="745"/>
                  </a:lnTo>
                  <a:lnTo>
                    <a:pt x="381" y="739"/>
                  </a:lnTo>
                  <a:lnTo>
                    <a:pt x="377" y="733"/>
                  </a:lnTo>
                  <a:lnTo>
                    <a:pt x="372" y="727"/>
                  </a:lnTo>
                  <a:lnTo>
                    <a:pt x="368" y="722"/>
                  </a:lnTo>
                  <a:lnTo>
                    <a:pt x="364" y="716"/>
                  </a:lnTo>
                  <a:lnTo>
                    <a:pt x="360" y="710"/>
                  </a:lnTo>
                  <a:lnTo>
                    <a:pt x="356" y="705"/>
                  </a:lnTo>
                  <a:lnTo>
                    <a:pt x="351" y="699"/>
                  </a:lnTo>
                  <a:lnTo>
                    <a:pt x="347" y="694"/>
                  </a:lnTo>
                  <a:lnTo>
                    <a:pt x="343" y="689"/>
                  </a:lnTo>
                  <a:lnTo>
                    <a:pt x="339" y="684"/>
                  </a:lnTo>
                  <a:lnTo>
                    <a:pt x="335" y="679"/>
                  </a:lnTo>
                  <a:lnTo>
                    <a:pt x="331" y="675"/>
                  </a:lnTo>
                  <a:lnTo>
                    <a:pt x="326" y="670"/>
                  </a:lnTo>
                  <a:lnTo>
                    <a:pt x="322" y="666"/>
                  </a:lnTo>
                  <a:lnTo>
                    <a:pt x="318" y="661"/>
                  </a:lnTo>
                  <a:lnTo>
                    <a:pt x="314" y="657"/>
                  </a:lnTo>
                  <a:lnTo>
                    <a:pt x="310" y="653"/>
                  </a:lnTo>
                  <a:lnTo>
                    <a:pt x="305" y="649"/>
                  </a:lnTo>
                  <a:lnTo>
                    <a:pt x="301" y="645"/>
                  </a:lnTo>
                  <a:lnTo>
                    <a:pt x="297" y="641"/>
                  </a:lnTo>
                  <a:lnTo>
                    <a:pt x="293" y="638"/>
                  </a:lnTo>
                  <a:lnTo>
                    <a:pt x="289" y="635"/>
                  </a:lnTo>
                  <a:lnTo>
                    <a:pt x="285" y="632"/>
                  </a:lnTo>
                  <a:lnTo>
                    <a:pt x="280" y="629"/>
                  </a:lnTo>
                  <a:lnTo>
                    <a:pt x="276" y="626"/>
                  </a:lnTo>
                  <a:lnTo>
                    <a:pt x="272" y="623"/>
                  </a:lnTo>
                  <a:lnTo>
                    <a:pt x="268" y="620"/>
                  </a:lnTo>
                  <a:lnTo>
                    <a:pt x="264" y="618"/>
                  </a:lnTo>
                  <a:lnTo>
                    <a:pt x="259" y="616"/>
                  </a:lnTo>
                  <a:lnTo>
                    <a:pt x="255" y="614"/>
                  </a:lnTo>
                  <a:lnTo>
                    <a:pt x="251" y="612"/>
                  </a:lnTo>
                  <a:lnTo>
                    <a:pt x="247" y="610"/>
                  </a:lnTo>
                  <a:lnTo>
                    <a:pt x="243" y="609"/>
                  </a:lnTo>
                  <a:lnTo>
                    <a:pt x="239" y="607"/>
                  </a:lnTo>
                  <a:lnTo>
                    <a:pt x="234" y="606"/>
                  </a:lnTo>
                  <a:lnTo>
                    <a:pt x="230" y="605"/>
                  </a:lnTo>
                  <a:lnTo>
                    <a:pt x="226" y="604"/>
                  </a:lnTo>
                  <a:lnTo>
                    <a:pt x="222" y="603"/>
                  </a:lnTo>
                  <a:lnTo>
                    <a:pt x="218" y="603"/>
                  </a:lnTo>
                  <a:lnTo>
                    <a:pt x="213" y="603"/>
                  </a:lnTo>
                  <a:lnTo>
                    <a:pt x="209" y="602"/>
                  </a:lnTo>
                  <a:lnTo>
                    <a:pt x="205" y="602"/>
                  </a:lnTo>
                  <a:lnTo>
                    <a:pt x="201" y="602"/>
                  </a:lnTo>
                  <a:lnTo>
                    <a:pt x="197" y="603"/>
                  </a:lnTo>
                  <a:lnTo>
                    <a:pt x="193" y="603"/>
                  </a:lnTo>
                  <a:lnTo>
                    <a:pt x="188" y="604"/>
                  </a:lnTo>
                  <a:lnTo>
                    <a:pt x="184" y="605"/>
                  </a:lnTo>
                  <a:lnTo>
                    <a:pt x="180" y="606"/>
                  </a:lnTo>
                  <a:lnTo>
                    <a:pt x="176" y="607"/>
                  </a:lnTo>
                  <a:lnTo>
                    <a:pt x="172" y="608"/>
                  </a:lnTo>
                  <a:lnTo>
                    <a:pt x="167" y="610"/>
                  </a:lnTo>
                  <a:lnTo>
                    <a:pt x="163" y="611"/>
                  </a:lnTo>
                  <a:lnTo>
                    <a:pt x="159" y="613"/>
                  </a:lnTo>
                  <a:lnTo>
                    <a:pt x="155" y="615"/>
                  </a:lnTo>
                  <a:lnTo>
                    <a:pt x="151" y="617"/>
                  </a:lnTo>
                  <a:lnTo>
                    <a:pt x="147" y="620"/>
                  </a:lnTo>
                  <a:lnTo>
                    <a:pt x="142" y="622"/>
                  </a:lnTo>
                  <a:lnTo>
                    <a:pt x="138" y="625"/>
                  </a:lnTo>
                  <a:lnTo>
                    <a:pt x="134" y="627"/>
                  </a:lnTo>
                  <a:lnTo>
                    <a:pt x="130" y="630"/>
                  </a:lnTo>
                  <a:lnTo>
                    <a:pt x="126" y="633"/>
                  </a:lnTo>
                  <a:lnTo>
                    <a:pt x="121" y="636"/>
                  </a:lnTo>
                  <a:lnTo>
                    <a:pt x="117" y="640"/>
                  </a:lnTo>
                  <a:lnTo>
                    <a:pt x="113" y="643"/>
                  </a:lnTo>
                  <a:lnTo>
                    <a:pt x="109" y="647"/>
                  </a:lnTo>
                  <a:lnTo>
                    <a:pt x="105" y="650"/>
                  </a:lnTo>
                  <a:lnTo>
                    <a:pt x="100" y="654"/>
                  </a:lnTo>
                  <a:lnTo>
                    <a:pt x="97" y="658"/>
                  </a:lnTo>
                  <a:lnTo>
                    <a:pt x="92" y="662"/>
                  </a:lnTo>
                  <a:lnTo>
                    <a:pt x="88" y="666"/>
                  </a:lnTo>
                  <a:lnTo>
                    <a:pt x="84" y="671"/>
                  </a:lnTo>
                  <a:lnTo>
                    <a:pt x="80" y="675"/>
                  </a:lnTo>
                  <a:lnTo>
                    <a:pt x="75" y="680"/>
                  </a:lnTo>
                  <a:lnTo>
                    <a:pt x="71" y="684"/>
                  </a:lnTo>
                  <a:lnTo>
                    <a:pt x="67" y="689"/>
                  </a:lnTo>
                  <a:lnTo>
                    <a:pt x="63" y="694"/>
                  </a:lnTo>
                  <a:lnTo>
                    <a:pt x="59" y="699"/>
                  </a:lnTo>
                  <a:lnTo>
                    <a:pt x="54" y="704"/>
                  </a:lnTo>
                  <a:lnTo>
                    <a:pt x="50" y="709"/>
                  </a:lnTo>
                  <a:lnTo>
                    <a:pt x="46" y="714"/>
                  </a:lnTo>
                  <a:lnTo>
                    <a:pt x="42" y="720"/>
                  </a:lnTo>
                  <a:lnTo>
                    <a:pt x="38" y="725"/>
                  </a:lnTo>
                  <a:lnTo>
                    <a:pt x="34" y="730"/>
                  </a:lnTo>
                  <a:lnTo>
                    <a:pt x="29" y="736"/>
                  </a:lnTo>
                  <a:lnTo>
                    <a:pt x="25" y="742"/>
                  </a:lnTo>
                  <a:lnTo>
                    <a:pt x="21" y="747"/>
                  </a:lnTo>
                  <a:lnTo>
                    <a:pt x="17" y="753"/>
                  </a:lnTo>
                  <a:lnTo>
                    <a:pt x="13" y="759"/>
                  </a:lnTo>
                  <a:lnTo>
                    <a:pt x="8" y="764"/>
                  </a:lnTo>
                  <a:lnTo>
                    <a:pt x="4" y="770"/>
                  </a:lnTo>
                  <a:lnTo>
                    <a:pt x="0" y="776"/>
                  </a:lnTo>
                  <a:lnTo>
                    <a:pt x="4" y="784"/>
                  </a:lnTo>
                  <a:lnTo>
                    <a:pt x="8" y="792"/>
                  </a:lnTo>
                  <a:lnTo>
                    <a:pt x="13" y="800"/>
                  </a:lnTo>
                  <a:lnTo>
                    <a:pt x="17" y="808"/>
                  </a:lnTo>
                  <a:lnTo>
                    <a:pt x="21" y="816"/>
                  </a:lnTo>
                  <a:lnTo>
                    <a:pt x="25" y="824"/>
                  </a:lnTo>
                  <a:lnTo>
                    <a:pt x="29" y="832"/>
                  </a:lnTo>
                  <a:lnTo>
                    <a:pt x="34" y="840"/>
                  </a:lnTo>
                  <a:lnTo>
                    <a:pt x="38" y="847"/>
                  </a:lnTo>
                  <a:lnTo>
                    <a:pt x="42" y="855"/>
                  </a:lnTo>
                  <a:lnTo>
                    <a:pt x="46" y="863"/>
                  </a:lnTo>
                  <a:lnTo>
                    <a:pt x="50" y="871"/>
                  </a:lnTo>
                  <a:lnTo>
                    <a:pt x="54" y="878"/>
                  </a:lnTo>
                  <a:lnTo>
                    <a:pt x="59" y="886"/>
                  </a:lnTo>
                  <a:lnTo>
                    <a:pt x="63" y="893"/>
                  </a:lnTo>
                  <a:lnTo>
                    <a:pt x="67" y="901"/>
                  </a:lnTo>
                  <a:lnTo>
                    <a:pt x="71" y="909"/>
                  </a:lnTo>
                  <a:lnTo>
                    <a:pt x="75" y="916"/>
                  </a:lnTo>
                  <a:lnTo>
                    <a:pt x="80" y="923"/>
                  </a:lnTo>
                  <a:lnTo>
                    <a:pt x="84" y="930"/>
                  </a:lnTo>
                  <a:lnTo>
                    <a:pt x="88" y="938"/>
                  </a:lnTo>
                  <a:lnTo>
                    <a:pt x="92" y="945"/>
                  </a:lnTo>
                  <a:lnTo>
                    <a:pt x="97" y="952"/>
                  </a:lnTo>
                  <a:lnTo>
                    <a:pt x="100" y="959"/>
                  </a:lnTo>
                  <a:lnTo>
                    <a:pt x="105" y="966"/>
                  </a:lnTo>
                  <a:lnTo>
                    <a:pt x="109" y="972"/>
                  </a:lnTo>
                  <a:lnTo>
                    <a:pt x="113" y="979"/>
                  </a:lnTo>
                  <a:lnTo>
                    <a:pt x="117" y="986"/>
                  </a:lnTo>
                  <a:lnTo>
                    <a:pt x="121" y="992"/>
                  </a:lnTo>
                  <a:lnTo>
                    <a:pt x="126" y="998"/>
                  </a:lnTo>
                  <a:lnTo>
                    <a:pt x="130" y="1005"/>
                  </a:lnTo>
                  <a:lnTo>
                    <a:pt x="134" y="1011"/>
                  </a:lnTo>
                  <a:lnTo>
                    <a:pt x="138" y="1017"/>
                  </a:lnTo>
                  <a:lnTo>
                    <a:pt x="142" y="1023"/>
                  </a:lnTo>
                  <a:lnTo>
                    <a:pt x="147" y="1029"/>
                  </a:lnTo>
                  <a:lnTo>
                    <a:pt x="151" y="1035"/>
                  </a:lnTo>
                  <a:lnTo>
                    <a:pt x="155" y="1040"/>
                  </a:lnTo>
                  <a:lnTo>
                    <a:pt x="159" y="1046"/>
                  </a:lnTo>
                  <a:lnTo>
                    <a:pt x="163" y="1051"/>
                  </a:lnTo>
                  <a:lnTo>
                    <a:pt x="167" y="1056"/>
                  </a:lnTo>
                  <a:lnTo>
                    <a:pt x="172" y="1062"/>
                  </a:lnTo>
                  <a:lnTo>
                    <a:pt x="176" y="1067"/>
                  </a:lnTo>
                  <a:lnTo>
                    <a:pt x="180" y="1072"/>
                  </a:lnTo>
                  <a:lnTo>
                    <a:pt x="184" y="1076"/>
                  </a:lnTo>
                  <a:lnTo>
                    <a:pt x="188" y="1081"/>
                  </a:lnTo>
                  <a:lnTo>
                    <a:pt x="193" y="1085"/>
                  </a:lnTo>
                  <a:lnTo>
                    <a:pt x="197" y="1090"/>
                  </a:lnTo>
                  <a:lnTo>
                    <a:pt x="201" y="1093"/>
                  </a:lnTo>
                  <a:lnTo>
                    <a:pt x="205" y="1098"/>
                  </a:lnTo>
                  <a:lnTo>
                    <a:pt x="209" y="1102"/>
                  </a:lnTo>
                  <a:lnTo>
                    <a:pt x="213" y="1105"/>
                  </a:lnTo>
                  <a:lnTo>
                    <a:pt x="218" y="1109"/>
                  </a:lnTo>
                  <a:lnTo>
                    <a:pt x="222" y="1112"/>
                  </a:lnTo>
                  <a:lnTo>
                    <a:pt x="226" y="1115"/>
                  </a:lnTo>
                  <a:lnTo>
                    <a:pt x="230" y="1118"/>
                  </a:lnTo>
                  <a:lnTo>
                    <a:pt x="234" y="1121"/>
                  </a:lnTo>
                  <a:lnTo>
                    <a:pt x="239" y="1124"/>
                  </a:lnTo>
                  <a:lnTo>
                    <a:pt x="243" y="1127"/>
                  </a:lnTo>
                  <a:lnTo>
                    <a:pt x="247" y="1129"/>
                  </a:lnTo>
                  <a:lnTo>
                    <a:pt x="251" y="1131"/>
                  </a:lnTo>
                  <a:lnTo>
                    <a:pt x="255" y="1133"/>
                  </a:lnTo>
                  <a:lnTo>
                    <a:pt x="259" y="1135"/>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92">
              <a:extLst>
                <a:ext uri="{FF2B5EF4-FFF2-40B4-BE49-F238E27FC236}">
                  <a16:creationId xmlns:a16="http://schemas.microsoft.com/office/drawing/2014/main" id="{184483BB-A697-965F-9C52-23C0AF0AF266}"/>
                </a:ext>
              </a:extLst>
            </p:cNvPr>
            <p:cNvSpPr>
              <a:spLocks/>
            </p:cNvSpPr>
            <p:nvPr/>
          </p:nvSpPr>
          <p:spPr bwMode="auto">
            <a:xfrm>
              <a:off x="2991" y="660"/>
              <a:ext cx="2087" cy="1038"/>
            </a:xfrm>
            <a:custGeom>
              <a:avLst/>
              <a:gdLst>
                <a:gd name="T0" fmla="*/ 29 w 2087"/>
                <a:gd name="T1" fmla="*/ 687 h 1038"/>
                <a:gd name="T2" fmla="*/ 63 w 2087"/>
                <a:gd name="T3" fmla="*/ 697 h 1038"/>
                <a:gd name="T4" fmla="*/ 97 w 2087"/>
                <a:gd name="T5" fmla="*/ 708 h 1038"/>
                <a:gd name="T6" fmla="*/ 130 w 2087"/>
                <a:gd name="T7" fmla="*/ 720 h 1038"/>
                <a:gd name="T8" fmla="*/ 163 w 2087"/>
                <a:gd name="T9" fmla="*/ 734 h 1038"/>
                <a:gd name="T10" fmla="*/ 197 w 2087"/>
                <a:gd name="T11" fmla="*/ 749 h 1038"/>
                <a:gd name="T12" fmla="*/ 230 w 2087"/>
                <a:gd name="T13" fmla="*/ 765 h 1038"/>
                <a:gd name="T14" fmla="*/ 264 w 2087"/>
                <a:gd name="T15" fmla="*/ 781 h 1038"/>
                <a:gd name="T16" fmla="*/ 297 w 2087"/>
                <a:gd name="T17" fmla="*/ 796 h 1038"/>
                <a:gd name="T18" fmla="*/ 331 w 2087"/>
                <a:gd name="T19" fmla="*/ 811 h 1038"/>
                <a:gd name="T20" fmla="*/ 364 w 2087"/>
                <a:gd name="T21" fmla="*/ 824 h 1038"/>
                <a:gd name="T22" fmla="*/ 397 w 2087"/>
                <a:gd name="T23" fmla="*/ 836 h 1038"/>
                <a:gd name="T24" fmla="*/ 431 w 2087"/>
                <a:gd name="T25" fmla="*/ 845 h 1038"/>
                <a:gd name="T26" fmla="*/ 464 w 2087"/>
                <a:gd name="T27" fmla="*/ 850 h 1038"/>
                <a:gd name="T28" fmla="*/ 498 w 2087"/>
                <a:gd name="T29" fmla="*/ 853 h 1038"/>
                <a:gd name="T30" fmla="*/ 531 w 2087"/>
                <a:gd name="T31" fmla="*/ 852 h 1038"/>
                <a:gd name="T32" fmla="*/ 565 w 2087"/>
                <a:gd name="T33" fmla="*/ 848 h 1038"/>
                <a:gd name="T34" fmla="*/ 598 w 2087"/>
                <a:gd name="T35" fmla="*/ 840 h 1038"/>
                <a:gd name="T36" fmla="*/ 632 w 2087"/>
                <a:gd name="T37" fmla="*/ 830 h 1038"/>
                <a:gd name="T38" fmla="*/ 665 w 2087"/>
                <a:gd name="T39" fmla="*/ 818 h 1038"/>
                <a:gd name="T40" fmla="*/ 698 w 2087"/>
                <a:gd name="T41" fmla="*/ 804 h 1038"/>
                <a:gd name="T42" fmla="*/ 732 w 2087"/>
                <a:gd name="T43" fmla="*/ 790 h 1038"/>
                <a:gd name="T44" fmla="*/ 765 w 2087"/>
                <a:gd name="T45" fmla="*/ 777 h 1038"/>
                <a:gd name="T46" fmla="*/ 799 w 2087"/>
                <a:gd name="T47" fmla="*/ 765 h 1038"/>
                <a:gd name="T48" fmla="*/ 832 w 2087"/>
                <a:gd name="T49" fmla="*/ 755 h 1038"/>
                <a:gd name="T50" fmla="*/ 866 w 2087"/>
                <a:gd name="T51" fmla="*/ 749 h 1038"/>
                <a:gd name="T52" fmla="*/ 899 w 2087"/>
                <a:gd name="T53" fmla="*/ 747 h 1038"/>
                <a:gd name="T54" fmla="*/ 933 w 2087"/>
                <a:gd name="T55" fmla="*/ 749 h 1038"/>
                <a:gd name="T56" fmla="*/ 966 w 2087"/>
                <a:gd name="T57" fmla="*/ 756 h 1038"/>
                <a:gd name="T58" fmla="*/ 1000 w 2087"/>
                <a:gd name="T59" fmla="*/ 768 h 1038"/>
                <a:gd name="T60" fmla="*/ 1033 w 2087"/>
                <a:gd name="T61" fmla="*/ 785 h 1038"/>
                <a:gd name="T62" fmla="*/ 1067 w 2087"/>
                <a:gd name="T63" fmla="*/ 807 h 1038"/>
                <a:gd name="T64" fmla="*/ 1100 w 2087"/>
                <a:gd name="T65" fmla="*/ 833 h 1038"/>
                <a:gd name="T66" fmla="*/ 1134 w 2087"/>
                <a:gd name="T67" fmla="*/ 862 h 1038"/>
                <a:gd name="T68" fmla="*/ 1167 w 2087"/>
                <a:gd name="T69" fmla="*/ 893 h 1038"/>
                <a:gd name="T70" fmla="*/ 1200 w 2087"/>
                <a:gd name="T71" fmla="*/ 925 h 1038"/>
                <a:gd name="T72" fmla="*/ 1234 w 2087"/>
                <a:gd name="T73" fmla="*/ 955 h 1038"/>
                <a:gd name="T74" fmla="*/ 1267 w 2087"/>
                <a:gd name="T75" fmla="*/ 983 h 1038"/>
                <a:gd name="T76" fmla="*/ 1301 w 2087"/>
                <a:gd name="T77" fmla="*/ 1007 h 1038"/>
                <a:gd name="T78" fmla="*/ 1334 w 2087"/>
                <a:gd name="T79" fmla="*/ 1024 h 1038"/>
                <a:gd name="T80" fmla="*/ 1368 w 2087"/>
                <a:gd name="T81" fmla="*/ 1035 h 1038"/>
                <a:gd name="T82" fmla="*/ 1401 w 2087"/>
                <a:gd name="T83" fmla="*/ 1038 h 1038"/>
                <a:gd name="T84" fmla="*/ 1435 w 2087"/>
                <a:gd name="T85" fmla="*/ 1032 h 1038"/>
                <a:gd name="T86" fmla="*/ 1468 w 2087"/>
                <a:gd name="T87" fmla="*/ 1015 h 1038"/>
                <a:gd name="T88" fmla="*/ 1501 w 2087"/>
                <a:gd name="T89" fmla="*/ 990 h 1038"/>
                <a:gd name="T90" fmla="*/ 1535 w 2087"/>
                <a:gd name="T91" fmla="*/ 954 h 1038"/>
                <a:gd name="T92" fmla="*/ 1568 w 2087"/>
                <a:gd name="T93" fmla="*/ 909 h 1038"/>
                <a:gd name="T94" fmla="*/ 1602 w 2087"/>
                <a:gd name="T95" fmla="*/ 855 h 1038"/>
                <a:gd name="T96" fmla="*/ 1636 w 2087"/>
                <a:gd name="T97" fmla="*/ 794 h 1038"/>
                <a:gd name="T98" fmla="*/ 1669 w 2087"/>
                <a:gd name="T99" fmla="*/ 727 h 1038"/>
                <a:gd name="T100" fmla="*/ 1702 w 2087"/>
                <a:gd name="T101" fmla="*/ 654 h 1038"/>
                <a:gd name="T102" fmla="*/ 1736 w 2087"/>
                <a:gd name="T103" fmla="*/ 578 h 1038"/>
                <a:gd name="T104" fmla="*/ 1769 w 2087"/>
                <a:gd name="T105" fmla="*/ 500 h 1038"/>
                <a:gd name="T106" fmla="*/ 1803 w 2087"/>
                <a:gd name="T107" fmla="*/ 421 h 1038"/>
                <a:gd name="T108" fmla="*/ 1836 w 2087"/>
                <a:gd name="T109" fmla="*/ 345 h 1038"/>
                <a:gd name="T110" fmla="*/ 1870 w 2087"/>
                <a:gd name="T111" fmla="*/ 272 h 1038"/>
                <a:gd name="T112" fmla="*/ 1903 w 2087"/>
                <a:gd name="T113" fmla="*/ 204 h 1038"/>
                <a:gd name="T114" fmla="*/ 1936 w 2087"/>
                <a:gd name="T115" fmla="*/ 144 h 1038"/>
                <a:gd name="T116" fmla="*/ 1970 w 2087"/>
                <a:gd name="T117" fmla="*/ 92 h 1038"/>
                <a:gd name="T118" fmla="*/ 2003 w 2087"/>
                <a:gd name="T119" fmla="*/ 51 h 1038"/>
                <a:gd name="T120" fmla="*/ 2037 w 2087"/>
                <a:gd name="T121" fmla="*/ 21 h 1038"/>
                <a:gd name="T122" fmla="*/ 2070 w 2087"/>
                <a:gd name="T123" fmla="*/ 4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038">
                  <a:moveTo>
                    <a:pt x="0" y="679"/>
                  </a:moveTo>
                  <a:lnTo>
                    <a:pt x="4" y="680"/>
                  </a:lnTo>
                  <a:lnTo>
                    <a:pt x="8" y="682"/>
                  </a:lnTo>
                  <a:lnTo>
                    <a:pt x="13" y="682"/>
                  </a:lnTo>
                  <a:lnTo>
                    <a:pt x="17" y="684"/>
                  </a:lnTo>
                  <a:lnTo>
                    <a:pt x="21" y="685"/>
                  </a:lnTo>
                  <a:lnTo>
                    <a:pt x="25" y="686"/>
                  </a:lnTo>
                  <a:lnTo>
                    <a:pt x="29" y="687"/>
                  </a:lnTo>
                  <a:lnTo>
                    <a:pt x="34" y="688"/>
                  </a:lnTo>
                  <a:lnTo>
                    <a:pt x="38" y="689"/>
                  </a:lnTo>
                  <a:lnTo>
                    <a:pt x="42" y="690"/>
                  </a:lnTo>
                  <a:lnTo>
                    <a:pt x="46" y="692"/>
                  </a:lnTo>
                  <a:lnTo>
                    <a:pt x="50" y="693"/>
                  </a:lnTo>
                  <a:lnTo>
                    <a:pt x="54" y="694"/>
                  </a:lnTo>
                  <a:lnTo>
                    <a:pt x="59" y="695"/>
                  </a:lnTo>
                  <a:lnTo>
                    <a:pt x="63" y="697"/>
                  </a:lnTo>
                  <a:lnTo>
                    <a:pt x="67" y="698"/>
                  </a:lnTo>
                  <a:lnTo>
                    <a:pt x="71" y="699"/>
                  </a:lnTo>
                  <a:lnTo>
                    <a:pt x="75" y="701"/>
                  </a:lnTo>
                  <a:lnTo>
                    <a:pt x="80" y="702"/>
                  </a:lnTo>
                  <a:lnTo>
                    <a:pt x="84" y="704"/>
                  </a:lnTo>
                  <a:lnTo>
                    <a:pt x="88" y="705"/>
                  </a:lnTo>
                  <a:lnTo>
                    <a:pt x="92" y="707"/>
                  </a:lnTo>
                  <a:lnTo>
                    <a:pt x="97" y="708"/>
                  </a:lnTo>
                  <a:lnTo>
                    <a:pt x="100" y="710"/>
                  </a:lnTo>
                  <a:lnTo>
                    <a:pt x="105" y="711"/>
                  </a:lnTo>
                  <a:lnTo>
                    <a:pt x="109" y="713"/>
                  </a:lnTo>
                  <a:lnTo>
                    <a:pt x="113" y="714"/>
                  </a:lnTo>
                  <a:lnTo>
                    <a:pt x="117" y="716"/>
                  </a:lnTo>
                  <a:lnTo>
                    <a:pt x="121" y="717"/>
                  </a:lnTo>
                  <a:lnTo>
                    <a:pt x="126" y="719"/>
                  </a:lnTo>
                  <a:lnTo>
                    <a:pt x="130" y="720"/>
                  </a:lnTo>
                  <a:lnTo>
                    <a:pt x="134" y="722"/>
                  </a:lnTo>
                  <a:lnTo>
                    <a:pt x="138" y="724"/>
                  </a:lnTo>
                  <a:lnTo>
                    <a:pt x="142" y="725"/>
                  </a:lnTo>
                  <a:lnTo>
                    <a:pt x="147" y="727"/>
                  </a:lnTo>
                  <a:lnTo>
                    <a:pt x="151" y="729"/>
                  </a:lnTo>
                  <a:lnTo>
                    <a:pt x="155" y="731"/>
                  </a:lnTo>
                  <a:lnTo>
                    <a:pt x="159" y="732"/>
                  </a:lnTo>
                  <a:lnTo>
                    <a:pt x="163" y="734"/>
                  </a:lnTo>
                  <a:lnTo>
                    <a:pt x="167" y="736"/>
                  </a:lnTo>
                  <a:lnTo>
                    <a:pt x="172" y="738"/>
                  </a:lnTo>
                  <a:lnTo>
                    <a:pt x="176" y="740"/>
                  </a:lnTo>
                  <a:lnTo>
                    <a:pt x="180" y="742"/>
                  </a:lnTo>
                  <a:lnTo>
                    <a:pt x="184" y="744"/>
                  </a:lnTo>
                  <a:lnTo>
                    <a:pt x="188" y="745"/>
                  </a:lnTo>
                  <a:lnTo>
                    <a:pt x="193" y="747"/>
                  </a:lnTo>
                  <a:lnTo>
                    <a:pt x="197" y="749"/>
                  </a:lnTo>
                  <a:lnTo>
                    <a:pt x="201" y="751"/>
                  </a:lnTo>
                  <a:lnTo>
                    <a:pt x="205" y="753"/>
                  </a:lnTo>
                  <a:lnTo>
                    <a:pt x="209" y="755"/>
                  </a:lnTo>
                  <a:lnTo>
                    <a:pt x="213" y="757"/>
                  </a:lnTo>
                  <a:lnTo>
                    <a:pt x="218" y="759"/>
                  </a:lnTo>
                  <a:lnTo>
                    <a:pt x="222" y="761"/>
                  </a:lnTo>
                  <a:lnTo>
                    <a:pt x="226" y="763"/>
                  </a:lnTo>
                  <a:lnTo>
                    <a:pt x="230" y="765"/>
                  </a:lnTo>
                  <a:lnTo>
                    <a:pt x="234" y="767"/>
                  </a:lnTo>
                  <a:lnTo>
                    <a:pt x="239" y="768"/>
                  </a:lnTo>
                  <a:lnTo>
                    <a:pt x="243" y="771"/>
                  </a:lnTo>
                  <a:lnTo>
                    <a:pt x="247" y="772"/>
                  </a:lnTo>
                  <a:lnTo>
                    <a:pt x="251" y="775"/>
                  </a:lnTo>
                  <a:lnTo>
                    <a:pt x="255" y="777"/>
                  </a:lnTo>
                  <a:lnTo>
                    <a:pt x="259" y="778"/>
                  </a:lnTo>
                  <a:lnTo>
                    <a:pt x="264" y="781"/>
                  </a:lnTo>
                  <a:lnTo>
                    <a:pt x="268" y="782"/>
                  </a:lnTo>
                  <a:lnTo>
                    <a:pt x="272" y="784"/>
                  </a:lnTo>
                  <a:lnTo>
                    <a:pt x="276" y="786"/>
                  </a:lnTo>
                  <a:lnTo>
                    <a:pt x="280" y="788"/>
                  </a:lnTo>
                  <a:lnTo>
                    <a:pt x="285" y="790"/>
                  </a:lnTo>
                  <a:lnTo>
                    <a:pt x="289" y="792"/>
                  </a:lnTo>
                  <a:lnTo>
                    <a:pt x="293" y="794"/>
                  </a:lnTo>
                  <a:lnTo>
                    <a:pt x="297" y="796"/>
                  </a:lnTo>
                  <a:lnTo>
                    <a:pt x="301" y="798"/>
                  </a:lnTo>
                  <a:lnTo>
                    <a:pt x="305" y="800"/>
                  </a:lnTo>
                  <a:lnTo>
                    <a:pt x="310" y="802"/>
                  </a:lnTo>
                  <a:lnTo>
                    <a:pt x="314" y="804"/>
                  </a:lnTo>
                  <a:lnTo>
                    <a:pt x="318" y="805"/>
                  </a:lnTo>
                  <a:lnTo>
                    <a:pt x="322" y="807"/>
                  </a:lnTo>
                  <a:lnTo>
                    <a:pt x="326" y="809"/>
                  </a:lnTo>
                  <a:lnTo>
                    <a:pt x="331" y="811"/>
                  </a:lnTo>
                  <a:lnTo>
                    <a:pt x="335" y="813"/>
                  </a:lnTo>
                  <a:lnTo>
                    <a:pt x="339" y="815"/>
                  </a:lnTo>
                  <a:lnTo>
                    <a:pt x="343" y="816"/>
                  </a:lnTo>
                  <a:lnTo>
                    <a:pt x="347" y="818"/>
                  </a:lnTo>
                  <a:lnTo>
                    <a:pt x="351" y="819"/>
                  </a:lnTo>
                  <a:lnTo>
                    <a:pt x="356" y="821"/>
                  </a:lnTo>
                  <a:lnTo>
                    <a:pt x="360" y="823"/>
                  </a:lnTo>
                  <a:lnTo>
                    <a:pt x="364" y="824"/>
                  </a:lnTo>
                  <a:lnTo>
                    <a:pt x="368" y="826"/>
                  </a:lnTo>
                  <a:lnTo>
                    <a:pt x="372" y="827"/>
                  </a:lnTo>
                  <a:lnTo>
                    <a:pt x="377" y="829"/>
                  </a:lnTo>
                  <a:lnTo>
                    <a:pt x="381" y="830"/>
                  </a:lnTo>
                  <a:lnTo>
                    <a:pt x="385" y="832"/>
                  </a:lnTo>
                  <a:lnTo>
                    <a:pt x="389" y="833"/>
                  </a:lnTo>
                  <a:lnTo>
                    <a:pt x="393" y="834"/>
                  </a:lnTo>
                  <a:lnTo>
                    <a:pt x="397" y="836"/>
                  </a:lnTo>
                  <a:lnTo>
                    <a:pt x="402" y="837"/>
                  </a:lnTo>
                  <a:lnTo>
                    <a:pt x="406" y="838"/>
                  </a:lnTo>
                  <a:lnTo>
                    <a:pt x="410" y="839"/>
                  </a:lnTo>
                  <a:lnTo>
                    <a:pt x="414" y="840"/>
                  </a:lnTo>
                  <a:lnTo>
                    <a:pt x="418" y="842"/>
                  </a:lnTo>
                  <a:lnTo>
                    <a:pt x="423" y="842"/>
                  </a:lnTo>
                  <a:lnTo>
                    <a:pt x="427" y="843"/>
                  </a:lnTo>
                  <a:lnTo>
                    <a:pt x="431" y="845"/>
                  </a:lnTo>
                  <a:lnTo>
                    <a:pt x="435" y="845"/>
                  </a:lnTo>
                  <a:lnTo>
                    <a:pt x="439" y="846"/>
                  </a:lnTo>
                  <a:lnTo>
                    <a:pt x="444" y="847"/>
                  </a:lnTo>
                  <a:lnTo>
                    <a:pt x="448" y="848"/>
                  </a:lnTo>
                  <a:lnTo>
                    <a:pt x="452" y="848"/>
                  </a:lnTo>
                  <a:lnTo>
                    <a:pt x="456" y="849"/>
                  </a:lnTo>
                  <a:lnTo>
                    <a:pt x="460" y="850"/>
                  </a:lnTo>
                  <a:lnTo>
                    <a:pt x="464" y="850"/>
                  </a:lnTo>
                  <a:lnTo>
                    <a:pt x="469" y="851"/>
                  </a:lnTo>
                  <a:lnTo>
                    <a:pt x="473" y="851"/>
                  </a:lnTo>
                  <a:lnTo>
                    <a:pt x="477" y="852"/>
                  </a:lnTo>
                  <a:lnTo>
                    <a:pt x="481" y="852"/>
                  </a:lnTo>
                  <a:lnTo>
                    <a:pt x="485" y="852"/>
                  </a:lnTo>
                  <a:lnTo>
                    <a:pt x="490" y="852"/>
                  </a:lnTo>
                  <a:lnTo>
                    <a:pt x="494" y="853"/>
                  </a:lnTo>
                  <a:lnTo>
                    <a:pt x="498" y="853"/>
                  </a:lnTo>
                  <a:lnTo>
                    <a:pt x="502" y="853"/>
                  </a:lnTo>
                  <a:lnTo>
                    <a:pt x="506" y="853"/>
                  </a:lnTo>
                  <a:lnTo>
                    <a:pt x="510" y="853"/>
                  </a:lnTo>
                  <a:lnTo>
                    <a:pt x="515" y="853"/>
                  </a:lnTo>
                  <a:lnTo>
                    <a:pt x="519" y="853"/>
                  </a:lnTo>
                  <a:lnTo>
                    <a:pt x="523" y="852"/>
                  </a:lnTo>
                  <a:lnTo>
                    <a:pt x="527" y="852"/>
                  </a:lnTo>
                  <a:lnTo>
                    <a:pt x="531" y="852"/>
                  </a:lnTo>
                  <a:lnTo>
                    <a:pt x="536" y="852"/>
                  </a:lnTo>
                  <a:lnTo>
                    <a:pt x="540" y="851"/>
                  </a:lnTo>
                  <a:lnTo>
                    <a:pt x="544" y="851"/>
                  </a:lnTo>
                  <a:lnTo>
                    <a:pt x="548" y="850"/>
                  </a:lnTo>
                  <a:lnTo>
                    <a:pt x="552" y="849"/>
                  </a:lnTo>
                  <a:lnTo>
                    <a:pt x="556" y="849"/>
                  </a:lnTo>
                  <a:lnTo>
                    <a:pt x="561" y="848"/>
                  </a:lnTo>
                  <a:lnTo>
                    <a:pt x="565" y="848"/>
                  </a:lnTo>
                  <a:lnTo>
                    <a:pt x="569" y="847"/>
                  </a:lnTo>
                  <a:lnTo>
                    <a:pt x="573" y="846"/>
                  </a:lnTo>
                  <a:lnTo>
                    <a:pt x="577" y="845"/>
                  </a:lnTo>
                  <a:lnTo>
                    <a:pt x="582" y="844"/>
                  </a:lnTo>
                  <a:lnTo>
                    <a:pt x="586" y="843"/>
                  </a:lnTo>
                  <a:lnTo>
                    <a:pt x="590" y="842"/>
                  </a:lnTo>
                  <a:lnTo>
                    <a:pt x="594" y="841"/>
                  </a:lnTo>
                  <a:lnTo>
                    <a:pt x="598" y="840"/>
                  </a:lnTo>
                  <a:lnTo>
                    <a:pt x="602" y="839"/>
                  </a:lnTo>
                  <a:lnTo>
                    <a:pt x="607" y="838"/>
                  </a:lnTo>
                  <a:lnTo>
                    <a:pt x="611" y="836"/>
                  </a:lnTo>
                  <a:lnTo>
                    <a:pt x="615" y="835"/>
                  </a:lnTo>
                  <a:lnTo>
                    <a:pt x="619" y="834"/>
                  </a:lnTo>
                  <a:lnTo>
                    <a:pt x="623" y="833"/>
                  </a:lnTo>
                  <a:lnTo>
                    <a:pt x="628" y="831"/>
                  </a:lnTo>
                  <a:lnTo>
                    <a:pt x="632" y="830"/>
                  </a:lnTo>
                  <a:lnTo>
                    <a:pt x="636" y="828"/>
                  </a:lnTo>
                  <a:lnTo>
                    <a:pt x="640" y="827"/>
                  </a:lnTo>
                  <a:lnTo>
                    <a:pt x="644" y="825"/>
                  </a:lnTo>
                  <a:lnTo>
                    <a:pt x="648" y="824"/>
                  </a:lnTo>
                  <a:lnTo>
                    <a:pt x="652" y="822"/>
                  </a:lnTo>
                  <a:lnTo>
                    <a:pt x="657" y="821"/>
                  </a:lnTo>
                  <a:lnTo>
                    <a:pt x="661" y="819"/>
                  </a:lnTo>
                  <a:lnTo>
                    <a:pt x="665" y="818"/>
                  </a:lnTo>
                  <a:lnTo>
                    <a:pt x="669" y="816"/>
                  </a:lnTo>
                  <a:lnTo>
                    <a:pt x="674" y="814"/>
                  </a:lnTo>
                  <a:lnTo>
                    <a:pt x="678" y="812"/>
                  </a:lnTo>
                  <a:lnTo>
                    <a:pt x="682" y="811"/>
                  </a:lnTo>
                  <a:lnTo>
                    <a:pt x="686" y="809"/>
                  </a:lnTo>
                  <a:lnTo>
                    <a:pt x="690" y="807"/>
                  </a:lnTo>
                  <a:lnTo>
                    <a:pt x="694" y="806"/>
                  </a:lnTo>
                  <a:lnTo>
                    <a:pt x="698" y="804"/>
                  </a:lnTo>
                  <a:lnTo>
                    <a:pt x="703" y="802"/>
                  </a:lnTo>
                  <a:lnTo>
                    <a:pt x="707" y="800"/>
                  </a:lnTo>
                  <a:lnTo>
                    <a:pt x="711" y="799"/>
                  </a:lnTo>
                  <a:lnTo>
                    <a:pt x="715" y="797"/>
                  </a:lnTo>
                  <a:lnTo>
                    <a:pt x="720" y="795"/>
                  </a:lnTo>
                  <a:lnTo>
                    <a:pt x="724" y="793"/>
                  </a:lnTo>
                  <a:lnTo>
                    <a:pt x="728" y="792"/>
                  </a:lnTo>
                  <a:lnTo>
                    <a:pt x="732" y="790"/>
                  </a:lnTo>
                  <a:lnTo>
                    <a:pt x="736" y="788"/>
                  </a:lnTo>
                  <a:lnTo>
                    <a:pt x="741" y="787"/>
                  </a:lnTo>
                  <a:lnTo>
                    <a:pt x="744" y="785"/>
                  </a:lnTo>
                  <a:lnTo>
                    <a:pt x="749" y="783"/>
                  </a:lnTo>
                  <a:lnTo>
                    <a:pt x="753" y="781"/>
                  </a:lnTo>
                  <a:lnTo>
                    <a:pt x="757" y="780"/>
                  </a:lnTo>
                  <a:lnTo>
                    <a:pt x="761" y="778"/>
                  </a:lnTo>
                  <a:lnTo>
                    <a:pt x="765" y="777"/>
                  </a:lnTo>
                  <a:lnTo>
                    <a:pt x="770" y="775"/>
                  </a:lnTo>
                  <a:lnTo>
                    <a:pt x="774" y="773"/>
                  </a:lnTo>
                  <a:lnTo>
                    <a:pt x="778" y="772"/>
                  </a:lnTo>
                  <a:lnTo>
                    <a:pt x="782" y="770"/>
                  </a:lnTo>
                  <a:lnTo>
                    <a:pt x="787" y="769"/>
                  </a:lnTo>
                  <a:lnTo>
                    <a:pt x="791" y="767"/>
                  </a:lnTo>
                  <a:lnTo>
                    <a:pt x="795" y="766"/>
                  </a:lnTo>
                  <a:lnTo>
                    <a:pt x="799" y="765"/>
                  </a:lnTo>
                  <a:lnTo>
                    <a:pt x="803" y="763"/>
                  </a:lnTo>
                  <a:lnTo>
                    <a:pt x="807" y="762"/>
                  </a:lnTo>
                  <a:lnTo>
                    <a:pt x="811" y="761"/>
                  </a:lnTo>
                  <a:lnTo>
                    <a:pt x="816" y="759"/>
                  </a:lnTo>
                  <a:lnTo>
                    <a:pt x="820" y="758"/>
                  </a:lnTo>
                  <a:lnTo>
                    <a:pt x="824" y="757"/>
                  </a:lnTo>
                  <a:lnTo>
                    <a:pt x="828" y="756"/>
                  </a:lnTo>
                  <a:lnTo>
                    <a:pt x="832" y="755"/>
                  </a:lnTo>
                  <a:lnTo>
                    <a:pt x="837" y="754"/>
                  </a:lnTo>
                  <a:lnTo>
                    <a:pt x="841" y="753"/>
                  </a:lnTo>
                  <a:lnTo>
                    <a:pt x="845" y="752"/>
                  </a:lnTo>
                  <a:lnTo>
                    <a:pt x="849" y="751"/>
                  </a:lnTo>
                  <a:lnTo>
                    <a:pt x="853" y="751"/>
                  </a:lnTo>
                  <a:lnTo>
                    <a:pt x="857" y="750"/>
                  </a:lnTo>
                  <a:lnTo>
                    <a:pt x="862" y="749"/>
                  </a:lnTo>
                  <a:lnTo>
                    <a:pt x="866" y="749"/>
                  </a:lnTo>
                  <a:lnTo>
                    <a:pt x="870" y="748"/>
                  </a:lnTo>
                  <a:lnTo>
                    <a:pt x="874" y="748"/>
                  </a:lnTo>
                  <a:lnTo>
                    <a:pt x="878" y="747"/>
                  </a:lnTo>
                  <a:lnTo>
                    <a:pt x="883" y="747"/>
                  </a:lnTo>
                  <a:lnTo>
                    <a:pt x="887" y="747"/>
                  </a:lnTo>
                  <a:lnTo>
                    <a:pt x="891" y="747"/>
                  </a:lnTo>
                  <a:lnTo>
                    <a:pt x="895" y="747"/>
                  </a:lnTo>
                  <a:lnTo>
                    <a:pt x="899" y="747"/>
                  </a:lnTo>
                  <a:lnTo>
                    <a:pt x="903" y="747"/>
                  </a:lnTo>
                  <a:lnTo>
                    <a:pt x="908" y="747"/>
                  </a:lnTo>
                  <a:lnTo>
                    <a:pt x="912" y="747"/>
                  </a:lnTo>
                  <a:lnTo>
                    <a:pt x="916" y="747"/>
                  </a:lnTo>
                  <a:lnTo>
                    <a:pt x="920" y="747"/>
                  </a:lnTo>
                  <a:lnTo>
                    <a:pt x="924" y="748"/>
                  </a:lnTo>
                  <a:lnTo>
                    <a:pt x="929" y="748"/>
                  </a:lnTo>
                  <a:lnTo>
                    <a:pt x="933" y="749"/>
                  </a:lnTo>
                  <a:lnTo>
                    <a:pt x="937" y="749"/>
                  </a:lnTo>
                  <a:lnTo>
                    <a:pt x="941" y="750"/>
                  </a:lnTo>
                  <a:lnTo>
                    <a:pt x="945" y="751"/>
                  </a:lnTo>
                  <a:lnTo>
                    <a:pt x="949" y="752"/>
                  </a:lnTo>
                  <a:lnTo>
                    <a:pt x="954" y="753"/>
                  </a:lnTo>
                  <a:lnTo>
                    <a:pt x="958" y="753"/>
                  </a:lnTo>
                  <a:lnTo>
                    <a:pt x="962" y="755"/>
                  </a:lnTo>
                  <a:lnTo>
                    <a:pt x="966" y="756"/>
                  </a:lnTo>
                  <a:lnTo>
                    <a:pt x="970" y="757"/>
                  </a:lnTo>
                  <a:lnTo>
                    <a:pt x="975" y="759"/>
                  </a:lnTo>
                  <a:lnTo>
                    <a:pt x="979" y="760"/>
                  </a:lnTo>
                  <a:lnTo>
                    <a:pt x="983" y="761"/>
                  </a:lnTo>
                  <a:lnTo>
                    <a:pt x="987" y="763"/>
                  </a:lnTo>
                  <a:lnTo>
                    <a:pt x="991" y="765"/>
                  </a:lnTo>
                  <a:lnTo>
                    <a:pt x="995" y="766"/>
                  </a:lnTo>
                  <a:lnTo>
                    <a:pt x="1000" y="768"/>
                  </a:lnTo>
                  <a:lnTo>
                    <a:pt x="1004" y="770"/>
                  </a:lnTo>
                  <a:lnTo>
                    <a:pt x="1008" y="772"/>
                  </a:lnTo>
                  <a:lnTo>
                    <a:pt x="1012" y="774"/>
                  </a:lnTo>
                  <a:lnTo>
                    <a:pt x="1016" y="776"/>
                  </a:lnTo>
                  <a:lnTo>
                    <a:pt x="1021" y="778"/>
                  </a:lnTo>
                  <a:lnTo>
                    <a:pt x="1025" y="781"/>
                  </a:lnTo>
                  <a:lnTo>
                    <a:pt x="1029" y="783"/>
                  </a:lnTo>
                  <a:lnTo>
                    <a:pt x="1033" y="785"/>
                  </a:lnTo>
                  <a:lnTo>
                    <a:pt x="1037" y="788"/>
                  </a:lnTo>
                  <a:lnTo>
                    <a:pt x="1042" y="790"/>
                  </a:lnTo>
                  <a:lnTo>
                    <a:pt x="1046" y="793"/>
                  </a:lnTo>
                  <a:lnTo>
                    <a:pt x="1050" y="796"/>
                  </a:lnTo>
                  <a:lnTo>
                    <a:pt x="1054" y="799"/>
                  </a:lnTo>
                  <a:lnTo>
                    <a:pt x="1058" y="802"/>
                  </a:lnTo>
                  <a:lnTo>
                    <a:pt x="1062" y="804"/>
                  </a:lnTo>
                  <a:lnTo>
                    <a:pt x="1067" y="807"/>
                  </a:lnTo>
                  <a:lnTo>
                    <a:pt x="1071" y="810"/>
                  </a:lnTo>
                  <a:lnTo>
                    <a:pt x="1075" y="814"/>
                  </a:lnTo>
                  <a:lnTo>
                    <a:pt x="1079" y="817"/>
                  </a:lnTo>
                  <a:lnTo>
                    <a:pt x="1083" y="820"/>
                  </a:lnTo>
                  <a:lnTo>
                    <a:pt x="1088" y="823"/>
                  </a:lnTo>
                  <a:lnTo>
                    <a:pt x="1092" y="827"/>
                  </a:lnTo>
                  <a:lnTo>
                    <a:pt x="1096" y="830"/>
                  </a:lnTo>
                  <a:lnTo>
                    <a:pt x="1100" y="833"/>
                  </a:lnTo>
                  <a:lnTo>
                    <a:pt x="1104" y="837"/>
                  </a:lnTo>
                  <a:lnTo>
                    <a:pt x="1108" y="840"/>
                  </a:lnTo>
                  <a:lnTo>
                    <a:pt x="1113" y="844"/>
                  </a:lnTo>
                  <a:lnTo>
                    <a:pt x="1117" y="848"/>
                  </a:lnTo>
                  <a:lnTo>
                    <a:pt x="1121" y="851"/>
                  </a:lnTo>
                  <a:lnTo>
                    <a:pt x="1125" y="855"/>
                  </a:lnTo>
                  <a:lnTo>
                    <a:pt x="1129" y="858"/>
                  </a:lnTo>
                  <a:lnTo>
                    <a:pt x="1134" y="862"/>
                  </a:lnTo>
                  <a:lnTo>
                    <a:pt x="1138" y="866"/>
                  </a:lnTo>
                  <a:lnTo>
                    <a:pt x="1142" y="870"/>
                  </a:lnTo>
                  <a:lnTo>
                    <a:pt x="1146" y="874"/>
                  </a:lnTo>
                  <a:lnTo>
                    <a:pt x="1150" y="878"/>
                  </a:lnTo>
                  <a:lnTo>
                    <a:pt x="1154" y="882"/>
                  </a:lnTo>
                  <a:lnTo>
                    <a:pt x="1159" y="885"/>
                  </a:lnTo>
                  <a:lnTo>
                    <a:pt x="1163" y="889"/>
                  </a:lnTo>
                  <a:lnTo>
                    <a:pt x="1167" y="893"/>
                  </a:lnTo>
                  <a:lnTo>
                    <a:pt x="1171" y="897"/>
                  </a:lnTo>
                  <a:lnTo>
                    <a:pt x="1175" y="901"/>
                  </a:lnTo>
                  <a:lnTo>
                    <a:pt x="1180" y="905"/>
                  </a:lnTo>
                  <a:lnTo>
                    <a:pt x="1184" y="909"/>
                  </a:lnTo>
                  <a:lnTo>
                    <a:pt x="1188" y="913"/>
                  </a:lnTo>
                  <a:lnTo>
                    <a:pt x="1192" y="917"/>
                  </a:lnTo>
                  <a:lnTo>
                    <a:pt x="1196" y="921"/>
                  </a:lnTo>
                  <a:lnTo>
                    <a:pt x="1200" y="925"/>
                  </a:lnTo>
                  <a:lnTo>
                    <a:pt x="1205" y="928"/>
                  </a:lnTo>
                  <a:lnTo>
                    <a:pt x="1209" y="932"/>
                  </a:lnTo>
                  <a:lnTo>
                    <a:pt x="1213" y="936"/>
                  </a:lnTo>
                  <a:lnTo>
                    <a:pt x="1217" y="940"/>
                  </a:lnTo>
                  <a:lnTo>
                    <a:pt x="1221" y="944"/>
                  </a:lnTo>
                  <a:lnTo>
                    <a:pt x="1226" y="948"/>
                  </a:lnTo>
                  <a:lnTo>
                    <a:pt x="1230" y="951"/>
                  </a:lnTo>
                  <a:lnTo>
                    <a:pt x="1234" y="955"/>
                  </a:lnTo>
                  <a:lnTo>
                    <a:pt x="1238" y="959"/>
                  </a:lnTo>
                  <a:lnTo>
                    <a:pt x="1242" y="962"/>
                  </a:lnTo>
                  <a:lnTo>
                    <a:pt x="1246" y="966"/>
                  </a:lnTo>
                  <a:lnTo>
                    <a:pt x="1251" y="969"/>
                  </a:lnTo>
                  <a:lnTo>
                    <a:pt x="1255" y="973"/>
                  </a:lnTo>
                  <a:lnTo>
                    <a:pt x="1259" y="976"/>
                  </a:lnTo>
                  <a:lnTo>
                    <a:pt x="1263" y="980"/>
                  </a:lnTo>
                  <a:lnTo>
                    <a:pt x="1267" y="983"/>
                  </a:lnTo>
                  <a:lnTo>
                    <a:pt x="1272" y="986"/>
                  </a:lnTo>
                  <a:lnTo>
                    <a:pt x="1276" y="989"/>
                  </a:lnTo>
                  <a:lnTo>
                    <a:pt x="1280" y="992"/>
                  </a:lnTo>
                  <a:lnTo>
                    <a:pt x="1284" y="995"/>
                  </a:lnTo>
                  <a:lnTo>
                    <a:pt x="1288" y="998"/>
                  </a:lnTo>
                  <a:lnTo>
                    <a:pt x="1292" y="1001"/>
                  </a:lnTo>
                  <a:lnTo>
                    <a:pt x="1297" y="1004"/>
                  </a:lnTo>
                  <a:lnTo>
                    <a:pt x="1301" y="1007"/>
                  </a:lnTo>
                  <a:lnTo>
                    <a:pt x="1305" y="1009"/>
                  </a:lnTo>
                  <a:lnTo>
                    <a:pt x="1309" y="1011"/>
                  </a:lnTo>
                  <a:lnTo>
                    <a:pt x="1313" y="1014"/>
                  </a:lnTo>
                  <a:lnTo>
                    <a:pt x="1318" y="1016"/>
                  </a:lnTo>
                  <a:lnTo>
                    <a:pt x="1322" y="1018"/>
                  </a:lnTo>
                  <a:lnTo>
                    <a:pt x="1326" y="1021"/>
                  </a:lnTo>
                  <a:lnTo>
                    <a:pt x="1330" y="1023"/>
                  </a:lnTo>
                  <a:lnTo>
                    <a:pt x="1334" y="1024"/>
                  </a:lnTo>
                  <a:lnTo>
                    <a:pt x="1339" y="1026"/>
                  </a:lnTo>
                  <a:lnTo>
                    <a:pt x="1342" y="1028"/>
                  </a:lnTo>
                  <a:lnTo>
                    <a:pt x="1347" y="1030"/>
                  </a:lnTo>
                  <a:lnTo>
                    <a:pt x="1351" y="1031"/>
                  </a:lnTo>
                  <a:lnTo>
                    <a:pt x="1355" y="1032"/>
                  </a:lnTo>
                  <a:lnTo>
                    <a:pt x="1359" y="1033"/>
                  </a:lnTo>
                  <a:lnTo>
                    <a:pt x="1364" y="1034"/>
                  </a:lnTo>
                  <a:lnTo>
                    <a:pt x="1368" y="1035"/>
                  </a:lnTo>
                  <a:lnTo>
                    <a:pt x="1372" y="1036"/>
                  </a:lnTo>
                  <a:lnTo>
                    <a:pt x="1376" y="1037"/>
                  </a:lnTo>
                  <a:lnTo>
                    <a:pt x="1380" y="1037"/>
                  </a:lnTo>
                  <a:lnTo>
                    <a:pt x="1385" y="1038"/>
                  </a:lnTo>
                  <a:lnTo>
                    <a:pt x="1389" y="1038"/>
                  </a:lnTo>
                  <a:lnTo>
                    <a:pt x="1393" y="1038"/>
                  </a:lnTo>
                  <a:lnTo>
                    <a:pt x="1397" y="1038"/>
                  </a:lnTo>
                  <a:lnTo>
                    <a:pt x="1401" y="1038"/>
                  </a:lnTo>
                  <a:lnTo>
                    <a:pt x="1405" y="1038"/>
                  </a:lnTo>
                  <a:lnTo>
                    <a:pt x="1410" y="1037"/>
                  </a:lnTo>
                  <a:lnTo>
                    <a:pt x="1414" y="1037"/>
                  </a:lnTo>
                  <a:lnTo>
                    <a:pt x="1418" y="1036"/>
                  </a:lnTo>
                  <a:lnTo>
                    <a:pt x="1422" y="1035"/>
                  </a:lnTo>
                  <a:lnTo>
                    <a:pt x="1426" y="1034"/>
                  </a:lnTo>
                  <a:lnTo>
                    <a:pt x="1431" y="1033"/>
                  </a:lnTo>
                  <a:lnTo>
                    <a:pt x="1435" y="1032"/>
                  </a:lnTo>
                  <a:lnTo>
                    <a:pt x="1439" y="1030"/>
                  </a:lnTo>
                  <a:lnTo>
                    <a:pt x="1443" y="1028"/>
                  </a:lnTo>
                  <a:lnTo>
                    <a:pt x="1447" y="1027"/>
                  </a:lnTo>
                  <a:lnTo>
                    <a:pt x="1451" y="1025"/>
                  </a:lnTo>
                  <a:lnTo>
                    <a:pt x="1455" y="1023"/>
                  </a:lnTo>
                  <a:lnTo>
                    <a:pt x="1460" y="1020"/>
                  </a:lnTo>
                  <a:lnTo>
                    <a:pt x="1464" y="1018"/>
                  </a:lnTo>
                  <a:lnTo>
                    <a:pt x="1468" y="1015"/>
                  </a:lnTo>
                  <a:lnTo>
                    <a:pt x="1472" y="1013"/>
                  </a:lnTo>
                  <a:lnTo>
                    <a:pt x="1477" y="1010"/>
                  </a:lnTo>
                  <a:lnTo>
                    <a:pt x="1481" y="1007"/>
                  </a:lnTo>
                  <a:lnTo>
                    <a:pt x="1485" y="1004"/>
                  </a:lnTo>
                  <a:lnTo>
                    <a:pt x="1489" y="1000"/>
                  </a:lnTo>
                  <a:lnTo>
                    <a:pt x="1493" y="997"/>
                  </a:lnTo>
                  <a:lnTo>
                    <a:pt x="1497" y="993"/>
                  </a:lnTo>
                  <a:lnTo>
                    <a:pt x="1501" y="990"/>
                  </a:lnTo>
                  <a:lnTo>
                    <a:pt x="1506" y="986"/>
                  </a:lnTo>
                  <a:lnTo>
                    <a:pt x="1510" y="981"/>
                  </a:lnTo>
                  <a:lnTo>
                    <a:pt x="1514" y="977"/>
                  </a:lnTo>
                  <a:lnTo>
                    <a:pt x="1518" y="973"/>
                  </a:lnTo>
                  <a:lnTo>
                    <a:pt x="1523" y="968"/>
                  </a:lnTo>
                  <a:lnTo>
                    <a:pt x="1527" y="964"/>
                  </a:lnTo>
                  <a:lnTo>
                    <a:pt x="1531" y="959"/>
                  </a:lnTo>
                  <a:lnTo>
                    <a:pt x="1535" y="954"/>
                  </a:lnTo>
                  <a:lnTo>
                    <a:pt x="1539" y="949"/>
                  </a:lnTo>
                  <a:lnTo>
                    <a:pt x="1543" y="944"/>
                  </a:lnTo>
                  <a:lnTo>
                    <a:pt x="1547" y="938"/>
                  </a:lnTo>
                  <a:lnTo>
                    <a:pt x="1552" y="932"/>
                  </a:lnTo>
                  <a:lnTo>
                    <a:pt x="1556" y="927"/>
                  </a:lnTo>
                  <a:lnTo>
                    <a:pt x="1560" y="921"/>
                  </a:lnTo>
                  <a:lnTo>
                    <a:pt x="1564" y="915"/>
                  </a:lnTo>
                  <a:lnTo>
                    <a:pt x="1568" y="909"/>
                  </a:lnTo>
                  <a:lnTo>
                    <a:pt x="1573" y="903"/>
                  </a:lnTo>
                  <a:lnTo>
                    <a:pt x="1577" y="896"/>
                  </a:lnTo>
                  <a:lnTo>
                    <a:pt x="1581" y="890"/>
                  </a:lnTo>
                  <a:lnTo>
                    <a:pt x="1585" y="883"/>
                  </a:lnTo>
                  <a:lnTo>
                    <a:pt x="1589" y="876"/>
                  </a:lnTo>
                  <a:lnTo>
                    <a:pt x="1593" y="870"/>
                  </a:lnTo>
                  <a:lnTo>
                    <a:pt x="1598" y="863"/>
                  </a:lnTo>
                  <a:lnTo>
                    <a:pt x="1602" y="855"/>
                  </a:lnTo>
                  <a:lnTo>
                    <a:pt x="1606" y="848"/>
                  </a:lnTo>
                  <a:lnTo>
                    <a:pt x="1610" y="841"/>
                  </a:lnTo>
                  <a:lnTo>
                    <a:pt x="1614" y="833"/>
                  </a:lnTo>
                  <a:lnTo>
                    <a:pt x="1619" y="826"/>
                  </a:lnTo>
                  <a:lnTo>
                    <a:pt x="1623" y="818"/>
                  </a:lnTo>
                  <a:lnTo>
                    <a:pt x="1627" y="810"/>
                  </a:lnTo>
                  <a:lnTo>
                    <a:pt x="1631" y="802"/>
                  </a:lnTo>
                  <a:lnTo>
                    <a:pt x="1636" y="794"/>
                  </a:lnTo>
                  <a:lnTo>
                    <a:pt x="1639" y="786"/>
                  </a:lnTo>
                  <a:lnTo>
                    <a:pt x="1644" y="778"/>
                  </a:lnTo>
                  <a:lnTo>
                    <a:pt x="1648" y="770"/>
                  </a:lnTo>
                  <a:lnTo>
                    <a:pt x="1652" y="761"/>
                  </a:lnTo>
                  <a:lnTo>
                    <a:pt x="1656" y="753"/>
                  </a:lnTo>
                  <a:lnTo>
                    <a:pt x="1660" y="744"/>
                  </a:lnTo>
                  <a:lnTo>
                    <a:pt x="1665" y="736"/>
                  </a:lnTo>
                  <a:lnTo>
                    <a:pt x="1669" y="727"/>
                  </a:lnTo>
                  <a:lnTo>
                    <a:pt x="1673" y="718"/>
                  </a:lnTo>
                  <a:lnTo>
                    <a:pt x="1677" y="709"/>
                  </a:lnTo>
                  <a:lnTo>
                    <a:pt x="1681" y="700"/>
                  </a:lnTo>
                  <a:lnTo>
                    <a:pt x="1686" y="691"/>
                  </a:lnTo>
                  <a:lnTo>
                    <a:pt x="1690" y="682"/>
                  </a:lnTo>
                  <a:lnTo>
                    <a:pt x="1694" y="673"/>
                  </a:lnTo>
                  <a:lnTo>
                    <a:pt x="1698" y="664"/>
                  </a:lnTo>
                  <a:lnTo>
                    <a:pt x="1702" y="654"/>
                  </a:lnTo>
                  <a:lnTo>
                    <a:pt x="1706" y="645"/>
                  </a:lnTo>
                  <a:lnTo>
                    <a:pt x="1711" y="635"/>
                  </a:lnTo>
                  <a:lnTo>
                    <a:pt x="1715" y="626"/>
                  </a:lnTo>
                  <a:lnTo>
                    <a:pt x="1719" y="616"/>
                  </a:lnTo>
                  <a:lnTo>
                    <a:pt x="1723" y="607"/>
                  </a:lnTo>
                  <a:lnTo>
                    <a:pt x="1727" y="597"/>
                  </a:lnTo>
                  <a:lnTo>
                    <a:pt x="1732" y="588"/>
                  </a:lnTo>
                  <a:lnTo>
                    <a:pt x="1736" y="578"/>
                  </a:lnTo>
                  <a:lnTo>
                    <a:pt x="1740" y="568"/>
                  </a:lnTo>
                  <a:lnTo>
                    <a:pt x="1744" y="559"/>
                  </a:lnTo>
                  <a:lnTo>
                    <a:pt x="1748" y="549"/>
                  </a:lnTo>
                  <a:lnTo>
                    <a:pt x="1752" y="539"/>
                  </a:lnTo>
                  <a:lnTo>
                    <a:pt x="1757" y="529"/>
                  </a:lnTo>
                  <a:lnTo>
                    <a:pt x="1761" y="519"/>
                  </a:lnTo>
                  <a:lnTo>
                    <a:pt x="1765" y="510"/>
                  </a:lnTo>
                  <a:lnTo>
                    <a:pt x="1769" y="500"/>
                  </a:lnTo>
                  <a:lnTo>
                    <a:pt x="1773" y="490"/>
                  </a:lnTo>
                  <a:lnTo>
                    <a:pt x="1778" y="480"/>
                  </a:lnTo>
                  <a:lnTo>
                    <a:pt x="1782" y="470"/>
                  </a:lnTo>
                  <a:lnTo>
                    <a:pt x="1786" y="461"/>
                  </a:lnTo>
                  <a:lnTo>
                    <a:pt x="1790" y="451"/>
                  </a:lnTo>
                  <a:lnTo>
                    <a:pt x="1794" y="441"/>
                  </a:lnTo>
                  <a:lnTo>
                    <a:pt x="1798" y="431"/>
                  </a:lnTo>
                  <a:lnTo>
                    <a:pt x="1803" y="421"/>
                  </a:lnTo>
                  <a:lnTo>
                    <a:pt x="1807" y="412"/>
                  </a:lnTo>
                  <a:lnTo>
                    <a:pt x="1811" y="402"/>
                  </a:lnTo>
                  <a:lnTo>
                    <a:pt x="1815" y="392"/>
                  </a:lnTo>
                  <a:lnTo>
                    <a:pt x="1819" y="383"/>
                  </a:lnTo>
                  <a:lnTo>
                    <a:pt x="1824" y="373"/>
                  </a:lnTo>
                  <a:lnTo>
                    <a:pt x="1828" y="364"/>
                  </a:lnTo>
                  <a:lnTo>
                    <a:pt x="1832" y="354"/>
                  </a:lnTo>
                  <a:lnTo>
                    <a:pt x="1836" y="345"/>
                  </a:lnTo>
                  <a:lnTo>
                    <a:pt x="1840" y="335"/>
                  </a:lnTo>
                  <a:lnTo>
                    <a:pt x="1844" y="326"/>
                  </a:lnTo>
                  <a:lnTo>
                    <a:pt x="1849" y="317"/>
                  </a:lnTo>
                  <a:lnTo>
                    <a:pt x="1853" y="308"/>
                  </a:lnTo>
                  <a:lnTo>
                    <a:pt x="1857" y="298"/>
                  </a:lnTo>
                  <a:lnTo>
                    <a:pt x="1861" y="289"/>
                  </a:lnTo>
                  <a:lnTo>
                    <a:pt x="1865" y="280"/>
                  </a:lnTo>
                  <a:lnTo>
                    <a:pt x="1870" y="272"/>
                  </a:lnTo>
                  <a:lnTo>
                    <a:pt x="1874" y="263"/>
                  </a:lnTo>
                  <a:lnTo>
                    <a:pt x="1878" y="254"/>
                  </a:lnTo>
                  <a:lnTo>
                    <a:pt x="1882" y="246"/>
                  </a:lnTo>
                  <a:lnTo>
                    <a:pt x="1886" y="237"/>
                  </a:lnTo>
                  <a:lnTo>
                    <a:pt x="1890" y="229"/>
                  </a:lnTo>
                  <a:lnTo>
                    <a:pt x="1895" y="220"/>
                  </a:lnTo>
                  <a:lnTo>
                    <a:pt x="1899" y="212"/>
                  </a:lnTo>
                  <a:lnTo>
                    <a:pt x="1903" y="204"/>
                  </a:lnTo>
                  <a:lnTo>
                    <a:pt x="1907" y="196"/>
                  </a:lnTo>
                  <a:lnTo>
                    <a:pt x="1911" y="188"/>
                  </a:lnTo>
                  <a:lnTo>
                    <a:pt x="1916" y="181"/>
                  </a:lnTo>
                  <a:lnTo>
                    <a:pt x="1920" y="173"/>
                  </a:lnTo>
                  <a:lnTo>
                    <a:pt x="1924" y="166"/>
                  </a:lnTo>
                  <a:lnTo>
                    <a:pt x="1928" y="158"/>
                  </a:lnTo>
                  <a:lnTo>
                    <a:pt x="1932" y="151"/>
                  </a:lnTo>
                  <a:lnTo>
                    <a:pt x="1936" y="144"/>
                  </a:lnTo>
                  <a:lnTo>
                    <a:pt x="1941" y="137"/>
                  </a:lnTo>
                  <a:lnTo>
                    <a:pt x="1945" y="130"/>
                  </a:lnTo>
                  <a:lnTo>
                    <a:pt x="1949" y="123"/>
                  </a:lnTo>
                  <a:lnTo>
                    <a:pt x="1953" y="117"/>
                  </a:lnTo>
                  <a:lnTo>
                    <a:pt x="1957" y="111"/>
                  </a:lnTo>
                  <a:lnTo>
                    <a:pt x="1962" y="104"/>
                  </a:lnTo>
                  <a:lnTo>
                    <a:pt x="1966" y="98"/>
                  </a:lnTo>
                  <a:lnTo>
                    <a:pt x="1970" y="92"/>
                  </a:lnTo>
                  <a:lnTo>
                    <a:pt x="1974" y="87"/>
                  </a:lnTo>
                  <a:lnTo>
                    <a:pt x="1978" y="81"/>
                  </a:lnTo>
                  <a:lnTo>
                    <a:pt x="1983" y="76"/>
                  </a:lnTo>
                  <a:lnTo>
                    <a:pt x="1987" y="71"/>
                  </a:lnTo>
                  <a:lnTo>
                    <a:pt x="1991" y="65"/>
                  </a:lnTo>
                  <a:lnTo>
                    <a:pt x="1995" y="61"/>
                  </a:lnTo>
                  <a:lnTo>
                    <a:pt x="1999" y="56"/>
                  </a:lnTo>
                  <a:lnTo>
                    <a:pt x="2003" y="51"/>
                  </a:lnTo>
                  <a:lnTo>
                    <a:pt x="2008" y="47"/>
                  </a:lnTo>
                  <a:lnTo>
                    <a:pt x="2012" y="43"/>
                  </a:lnTo>
                  <a:lnTo>
                    <a:pt x="2016" y="39"/>
                  </a:lnTo>
                  <a:lnTo>
                    <a:pt x="2020" y="35"/>
                  </a:lnTo>
                  <a:lnTo>
                    <a:pt x="2024" y="31"/>
                  </a:lnTo>
                  <a:lnTo>
                    <a:pt x="2029" y="28"/>
                  </a:lnTo>
                  <a:lnTo>
                    <a:pt x="2033" y="25"/>
                  </a:lnTo>
                  <a:lnTo>
                    <a:pt x="2037" y="21"/>
                  </a:lnTo>
                  <a:lnTo>
                    <a:pt x="2041" y="19"/>
                  </a:lnTo>
                  <a:lnTo>
                    <a:pt x="2045" y="16"/>
                  </a:lnTo>
                  <a:lnTo>
                    <a:pt x="2049" y="14"/>
                  </a:lnTo>
                  <a:lnTo>
                    <a:pt x="2054" y="11"/>
                  </a:lnTo>
                  <a:lnTo>
                    <a:pt x="2058" y="9"/>
                  </a:lnTo>
                  <a:lnTo>
                    <a:pt x="2062" y="7"/>
                  </a:lnTo>
                  <a:lnTo>
                    <a:pt x="2066" y="6"/>
                  </a:lnTo>
                  <a:lnTo>
                    <a:pt x="2070" y="4"/>
                  </a:lnTo>
                  <a:lnTo>
                    <a:pt x="2075" y="3"/>
                  </a:lnTo>
                  <a:lnTo>
                    <a:pt x="2079" y="1"/>
                  </a:lnTo>
                  <a:lnTo>
                    <a:pt x="2083" y="0"/>
                  </a:lnTo>
                  <a:lnTo>
                    <a:pt x="2087"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93">
              <a:extLst>
                <a:ext uri="{FF2B5EF4-FFF2-40B4-BE49-F238E27FC236}">
                  <a16:creationId xmlns:a16="http://schemas.microsoft.com/office/drawing/2014/main" id="{5CA00736-2832-3928-CD5A-454766C473FE}"/>
                </a:ext>
              </a:extLst>
            </p:cNvPr>
            <p:cNvSpPr>
              <a:spLocks noEditPoints="1"/>
            </p:cNvSpPr>
            <p:nvPr/>
          </p:nvSpPr>
          <p:spPr bwMode="auto">
            <a:xfrm>
              <a:off x="2957" y="1306"/>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94">
              <a:extLst>
                <a:ext uri="{FF2B5EF4-FFF2-40B4-BE49-F238E27FC236}">
                  <a16:creationId xmlns:a16="http://schemas.microsoft.com/office/drawing/2014/main" id="{35C8BB85-D148-336F-9AAC-501BAD97A660}"/>
                </a:ext>
              </a:extLst>
            </p:cNvPr>
            <p:cNvSpPr>
              <a:spLocks noEditPoints="1"/>
            </p:cNvSpPr>
            <p:nvPr/>
          </p:nvSpPr>
          <p:spPr bwMode="auto">
            <a:xfrm>
              <a:off x="3471" y="1479"/>
              <a:ext cx="67" cy="67"/>
            </a:xfrm>
            <a:custGeom>
              <a:avLst/>
              <a:gdLst>
                <a:gd name="T0" fmla="*/ 34 w 67"/>
                <a:gd name="T1" fmla="*/ 0 h 67"/>
                <a:gd name="T2" fmla="*/ 34 w 67"/>
                <a:gd name="T3" fmla="*/ 67 h 67"/>
                <a:gd name="T4" fmla="*/ 0 w 67"/>
                <a:gd name="T5" fmla="*/ 34 h 67"/>
                <a:gd name="T6" fmla="*/ 67 w 67"/>
                <a:gd name="T7" fmla="*/ 34 h 67"/>
              </a:gdLst>
              <a:ahLst/>
              <a:cxnLst>
                <a:cxn ang="0">
                  <a:pos x="T0" y="T1"/>
                </a:cxn>
                <a:cxn ang="0">
                  <a:pos x="T2" y="T3"/>
                </a:cxn>
                <a:cxn ang="0">
                  <a:pos x="T4" y="T5"/>
                </a:cxn>
                <a:cxn ang="0">
                  <a:pos x="T6" y="T7"/>
                </a:cxn>
              </a:cxnLst>
              <a:rect l="0" t="0" r="r" b="b"/>
              <a:pathLst>
                <a:path w="67" h="67">
                  <a:moveTo>
                    <a:pt x="34" y="0"/>
                  </a:moveTo>
                  <a:lnTo>
                    <a:pt x="34" y="67"/>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95">
              <a:extLst>
                <a:ext uri="{FF2B5EF4-FFF2-40B4-BE49-F238E27FC236}">
                  <a16:creationId xmlns:a16="http://schemas.microsoft.com/office/drawing/2014/main" id="{F84F22C6-DDB6-9E6C-DF26-13C050C62C9F}"/>
                </a:ext>
              </a:extLst>
            </p:cNvPr>
            <p:cNvSpPr>
              <a:spLocks noEditPoints="1"/>
            </p:cNvSpPr>
            <p:nvPr/>
          </p:nvSpPr>
          <p:spPr bwMode="auto">
            <a:xfrm>
              <a:off x="4001" y="1418"/>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96">
              <a:extLst>
                <a:ext uri="{FF2B5EF4-FFF2-40B4-BE49-F238E27FC236}">
                  <a16:creationId xmlns:a16="http://schemas.microsoft.com/office/drawing/2014/main" id="{783BC329-EDA8-B199-A941-771CCCF5D991}"/>
                </a:ext>
              </a:extLst>
            </p:cNvPr>
            <p:cNvSpPr>
              <a:spLocks noEditPoints="1"/>
            </p:cNvSpPr>
            <p:nvPr/>
          </p:nvSpPr>
          <p:spPr bwMode="auto">
            <a:xfrm>
              <a:off x="4376" y="1662"/>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97">
              <a:extLst>
                <a:ext uri="{FF2B5EF4-FFF2-40B4-BE49-F238E27FC236}">
                  <a16:creationId xmlns:a16="http://schemas.microsoft.com/office/drawing/2014/main" id="{09BFD1E0-B613-6A3D-6FC9-5910C2AB604F}"/>
                </a:ext>
              </a:extLst>
            </p:cNvPr>
            <p:cNvSpPr>
              <a:spLocks noEditPoints="1"/>
            </p:cNvSpPr>
            <p:nvPr/>
          </p:nvSpPr>
          <p:spPr bwMode="auto">
            <a:xfrm>
              <a:off x="5044" y="626"/>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98">
              <a:extLst>
                <a:ext uri="{FF2B5EF4-FFF2-40B4-BE49-F238E27FC236}">
                  <a16:creationId xmlns:a16="http://schemas.microsoft.com/office/drawing/2014/main" id="{3C028310-A6C4-79F4-1476-95B06E53ED50}"/>
                </a:ext>
              </a:extLst>
            </p:cNvPr>
            <p:cNvSpPr>
              <a:spLocks/>
            </p:cNvSpPr>
            <p:nvPr/>
          </p:nvSpPr>
          <p:spPr bwMode="auto">
            <a:xfrm>
              <a:off x="2991" y="660"/>
              <a:ext cx="2087" cy="1160"/>
            </a:xfrm>
            <a:custGeom>
              <a:avLst/>
              <a:gdLst>
                <a:gd name="T0" fmla="*/ 29 w 2087"/>
                <a:gd name="T1" fmla="*/ 716 h 1160"/>
                <a:gd name="T2" fmla="*/ 63 w 2087"/>
                <a:gd name="T3" fmla="*/ 756 h 1160"/>
                <a:gd name="T4" fmla="*/ 97 w 2087"/>
                <a:gd name="T5" fmla="*/ 793 h 1160"/>
                <a:gd name="T6" fmla="*/ 130 w 2087"/>
                <a:gd name="T7" fmla="*/ 824 h 1160"/>
                <a:gd name="T8" fmla="*/ 163 w 2087"/>
                <a:gd name="T9" fmla="*/ 850 h 1160"/>
                <a:gd name="T10" fmla="*/ 197 w 2087"/>
                <a:gd name="T11" fmla="*/ 870 h 1160"/>
                <a:gd name="T12" fmla="*/ 230 w 2087"/>
                <a:gd name="T13" fmla="*/ 883 h 1160"/>
                <a:gd name="T14" fmla="*/ 264 w 2087"/>
                <a:gd name="T15" fmla="*/ 890 h 1160"/>
                <a:gd name="T16" fmla="*/ 297 w 2087"/>
                <a:gd name="T17" fmla="*/ 892 h 1160"/>
                <a:gd name="T18" fmla="*/ 331 w 2087"/>
                <a:gd name="T19" fmla="*/ 891 h 1160"/>
                <a:gd name="T20" fmla="*/ 364 w 2087"/>
                <a:gd name="T21" fmla="*/ 886 h 1160"/>
                <a:gd name="T22" fmla="*/ 397 w 2087"/>
                <a:gd name="T23" fmla="*/ 879 h 1160"/>
                <a:gd name="T24" fmla="*/ 431 w 2087"/>
                <a:gd name="T25" fmla="*/ 871 h 1160"/>
                <a:gd name="T26" fmla="*/ 464 w 2087"/>
                <a:gd name="T27" fmla="*/ 863 h 1160"/>
                <a:gd name="T28" fmla="*/ 498 w 2087"/>
                <a:gd name="T29" fmla="*/ 856 h 1160"/>
                <a:gd name="T30" fmla="*/ 531 w 2087"/>
                <a:gd name="T31" fmla="*/ 850 h 1160"/>
                <a:gd name="T32" fmla="*/ 565 w 2087"/>
                <a:gd name="T33" fmla="*/ 845 h 1160"/>
                <a:gd name="T34" fmla="*/ 598 w 2087"/>
                <a:gd name="T35" fmla="*/ 842 h 1160"/>
                <a:gd name="T36" fmla="*/ 632 w 2087"/>
                <a:gd name="T37" fmla="*/ 841 h 1160"/>
                <a:gd name="T38" fmla="*/ 665 w 2087"/>
                <a:gd name="T39" fmla="*/ 840 h 1160"/>
                <a:gd name="T40" fmla="*/ 698 w 2087"/>
                <a:gd name="T41" fmla="*/ 840 h 1160"/>
                <a:gd name="T42" fmla="*/ 732 w 2087"/>
                <a:gd name="T43" fmla="*/ 840 h 1160"/>
                <a:gd name="T44" fmla="*/ 765 w 2087"/>
                <a:gd name="T45" fmla="*/ 839 h 1160"/>
                <a:gd name="T46" fmla="*/ 799 w 2087"/>
                <a:gd name="T47" fmla="*/ 837 h 1160"/>
                <a:gd name="T48" fmla="*/ 832 w 2087"/>
                <a:gd name="T49" fmla="*/ 834 h 1160"/>
                <a:gd name="T50" fmla="*/ 866 w 2087"/>
                <a:gd name="T51" fmla="*/ 830 h 1160"/>
                <a:gd name="T52" fmla="*/ 899 w 2087"/>
                <a:gd name="T53" fmla="*/ 823 h 1160"/>
                <a:gd name="T54" fmla="*/ 933 w 2087"/>
                <a:gd name="T55" fmla="*/ 816 h 1160"/>
                <a:gd name="T56" fmla="*/ 966 w 2087"/>
                <a:gd name="T57" fmla="*/ 808 h 1160"/>
                <a:gd name="T58" fmla="*/ 1000 w 2087"/>
                <a:gd name="T59" fmla="*/ 800 h 1160"/>
                <a:gd name="T60" fmla="*/ 1033 w 2087"/>
                <a:gd name="T61" fmla="*/ 793 h 1160"/>
                <a:gd name="T62" fmla="*/ 1067 w 2087"/>
                <a:gd name="T63" fmla="*/ 789 h 1160"/>
                <a:gd name="T64" fmla="*/ 1100 w 2087"/>
                <a:gd name="T65" fmla="*/ 788 h 1160"/>
                <a:gd name="T66" fmla="*/ 1134 w 2087"/>
                <a:gd name="T67" fmla="*/ 791 h 1160"/>
                <a:gd name="T68" fmla="*/ 1167 w 2087"/>
                <a:gd name="T69" fmla="*/ 799 h 1160"/>
                <a:gd name="T70" fmla="*/ 1200 w 2087"/>
                <a:gd name="T71" fmla="*/ 814 h 1160"/>
                <a:gd name="T72" fmla="*/ 1234 w 2087"/>
                <a:gd name="T73" fmla="*/ 834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1 h 1160"/>
                <a:gd name="T102" fmla="*/ 1736 w 2087"/>
                <a:gd name="T103" fmla="*/ 982 h 1160"/>
                <a:gd name="T104" fmla="*/ 1769 w 2087"/>
                <a:gd name="T105" fmla="*/ 896 h 1160"/>
                <a:gd name="T106" fmla="*/ 1803 w 2087"/>
                <a:gd name="T107" fmla="*/ 796 h 1160"/>
                <a:gd name="T108" fmla="*/ 1836 w 2087"/>
                <a:gd name="T109" fmla="*/ 686 h 1160"/>
                <a:gd name="T110" fmla="*/ 1870 w 2087"/>
                <a:gd name="T111" fmla="*/ 568 h 1160"/>
                <a:gd name="T112" fmla="*/ 1903 w 2087"/>
                <a:gd name="T113" fmla="*/ 449 h 1160"/>
                <a:gd name="T114" fmla="*/ 1936 w 2087"/>
                <a:gd name="T115" fmla="*/ 332 h 1160"/>
                <a:gd name="T116" fmla="*/ 1970 w 2087"/>
                <a:gd name="T117" fmla="*/ 224 h 1160"/>
                <a:gd name="T118" fmla="*/ 2003 w 2087"/>
                <a:gd name="T119" fmla="*/ 132 h 1160"/>
                <a:gd name="T120" fmla="*/ 2037 w 2087"/>
                <a:gd name="T121" fmla="*/ 59 h 1160"/>
                <a:gd name="T122" fmla="*/ 2070 w 2087"/>
                <a:gd name="T123" fmla="*/ 12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5"/>
                  </a:lnTo>
                  <a:lnTo>
                    <a:pt x="8" y="690"/>
                  </a:lnTo>
                  <a:lnTo>
                    <a:pt x="13" y="695"/>
                  </a:lnTo>
                  <a:lnTo>
                    <a:pt x="17" y="701"/>
                  </a:lnTo>
                  <a:lnTo>
                    <a:pt x="21" y="706"/>
                  </a:lnTo>
                  <a:lnTo>
                    <a:pt x="25" y="711"/>
                  </a:lnTo>
                  <a:lnTo>
                    <a:pt x="29" y="716"/>
                  </a:lnTo>
                  <a:lnTo>
                    <a:pt x="34" y="721"/>
                  </a:lnTo>
                  <a:lnTo>
                    <a:pt x="38" y="726"/>
                  </a:lnTo>
                  <a:lnTo>
                    <a:pt x="42" y="732"/>
                  </a:lnTo>
                  <a:lnTo>
                    <a:pt x="46" y="737"/>
                  </a:lnTo>
                  <a:lnTo>
                    <a:pt x="50" y="741"/>
                  </a:lnTo>
                  <a:lnTo>
                    <a:pt x="54" y="747"/>
                  </a:lnTo>
                  <a:lnTo>
                    <a:pt x="59" y="751"/>
                  </a:lnTo>
                  <a:lnTo>
                    <a:pt x="63" y="756"/>
                  </a:lnTo>
                  <a:lnTo>
                    <a:pt x="67" y="761"/>
                  </a:lnTo>
                  <a:lnTo>
                    <a:pt x="71" y="766"/>
                  </a:lnTo>
                  <a:lnTo>
                    <a:pt x="75" y="770"/>
                  </a:lnTo>
                  <a:lnTo>
                    <a:pt x="80" y="775"/>
                  </a:lnTo>
                  <a:lnTo>
                    <a:pt x="84" y="780"/>
                  </a:lnTo>
                  <a:lnTo>
                    <a:pt x="88" y="784"/>
                  </a:lnTo>
                  <a:lnTo>
                    <a:pt x="92" y="788"/>
                  </a:lnTo>
                  <a:lnTo>
                    <a:pt x="97" y="793"/>
                  </a:lnTo>
                  <a:lnTo>
                    <a:pt x="100" y="797"/>
                  </a:lnTo>
                  <a:lnTo>
                    <a:pt x="105" y="801"/>
                  </a:lnTo>
                  <a:lnTo>
                    <a:pt x="109" y="805"/>
                  </a:lnTo>
                  <a:lnTo>
                    <a:pt x="113" y="809"/>
                  </a:lnTo>
                  <a:lnTo>
                    <a:pt x="117" y="813"/>
                  </a:lnTo>
                  <a:lnTo>
                    <a:pt x="121" y="817"/>
                  </a:lnTo>
                  <a:lnTo>
                    <a:pt x="126" y="821"/>
                  </a:lnTo>
                  <a:lnTo>
                    <a:pt x="130" y="824"/>
                  </a:lnTo>
                  <a:lnTo>
                    <a:pt x="134" y="828"/>
                  </a:lnTo>
                  <a:lnTo>
                    <a:pt x="138" y="831"/>
                  </a:lnTo>
                  <a:lnTo>
                    <a:pt x="142" y="835"/>
                  </a:lnTo>
                  <a:lnTo>
                    <a:pt x="147" y="838"/>
                  </a:lnTo>
                  <a:lnTo>
                    <a:pt x="151" y="841"/>
                  </a:lnTo>
                  <a:lnTo>
                    <a:pt x="155" y="844"/>
                  </a:lnTo>
                  <a:lnTo>
                    <a:pt x="159" y="847"/>
                  </a:lnTo>
                  <a:lnTo>
                    <a:pt x="163" y="850"/>
                  </a:lnTo>
                  <a:lnTo>
                    <a:pt x="167" y="853"/>
                  </a:lnTo>
                  <a:lnTo>
                    <a:pt x="172" y="855"/>
                  </a:lnTo>
                  <a:lnTo>
                    <a:pt x="176" y="858"/>
                  </a:lnTo>
                  <a:lnTo>
                    <a:pt x="180" y="861"/>
                  </a:lnTo>
                  <a:lnTo>
                    <a:pt x="184" y="863"/>
                  </a:lnTo>
                  <a:lnTo>
                    <a:pt x="188" y="865"/>
                  </a:lnTo>
                  <a:lnTo>
                    <a:pt x="193" y="867"/>
                  </a:lnTo>
                  <a:lnTo>
                    <a:pt x="197" y="870"/>
                  </a:lnTo>
                  <a:lnTo>
                    <a:pt x="201" y="871"/>
                  </a:lnTo>
                  <a:lnTo>
                    <a:pt x="205" y="873"/>
                  </a:lnTo>
                  <a:lnTo>
                    <a:pt x="209" y="875"/>
                  </a:lnTo>
                  <a:lnTo>
                    <a:pt x="213" y="877"/>
                  </a:lnTo>
                  <a:lnTo>
                    <a:pt x="218" y="879"/>
                  </a:lnTo>
                  <a:lnTo>
                    <a:pt x="222" y="880"/>
                  </a:lnTo>
                  <a:lnTo>
                    <a:pt x="226" y="881"/>
                  </a:lnTo>
                  <a:lnTo>
                    <a:pt x="230" y="883"/>
                  </a:lnTo>
                  <a:lnTo>
                    <a:pt x="234" y="884"/>
                  </a:lnTo>
                  <a:lnTo>
                    <a:pt x="239" y="885"/>
                  </a:lnTo>
                  <a:lnTo>
                    <a:pt x="243" y="886"/>
                  </a:lnTo>
                  <a:lnTo>
                    <a:pt x="247" y="887"/>
                  </a:lnTo>
                  <a:lnTo>
                    <a:pt x="251" y="888"/>
                  </a:lnTo>
                  <a:lnTo>
                    <a:pt x="255" y="889"/>
                  </a:lnTo>
                  <a:lnTo>
                    <a:pt x="259" y="889"/>
                  </a:lnTo>
                  <a:lnTo>
                    <a:pt x="264" y="890"/>
                  </a:lnTo>
                  <a:lnTo>
                    <a:pt x="268" y="891"/>
                  </a:lnTo>
                  <a:lnTo>
                    <a:pt x="272" y="891"/>
                  </a:lnTo>
                  <a:lnTo>
                    <a:pt x="276" y="891"/>
                  </a:lnTo>
                  <a:lnTo>
                    <a:pt x="280" y="892"/>
                  </a:lnTo>
                  <a:lnTo>
                    <a:pt x="285" y="892"/>
                  </a:lnTo>
                  <a:lnTo>
                    <a:pt x="289" y="892"/>
                  </a:lnTo>
                  <a:lnTo>
                    <a:pt x="293" y="892"/>
                  </a:lnTo>
                  <a:lnTo>
                    <a:pt x="297" y="892"/>
                  </a:lnTo>
                  <a:lnTo>
                    <a:pt x="301" y="892"/>
                  </a:lnTo>
                  <a:lnTo>
                    <a:pt x="305" y="892"/>
                  </a:lnTo>
                  <a:lnTo>
                    <a:pt x="310" y="892"/>
                  </a:lnTo>
                  <a:lnTo>
                    <a:pt x="314" y="892"/>
                  </a:lnTo>
                  <a:lnTo>
                    <a:pt x="318" y="892"/>
                  </a:lnTo>
                  <a:lnTo>
                    <a:pt x="322" y="891"/>
                  </a:lnTo>
                  <a:lnTo>
                    <a:pt x="326" y="891"/>
                  </a:lnTo>
                  <a:lnTo>
                    <a:pt x="331" y="891"/>
                  </a:lnTo>
                  <a:lnTo>
                    <a:pt x="335" y="890"/>
                  </a:lnTo>
                  <a:lnTo>
                    <a:pt x="339" y="890"/>
                  </a:lnTo>
                  <a:lnTo>
                    <a:pt x="343" y="889"/>
                  </a:lnTo>
                  <a:lnTo>
                    <a:pt x="347" y="888"/>
                  </a:lnTo>
                  <a:lnTo>
                    <a:pt x="351" y="888"/>
                  </a:lnTo>
                  <a:lnTo>
                    <a:pt x="356" y="887"/>
                  </a:lnTo>
                  <a:lnTo>
                    <a:pt x="360" y="886"/>
                  </a:lnTo>
                  <a:lnTo>
                    <a:pt x="364" y="886"/>
                  </a:lnTo>
                  <a:lnTo>
                    <a:pt x="368" y="885"/>
                  </a:lnTo>
                  <a:lnTo>
                    <a:pt x="372" y="884"/>
                  </a:lnTo>
                  <a:lnTo>
                    <a:pt x="377" y="883"/>
                  </a:lnTo>
                  <a:lnTo>
                    <a:pt x="381" y="882"/>
                  </a:lnTo>
                  <a:lnTo>
                    <a:pt x="385" y="882"/>
                  </a:lnTo>
                  <a:lnTo>
                    <a:pt x="389" y="881"/>
                  </a:lnTo>
                  <a:lnTo>
                    <a:pt x="393" y="880"/>
                  </a:lnTo>
                  <a:lnTo>
                    <a:pt x="397" y="879"/>
                  </a:lnTo>
                  <a:lnTo>
                    <a:pt x="402" y="878"/>
                  </a:lnTo>
                  <a:lnTo>
                    <a:pt x="406" y="877"/>
                  </a:lnTo>
                  <a:lnTo>
                    <a:pt x="410" y="876"/>
                  </a:lnTo>
                  <a:lnTo>
                    <a:pt x="414" y="875"/>
                  </a:lnTo>
                  <a:lnTo>
                    <a:pt x="418" y="874"/>
                  </a:lnTo>
                  <a:lnTo>
                    <a:pt x="423" y="873"/>
                  </a:lnTo>
                  <a:lnTo>
                    <a:pt x="427" y="872"/>
                  </a:lnTo>
                  <a:lnTo>
                    <a:pt x="431" y="871"/>
                  </a:lnTo>
                  <a:lnTo>
                    <a:pt x="435" y="870"/>
                  </a:lnTo>
                  <a:lnTo>
                    <a:pt x="439" y="869"/>
                  </a:lnTo>
                  <a:lnTo>
                    <a:pt x="444" y="868"/>
                  </a:lnTo>
                  <a:lnTo>
                    <a:pt x="448" y="867"/>
                  </a:lnTo>
                  <a:lnTo>
                    <a:pt x="452" y="866"/>
                  </a:lnTo>
                  <a:lnTo>
                    <a:pt x="456" y="865"/>
                  </a:lnTo>
                  <a:lnTo>
                    <a:pt x="460" y="864"/>
                  </a:lnTo>
                  <a:lnTo>
                    <a:pt x="464" y="863"/>
                  </a:lnTo>
                  <a:lnTo>
                    <a:pt x="469" y="862"/>
                  </a:lnTo>
                  <a:lnTo>
                    <a:pt x="473" y="861"/>
                  </a:lnTo>
                  <a:lnTo>
                    <a:pt x="477" y="860"/>
                  </a:lnTo>
                  <a:lnTo>
                    <a:pt x="481" y="859"/>
                  </a:lnTo>
                  <a:lnTo>
                    <a:pt x="485" y="858"/>
                  </a:lnTo>
                  <a:lnTo>
                    <a:pt x="490" y="858"/>
                  </a:lnTo>
                  <a:lnTo>
                    <a:pt x="494" y="857"/>
                  </a:lnTo>
                  <a:lnTo>
                    <a:pt x="498" y="856"/>
                  </a:lnTo>
                  <a:lnTo>
                    <a:pt x="502" y="855"/>
                  </a:lnTo>
                  <a:lnTo>
                    <a:pt x="506" y="854"/>
                  </a:lnTo>
                  <a:lnTo>
                    <a:pt x="510" y="853"/>
                  </a:lnTo>
                  <a:lnTo>
                    <a:pt x="515" y="853"/>
                  </a:lnTo>
                  <a:lnTo>
                    <a:pt x="519" y="852"/>
                  </a:lnTo>
                  <a:lnTo>
                    <a:pt x="523" y="851"/>
                  </a:lnTo>
                  <a:lnTo>
                    <a:pt x="527" y="850"/>
                  </a:lnTo>
                  <a:lnTo>
                    <a:pt x="531" y="850"/>
                  </a:lnTo>
                  <a:lnTo>
                    <a:pt x="536" y="849"/>
                  </a:lnTo>
                  <a:lnTo>
                    <a:pt x="540" y="848"/>
                  </a:lnTo>
                  <a:lnTo>
                    <a:pt x="544" y="848"/>
                  </a:lnTo>
                  <a:lnTo>
                    <a:pt x="548" y="847"/>
                  </a:lnTo>
                  <a:lnTo>
                    <a:pt x="552" y="847"/>
                  </a:lnTo>
                  <a:lnTo>
                    <a:pt x="556" y="846"/>
                  </a:lnTo>
                  <a:lnTo>
                    <a:pt x="561" y="846"/>
                  </a:lnTo>
                  <a:lnTo>
                    <a:pt x="565" y="845"/>
                  </a:lnTo>
                  <a:lnTo>
                    <a:pt x="569" y="845"/>
                  </a:lnTo>
                  <a:lnTo>
                    <a:pt x="573" y="844"/>
                  </a:lnTo>
                  <a:lnTo>
                    <a:pt x="577" y="844"/>
                  </a:lnTo>
                  <a:lnTo>
                    <a:pt x="582" y="844"/>
                  </a:lnTo>
                  <a:lnTo>
                    <a:pt x="586" y="843"/>
                  </a:lnTo>
                  <a:lnTo>
                    <a:pt x="590" y="843"/>
                  </a:lnTo>
                  <a:lnTo>
                    <a:pt x="594" y="842"/>
                  </a:lnTo>
                  <a:lnTo>
                    <a:pt x="598" y="842"/>
                  </a:lnTo>
                  <a:lnTo>
                    <a:pt x="602" y="842"/>
                  </a:lnTo>
                  <a:lnTo>
                    <a:pt x="607" y="842"/>
                  </a:lnTo>
                  <a:lnTo>
                    <a:pt x="611" y="842"/>
                  </a:lnTo>
                  <a:lnTo>
                    <a:pt x="615" y="841"/>
                  </a:lnTo>
                  <a:lnTo>
                    <a:pt x="619" y="841"/>
                  </a:lnTo>
                  <a:lnTo>
                    <a:pt x="623" y="841"/>
                  </a:lnTo>
                  <a:lnTo>
                    <a:pt x="628" y="841"/>
                  </a:lnTo>
                  <a:lnTo>
                    <a:pt x="632" y="841"/>
                  </a:lnTo>
                  <a:lnTo>
                    <a:pt x="636" y="841"/>
                  </a:lnTo>
                  <a:lnTo>
                    <a:pt x="640" y="841"/>
                  </a:lnTo>
                  <a:lnTo>
                    <a:pt x="644" y="840"/>
                  </a:lnTo>
                  <a:lnTo>
                    <a:pt x="648" y="840"/>
                  </a:lnTo>
                  <a:lnTo>
                    <a:pt x="652" y="840"/>
                  </a:lnTo>
                  <a:lnTo>
                    <a:pt x="657" y="840"/>
                  </a:lnTo>
                  <a:lnTo>
                    <a:pt x="661" y="840"/>
                  </a:lnTo>
                  <a:lnTo>
                    <a:pt x="665" y="840"/>
                  </a:lnTo>
                  <a:lnTo>
                    <a:pt x="669" y="840"/>
                  </a:lnTo>
                  <a:lnTo>
                    <a:pt x="674" y="840"/>
                  </a:lnTo>
                  <a:lnTo>
                    <a:pt x="678" y="840"/>
                  </a:lnTo>
                  <a:lnTo>
                    <a:pt x="682" y="840"/>
                  </a:lnTo>
                  <a:lnTo>
                    <a:pt x="686" y="840"/>
                  </a:lnTo>
                  <a:lnTo>
                    <a:pt x="690" y="840"/>
                  </a:lnTo>
                  <a:lnTo>
                    <a:pt x="694" y="840"/>
                  </a:lnTo>
                  <a:lnTo>
                    <a:pt x="698" y="840"/>
                  </a:lnTo>
                  <a:lnTo>
                    <a:pt x="703" y="840"/>
                  </a:lnTo>
                  <a:lnTo>
                    <a:pt x="707" y="840"/>
                  </a:lnTo>
                  <a:lnTo>
                    <a:pt x="711" y="840"/>
                  </a:lnTo>
                  <a:lnTo>
                    <a:pt x="715" y="840"/>
                  </a:lnTo>
                  <a:lnTo>
                    <a:pt x="720" y="840"/>
                  </a:lnTo>
                  <a:lnTo>
                    <a:pt x="724" y="840"/>
                  </a:lnTo>
                  <a:lnTo>
                    <a:pt x="728" y="840"/>
                  </a:lnTo>
                  <a:lnTo>
                    <a:pt x="732" y="840"/>
                  </a:lnTo>
                  <a:lnTo>
                    <a:pt x="736" y="840"/>
                  </a:lnTo>
                  <a:lnTo>
                    <a:pt x="741" y="840"/>
                  </a:lnTo>
                  <a:lnTo>
                    <a:pt x="744" y="840"/>
                  </a:lnTo>
                  <a:lnTo>
                    <a:pt x="749" y="840"/>
                  </a:lnTo>
                  <a:lnTo>
                    <a:pt x="753" y="840"/>
                  </a:lnTo>
                  <a:lnTo>
                    <a:pt x="757" y="839"/>
                  </a:lnTo>
                  <a:lnTo>
                    <a:pt x="761" y="839"/>
                  </a:lnTo>
                  <a:lnTo>
                    <a:pt x="765" y="839"/>
                  </a:lnTo>
                  <a:lnTo>
                    <a:pt x="770" y="839"/>
                  </a:lnTo>
                  <a:lnTo>
                    <a:pt x="774" y="839"/>
                  </a:lnTo>
                  <a:lnTo>
                    <a:pt x="778" y="839"/>
                  </a:lnTo>
                  <a:lnTo>
                    <a:pt x="782" y="839"/>
                  </a:lnTo>
                  <a:lnTo>
                    <a:pt x="787" y="838"/>
                  </a:lnTo>
                  <a:lnTo>
                    <a:pt x="791" y="838"/>
                  </a:lnTo>
                  <a:lnTo>
                    <a:pt x="795" y="838"/>
                  </a:lnTo>
                  <a:lnTo>
                    <a:pt x="799" y="837"/>
                  </a:lnTo>
                  <a:lnTo>
                    <a:pt x="803" y="837"/>
                  </a:lnTo>
                  <a:lnTo>
                    <a:pt x="807" y="837"/>
                  </a:lnTo>
                  <a:lnTo>
                    <a:pt x="811" y="836"/>
                  </a:lnTo>
                  <a:lnTo>
                    <a:pt x="816" y="836"/>
                  </a:lnTo>
                  <a:lnTo>
                    <a:pt x="820" y="836"/>
                  </a:lnTo>
                  <a:lnTo>
                    <a:pt x="824" y="835"/>
                  </a:lnTo>
                  <a:lnTo>
                    <a:pt x="828" y="835"/>
                  </a:lnTo>
                  <a:lnTo>
                    <a:pt x="832" y="834"/>
                  </a:lnTo>
                  <a:lnTo>
                    <a:pt x="837" y="834"/>
                  </a:lnTo>
                  <a:lnTo>
                    <a:pt x="841" y="833"/>
                  </a:lnTo>
                  <a:lnTo>
                    <a:pt x="845" y="833"/>
                  </a:lnTo>
                  <a:lnTo>
                    <a:pt x="849" y="832"/>
                  </a:lnTo>
                  <a:lnTo>
                    <a:pt x="853" y="832"/>
                  </a:lnTo>
                  <a:lnTo>
                    <a:pt x="857" y="831"/>
                  </a:lnTo>
                  <a:lnTo>
                    <a:pt x="862" y="830"/>
                  </a:lnTo>
                  <a:lnTo>
                    <a:pt x="866" y="830"/>
                  </a:lnTo>
                  <a:lnTo>
                    <a:pt x="870" y="829"/>
                  </a:lnTo>
                  <a:lnTo>
                    <a:pt x="874" y="828"/>
                  </a:lnTo>
                  <a:lnTo>
                    <a:pt x="878" y="827"/>
                  </a:lnTo>
                  <a:lnTo>
                    <a:pt x="883" y="827"/>
                  </a:lnTo>
                  <a:lnTo>
                    <a:pt x="887" y="826"/>
                  </a:lnTo>
                  <a:lnTo>
                    <a:pt x="891" y="825"/>
                  </a:lnTo>
                  <a:lnTo>
                    <a:pt x="895" y="824"/>
                  </a:lnTo>
                  <a:lnTo>
                    <a:pt x="899" y="823"/>
                  </a:lnTo>
                  <a:lnTo>
                    <a:pt x="903" y="823"/>
                  </a:lnTo>
                  <a:lnTo>
                    <a:pt x="908" y="822"/>
                  </a:lnTo>
                  <a:lnTo>
                    <a:pt x="912" y="821"/>
                  </a:lnTo>
                  <a:lnTo>
                    <a:pt x="916" y="820"/>
                  </a:lnTo>
                  <a:lnTo>
                    <a:pt x="920" y="819"/>
                  </a:lnTo>
                  <a:lnTo>
                    <a:pt x="924" y="818"/>
                  </a:lnTo>
                  <a:lnTo>
                    <a:pt x="929" y="817"/>
                  </a:lnTo>
                  <a:lnTo>
                    <a:pt x="933" y="816"/>
                  </a:lnTo>
                  <a:lnTo>
                    <a:pt x="937" y="815"/>
                  </a:lnTo>
                  <a:lnTo>
                    <a:pt x="941" y="814"/>
                  </a:lnTo>
                  <a:lnTo>
                    <a:pt x="945" y="813"/>
                  </a:lnTo>
                  <a:lnTo>
                    <a:pt x="949" y="812"/>
                  </a:lnTo>
                  <a:lnTo>
                    <a:pt x="954" y="811"/>
                  </a:lnTo>
                  <a:lnTo>
                    <a:pt x="958" y="810"/>
                  </a:lnTo>
                  <a:lnTo>
                    <a:pt x="962" y="809"/>
                  </a:lnTo>
                  <a:lnTo>
                    <a:pt x="966" y="808"/>
                  </a:lnTo>
                  <a:lnTo>
                    <a:pt x="970" y="807"/>
                  </a:lnTo>
                  <a:lnTo>
                    <a:pt x="975" y="806"/>
                  </a:lnTo>
                  <a:lnTo>
                    <a:pt x="979" y="805"/>
                  </a:lnTo>
                  <a:lnTo>
                    <a:pt x="983" y="804"/>
                  </a:lnTo>
                  <a:lnTo>
                    <a:pt x="987" y="803"/>
                  </a:lnTo>
                  <a:lnTo>
                    <a:pt x="991" y="802"/>
                  </a:lnTo>
                  <a:lnTo>
                    <a:pt x="995" y="801"/>
                  </a:lnTo>
                  <a:lnTo>
                    <a:pt x="1000" y="800"/>
                  </a:lnTo>
                  <a:lnTo>
                    <a:pt x="1004" y="799"/>
                  </a:lnTo>
                  <a:lnTo>
                    <a:pt x="1008" y="798"/>
                  </a:lnTo>
                  <a:lnTo>
                    <a:pt x="1012" y="798"/>
                  </a:lnTo>
                  <a:lnTo>
                    <a:pt x="1016" y="797"/>
                  </a:lnTo>
                  <a:lnTo>
                    <a:pt x="1021" y="796"/>
                  </a:lnTo>
                  <a:lnTo>
                    <a:pt x="1025" y="795"/>
                  </a:lnTo>
                  <a:lnTo>
                    <a:pt x="1029" y="794"/>
                  </a:lnTo>
                  <a:lnTo>
                    <a:pt x="1033" y="793"/>
                  </a:lnTo>
                  <a:lnTo>
                    <a:pt x="1037" y="793"/>
                  </a:lnTo>
                  <a:lnTo>
                    <a:pt x="1042" y="792"/>
                  </a:lnTo>
                  <a:lnTo>
                    <a:pt x="1046" y="792"/>
                  </a:lnTo>
                  <a:lnTo>
                    <a:pt x="1050" y="791"/>
                  </a:lnTo>
                  <a:lnTo>
                    <a:pt x="1054" y="790"/>
                  </a:lnTo>
                  <a:lnTo>
                    <a:pt x="1058" y="790"/>
                  </a:lnTo>
                  <a:lnTo>
                    <a:pt x="1062" y="790"/>
                  </a:lnTo>
                  <a:lnTo>
                    <a:pt x="1067" y="789"/>
                  </a:lnTo>
                  <a:lnTo>
                    <a:pt x="1071" y="789"/>
                  </a:lnTo>
                  <a:lnTo>
                    <a:pt x="1075" y="788"/>
                  </a:lnTo>
                  <a:lnTo>
                    <a:pt x="1079" y="788"/>
                  </a:lnTo>
                  <a:lnTo>
                    <a:pt x="1083" y="788"/>
                  </a:lnTo>
                  <a:lnTo>
                    <a:pt x="1088" y="788"/>
                  </a:lnTo>
                  <a:lnTo>
                    <a:pt x="1092" y="788"/>
                  </a:lnTo>
                  <a:lnTo>
                    <a:pt x="1096" y="788"/>
                  </a:lnTo>
                  <a:lnTo>
                    <a:pt x="1100" y="788"/>
                  </a:lnTo>
                  <a:lnTo>
                    <a:pt x="1104" y="788"/>
                  </a:lnTo>
                  <a:lnTo>
                    <a:pt x="1108" y="788"/>
                  </a:lnTo>
                  <a:lnTo>
                    <a:pt x="1113" y="788"/>
                  </a:lnTo>
                  <a:lnTo>
                    <a:pt x="1117" y="789"/>
                  </a:lnTo>
                  <a:lnTo>
                    <a:pt x="1121" y="789"/>
                  </a:lnTo>
                  <a:lnTo>
                    <a:pt x="1125" y="790"/>
                  </a:lnTo>
                  <a:lnTo>
                    <a:pt x="1129" y="790"/>
                  </a:lnTo>
                  <a:lnTo>
                    <a:pt x="1134" y="791"/>
                  </a:lnTo>
                  <a:lnTo>
                    <a:pt x="1138" y="792"/>
                  </a:lnTo>
                  <a:lnTo>
                    <a:pt x="1142" y="793"/>
                  </a:lnTo>
                  <a:lnTo>
                    <a:pt x="1146" y="793"/>
                  </a:lnTo>
                  <a:lnTo>
                    <a:pt x="1150" y="794"/>
                  </a:lnTo>
                  <a:lnTo>
                    <a:pt x="1154" y="796"/>
                  </a:lnTo>
                  <a:lnTo>
                    <a:pt x="1159" y="797"/>
                  </a:lnTo>
                  <a:lnTo>
                    <a:pt x="1163" y="798"/>
                  </a:lnTo>
                  <a:lnTo>
                    <a:pt x="1167" y="799"/>
                  </a:lnTo>
                  <a:lnTo>
                    <a:pt x="1171" y="801"/>
                  </a:lnTo>
                  <a:lnTo>
                    <a:pt x="1175" y="802"/>
                  </a:lnTo>
                  <a:lnTo>
                    <a:pt x="1180" y="804"/>
                  </a:lnTo>
                  <a:lnTo>
                    <a:pt x="1184" y="806"/>
                  </a:lnTo>
                  <a:lnTo>
                    <a:pt x="1188" y="808"/>
                  </a:lnTo>
                  <a:lnTo>
                    <a:pt x="1192" y="809"/>
                  </a:lnTo>
                  <a:lnTo>
                    <a:pt x="1196" y="812"/>
                  </a:lnTo>
                  <a:lnTo>
                    <a:pt x="1200" y="814"/>
                  </a:lnTo>
                  <a:lnTo>
                    <a:pt x="1205" y="816"/>
                  </a:lnTo>
                  <a:lnTo>
                    <a:pt x="1209" y="818"/>
                  </a:lnTo>
                  <a:lnTo>
                    <a:pt x="1213" y="821"/>
                  </a:lnTo>
                  <a:lnTo>
                    <a:pt x="1217" y="823"/>
                  </a:lnTo>
                  <a:lnTo>
                    <a:pt x="1221" y="826"/>
                  </a:lnTo>
                  <a:lnTo>
                    <a:pt x="1226" y="828"/>
                  </a:lnTo>
                  <a:lnTo>
                    <a:pt x="1230" y="831"/>
                  </a:lnTo>
                  <a:lnTo>
                    <a:pt x="1234" y="834"/>
                  </a:lnTo>
                  <a:lnTo>
                    <a:pt x="1238" y="837"/>
                  </a:lnTo>
                  <a:lnTo>
                    <a:pt x="1242" y="840"/>
                  </a:lnTo>
                  <a:lnTo>
                    <a:pt x="1246" y="843"/>
                  </a:lnTo>
                  <a:lnTo>
                    <a:pt x="1251" y="847"/>
                  </a:lnTo>
                  <a:lnTo>
                    <a:pt x="1255" y="850"/>
                  </a:lnTo>
                  <a:lnTo>
                    <a:pt x="1259" y="854"/>
                  </a:lnTo>
                  <a:lnTo>
                    <a:pt x="1263" y="857"/>
                  </a:lnTo>
                  <a:lnTo>
                    <a:pt x="1267" y="861"/>
                  </a:lnTo>
                  <a:lnTo>
                    <a:pt x="1272" y="865"/>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1"/>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4"/>
                  </a:lnTo>
                  <a:lnTo>
                    <a:pt x="1665" y="1109"/>
                  </a:lnTo>
                  <a:lnTo>
                    <a:pt x="1669" y="1104"/>
                  </a:lnTo>
                  <a:lnTo>
                    <a:pt x="1673" y="1098"/>
                  </a:lnTo>
                  <a:lnTo>
                    <a:pt x="1677" y="1092"/>
                  </a:lnTo>
                  <a:lnTo>
                    <a:pt x="1681" y="1086"/>
                  </a:lnTo>
                  <a:lnTo>
                    <a:pt x="1686" y="1080"/>
                  </a:lnTo>
                  <a:lnTo>
                    <a:pt x="1690" y="1073"/>
                  </a:lnTo>
                  <a:lnTo>
                    <a:pt x="1694" y="1066"/>
                  </a:lnTo>
                  <a:lnTo>
                    <a:pt x="1698" y="1059"/>
                  </a:lnTo>
                  <a:lnTo>
                    <a:pt x="1702" y="1051"/>
                  </a:lnTo>
                  <a:lnTo>
                    <a:pt x="1706" y="1044"/>
                  </a:lnTo>
                  <a:lnTo>
                    <a:pt x="1711" y="1036"/>
                  </a:lnTo>
                  <a:lnTo>
                    <a:pt x="1715" y="1027"/>
                  </a:lnTo>
                  <a:lnTo>
                    <a:pt x="1719" y="1019"/>
                  </a:lnTo>
                  <a:lnTo>
                    <a:pt x="1723" y="1010"/>
                  </a:lnTo>
                  <a:lnTo>
                    <a:pt x="1727" y="1001"/>
                  </a:lnTo>
                  <a:lnTo>
                    <a:pt x="1732" y="991"/>
                  </a:lnTo>
                  <a:lnTo>
                    <a:pt x="1736" y="982"/>
                  </a:lnTo>
                  <a:lnTo>
                    <a:pt x="1740" y="972"/>
                  </a:lnTo>
                  <a:lnTo>
                    <a:pt x="1744" y="962"/>
                  </a:lnTo>
                  <a:lnTo>
                    <a:pt x="1748" y="951"/>
                  </a:lnTo>
                  <a:lnTo>
                    <a:pt x="1752" y="941"/>
                  </a:lnTo>
                  <a:lnTo>
                    <a:pt x="1757" y="930"/>
                  </a:lnTo>
                  <a:lnTo>
                    <a:pt x="1761" y="919"/>
                  </a:lnTo>
                  <a:lnTo>
                    <a:pt x="1765" y="907"/>
                  </a:lnTo>
                  <a:lnTo>
                    <a:pt x="1769" y="896"/>
                  </a:lnTo>
                  <a:lnTo>
                    <a:pt x="1773" y="884"/>
                  </a:lnTo>
                  <a:lnTo>
                    <a:pt x="1778" y="872"/>
                  </a:lnTo>
                  <a:lnTo>
                    <a:pt x="1782" y="860"/>
                  </a:lnTo>
                  <a:lnTo>
                    <a:pt x="1786" y="848"/>
                  </a:lnTo>
                  <a:lnTo>
                    <a:pt x="1790" y="835"/>
                  </a:lnTo>
                  <a:lnTo>
                    <a:pt x="1794" y="822"/>
                  </a:lnTo>
                  <a:lnTo>
                    <a:pt x="1798" y="809"/>
                  </a:lnTo>
                  <a:lnTo>
                    <a:pt x="1803" y="796"/>
                  </a:lnTo>
                  <a:lnTo>
                    <a:pt x="1807" y="783"/>
                  </a:lnTo>
                  <a:lnTo>
                    <a:pt x="1811" y="770"/>
                  </a:lnTo>
                  <a:lnTo>
                    <a:pt x="1815" y="756"/>
                  </a:lnTo>
                  <a:lnTo>
                    <a:pt x="1819" y="742"/>
                  </a:lnTo>
                  <a:lnTo>
                    <a:pt x="1824" y="728"/>
                  </a:lnTo>
                  <a:lnTo>
                    <a:pt x="1828" y="714"/>
                  </a:lnTo>
                  <a:lnTo>
                    <a:pt x="1832" y="700"/>
                  </a:lnTo>
                  <a:lnTo>
                    <a:pt x="1836" y="686"/>
                  </a:lnTo>
                  <a:lnTo>
                    <a:pt x="1840" y="671"/>
                  </a:lnTo>
                  <a:lnTo>
                    <a:pt x="1844" y="657"/>
                  </a:lnTo>
                  <a:lnTo>
                    <a:pt x="1849" y="642"/>
                  </a:lnTo>
                  <a:lnTo>
                    <a:pt x="1853" y="627"/>
                  </a:lnTo>
                  <a:lnTo>
                    <a:pt x="1857" y="613"/>
                  </a:lnTo>
                  <a:lnTo>
                    <a:pt x="1861" y="598"/>
                  </a:lnTo>
                  <a:lnTo>
                    <a:pt x="1865" y="583"/>
                  </a:lnTo>
                  <a:lnTo>
                    <a:pt x="1870" y="568"/>
                  </a:lnTo>
                  <a:lnTo>
                    <a:pt x="1874" y="553"/>
                  </a:lnTo>
                  <a:lnTo>
                    <a:pt x="1878" y="538"/>
                  </a:lnTo>
                  <a:lnTo>
                    <a:pt x="1882" y="523"/>
                  </a:lnTo>
                  <a:lnTo>
                    <a:pt x="1886" y="508"/>
                  </a:lnTo>
                  <a:lnTo>
                    <a:pt x="1890" y="493"/>
                  </a:lnTo>
                  <a:lnTo>
                    <a:pt x="1895" y="479"/>
                  </a:lnTo>
                  <a:lnTo>
                    <a:pt x="1899" y="464"/>
                  </a:lnTo>
                  <a:lnTo>
                    <a:pt x="1903" y="449"/>
                  </a:lnTo>
                  <a:lnTo>
                    <a:pt x="1907" y="434"/>
                  </a:lnTo>
                  <a:lnTo>
                    <a:pt x="1911" y="419"/>
                  </a:lnTo>
                  <a:lnTo>
                    <a:pt x="1916" y="404"/>
                  </a:lnTo>
                  <a:lnTo>
                    <a:pt x="1920" y="390"/>
                  </a:lnTo>
                  <a:lnTo>
                    <a:pt x="1924" y="375"/>
                  </a:lnTo>
                  <a:lnTo>
                    <a:pt x="1928" y="361"/>
                  </a:lnTo>
                  <a:lnTo>
                    <a:pt x="1932" y="346"/>
                  </a:lnTo>
                  <a:lnTo>
                    <a:pt x="1936" y="332"/>
                  </a:lnTo>
                  <a:lnTo>
                    <a:pt x="1941" y="318"/>
                  </a:lnTo>
                  <a:lnTo>
                    <a:pt x="1945" y="304"/>
                  </a:lnTo>
                  <a:lnTo>
                    <a:pt x="1949" y="290"/>
                  </a:lnTo>
                  <a:lnTo>
                    <a:pt x="1953" y="277"/>
                  </a:lnTo>
                  <a:lnTo>
                    <a:pt x="1957" y="263"/>
                  </a:lnTo>
                  <a:lnTo>
                    <a:pt x="1962" y="250"/>
                  </a:lnTo>
                  <a:lnTo>
                    <a:pt x="1966" y="237"/>
                  </a:lnTo>
                  <a:lnTo>
                    <a:pt x="1970" y="224"/>
                  </a:lnTo>
                  <a:lnTo>
                    <a:pt x="1974" y="212"/>
                  </a:lnTo>
                  <a:lnTo>
                    <a:pt x="1978" y="200"/>
                  </a:lnTo>
                  <a:lnTo>
                    <a:pt x="1983" y="187"/>
                  </a:lnTo>
                  <a:lnTo>
                    <a:pt x="1987" y="176"/>
                  </a:lnTo>
                  <a:lnTo>
                    <a:pt x="1991" y="164"/>
                  </a:lnTo>
                  <a:lnTo>
                    <a:pt x="1995" y="153"/>
                  </a:lnTo>
                  <a:lnTo>
                    <a:pt x="1999" y="142"/>
                  </a:lnTo>
                  <a:lnTo>
                    <a:pt x="2003" y="132"/>
                  </a:lnTo>
                  <a:lnTo>
                    <a:pt x="2008" y="121"/>
                  </a:lnTo>
                  <a:lnTo>
                    <a:pt x="2012" y="111"/>
                  </a:lnTo>
                  <a:lnTo>
                    <a:pt x="2016" y="101"/>
                  </a:lnTo>
                  <a:lnTo>
                    <a:pt x="2020" y="92"/>
                  </a:lnTo>
                  <a:lnTo>
                    <a:pt x="2024" y="83"/>
                  </a:lnTo>
                  <a:lnTo>
                    <a:pt x="2029" y="75"/>
                  </a:lnTo>
                  <a:lnTo>
                    <a:pt x="2033" y="67"/>
                  </a:lnTo>
                  <a:lnTo>
                    <a:pt x="2037" y="59"/>
                  </a:lnTo>
                  <a:lnTo>
                    <a:pt x="2041" y="52"/>
                  </a:lnTo>
                  <a:lnTo>
                    <a:pt x="2045" y="45"/>
                  </a:lnTo>
                  <a:lnTo>
                    <a:pt x="2049" y="38"/>
                  </a:lnTo>
                  <a:lnTo>
                    <a:pt x="2054" y="32"/>
                  </a:lnTo>
                  <a:lnTo>
                    <a:pt x="2058" y="26"/>
                  </a:lnTo>
                  <a:lnTo>
                    <a:pt x="2062" y="21"/>
                  </a:lnTo>
                  <a:lnTo>
                    <a:pt x="2066" y="16"/>
                  </a:lnTo>
                  <a:lnTo>
                    <a:pt x="2070" y="12"/>
                  </a:lnTo>
                  <a:lnTo>
                    <a:pt x="2075" y="8"/>
                  </a:lnTo>
                  <a:lnTo>
                    <a:pt x="2079" y="5"/>
                  </a:lnTo>
                  <a:lnTo>
                    <a:pt x="2083" y="2"/>
                  </a:lnTo>
                  <a:lnTo>
                    <a:pt x="2087"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99">
              <a:extLst>
                <a:ext uri="{FF2B5EF4-FFF2-40B4-BE49-F238E27FC236}">
                  <a16:creationId xmlns:a16="http://schemas.microsoft.com/office/drawing/2014/main" id="{19DAC98F-02CB-57BA-9CA8-186DE1CF4B45}"/>
                </a:ext>
              </a:extLst>
            </p:cNvPr>
            <p:cNvSpPr>
              <a:spLocks noChangeArrowheads="1"/>
            </p:cNvSpPr>
            <p:nvPr/>
          </p:nvSpPr>
          <p:spPr bwMode="auto">
            <a:xfrm>
              <a:off x="3765" y="501"/>
              <a:ext cx="871" cy="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00">
              <a:extLst>
                <a:ext uri="{FF2B5EF4-FFF2-40B4-BE49-F238E27FC236}">
                  <a16:creationId xmlns:a16="http://schemas.microsoft.com/office/drawing/2014/main" id="{15E9741C-D726-3B23-EFAE-7F5D97E715A4}"/>
                </a:ext>
              </a:extLst>
            </p:cNvPr>
            <p:cNvSpPr>
              <a:spLocks noChangeArrowheads="1"/>
            </p:cNvSpPr>
            <p:nvPr/>
          </p:nvSpPr>
          <p:spPr bwMode="auto">
            <a:xfrm>
              <a:off x="3991" y="515"/>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68%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Rectangle 101">
              <a:extLst>
                <a:ext uri="{FF2B5EF4-FFF2-40B4-BE49-F238E27FC236}">
                  <a16:creationId xmlns:a16="http://schemas.microsoft.com/office/drawing/2014/main" id="{84FE6979-B635-A41C-2973-549A4352A0AF}"/>
                </a:ext>
              </a:extLst>
            </p:cNvPr>
            <p:cNvSpPr>
              <a:spLocks noChangeArrowheads="1"/>
            </p:cNvSpPr>
            <p:nvPr/>
          </p:nvSpPr>
          <p:spPr bwMode="auto">
            <a:xfrm>
              <a:off x="3784" y="523"/>
              <a:ext cx="193" cy="75"/>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02">
              <a:extLst>
                <a:ext uri="{FF2B5EF4-FFF2-40B4-BE49-F238E27FC236}">
                  <a16:creationId xmlns:a16="http://schemas.microsoft.com/office/drawing/2014/main" id="{3ACBDD2D-7C2E-B1B4-5E6F-7B5AFC581450}"/>
                </a:ext>
              </a:extLst>
            </p:cNvPr>
            <p:cNvSpPr>
              <a:spLocks noChangeArrowheads="1"/>
            </p:cNvSpPr>
            <p:nvPr/>
          </p:nvSpPr>
          <p:spPr bwMode="auto">
            <a:xfrm>
              <a:off x="3991" y="621"/>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Line 103">
              <a:extLst>
                <a:ext uri="{FF2B5EF4-FFF2-40B4-BE49-F238E27FC236}">
                  <a16:creationId xmlns:a16="http://schemas.microsoft.com/office/drawing/2014/main" id="{052AA620-7BEF-396B-AAEA-C4BEF23270F6}"/>
                </a:ext>
              </a:extLst>
            </p:cNvPr>
            <p:cNvSpPr>
              <a:spLocks noChangeShapeType="1"/>
            </p:cNvSpPr>
            <p:nvPr/>
          </p:nvSpPr>
          <p:spPr bwMode="auto">
            <a:xfrm>
              <a:off x="3784" y="663"/>
              <a:ext cx="193"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04">
              <a:extLst>
                <a:ext uri="{FF2B5EF4-FFF2-40B4-BE49-F238E27FC236}">
                  <a16:creationId xmlns:a16="http://schemas.microsoft.com/office/drawing/2014/main" id="{F08FB8E8-C760-AB50-B929-3B2FB7CF2DD7}"/>
                </a:ext>
              </a:extLst>
            </p:cNvPr>
            <p:cNvSpPr>
              <a:spLocks noChangeArrowheads="1"/>
            </p:cNvSpPr>
            <p:nvPr/>
          </p:nvSpPr>
          <p:spPr bwMode="auto">
            <a:xfrm>
              <a:off x="3991" y="722"/>
              <a:ext cx="3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Freeform 105">
              <a:extLst>
                <a:ext uri="{FF2B5EF4-FFF2-40B4-BE49-F238E27FC236}">
                  <a16:creationId xmlns:a16="http://schemas.microsoft.com/office/drawing/2014/main" id="{7B99CE81-81BB-A008-C9DF-E91257F2067D}"/>
                </a:ext>
              </a:extLst>
            </p:cNvPr>
            <p:cNvSpPr>
              <a:spLocks noEditPoints="1"/>
            </p:cNvSpPr>
            <p:nvPr/>
          </p:nvSpPr>
          <p:spPr bwMode="auto">
            <a:xfrm>
              <a:off x="3847" y="733"/>
              <a:ext cx="67" cy="67"/>
            </a:xfrm>
            <a:custGeom>
              <a:avLst/>
              <a:gdLst>
                <a:gd name="T0" fmla="*/ 34 w 67"/>
                <a:gd name="T1" fmla="*/ 0 h 67"/>
                <a:gd name="T2" fmla="*/ 34 w 67"/>
                <a:gd name="T3" fmla="*/ 67 h 67"/>
                <a:gd name="T4" fmla="*/ 0 w 67"/>
                <a:gd name="T5" fmla="*/ 34 h 67"/>
                <a:gd name="T6" fmla="*/ 67 w 67"/>
                <a:gd name="T7" fmla="*/ 34 h 67"/>
              </a:gdLst>
              <a:ahLst/>
              <a:cxnLst>
                <a:cxn ang="0">
                  <a:pos x="T0" y="T1"/>
                </a:cxn>
                <a:cxn ang="0">
                  <a:pos x="T2" y="T3"/>
                </a:cxn>
                <a:cxn ang="0">
                  <a:pos x="T4" y="T5"/>
                </a:cxn>
                <a:cxn ang="0">
                  <a:pos x="T6" y="T7"/>
                </a:cxn>
              </a:cxnLst>
              <a:rect l="0" t="0" r="r" b="b"/>
              <a:pathLst>
                <a:path w="67" h="67">
                  <a:moveTo>
                    <a:pt x="34" y="0"/>
                  </a:moveTo>
                  <a:lnTo>
                    <a:pt x="34" y="67"/>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06">
              <a:extLst>
                <a:ext uri="{FF2B5EF4-FFF2-40B4-BE49-F238E27FC236}">
                  <a16:creationId xmlns:a16="http://schemas.microsoft.com/office/drawing/2014/main" id="{D799825A-9164-3219-AD56-66B4F69BC5A9}"/>
                </a:ext>
              </a:extLst>
            </p:cNvPr>
            <p:cNvSpPr>
              <a:spLocks noChangeArrowheads="1"/>
            </p:cNvSpPr>
            <p:nvPr/>
          </p:nvSpPr>
          <p:spPr bwMode="auto">
            <a:xfrm>
              <a:off x="3991" y="828"/>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Line 107">
              <a:extLst>
                <a:ext uri="{FF2B5EF4-FFF2-40B4-BE49-F238E27FC236}">
                  <a16:creationId xmlns:a16="http://schemas.microsoft.com/office/drawing/2014/main" id="{373A02AF-8A1C-9C6D-9A28-0A54783C214D}"/>
                </a:ext>
              </a:extLst>
            </p:cNvPr>
            <p:cNvSpPr>
              <a:spLocks noChangeShapeType="1"/>
            </p:cNvSpPr>
            <p:nvPr/>
          </p:nvSpPr>
          <p:spPr bwMode="auto">
            <a:xfrm>
              <a:off x="3784" y="869"/>
              <a:ext cx="193"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08">
              <a:extLst>
                <a:ext uri="{FF2B5EF4-FFF2-40B4-BE49-F238E27FC236}">
                  <a16:creationId xmlns:a16="http://schemas.microsoft.com/office/drawing/2014/main" id="{94DF3488-733F-B98F-C436-4366BE590DAE}"/>
                </a:ext>
              </a:extLst>
            </p:cNvPr>
            <p:cNvSpPr>
              <a:spLocks noChangeArrowheads="1"/>
            </p:cNvSpPr>
            <p:nvPr/>
          </p:nvSpPr>
          <p:spPr bwMode="auto">
            <a:xfrm>
              <a:off x="3765" y="501"/>
              <a:ext cx="871" cy="428"/>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5" name="Group 111">
            <a:extLst>
              <a:ext uri="{FF2B5EF4-FFF2-40B4-BE49-F238E27FC236}">
                <a16:creationId xmlns:a16="http://schemas.microsoft.com/office/drawing/2014/main" id="{3A1B9566-9365-E283-78F7-C740EE6F5A59}"/>
              </a:ext>
            </a:extLst>
          </p:cNvPr>
          <p:cNvGrpSpPr>
            <a:grpSpLocks noChangeAspect="1"/>
          </p:cNvGrpSpPr>
          <p:nvPr/>
        </p:nvGrpSpPr>
        <p:grpSpPr bwMode="auto">
          <a:xfrm>
            <a:off x="5260893" y="3569663"/>
            <a:ext cx="3778553" cy="3009562"/>
            <a:chOff x="2795" y="2261"/>
            <a:chExt cx="2447" cy="1949"/>
          </a:xfrm>
        </p:grpSpPr>
        <p:sp>
          <p:nvSpPr>
            <p:cNvPr id="166" name="Rectangle 112">
              <a:extLst>
                <a:ext uri="{FF2B5EF4-FFF2-40B4-BE49-F238E27FC236}">
                  <a16:creationId xmlns:a16="http://schemas.microsoft.com/office/drawing/2014/main" id="{48D903D7-5024-2291-1568-CF475AC324EB}"/>
                </a:ext>
              </a:extLst>
            </p:cNvPr>
            <p:cNvSpPr>
              <a:spLocks noChangeArrowheads="1"/>
            </p:cNvSpPr>
            <p:nvPr/>
          </p:nvSpPr>
          <p:spPr bwMode="auto">
            <a:xfrm>
              <a:off x="3083" y="2309"/>
              <a:ext cx="2087" cy="1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Line 113">
              <a:extLst>
                <a:ext uri="{FF2B5EF4-FFF2-40B4-BE49-F238E27FC236}">
                  <a16:creationId xmlns:a16="http://schemas.microsoft.com/office/drawing/2014/main" id="{8CBFF466-2C7D-2403-0074-DCB3CB89EBE7}"/>
                </a:ext>
              </a:extLst>
            </p:cNvPr>
            <p:cNvSpPr>
              <a:spLocks noChangeShapeType="1"/>
            </p:cNvSpPr>
            <p:nvPr/>
          </p:nvSpPr>
          <p:spPr bwMode="auto">
            <a:xfrm>
              <a:off x="3083" y="3902"/>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114">
              <a:extLst>
                <a:ext uri="{FF2B5EF4-FFF2-40B4-BE49-F238E27FC236}">
                  <a16:creationId xmlns:a16="http://schemas.microsoft.com/office/drawing/2014/main" id="{57733595-5005-4AD6-7915-BF5655FBC398}"/>
                </a:ext>
              </a:extLst>
            </p:cNvPr>
            <p:cNvSpPr>
              <a:spLocks noChangeShapeType="1"/>
            </p:cNvSpPr>
            <p:nvPr/>
          </p:nvSpPr>
          <p:spPr bwMode="auto">
            <a:xfrm>
              <a:off x="3083" y="2309"/>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115">
              <a:extLst>
                <a:ext uri="{FF2B5EF4-FFF2-40B4-BE49-F238E27FC236}">
                  <a16:creationId xmlns:a16="http://schemas.microsoft.com/office/drawing/2014/main" id="{D4D57E68-5288-BE1E-61E3-2A7ADF671447}"/>
                </a:ext>
              </a:extLst>
            </p:cNvPr>
            <p:cNvSpPr>
              <a:spLocks noChangeShapeType="1"/>
            </p:cNvSpPr>
            <p:nvPr/>
          </p:nvSpPr>
          <p:spPr bwMode="auto">
            <a:xfrm flipV="1">
              <a:off x="3083" y="388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116">
              <a:extLst>
                <a:ext uri="{FF2B5EF4-FFF2-40B4-BE49-F238E27FC236}">
                  <a16:creationId xmlns:a16="http://schemas.microsoft.com/office/drawing/2014/main" id="{81F1E7DB-5CCD-414D-A001-4D7D979934AF}"/>
                </a:ext>
              </a:extLst>
            </p:cNvPr>
            <p:cNvSpPr>
              <a:spLocks noChangeShapeType="1"/>
            </p:cNvSpPr>
            <p:nvPr/>
          </p:nvSpPr>
          <p:spPr bwMode="auto">
            <a:xfrm flipV="1">
              <a:off x="3500" y="388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117">
              <a:extLst>
                <a:ext uri="{FF2B5EF4-FFF2-40B4-BE49-F238E27FC236}">
                  <a16:creationId xmlns:a16="http://schemas.microsoft.com/office/drawing/2014/main" id="{D74EBBB7-F70A-6EA1-3BE6-85CA6F641D1F}"/>
                </a:ext>
              </a:extLst>
            </p:cNvPr>
            <p:cNvSpPr>
              <a:spLocks noChangeShapeType="1"/>
            </p:cNvSpPr>
            <p:nvPr/>
          </p:nvSpPr>
          <p:spPr bwMode="auto">
            <a:xfrm flipV="1">
              <a:off x="3918" y="388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118">
              <a:extLst>
                <a:ext uri="{FF2B5EF4-FFF2-40B4-BE49-F238E27FC236}">
                  <a16:creationId xmlns:a16="http://schemas.microsoft.com/office/drawing/2014/main" id="{A2BE73B4-120C-C1D2-DD2C-F3E06445EC87}"/>
                </a:ext>
              </a:extLst>
            </p:cNvPr>
            <p:cNvSpPr>
              <a:spLocks noChangeShapeType="1"/>
            </p:cNvSpPr>
            <p:nvPr/>
          </p:nvSpPr>
          <p:spPr bwMode="auto">
            <a:xfrm flipV="1">
              <a:off x="4335" y="388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119">
              <a:extLst>
                <a:ext uri="{FF2B5EF4-FFF2-40B4-BE49-F238E27FC236}">
                  <a16:creationId xmlns:a16="http://schemas.microsoft.com/office/drawing/2014/main" id="{B2CEB9B9-2D07-CB78-AF44-22F978A63177}"/>
                </a:ext>
              </a:extLst>
            </p:cNvPr>
            <p:cNvSpPr>
              <a:spLocks noChangeShapeType="1"/>
            </p:cNvSpPr>
            <p:nvPr/>
          </p:nvSpPr>
          <p:spPr bwMode="auto">
            <a:xfrm flipV="1">
              <a:off x="4753" y="388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120">
              <a:extLst>
                <a:ext uri="{FF2B5EF4-FFF2-40B4-BE49-F238E27FC236}">
                  <a16:creationId xmlns:a16="http://schemas.microsoft.com/office/drawing/2014/main" id="{AE84A802-C8C8-9532-9EBC-815D8FFA5EB1}"/>
                </a:ext>
              </a:extLst>
            </p:cNvPr>
            <p:cNvSpPr>
              <a:spLocks noChangeShapeType="1"/>
            </p:cNvSpPr>
            <p:nvPr/>
          </p:nvSpPr>
          <p:spPr bwMode="auto">
            <a:xfrm flipV="1">
              <a:off x="5170" y="388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121">
              <a:extLst>
                <a:ext uri="{FF2B5EF4-FFF2-40B4-BE49-F238E27FC236}">
                  <a16:creationId xmlns:a16="http://schemas.microsoft.com/office/drawing/2014/main" id="{2780DA49-ED8A-A89E-919E-C3985DB24A9C}"/>
                </a:ext>
              </a:extLst>
            </p:cNvPr>
            <p:cNvSpPr>
              <a:spLocks noChangeShapeType="1"/>
            </p:cNvSpPr>
            <p:nvPr/>
          </p:nvSpPr>
          <p:spPr bwMode="auto">
            <a:xfrm>
              <a:off x="3083" y="230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122">
              <a:extLst>
                <a:ext uri="{FF2B5EF4-FFF2-40B4-BE49-F238E27FC236}">
                  <a16:creationId xmlns:a16="http://schemas.microsoft.com/office/drawing/2014/main" id="{671A86B1-E398-E095-6DA1-497DE6CE78E9}"/>
                </a:ext>
              </a:extLst>
            </p:cNvPr>
            <p:cNvSpPr>
              <a:spLocks noChangeShapeType="1"/>
            </p:cNvSpPr>
            <p:nvPr/>
          </p:nvSpPr>
          <p:spPr bwMode="auto">
            <a:xfrm>
              <a:off x="3500" y="230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123">
              <a:extLst>
                <a:ext uri="{FF2B5EF4-FFF2-40B4-BE49-F238E27FC236}">
                  <a16:creationId xmlns:a16="http://schemas.microsoft.com/office/drawing/2014/main" id="{C19DA2D3-49AC-9385-3CE9-D60C4F52E988}"/>
                </a:ext>
              </a:extLst>
            </p:cNvPr>
            <p:cNvSpPr>
              <a:spLocks noChangeShapeType="1"/>
            </p:cNvSpPr>
            <p:nvPr/>
          </p:nvSpPr>
          <p:spPr bwMode="auto">
            <a:xfrm>
              <a:off x="3918" y="230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124">
              <a:extLst>
                <a:ext uri="{FF2B5EF4-FFF2-40B4-BE49-F238E27FC236}">
                  <a16:creationId xmlns:a16="http://schemas.microsoft.com/office/drawing/2014/main" id="{00775860-ACA7-1E86-6258-78D498C0B0BF}"/>
                </a:ext>
              </a:extLst>
            </p:cNvPr>
            <p:cNvSpPr>
              <a:spLocks noChangeShapeType="1"/>
            </p:cNvSpPr>
            <p:nvPr/>
          </p:nvSpPr>
          <p:spPr bwMode="auto">
            <a:xfrm>
              <a:off x="4335" y="230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125">
              <a:extLst>
                <a:ext uri="{FF2B5EF4-FFF2-40B4-BE49-F238E27FC236}">
                  <a16:creationId xmlns:a16="http://schemas.microsoft.com/office/drawing/2014/main" id="{A1D697E8-44D1-4576-FF8C-0F353F1595AD}"/>
                </a:ext>
              </a:extLst>
            </p:cNvPr>
            <p:cNvSpPr>
              <a:spLocks noChangeShapeType="1"/>
            </p:cNvSpPr>
            <p:nvPr/>
          </p:nvSpPr>
          <p:spPr bwMode="auto">
            <a:xfrm>
              <a:off x="4753" y="230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126">
              <a:extLst>
                <a:ext uri="{FF2B5EF4-FFF2-40B4-BE49-F238E27FC236}">
                  <a16:creationId xmlns:a16="http://schemas.microsoft.com/office/drawing/2014/main" id="{8D33322F-91A7-2F23-4095-6B4B02EC2000}"/>
                </a:ext>
              </a:extLst>
            </p:cNvPr>
            <p:cNvSpPr>
              <a:spLocks noChangeShapeType="1"/>
            </p:cNvSpPr>
            <p:nvPr/>
          </p:nvSpPr>
          <p:spPr bwMode="auto">
            <a:xfrm>
              <a:off x="5170" y="230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27">
              <a:extLst>
                <a:ext uri="{FF2B5EF4-FFF2-40B4-BE49-F238E27FC236}">
                  <a16:creationId xmlns:a16="http://schemas.microsoft.com/office/drawing/2014/main" id="{1DFA53FD-7131-B58C-DCFF-75A9220FABF4}"/>
                </a:ext>
              </a:extLst>
            </p:cNvPr>
            <p:cNvSpPr>
              <a:spLocks noChangeArrowheads="1"/>
            </p:cNvSpPr>
            <p:nvPr/>
          </p:nvSpPr>
          <p:spPr bwMode="auto">
            <a:xfrm>
              <a:off x="3059" y="394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Rectangle 128">
              <a:extLst>
                <a:ext uri="{FF2B5EF4-FFF2-40B4-BE49-F238E27FC236}">
                  <a16:creationId xmlns:a16="http://schemas.microsoft.com/office/drawing/2014/main" id="{BBD17C3C-3B42-5394-750A-589958895AB8}"/>
                </a:ext>
              </a:extLst>
            </p:cNvPr>
            <p:cNvSpPr>
              <a:spLocks noChangeArrowheads="1"/>
            </p:cNvSpPr>
            <p:nvPr/>
          </p:nvSpPr>
          <p:spPr bwMode="auto">
            <a:xfrm>
              <a:off x="3439" y="394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Rectangle 129">
              <a:extLst>
                <a:ext uri="{FF2B5EF4-FFF2-40B4-BE49-F238E27FC236}">
                  <a16:creationId xmlns:a16="http://schemas.microsoft.com/office/drawing/2014/main" id="{7D7CFA06-3281-2E51-78BE-5F8F873A4553}"/>
                </a:ext>
              </a:extLst>
            </p:cNvPr>
            <p:cNvSpPr>
              <a:spLocks noChangeArrowheads="1"/>
            </p:cNvSpPr>
            <p:nvPr/>
          </p:nvSpPr>
          <p:spPr bwMode="auto">
            <a:xfrm>
              <a:off x="3857" y="394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Rectangle 130">
              <a:extLst>
                <a:ext uri="{FF2B5EF4-FFF2-40B4-BE49-F238E27FC236}">
                  <a16:creationId xmlns:a16="http://schemas.microsoft.com/office/drawing/2014/main" id="{4E54B7D2-556C-FAF4-5325-ACBFACDCFC48}"/>
                </a:ext>
              </a:extLst>
            </p:cNvPr>
            <p:cNvSpPr>
              <a:spLocks noChangeArrowheads="1"/>
            </p:cNvSpPr>
            <p:nvPr/>
          </p:nvSpPr>
          <p:spPr bwMode="auto">
            <a:xfrm>
              <a:off x="4271" y="394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Rectangle 131">
              <a:extLst>
                <a:ext uri="{FF2B5EF4-FFF2-40B4-BE49-F238E27FC236}">
                  <a16:creationId xmlns:a16="http://schemas.microsoft.com/office/drawing/2014/main" id="{DF4ACD95-6FA5-F414-76F0-E526A487057A}"/>
                </a:ext>
              </a:extLst>
            </p:cNvPr>
            <p:cNvSpPr>
              <a:spLocks noChangeArrowheads="1"/>
            </p:cNvSpPr>
            <p:nvPr/>
          </p:nvSpPr>
          <p:spPr bwMode="auto">
            <a:xfrm>
              <a:off x="4689" y="394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6" name="Rectangle 132">
              <a:extLst>
                <a:ext uri="{FF2B5EF4-FFF2-40B4-BE49-F238E27FC236}">
                  <a16:creationId xmlns:a16="http://schemas.microsoft.com/office/drawing/2014/main" id="{11815A54-F21A-B5CF-4A95-08BED0358F87}"/>
                </a:ext>
              </a:extLst>
            </p:cNvPr>
            <p:cNvSpPr>
              <a:spLocks noChangeArrowheads="1"/>
            </p:cNvSpPr>
            <p:nvPr/>
          </p:nvSpPr>
          <p:spPr bwMode="auto">
            <a:xfrm>
              <a:off x="5146" y="394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Rectangle 133">
              <a:extLst>
                <a:ext uri="{FF2B5EF4-FFF2-40B4-BE49-F238E27FC236}">
                  <a16:creationId xmlns:a16="http://schemas.microsoft.com/office/drawing/2014/main" id="{0FBFC868-1348-383F-6444-AB5F328E253E}"/>
                </a:ext>
              </a:extLst>
            </p:cNvPr>
            <p:cNvSpPr>
              <a:spLocks noChangeArrowheads="1"/>
            </p:cNvSpPr>
            <p:nvPr/>
          </p:nvSpPr>
          <p:spPr bwMode="auto">
            <a:xfrm>
              <a:off x="4102" y="4066"/>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8" name="Line 134">
              <a:extLst>
                <a:ext uri="{FF2B5EF4-FFF2-40B4-BE49-F238E27FC236}">
                  <a16:creationId xmlns:a16="http://schemas.microsoft.com/office/drawing/2014/main" id="{5F006EB2-5842-0697-228F-7EE8051D0EF9}"/>
                </a:ext>
              </a:extLst>
            </p:cNvPr>
            <p:cNvSpPr>
              <a:spLocks noChangeShapeType="1"/>
            </p:cNvSpPr>
            <p:nvPr/>
          </p:nvSpPr>
          <p:spPr bwMode="auto">
            <a:xfrm flipV="1">
              <a:off x="3083" y="2309"/>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135">
              <a:extLst>
                <a:ext uri="{FF2B5EF4-FFF2-40B4-BE49-F238E27FC236}">
                  <a16:creationId xmlns:a16="http://schemas.microsoft.com/office/drawing/2014/main" id="{B088A878-2334-60B9-D046-FAEC8EABE143}"/>
                </a:ext>
              </a:extLst>
            </p:cNvPr>
            <p:cNvSpPr>
              <a:spLocks noChangeShapeType="1"/>
            </p:cNvSpPr>
            <p:nvPr/>
          </p:nvSpPr>
          <p:spPr bwMode="auto">
            <a:xfrm flipV="1">
              <a:off x="5170" y="2309"/>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136">
              <a:extLst>
                <a:ext uri="{FF2B5EF4-FFF2-40B4-BE49-F238E27FC236}">
                  <a16:creationId xmlns:a16="http://schemas.microsoft.com/office/drawing/2014/main" id="{CF9C3390-C4EE-A8F4-095C-CA7D4C2D4340}"/>
                </a:ext>
              </a:extLst>
            </p:cNvPr>
            <p:cNvSpPr>
              <a:spLocks noChangeShapeType="1"/>
            </p:cNvSpPr>
            <p:nvPr/>
          </p:nvSpPr>
          <p:spPr bwMode="auto">
            <a:xfrm>
              <a:off x="3083" y="390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Line 137">
              <a:extLst>
                <a:ext uri="{FF2B5EF4-FFF2-40B4-BE49-F238E27FC236}">
                  <a16:creationId xmlns:a16="http://schemas.microsoft.com/office/drawing/2014/main" id="{9454C744-7A70-4546-DD80-894C3C1512E0}"/>
                </a:ext>
              </a:extLst>
            </p:cNvPr>
            <p:cNvSpPr>
              <a:spLocks noChangeShapeType="1"/>
            </p:cNvSpPr>
            <p:nvPr/>
          </p:nvSpPr>
          <p:spPr bwMode="auto">
            <a:xfrm>
              <a:off x="3083" y="367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Line 138">
              <a:extLst>
                <a:ext uri="{FF2B5EF4-FFF2-40B4-BE49-F238E27FC236}">
                  <a16:creationId xmlns:a16="http://schemas.microsoft.com/office/drawing/2014/main" id="{89B32095-D77B-A45A-EF6B-33AC4063E7C7}"/>
                </a:ext>
              </a:extLst>
            </p:cNvPr>
            <p:cNvSpPr>
              <a:spLocks noChangeShapeType="1"/>
            </p:cNvSpPr>
            <p:nvPr/>
          </p:nvSpPr>
          <p:spPr bwMode="auto">
            <a:xfrm>
              <a:off x="3083" y="344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3" name="Line 139">
              <a:extLst>
                <a:ext uri="{FF2B5EF4-FFF2-40B4-BE49-F238E27FC236}">
                  <a16:creationId xmlns:a16="http://schemas.microsoft.com/office/drawing/2014/main" id="{CBA54C4F-56BB-2956-E784-6133F38BFE60}"/>
                </a:ext>
              </a:extLst>
            </p:cNvPr>
            <p:cNvSpPr>
              <a:spLocks noChangeShapeType="1"/>
            </p:cNvSpPr>
            <p:nvPr/>
          </p:nvSpPr>
          <p:spPr bwMode="auto">
            <a:xfrm>
              <a:off x="3083" y="322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Line 140">
              <a:extLst>
                <a:ext uri="{FF2B5EF4-FFF2-40B4-BE49-F238E27FC236}">
                  <a16:creationId xmlns:a16="http://schemas.microsoft.com/office/drawing/2014/main" id="{4B529E05-55F4-2523-A4EB-30AD1E378688}"/>
                </a:ext>
              </a:extLst>
            </p:cNvPr>
            <p:cNvSpPr>
              <a:spLocks noChangeShapeType="1"/>
            </p:cNvSpPr>
            <p:nvPr/>
          </p:nvSpPr>
          <p:spPr bwMode="auto">
            <a:xfrm>
              <a:off x="3083" y="29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5" name="Line 141">
              <a:extLst>
                <a:ext uri="{FF2B5EF4-FFF2-40B4-BE49-F238E27FC236}">
                  <a16:creationId xmlns:a16="http://schemas.microsoft.com/office/drawing/2014/main" id="{1017FF80-0FA6-C4EE-31D4-2454581E26CE}"/>
                </a:ext>
              </a:extLst>
            </p:cNvPr>
            <p:cNvSpPr>
              <a:spLocks noChangeShapeType="1"/>
            </p:cNvSpPr>
            <p:nvPr/>
          </p:nvSpPr>
          <p:spPr bwMode="auto">
            <a:xfrm>
              <a:off x="3083" y="276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Line 142">
              <a:extLst>
                <a:ext uri="{FF2B5EF4-FFF2-40B4-BE49-F238E27FC236}">
                  <a16:creationId xmlns:a16="http://schemas.microsoft.com/office/drawing/2014/main" id="{0D2889AB-2CE0-54A2-D906-331E865039D9}"/>
                </a:ext>
              </a:extLst>
            </p:cNvPr>
            <p:cNvSpPr>
              <a:spLocks noChangeShapeType="1"/>
            </p:cNvSpPr>
            <p:nvPr/>
          </p:nvSpPr>
          <p:spPr bwMode="auto">
            <a:xfrm>
              <a:off x="3083" y="253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7" name="Line 143">
              <a:extLst>
                <a:ext uri="{FF2B5EF4-FFF2-40B4-BE49-F238E27FC236}">
                  <a16:creationId xmlns:a16="http://schemas.microsoft.com/office/drawing/2014/main" id="{1630267E-7260-80E2-05B8-3C2A63A7C886}"/>
                </a:ext>
              </a:extLst>
            </p:cNvPr>
            <p:cNvSpPr>
              <a:spLocks noChangeShapeType="1"/>
            </p:cNvSpPr>
            <p:nvPr/>
          </p:nvSpPr>
          <p:spPr bwMode="auto">
            <a:xfrm>
              <a:off x="3083" y="230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Line 144">
              <a:extLst>
                <a:ext uri="{FF2B5EF4-FFF2-40B4-BE49-F238E27FC236}">
                  <a16:creationId xmlns:a16="http://schemas.microsoft.com/office/drawing/2014/main" id="{89879592-AC10-DCFF-B1D2-9B62F3EB9198}"/>
                </a:ext>
              </a:extLst>
            </p:cNvPr>
            <p:cNvSpPr>
              <a:spLocks noChangeShapeType="1"/>
            </p:cNvSpPr>
            <p:nvPr/>
          </p:nvSpPr>
          <p:spPr bwMode="auto">
            <a:xfrm flipH="1">
              <a:off x="5149" y="390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9" name="Line 145">
              <a:extLst>
                <a:ext uri="{FF2B5EF4-FFF2-40B4-BE49-F238E27FC236}">
                  <a16:creationId xmlns:a16="http://schemas.microsoft.com/office/drawing/2014/main" id="{84EC2D8B-BF27-B044-2FBF-08C40DF0162A}"/>
                </a:ext>
              </a:extLst>
            </p:cNvPr>
            <p:cNvSpPr>
              <a:spLocks noChangeShapeType="1"/>
            </p:cNvSpPr>
            <p:nvPr/>
          </p:nvSpPr>
          <p:spPr bwMode="auto">
            <a:xfrm flipH="1">
              <a:off x="5149" y="367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0" name="Line 146">
              <a:extLst>
                <a:ext uri="{FF2B5EF4-FFF2-40B4-BE49-F238E27FC236}">
                  <a16:creationId xmlns:a16="http://schemas.microsoft.com/office/drawing/2014/main" id="{C6CB7A86-7A76-C60A-4A62-EA6E65BBB538}"/>
                </a:ext>
              </a:extLst>
            </p:cNvPr>
            <p:cNvSpPr>
              <a:spLocks noChangeShapeType="1"/>
            </p:cNvSpPr>
            <p:nvPr/>
          </p:nvSpPr>
          <p:spPr bwMode="auto">
            <a:xfrm flipH="1">
              <a:off x="5149" y="344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1" name="Line 147">
              <a:extLst>
                <a:ext uri="{FF2B5EF4-FFF2-40B4-BE49-F238E27FC236}">
                  <a16:creationId xmlns:a16="http://schemas.microsoft.com/office/drawing/2014/main" id="{BFC54974-58D6-AA1C-FA25-E321061C1A5B}"/>
                </a:ext>
              </a:extLst>
            </p:cNvPr>
            <p:cNvSpPr>
              <a:spLocks noChangeShapeType="1"/>
            </p:cNvSpPr>
            <p:nvPr/>
          </p:nvSpPr>
          <p:spPr bwMode="auto">
            <a:xfrm flipH="1">
              <a:off x="5149" y="322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2" name="Line 148">
              <a:extLst>
                <a:ext uri="{FF2B5EF4-FFF2-40B4-BE49-F238E27FC236}">
                  <a16:creationId xmlns:a16="http://schemas.microsoft.com/office/drawing/2014/main" id="{5FE33A13-255B-775A-E3BB-45F74ED8437B}"/>
                </a:ext>
              </a:extLst>
            </p:cNvPr>
            <p:cNvSpPr>
              <a:spLocks noChangeShapeType="1"/>
            </p:cNvSpPr>
            <p:nvPr/>
          </p:nvSpPr>
          <p:spPr bwMode="auto">
            <a:xfrm flipH="1">
              <a:off x="5149" y="29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3" name="Line 149">
              <a:extLst>
                <a:ext uri="{FF2B5EF4-FFF2-40B4-BE49-F238E27FC236}">
                  <a16:creationId xmlns:a16="http://schemas.microsoft.com/office/drawing/2014/main" id="{2B0D3210-2D16-506B-12A3-890D3E8262D0}"/>
                </a:ext>
              </a:extLst>
            </p:cNvPr>
            <p:cNvSpPr>
              <a:spLocks noChangeShapeType="1"/>
            </p:cNvSpPr>
            <p:nvPr/>
          </p:nvSpPr>
          <p:spPr bwMode="auto">
            <a:xfrm flipH="1">
              <a:off x="5149" y="276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4" name="Line 150">
              <a:extLst>
                <a:ext uri="{FF2B5EF4-FFF2-40B4-BE49-F238E27FC236}">
                  <a16:creationId xmlns:a16="http://schemas.microsoft.com/office/drawing/2014/main" id="{1D8A671F-E67E-1E0E-61A0-6FDCA51B0A99}"/>
                </a:ext>
              </a:extLst>
            </p:cNvPr>
            <p:cNvSpPr>
              <a:spLocks noChangeShapeType="1"/>
            </p:cNvSpPr>
            <p:nvPr/>
          </p:nvSpPr>
          <p:spPr bwMode="auto">
            <a:xfrm flipH="1">
              <a:off x="5149" y="253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 name="Line 151">
              <a:extLst>
                <a:ext uri="{FF2B5EF4-FFF2-40B4-BE49-F238E27FC236}">
                  <a16:creationId xmlns:a16="http://schemas.microsoft.com/office/drawing/2014/main" id="{E99DF03A-852D-2FF0-7F83-DD030E6622AF}"/>
                </a:ext>
              </a:extLst>
            </p:cNvPr>
            <p:cNvSpPr>
              <a:spLocks noChangeShapeType="1"/>
            </p:cNvSpPr>
            <p:nvPr/>
          </p:nvSpPr>
          <p:spPr bwMode="auto">
            <a:xfrm flipH="1">
              <a:off x="5149" y="230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52">
              <a:extLst>
                <a:ext uri="{FF2B5EF4-FFF2-40B4-BE49-F238E27FC236}">
                  <a16:creationId xmlns:a16="http://schemas.microsoft.com/office/drawing/2014/main" id="{FD81A79D-F269-2018-D3B5-38CDAB455D90}"/>
                </a:ext>
              </a:extLst>
            </p:cNvPr>
            <p:cNvSpPr>
              <a:spLocks noChangeArrowheads="1"/>
            </p:cNvSpPr>
            <p:nvPr/>
          </p:nvSpPr>
          <p:spPr bwMode="auto">
            <a:xfrm>
              <a:off x="3001" y="385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 name="Rectangle 153">
              <a:extLst>
                <a:ext uri="{FF2B5EF4-FFF2-40B4-BE49-F238E27FC236}">
                  <a16:creationId xmlns:a16="http://schemas.microsoft.com/office/drawing/2014/main" id="{6CBAE96E-42B9-0A1A-F1F9-BA179E9FADEF}"/>
                </a:ext>
              </a:extLst>
            </p:cNvPr>
            <p:cNvSpPr>
              <a:spLocks noChangeArrowheads="1"/>
            </p:cNvSpPr>
            <p:nvPr/>
          </p:nvSpPr>
          <p:spPr bwMode="auto">
            <a:xfrm>
              <a:off x="2929" y="362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 name="Rectangle 154">
              <a:extLst>
                <a:ext uri="{FF2B5EF4-FFF2-40B4-BE49-F238E27FC236}">
                  <a16:creationId xmlns:a16="http://schemas.microsoft.com/office/drawing/2014/main" id="{87FFFE6F-6479-2D0A-DC0D-259747B82395}"/>
                </a:ext>
              </a:extLst>
            </p:cNvPr>
            <p:cNvSpPr>
              <a:spLocks noChangeArrowheads="1"/>
            </p:cNvSpPr>
            <p:nvPr/>
          </p:nvSpPr>
          <p:spPr bwMode="auto">
            <a:xfrm>
              <a:off x="2929" y="339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9" name="Rectangle 155">
              <a:extLst>
                <a:ext uri="{FF2B5EF4-FFF2-40B4-BE49-F238E27FC236}">
                  <a16:creationId xmlns:a16="http://schemas.microsoft.com/office/drawing/2014/main" id="{58ADB444-C482-79BB-4BB5-B19AFA70C639}"/>
                </a:ext>
              </a:extLst>
            </p:cNvPr>
            <p:cNvSpPr>
              <a:spLocks noChangeArrowheads="1"/>
            </p:cNvSpPr>
            <p:nvPr/>
          </p:nvSpPr>
          <p:spPr bwMode="auto">
            <a:xfrm>
              <a:off x="2929" y="317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0" name="Rectangle 156">
              <a:extLst>
                <a:ext uri="{FF2B5EF4-FFF2-40B4-BE49-F238E27FC236}">
                  <a16:creationId xmlns:a16="http://schemas.microsoft.com/office/drawing/2014/main" id="{A8BA456F-E606-AB12-5540-41BB3318BC5C}"/>
                </a:ext>
              </a:extLst>
            </p:cNvPr>
            <p:cNvSpPr>
              <a:spLocks noChangeArrowheads="1"/>
            </p:cNvSpPr>
            <p:nvPr/>
          </p:nvSpPr>
          <p:spPr bwMode="auto">
            <a:xfrm>
              <a:off x="2929" y="2944"/>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1" name="Rectangle 157">
              <a:extLst>
                <a:ext uri="{FF2B5EF4-FFF2-40B4-BE49-F238E27FC236}">
                  <a16:creationId xmlns:a16="http://schemas.microsoft.com/office/drawing/2014/main" id="{3DC59394-A7D0-E171-1A82-59A4F3BBD5B6}"/>
                </a:ext>
              </a:extLst>
            </p:cNvPr>
            <p:cNvSpPr>
              <a:spLocks noChangeArrowheads="1"/>
            </p:cNvSpPr>
            <p:nvPr/>
          </p:nvSpPr>
          <p:spPr bwMode="auto">
            <a:xfrm>
              <a:off x="2929" y="2718"/>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2" name="Rectangle 158">
              <a:extLst>
                <a:ext uri="{FF2B5EF4-FFF2-40B4-BE49-F238E27FC236}">
                  <a16:creationId xmlns:a16="http://schemas.microsoft.com/office/drawing/2014/main" id="{C616DAF8-8C30-FF49-9477-87EFAA8380D9}"/>
                </a:ext>
              </a:extLst>
            </p:cNvPr>
            <p:cNvSpPr>
              <a:spLocks noChangeArrowheads="1"/>
            </p:cNvSpPr>
            <p:nvPr/>
          </p:nvSpPr>
          <p:spPr bwMode="auto">
            <a:xfrm>
              <a:off x="2929" y="2487"/>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3" name="Rectangle 159">
              <a:extLst>
                <a:ext uri="{FF2B5EF4-FFF2-40B4-BE49-F238E27FC236}">
                  <a16:creationId xmlns:a16="http://schemas.microsoft.com/office/drawing/2014/main" id="{6ECFC8A6-CACC-52E3-A36F-DE1DA0FB8DF6}"/>
                </a:ext>
              </a:extLst>
            </p:cNvPr>
            <p:cNvSpPr>
              <a:spLocks noChangeArrowheads="1"/>
            </p:cNvSpPr>
            <p:nvPr/>
          </p:nvSpPr>
          <p:spPr bwMode="auto">
            <a:xfrm>
              <a:off x="2929" y="2261"/>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4" name="Rectangle 160">
              <a:extLst>
                <a:ext uri="{FF2B5EF4-FFF2-40B4-BE49-F238E27FC236}">
                  <a16:creationId xmlns:a16="http://schemas.microsoft.com/office/drawing/2014/main" id="{82B9E9B5-A180-7723-A2A1-83FFFF16418E}"/>
                </a:ext>
              </a:extLst>
            </p:cNvPr>
            <p:cNvSpPr>
              <a:spLocks noChangeArrowheads="1"/>
            </p:cNvSpPr>
            <p:nvPr/>
          </p:nvSpPr>
          <p:spPr bwMode="auto">
            <a:xfrm rot="16200000">
              <a:off x="2807" y="3076"/>
              <a:ext cx="1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5" name="Rectangle 161">
              <a:extLst>
                <a:ext uri="{FF2B5EF4-FFF2-40B4-BE49-F238E27FC236}">
                  <a16:creationId xmlns:a16="http://schemas.microsoft.com/office/drawing/2014/main" id="{6926453B-408B-19D6-AFCD-2FA4F62A054F}"/>
                </a:ext>
              </a:extLst>
            </p:cNvPr>
            <p:cNvSpPr>
              <a:spLocks noChangeArrowheads="1"/>
            </p:cNvSpPr>
            <p:nvPr/>
          </p:nvSpPr>
          <p:spPr bwMode="auto">
            <a:xfrm rot="16200000">
              <a:off x="2828" y="3034"/>
              <a:ext cx="7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6" name="Rectangle 162">
              <a:extLst>
                <a:ext uri="{FF2B5EF4-FFF2-40B4-BE49-F238E27FC236}">
                  <a16:creationId xmlns:a16="http://schemas.microsoft.com/office/drawing/2014/main" id="{CC3CF97A-134A-A636-20A1-814098038D1F}"/>
                </a:ext>
              </a:extLst>
            </p:cNvPr>
            <p:cNvSpPr>
              <a:spLocks noChangeArrowheads="1"/>
            </p:cNvSpPr>
            <p:nvPr/>
          </p:nvSpPr>
          <p:spPr bwMode="auto">
            <a:xfrm rot="16200000">
              <a:off x="2826" y="3004"/>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7" name="Rectangle 163">
              <a:extLst>
                <a:ext uri="{FF2B5EF4-FFF2-40B4-BE49-F238E27FC236}">
                  <a16:creationId xmlns:a16="http://schemas.microsoft.com/office/drawing/2014/main" id="{2001DEBE-6937-A4AF-A843-CD55057208F2}"/>
                </a:ext>
              </a:extLst>
            </p:cNvPr>
            <p:cNvSpPr>
              <a:spLocks noChangeArrowheads="1"/>
            </p:cNvSpPr>
            <p:nvPr/>
          </p:nvSpPr>
          <p:spPr bwMode="auto">
            <a:xfrm rot="16200000">
              <a:off x="2816" y="2960"/>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8" name="Rectangle 164">
              <a:extLst>
                <a:ext uri="{FF2B5EF4-FFF2-40B4-BE49-F238E27FC236}">
                  <a16:creationId xmlns:a16="http://schemas.microsoft.com/office/drawing/2014/main" id="{75E220C4-1F0F-84FE-4D81-A139AD89DB0B}"/>
                </a:ext>
              </a:extLst>
            </p:cNvPr>
            <p:cNvSpPr>
              <a:spLocks noChangeArrowheads="1"/>
            </p:cNvSpPr>
            <p:nvPr/>
          </p:nvSpPr>
          <p:spPr bwMode="auto">
            <a:xfrm rot="16200000">
              <a:off x="2826" y="2927"/>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9" name="Freeform 165">
              <a:extLst>
                <a:ext uri="{FF2B5EF4-FFF2-40B4-BE49-F238E27FC236}">
                  <a16:creationId xmlns:a16="http://schemas.microsoft.com/office/drawing/2014/main" id="{B61CE946-74CE-E175-F649-42BEFB49B1CF}"/>
                </a:ext>
              </a:extLst>
            </p:cNvPr>
            <p:cNvSpPr>
              <a:spLocks/>
            </p:cNvSpPr>
            <p:nvPr/>
          </p:nvSpPr>
          <p:spPr bwMode="auto">
            <a:xfrm>
              <a:off x="3083" y="2467"/>
              <a:ext cx="2087" cy="1435"/>
            </a:xfrm>
            <a:custGeom>
              <a:avLst/>
              <a:gdLst>
                <a:gd name="T0" fmla="*/ 29 w 2087"/>
                <a:gd name="T1" fmla="*/ 1435 h 1435"/>
                <a:gd name="T2" fmla="*/ 63 w 2087"/>
                <a:gd name="T3" fmla="*/ 1435 h 1435"/>
                <a:gd name="T4" fmla="*/ 97 w 2087"/>
                <a:gd name="T5" fmla="*/ 1425 h 1435"/>
                <a:gd name="T6" fmla="*/ 130 w 2087"/>
                <a:gd name="T7" fmla="*/ 1358 h 1435"/>
                <a:gd name="T8" fmla="*/ 163 w 2087"/>
                <a:gd name="T9" fmla="*/ 1220 h 1435"/>
                <a:gd name="T10" fmla="*/ 197 w 2087"/>
                <a:gd name="T11" fmla="*/ 1047 h 1435"/>
                <a:gd name="T12" fmla="*/ 230 w 2087"/>
                <a:gd name="T13" fmla="*/ 888 h 1435"/>
                <a:gd name="T14" fmla="*/ 264 w 2087"/>
                <a:gd name="T15" fmla="*/ 783 h 1435"/>
                <a:gd name="T16" fmla="*/ 297 w 2087"/>
                <a:gd name="T17" fmla="*/ 758 h 1435"/>
                <a:gd name="T18" fmla="*/ 331 w 2087"/>
                <a:gd name="T19" fmla="*/ 822 h 1435"/>
                <a:gd name="T20" fmla="*/ 364 w 2087"/>
                <a:gd name="T21" fmla="*/ 971 h 1435"/>
                <a:gd name="T22" fmla="*/ 397 w 2087"/>
                <a:gd name="T23" fmla="*/ 1170 h 1435"/>
                <a:gd name="T24" fmla="*/ 431 w 2087"/>
                <a:gd name="T25" fmla="*/ 1354 h 1435"/>
                <a:gd name="T26" fmla="*/ 464 w 2087"/>
                <a:gd name="T27" fmla="*/ 1432 h 1435"/>
                <a:gd name="T28" fmla="*/ 498 w 2087"/>
                <a:gd name="T29" fmla="*/ 1435 h 1435"/>
                <a:gd name="T30" fmla="*/ 531 w 2087"/>
                <a:gd name="T31" fmla="*/ 1435 h 1435"/>
                <a:gd name="T32" fmla="*/ 565 w 2087"/>
                <a:gd name="T33" fmla="*/ 1431 h 1435"/>
                <a:gd name="T34" fmla="*/ 598 w 2087"/>
                <a:gd name="T35" fmla="*/ 1351 h 1435"/>
                <a:gd name="T36" fmla="*/ 632 w 2087"/>
                <a:gd name="T37" fmla="*/ 1171 h 1435"/>
                <a:gd name="T38" fmla="*/ 665 w 2087"/>
                <a:gd name="T39" fmla="*/ 977 h 1435"/>
                <a:gd name="T40" fmla="*/ 698 w 2087"/>
                <a:gd name="T41" fmla="*/ 830 h 1435"/>
                <a:gd name="T42" fmla="*/ 732 w 2087"/>
                <a:gd name="T43" fmla="*/ 759 h 1435"/>
                <a:gd name="T44" fmla="*/ 765 w 2087"/>
                <a:gd name="T45" fmla="*/ 771 h 1435"/>
                <a:gd name="T46" fmla="*/ 799 w 2087"/>
                <a:gd name="T47" fmla="*/ 856 h 1435"/>
                <a:gd name="T48" fmla="*/ 832 w 2087"/>
                <a:gd name="T49" fmla="*/ 994 h 1435"/>
                <a:gd name="T50" fmla="*/ 866 w 2087"/>
                <a:gd name="T51" fmla="*/ 1155 h 1435"/>
                <a:gd name="T52" fmla="*/ 899 w 2087"/>
                <a:gd name="T53" fmla="*/ 1301 h 1435"/>
                <a:gd name="T54" fmla="*/ 933 w 2087"/>
                <a:gd name="T55" fmla="*/ 1398 h 1435"/>
                <a:gd name="T56" fmla="*/ 966 w 2087"/>
                <a:gd name="T57" fmla="*/ 1433 h 1435"/>
                <a:gd name="T58" fmla="*/ 1000 w 2087"/>
                <a:gd name="T59" fmla="*/ 1435 h 1435"/>
                <a:gd name="T60" fmla="*/ 1033 w 2087"/>
                <a:gd name="T61" fmla="*/ 1435 h 1435"/>
                <a:gd name="T62" fmla="*/ 1067 w 2087"/>
                <a:gd name="T63" fmla="*/ 1435 h 1435"/>
                <a:gd name="T64" fmla="*/ 1100 w 2087"/>
                <a:gd name="T65" fmla="*/ 1434 h 1435"/>
                <a:gd name="T66" fmla="*/ 1134 w 2087"/>
                <a:gd name="T67" fmla="*/ 1380 h 1435"/>
                <a:gd name="T68" fmla="*/ 1167 w 2087"/>
                <a:gd name="T69" fmla="*/ 1154 h 1435"/>
                <a:gd name="T70" fmla="*/ 1200 w 2087"/>
                <a:gd name="T71" fmla="*/ 797 h 1435"/>
                <a:gd name="T72" fmla="*/ 1234 w 2087"/>
                <a:gd name="T73" fmla="*/ 424 h 1435"/>
                <a:gd name="T74" fmla="*/ 1267 w 2087"/>
                <a:gd name="T75" fmla="*/ 134 h 1435"/>
                <a:gd name="T76" fmla="*/ 1301 w 2087"/>
                <a:gd name="T77" fmla="*/ 2 h 1435"/>
                <a:gd name="T78" fmla="*/ 1334 w 2087"/>
                <a:gd name="T79" fmla="*/ 81 h 1435"/>
                <a:gd name="T80" fmla="*/ 1368 w 2087"/>
                <a:gd name="T81" fmla="*/ 405 h 1435"/>
                <a:gd name="T82" fmla="*/ 1401 w 2087"/>
                <a:gd name="T83" fmla="*/ 998 h 1435"/>
                <a:gd name="T84" fmla="*/ 1435 w 2087"/>
                <a:gd name="T85" fmla="*/ 1175 h 1435"/>
                <a:gd name="T86" fmla="*/ 1468 w 2087"/>
                <a:gd name="T87" fmla="*/ 706 h 1435"/>
                <a:gd name="T88" fmla="*/ 1501 w 2087"/>
                <a:gd name="T89" fmla="*/ 377 h 1435"/>
                <a:gd name="T90" fmla="*/ 1535 w 2087"/>
                <a:gd name="T91" fmla="*/ 190 h 1435"/>
                <a:gd name="T92" fmla="*/ 1568 w 2087"/>
                <a:gd name="T93" fmla="*/ 137 h 1435"/>
                <a:gd name="T94" fmla="*/ 1602 w 2087"/>
                <a:gd name="T95" fmla="*/ 200 h 1435"/>
                <a:gd name="T96" fmla="*/ 1636 w 2087"/>
                <a:gd name="T97" fmla="*/ 353 h 1435"/>
                <a:gd name="T98" fmla="*/ 1669 w 2087"/>
                <a:gd name="T99" fmla="*/ 564 h 1435"/>
                <a:gd name="T100" fmla="*/ 1702 w 2087"/>
                <a:gd name="T101" fmla="*/ 796 h 1435"/>
                <a:gd name="T102" fmla="*/ 1736 w 2087"/>
                <a:gd name="T103" fmla="*/ 1017 h 1435"/>
                <a:gd name="T104" fmla="*/ 1769 w 2087"/>
                <a:gd name="T105" fmla="*/ 1199 h 1435"/>
                <a:gd name="T106" fmla="*/ 1803 w 2087"/>
                <a:gd name="T107" fmla="*/ 1327 h 1435"/>
                <a:gd name="T108" fmla="*/ 1836 w 2087"/>
                <a:gd name="T109" fmla="*/ 1398 h 1435"/>
                <a:gd name="T110" fmla="*/ 1870 w 2087"/>
                <a:gd name="T111" fmla="*/ 1427 h 1435"/>
                <a:gd name="T112" fmla="*/ 1903 w 2087"/>
                <a:gd name="T113" fmla="*/ 1434 h 1435"/>
                <a:gd name="T114" fmla="*/ 1936 w 2087"/>
                <a:gd name="T115" fmla="*/ 1435 h 1435"/>
                <a:gd name="T116" fmla="*/ 1970 w 2087"/>
                <a:gd name="T117" fmla="*/ 1435 h 1435"/>
                <a:gd name="T118" fmla="*/ 2003 w 2087"/>
                <a:gd name="T119" fmla="*/ 1435 h 1435"/>
                <a:gd name="T120" fmla="*/ 2037 w 2087"/>
                <a:gd name="T121" fmla="*/ 1435 h 1435"/>
                <a:gd name="T122" fmla="*/ 2070 w 2087"/>
                <a:gd name="T123"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435">
                  <a:moveTo>
                    <a:pt x="0" y="1435"/>
                  </a:moveTo>
                  <a:lnTo>
                    <a:pt x="4" y="1435"/>
                  </a:lnTo>
                  <a:lnTo>
                    <a:pt x="8" y="1435"/>
                  </a:lnTo>
                  <a:lnTo>
                    <a:pt x="13" y="1435"/>
                  </a:lnTo>
                  <a:lnTo>
                    <a:pt x="17" y="1435"/>
                  </a:lnTo>
                  <a:lnTo>
                    <a:pt x="21" y="1435"/>
                  </a:lnTo>
                  <a:lnTo>
                    <a:pt x="25" y="1435"/>
                  </a:lnTo>
                  <a:lnTo>
                    <a:pt x="29" y="1435"/>
                  </a:lnTo>
                  <a:lnTo>
                    <a:pt x="34" y="1435"/>
                  </a:lnTo>
                  <a:lnTo>
                    <a:pt x="38" y="1435"/>
                  </a:lnTo>
                  <a:lnTo>
                    <a:pt x="42" y="1435"/>
                  </a:lnTo>
                  <a:lnTo>
                    <a:pt x="46" y="1435"/>
                  </a:lnTo>
                  <a:lnTo>
                    <a:pt x="50" y="1435"/>
                  </a:lnTo>
                  <a:lnTo>
                    <a:pt x="54" y="1435"/>
                  </a:lnTo>
                  <a:lnTo>
                    <a:pt x="59" y="1435"/>
                  </a:lnTo>
                  <a:lnTo>
                    <a:pt x="63" y="1435"/>
                  </a:lnTo>
                  <a:lnTo>
                    <a:pt x="67" y="1435"/>
                  </a:lnTo>
                  <a:lnTo>
                    <a:pt x="71" y="1435"/>
                  </a:lnTo>
                  <a:lnTo>
                    <a:pt x="75" y="1434"/>
                  </a:lnTo>
                  <a:lnTo>
                    <a:pt x="80" y="1433"/>
                  </a:lnTo>
                  <a:lnTo>
                    <a:pt x="84" y="1432"/>
                  </a:lnTo>
                  <a:lnTo>
                    <a:pt x="88" y="1431"/>
                  </a:lnTo>
                  <a:lnTo>
                    <a:pt x="92" y="1428"/>
                  </a:lnTo>
                  <a:lnTo>
                    <a:pt x="97" y="1425"/>
                  </a:lnTo>
                  <a:lnTo>
                    <a:pt x="100" y="1421"/>
                  </a:lnTo>
                  <a:lnTo>
                    <a:pt x="105" y="1415"/>
                  </a:lnTo>
                  <a:lnTo>
                    <a:pt x="109" y="1409"/>
                  </a:lnTo>
                  <a:lnTo>
                    <a:pt x="113" y="1401"/>
                  </a:lnTo>
                  <a:lnTo>
                    <a:pt x="117" y="1392"/>
                  </a:lnTo>
                  <a:lnTo>
                    <a:pt x="121" y="1383"/>
                  </a:lnTo>
                  <a:lnTo>
                    <a:pt x="126" y="1371"/>
                  </a:lnTo>
                  <a:lnTo>
                    <a:pt x="130" y="1358"/>
                  </a:lnTo>
                  <a:lnTo>
                    <a:pt x="134" y="1345"/>
                  </a:lnTo>
                  <a:lnTo>
                    <a:pt x="138" y="1330"/>
                  </a:lnTo>
                  <a:lnTo>
                    <a:pt x="142" y="1314"/>
                  </a:lnTo>
                  <a:lnTo>
                    <a:pt x="147" y="1297"/>
                  </a:lnTo>
                  <a:lnTo>
                    <a:pt x="151" y="1278"/>
                  </a:lnTo>
                  <a:lnTo>
                    <a:pt x="155" y="1260"/>
                  </a:lnTo>
                  <a:lnTo>
                    <a:pt x="159" y="1240"/>
                  </a:lnTo>
                  <a:lnTo>
                    <a:pt x="163" y="1220"/>
                  </a:lnTo>
                  <a:lnTo>
                    <a:pt x="167" y="1199"/>
                  </a:lnTo>
                  <a:lnTo>
                    <a:pt x="172" y="1178"/>
                  </a:lnTo>
                  <a:lnTo>
                    <a:pt x="176" y="1157"/>
                  </a:lnTo>
                  <a:lnTo>
                    <a:pt x="180" y="1135"/>
                  </a:lnTo>
                  <a:lnTo>
                    <a:pt x="184" y="1113"/>
                  </a:lnTo>
                  <a:lnTo>
                    <a:pt x="188" y="1091"/>
                  </a:lnTo>
                  <a:lnTo>
                    <a:pt x="193" y="1069"/>
                  </a:lnTo>
                  <a:lnTo>
                    <a:pt x="197" y="1047"/>
                  </a:lnTo>
                  <a:lnTo>
                    <a:pt x="201" y="1026"/>
                  </a:lnTo>
                  <a:lnTo>
                    <a:pt x="205" y="1005"/>
                  </a:lnTo>
                  <a:lnTo>
                    <a:pt x="209" y="984"/>
                  </a:lnTo>
                  <a:lnTo>
                    <a:pt x="213" y="963"/>
                  </a:lnTo>
                  <a:lnTo>
                    <a:pt x="218" y="943"/>
                  </a:lnTo>
                  <a:lnTo>
                    <a:pt x="222" y="925"/>
                  </a:lnTo>
                  <a:lnTo>
                    <a:pt x="226" y="906"/>
                  </a:lnTo>
                  <a:lnTo>
                    <a:pt x="230" y="888"/>
                  </a:lnTo>
                  <a:lnTo>
                    <a:pt x="234" y="872"/>
                  </a:lnTo>
                  <a:lnTo>
                    <a:pt x="239" y="856"/>
                  </a:lnTo>
                  <a:lnTo>
                    <a:pt x="243" y="841"/>
                  </a:lnTo>
                  <a:lnTo>
                    <a:pt x="247" y="827"/>
                  </a:lnTo>
                  <a:lnTo>
                    <a:pt x="251" y="814"/>
                  </a:lnTo>
                  <a:lnTo>
                    <a:pt x="255" y="803"/>
                  </a:lnTo>
                  <a:lnTo>
                    <a:pt x="259" y="793"/>
                  </a:lnTo>
                  <a:lnTo>
                    <a:pt x="264" y="783"/>
                  </a:lnTo>
                  <a:lnTo>
                    <a:pt x="268" y="775"/>
                  </a:lnTo>
                  <a:lnTo>
                    <a:pt x="272" y="769"/>
                  </a:lnTo>
                  <a:lnTo>
                    <a:pt x="276" y="763"/>
                  </a:lnTo>
                  <a:lnTo>
                    <a:pt x="280" y="759"/>
                  </a:lnTo>
                  <a:lnTo>
                    <a:pt x="285" y="757"/>
                  </a:lnTo>
                  <a:lnTo>
                    <a:pt x="289" y="756"/>
                  </a:lnTo>
                  <a:lnTo>
                    <a:pt x="293" y="756"/>
                  </a:lnTo>
                  <a:lnTo>
                    <a:pt x="297" y="758"/>
                  </a:lnTo>
                  <a:lnTo>
                    <a:pt x="301" y="761"/>
                  </a:lnTo>
                  <a:lnTo>
                    <a:pt x="305" y="765"/>
                  </a:lnTo>
                  <a:lnTo>
                    <a:pt x="310" y="771"/>
                  </a:lnTo>
                  <a:lnTo>
                    <a:pt x="314" y="779"/>
                  </a:lnTo>
                  <a:lnTo>
                    <a:pt x="318" y="787"/>
                  </a:lnTo>
                  <a:lnTo>
                    <a:pt x="322" y="798"/>
                  </a:lnTo>
                  <a:lnTo>
                    <a:pt x="326" y="809"/>
                  </a:lnTo>
                  <a:lnTo>
                    <a:pt x="331" y="822"/>
                  </a:lnTo>
                  <a:lnTo>
                    <a:pt x="335" y="837"/>
                  </a:lnTo>
                  <a:lnTo>
                    <a:pt x="339" y="852"/>
                  </a:lnTo>
                  <a:lnTo>
                    <a:pt x="343" y="869"/>
                  </a:lnTo>
                  <a:lnTo>
                    <a:pt x="347" y="887"/>
                  </a:lnTo>
                  <a:lnTo>
                    <a:pt x="351" y="906"/>
                  </a:lnTo>
                  <a:lnTo>
                    <a:pt x="356" y="927"/>
                  </a:lnTo>
                  <a:lnTo>
                    <a:pt x="360" y="948"/>
                  </a:lnTo>
                  <a:lnTo>
                    <a:pt x="364" y="971"/>
                  </a:lnTo>
                  <a:lnTo>
                    <a:pt x="368" y="994"/>
                  </a:lnTo>
                  <a:lnTo>
                    <a:pt x="372" y="1017"/>
                  </a:lnTo>
                  <a:lnTo>
                    <a:pt x="377" y="1042"/>
                  </a:lnTo>
                  <a:lnTo>
                    <a:pt x="381" y="1067"/>
                  </a:lnTo>
                  <a:lnTo>
                    <a:pt x="385" y="1093"/>
                  </a:lnTo>
                  <a:lnTo>
                    <a:pt x="389" y="1118"/>
                  </a:lnTo>
                  <a:lnTo>
                    <a:pt x="393" y="1144"/>
                  </a:lnTo>
                  <a:lnTo>
                    <a:pt x="397" y="1170"/>
                  </a:lnTo>
                  <a:lnTo>
                    <a:pt x="402" y="1196"/>
                  </a:lnTo>
                  <a:lnTo>
                    <a:pt x="406" y="1221"/>
                  </a:lnTo>
                  <a:lnTo>
                    <a:pt x="410" y="1246"/>
                  </a:lnTo>
                  <a:lnTo>
                    <a:pt x="414" y="1270"/>
                  </a:lnTo>
                  <a:lnTo>
                    <a:pt x="418" y="1293"/>
                  </a:lnTo>
                  <a:lnTo>
                    <a:pt x="423" y="1315"/>
                  </a:lnTo>
                  <a:lnTo>
                    <a:pt x="427" y="1335"/>
                  </a:lnTo>
                  <a:lnTo>
                    <a:pt x="431" y="1354"/>
                  </a:lnTo>
                  <a:lnTo>
                    <a:pt x="435" y="1371"/>
                  </a:lnTo>
                  <a:lnTo>
                    <a:pt x="439" y="1386"/>
                  </a:lnTo>
                  <a:lnTo>
                    <a:pt x="444" y="1399"/>
                  </a:lnTo>
                  <a:lnTo>
                    <a:pt x="448" y="1410"/>
                  </a:lnTo>
                  <a:lnTo>
                    <a:pt x="452" y="1418"/>
                  </a:lnTo>
                  <a:lnTo>
                    <a:pt x="456" y="1425"/>
                  </a:lnTo>
                  <a:lnTo>
                    <a:pt x="460" y="1429"/>
                  </a:lnTo>
                  <a:lnTo>
                    <a:pt x="464" y="1432"/>
                  </a:lnTo>
                  <a:lnTo>
                    <a:pt x="469" y="1434"/>
                  </a:lnTo>
                  <a:lnTo>
                    <a:pt x="473" y="1435"/>
                  </a:lnTo>
                  <a:lnTo>
                    <a:pt x="477" y="1435"/>
                  </a:lnTo>
                  <a:lnTo>
                    <a:pt x="481" y="1435"/>
                  </a:lnTo>
                  <a:lnTo>
                    <a:pt x="485" y="1435"/>
                  </a:lnTo>
                  <a:lnTo>
                    <a:pt x="490" y="1435"/>
                  </a:lnTo>
                  <a:lnTo>
                    <a:pt x="494" y="1435"/>
                  </a:lnTo>
                  <a:lnTo>
                    <a:pt x="498" y="1435"/>
                  </a:lnTo>
                  <a:lnTo>
                    <a:pt x="502" y="1435"/>
                  </a:lnTo>
                  <a:lnTo>
                    <a:pt x="506" y="1435"/>
                  </a:lnTo>
                  <a:lnTo>
                    <a:pt x="510" y="1435"/>
                  </a:lnTo>
                  <a:lnTo>
                    <a:pt x="515" y="1435"/>
                  </a:lnTo>
                  <a:lnTo>
                    <a:pt x="519" y="1435"/>
                  </a:lnTo>
                  <a:lnTo>
                    <a:pt x="523" y="1435"/>
                  </a:lnTo>
                  <a:lnTo>
                    <a:pt x="527" y="1435"/>
                  </a:lnTo>
                  <a:lnTo>
                    <a:pt x="531" y="1435"/>
                  </a:lnTo>
                  <a:lnTo>
                    <a:pt x="536" y="1435"/>
                  </a:lnTo>
                  <a:lnTo>
                    <a:pt x="540" y="1435"/>
                  </a:lnTo>
                  <a:lnTo>
                    <a:pt x="544" y="1435"/>
                  </a:lnTo>
                  <a:lnTo>
                    <a:pt x="548" y="1435"/>
                  </a:lnTo>
                  <a:lnTo>
                    <a:pt x="552" y="1435"/>
                  </a:lnTo>
                  <a:lnTo>
                    <a:pt x="556" y="1435"/>
                  </a:lnTo>
                  <a:lnTo>
                    <a:pt x="561" y="1433"/>
                  </a:lnTo>
                  <a:lnTo>
                    <a:pt x="565" y="1431"/>
                  </a:lnTo>
                  <a:lnTo>
                    <a:pt x="569" y="1428"/>
                  </a:lnTo>
                  <a:lnTo>
                    <a:pt x="573" y="1423"/>
                  </a:lnTo>
                  <a:lnTo>
                    <a:pt x="577" y="1416"/>
                  </a:lnTo>
                  <a:lnTo>
                    <a:pt x="582" y="1407"/>
                  </a:lnTo>
                  <a:lnTo>
                    <a:pt x="586" y="1396"/>
                  </a:lnTo>
                  <a:lnTo>
                    <a:pt x="590" y="1383"/>
                  </a:lnTo>
                  <a:lnTo>
                    <a:pt x="594" y="1367"/>
                  </a:lnTo>
                  <a:lnTo>
                    <a:pt x="598" y="1351"/>
                  </a:lnTo>
                  <a:lnTo>
                    <a:pt x="602" y="1332"/>
                  </a:lnTo>
                  <a:lnTo>
                    <a:pt x="607" y="1312"/>
                  </a:lnTo>
                  <a:lnTo>
                    <a:pt x="611" y="1290"/>
                  </a:lnTo>
                  <a:lnTo>
                    <a:pt x="615" y="1268"/>
                  </a:lnTo>
                  <a:lnTo>
                    <a:pt x="619" y="1245"/>
                  </a:lnTo>
                  <a:lnTo>
                    <a:pt x="623" y="1220"/>
                  </a:lnTo>
                  <a:lnTo>
                    <a:pt x="628" y="1196"/>
                  </a:lnTo>
                  <a:lnTo>
                    <a:pt x="632" y="1171"/>
                  </a:lnTo>
                  <a:lnTo>
                    <a:pt x="636" y="1146"/>
                  </a:lnTo>
                  <a:lnTo>
                    <a:pt x="640" y="1120"/>
                  </a:lnTo>
                  <a:lnTo>
                    <a:pt x="644" y="1095"/>
                  </a:lnTo>
                  <a:lnTo>
                    <a:pt x="648" y="1071"/>
                  </a:lnTo>
                  <a:lnTo>
                    <a:pt x="652" y="1046"/>
                  </a:lnTo>
                  <a:lnTo>
                    <a:pt x="657" y="1023"/>
                  </a:lnTo>
                  <a:lnTo>
                    <a:pt x="661" y="999"/>
                  </a:lnTo>
                  <a:lnTo>
                    <a:pt x="665" y="977"/>
                  </a:lnTo>
                  <a:lnTo>
                    <a:pt x="669" y="955"/>
                  </a:lnTo>
                  <a:lnTo>
                    <a:pt x="674" y="934"/>
                  </a:lnTo>
                  <a:lnTo>
                    <a:pt x="678" y="914"/>
                  </a:lnTo>
                  <a:lnTo>
                    <a:pt x="682" y="895"/>
                  </a:lnTo>
                  <a:lnTo>
                    <a:pt x="686" y="877"/>
                  </a:lnTo>
                  <a:lnTo>
                    <a:pt x="690" y="860"/>
                  </a:lnTo>
                  <a:lnTo>
                    <a:pt x="694" y="845"/>
                  </a:lnTo>
                  <a:lnTo>
                    <a:pt x="698" y="830"/>
                  </a:lnTo>
                  <a:lnTo>
                    <a:pt x="703" y="817"/>
                  </a:lnTo>
                  <a:lnTo>
                    <a:pt x="707" y="805"/>
                  </a:lnTo>
                  <a:lnTo>
                    <a:pt x="711" y="794"/>
                  </a:lnTo>
                  <a:lnTo>
                    <a:pt x="715" y="784"/>
                  </a:lnTo>
                  <a:lnTo>
                    <a:pt x="720" y="776"/>
                  </a:lnTo>
                  <a:lnTo>
                    <a:pt x="724" y="769"/>
                  </a:lnTo>
                  <a:lnTo>
                    <a:pt x="728" y="764"/>
                  </a:lnTo>
                  <a:lnTo>
                    <a:pt x="732" y="759"/>
                  </a:lnTo>
                  <a:lnTo>
                    <a:pt x="736" y="756"/>
                  </a:lnTo>
                  <a:lnTo>
                    <a:pt x="741" y="755"/>
                  </a:lnTo>
                  <a:lnTo>
                    <a:pt x="744" y="754"/>
                  </a:lnTo>
                  <a:lnTo>
                    <a:pt x="749" y="755"/>
                  </a:lnTo>
                  <a:lnTo>
                    <a:pt x="753" y="757"/>
                  </a:lnTo>
                  <a:lnTo>
                    <a:pt x="757" y="761"/>
                  </a:lnTo>
                  <a:lnTo>
                    <a:pt x="761" y="765"/>
                  </a:lnTo>
                  <a:lnTo>
                    <a:pt x="765" y="771"/>
                  </a:lnTo>
                  <a:lnTo>
                    <a:pt x="770" y="778"/>
                  </a:lnTo>
                  <a:lnTo>
                    <a:pt x="774" y="786"/>
                  </a:lnTo>
                  <a:lnTo>
                    <a:pt x="778" y="796"/>
                  </a:lnTo>
                  <a:lnTo>
                    <a:pt x="782" y="806"/>
                  </a:lnTo>
                  <a:lnTo>
                    <a:pt x="787" y="817"/>
                  </a:lnTo>
                  <a:lnTo>
                    <a:pt x="791" y="829"/>
                  </a:lnTo>
                  <a:lnTo>
                    <a:pt x="795" y="842"/>
                  </a:lnTo>
                  <a:lnTo>
                    <a:pt x="799" y="856"/>
                  </a:lnTo>
                  <a:lnTo>
                    <a:pt x="803" y="871"/>
                  </a:lnTo>
                  <a:lnTo>
                    <a:pt x="807" y="887"/>
                  </a:lnTo>
                  <a:lnTo>
                    <a:pt x="811" y="903"/>
                  </a:lnTo>
                  <a:lnTo>
                    <a:pt x="816" y="920"/>
                  </a:lnTo>
                  <a:lnTo>
                    <a:pt x="820" y="938"/>
                  </a:lnTo>
                  <a:lnTo>
                    <a:pt x="824" y="956"/>
                  </a:lnTo>
                  <a:lnTo>
                    <a:pt x="828" y="975"/>
                  </a:lnTo>
                  <a:lnTo>
                    <a:pt x="832" y="994"/>
                  </a:lnTo>
                  <a:lnTo>
                    <a:pt x="837" y="1014"/>
                  </a:lnTo>
                  <a:lnTo>
                    <a:pt x="841" y="1033"/>
                  </a:lnTo>
                  <a:lnTo>
                    <a:pt x="845" y="1054"/>
                  </a:lnTo>
                  <a:lnTo>
                    <a:pt x="849" y="1074"/>
                  </a:lnTo>
                  <a:lnTo>
                    <a:pt x="853" y="1094"/>
                  </a:lnTo>
                  <a:lnTo>
                    <a:pt x="857" y="1114"/>
                  </a:lnTo>
                  <a:lnTo>
                    <a:pt x="862" y="1134"/>
                  </a:lnTo>
                  <a:lnTo>
                    <a:pt x="866" y="1155"/>
                  </a:lnTo>
                  <a:lnTo>
                    <a:pt x="870" y="1174"/>
                  </a:lnTo>
                  <a:lnTo>
                    <a:pt x="874" y="1194"/>
                  </a:lnTo>
                  <a:lnTo>
                    <a:pt x="878" y="1213"/>
                  </a:lnTo>
                  <a:lnTo>
                    <a:pt x="883" y="1232"/>
                  </a:lnTo>
                  <a:lnTo>
                    <a:pt x="887" y="1250"/>
                  </a:lnTo>
                  <a:lnTo>
                    <a:pt x="891" y="1268"/>
                  </a:lnTo>
                  <a:lnTo>
                    <a:pt x="895" y="1285"/>
                  </a:lnTo>
                  <a:lnTo>
                    <a:pt x="899" y="1301"/>
                  </a:lnTo>
                  <a:lnTo>
                    <a:pt x="903" y="1317"/>
                  </a:lnTo>
                  <a:lnTo>
                    <a:pt x="908" y="1331"/>
                  </a:lnTo>
                  <a:lnTo>
                    <a:pt x="912" y="1345"/>
                  </a:lnTo>
                  <a:lnTo>
                    <a:pt x="916" y="1358"/>
                  </a:lnTo>
                  <a:lnTo>
                    <a:pt x="920" y="1370"/>
                  </a:lnTo>
                  <a:lnTo>
                    <a:pt x="924" y="1380"/>
                  </a:lnTo>
                  <a:lnTo>
                    <a:pt x="929" y="1390"/>
                  </a:lnTo>
                  <a:lnTo>
                    <a:pt x="933" y="1398"/>
                  </a:lnTo>
                  <a:lnTo>
                    <a:pt x="937" y="1406"/>
                  </a:lnTo>
                  <a:lnTo>
                    <a:pt x="941" y="1413"/>
                  </a:lnTo>
                  <a:lnTo>
                    <a:pt x="945" y="1418"/>
                  </a:lnTo>
                  <a:lnTo>
                    <a:pt x="949" y="1423"/>
                  </a:lnTo>
                  <a:lnTo>
                    <a:pt x="954" y="1426"/>
                  </a:lnTo>
                  <a:lnTo>
                    <a:pt x="958" y="1429"/>
                  </a:lnTo>
                  <a:lnTo>
                    <a:pt x="962" y="1431"/>
                  </a:lnTo>
                  <a:lnTo>
                    <a:pt x="966" y="1433"/>
                  </a:lnTo>
                  <a:lnTo>
                    <a:pt x="970" y="1434"/>
                  </a:lnTo>
                  <a:lnTo>
                    <a:pt x="975" y="1434"/>
                  </a:lnTo>
                  <a:lnTo>
                    <a:pt x="979" y="1435"/>
                  </a:lnTo>
                  <a:lnTo>
                    <a:pt x="983" y="1435"/>
                  </a:lnTo>
                  <a:lnTo>
                    <a:pt x="987" y="1435"/>
                  </a:lnTo>
                  <a:lnTo>
                    <a:pt x="991" y="1435"/>
                  </a:lnTo>
                  <a:lnTo>
                    <a:pt x="995" y="1435"/>
                  </a:lnTo>
                  <a:lnTo>
                    <a:pt x="1000" y="1435"/>
                  </a:lnTo>
                  <a:lnTo>
                    <a:pt x="1004" y="1435"/>
                  </a:lnTo>
                  <a:lnTo>
                    <a:pt x="1008" y="1435"/>
                  </a:lnTo>
                  <a:lnTo>
                    <a:pt x="1012" y="1435"/>
                  </a:lnTo>
                  <a:lnTo>
                    <a:pt x="1016" y="1435"/>
                  </a:lnTo>
                  <a:lnTo>
                    <a:pt x="1021" y="1435"/>
                  </a:lnTo>
                  <a:lnTo>
                    <a:pt x="1025" y="1435"/>
                  </a:lnTo>
                  <a:lnTo>
                    <a:pt x="1029" y="1435"/>
                  </a:lnTo>
                  <a:lnTo>
                    <a:pt x="1033" y="1435"/>
                  </a:lnTo>
                  <a:lnTo>
                    <a:pt x="1037" y="1435"/>
                  </a:lnTo>
                  <a:lnTo>
                    <a:pt x="1042" y="1435"/>
                  </a:lnTo>
                  <a:lnTo>
                    <a:pt x="1046" y="1435"/>
                  </a:lnTo>
                  <a:lnTo>
                    <a:pt x="1050" y="1435"/>
                  </a:lnTo>
                  <a:lnTo>
                    <a:pt x="1054" y="1435"/>
                  </a:lnTo>
                  <a:lnTo>
                    <a:pt x="1058" y="1435"/>
                  </a:lnTo>
                  <a:lnTo>
                    <a:pt x="1062" y="1435"/>
                  </a:lnTo>
                  <a:lnTo>
                    <a:pt x="1067" y="1435"/>
                  </a:lnTo>
                  <a:lnTo>
                    <a:pt x="1071" y="1435"/>
                  </a:lnTo>
                  <a:lnTo>
                    <a:pt x="1075" y="1435"/>
                  </a:lnTo>
                  <a:lnTo>
                    <a:pt x="1079" y="1435"/>
                  </a:lnTo>
                  <a:lnTo>
                    <a:pt x="1083" y="1435"/>
                  </a:lnTo>
                  <a:lnTo>
                    <a:pt x="1088" y="1435"/>
                  </a:lnTo>
                  <a:lnTo>
                    <a:pt x="1092" y="1435"/>
                  </a:lnTo>
                  <a:lnTo>
                    <a:pt x="1096" y="1435"/>
                  </a:lnTo>
                  <a:lnTo>
                    <a:pt x="1100" y="1434"/>
                  </a:lnTo>
                  <a:lnTo>
                    <a:pt x="1104" y="1433"/>
                  </a:lnTo>
                  <a:lnTo>
                    <a:pt x="1108" y="1432"/>
                  </a:lnTo>
                  <a:lnTo>
                    <a:pt x="1113" y="1429"/>
                  </a:lnTo>
                  <a:lnTo>
                    <a:pt x="1117" y="1424"/>
                  </a:lnTo>
                  <a:lnTo>
                    <a:pt x="1121" y="1417"/>
                  </a:lnTo>
                  <a:lnTo>
                    <a:pt x="1125" y="1407"/>
                  </a:lnTo>
                  <a:lnTo>
                    <a:pt x="1129" y="1395"/>
                  </a:lnTo>
                  <a:lnTo>
                    <a:pt x="1134" y="1380"/>
                  </a:lnTo>
                  <a:lnTo>
                    <a:pt x="1138" y="1362"/>
                  </a:lnTo>
                  <a:lnTo>
                    <a:pt x="1142" y="1341"/>
                  </a:lnTo>
                  <a:lnTo>
                    <a:pt x="1146" y="1317"/>
                  </a:lnTo>
                  <a:lnTo>
                    <a:pt x="1150" y="1290"/>
                  </a:lnTo>
                  <a:lnTo>
                    <a:pt x="1154" y="1260"/>
                  </a:lnTo>
                  <a:lnTo>
                    <a:pt x="1159" y="1227"/>
                  </a:lnTo>
                  <a:lnTo>
                    <a:pt x="1163" y="1192"/>
                  </a:lnTo>
                  <a:lnTo>
                    <a:pt x="1167" y="1154"/>
                  </a:lnTo>
                  <a:lnTo>
                    <a:pt x="1171" y="1114"/>
                  </a:lnTo>
                  <a:lnTo>
                    <a:pt x="1175" y="1072"/>
                  </a:lnTo>
                  <a:lnTo>
                    <a:pt x="1180" y="1029"/>
                  </a:lnTo>
                  <a:lnTo>
                    <a:pt x="1184" y="984"/>
                  </a:lnTo>
                  <a:lnTo>
                    <a:pt x="1188" y="939"/>
                  </a:lnTo>
                  <a:lnTo>
                    <a:pt x="1192" y="892"/>
                  </a:lnTo>
                  <a:lnTo>
                    <a:pt x="1196" y="845"/>
                  </a:lnTo>
                  <a:lnTo>
                    <a:pt x="1200" y="797"/>
                  </a:lnTo>
                  <a:lnTo>
                    <a:pt x="1205" y="749"/>
                  </a:lnTo>
                  <a:lnTo>
                    <a:pt x="1209" y="700"/>
                  </a:lnTo>
                  <a:lnTo>
                    <a:pt x="1213" y="653"/>
                  </a:lnTo>
                  <a:lnTo>
                    <a:pt x="1217" y="605"/>
                  </a:lnTo>
                  <a:lnTo>
                    <a:pt x="1221" y="559"/>
                  </a:lnTo>
                  <a:lnTo>
                    <a:pt x="1226" y="513"/>
                  </a:lnTo>
                  <a:lnTo>
                    <a:pt x="1230" y="467"/>
                  </a:lnTo>
                  <a:lnTo>
                    <a:pt x="1234" y="424"/>
                  </a:lnTo>
                  <a:lnTo>
                    <a:pt x="1238" y="381"/>
                  </a:lnTo>
                  <a:lnTo>
                    <a:pt x="1242" y="340"/>
                  </a:lnTo>
                  <a:lnTo>
                    <a:pt x="1246" y="301"/>
                  </a:lnTo>
                  <a:lnTo>
                    <a:pt x="1251" y="263"/>
                  </a:lnTo>
                  <a:lnTo>
                    <a:pt x="1255" y="228"/>
                  </a:lnTo>
                  <a:lnTo>
                    <a:pt x="1259" y="194"/>
                  </a:lnTo>
                  <a:lnTo>
                    <a:pt x="1263" y="163"/>
                  </a:lnTo>
                  <a:lnTo>
                    <a:pt x="1267" y="134"/>
                  </a:lnTo>
                  <a:lnTo>
                    <a:pt x="1272" y="108"/>
                  </a:lnTo>
                  <a:lnTo>
                    <a:pt x="1276" y="84"/>
                  </a:lnTo>
                  <a:lnTo>
                    <a:pt x="1280" y="63"/>
                  </a:lnTo>
                  <a:lnTo>
                    <a:pt x="1284" y="45"/>
                  </a:lnTo>
                  <a:lnTo>
                    <a:pt x="1288" y="30"/>
                  </a:lnTo>
                  <a:lnTo>
                    <a:pt x="1292" y="18"/>
                  </a:lnTo>
                  <a:lnTo>
                    <a:pt x="1297" y="8"/>
                  </a:lnTo>
                  <a:lnTo>
                    <a:pt x="1301" y="2"/>
                  </a:lnTo>
                  <a:lnTo>
                    <a:pt x="1305" y="0"/>
                  </a:lnTo>
                  <a:lnTo>
                    <a:pt x="1309" y="1"/>
                  </a:lnTo>
                  <a:lnTo>
                    <a:pt x="1313" y="5"/>
                  </a:lnTo>
                  <a:lnTo>
                    <a:pt x="1318" y="13"/>
                  </a:lnTo>
                  <a:lnTo>
                    <a:pt x="1322" y="24"/>
                  </a:lnTo>
                  <a:lnTo>
                    <a:pt x="1326" y="39"/>
                  </a:lnTo>
                  <a:lnTo>
                    <a:pt x="1330" y="58"/>
                  </a:lnTo>
                  <a:lnTo>
                    <a:pt x="1334" y="81"/>
                  </a:lnTo>
                  <a:lnTo>
                    <a:pt x="1339" y="107"/>
                  </a:lnTo>
                  <a:lnTo>
                    <a:pt x="1342" y="138"/>
                  </a:lnTo>
                  <a:lnTo>
                    <a:pt x="1347" y="172"/>
                  </a:lnTo>
                  <a:lnTo>
                    <a:pt x="1351" y="210"/>
                  </a:lnTo>
                  <a:lnTo>
                    <a:pt x="1355" y="253"/>
                  </a:lnTo>
                  <a:lnTo>
                    <a:pt x="1359" y="299"/>
                  </a:lnTo>
                  <a:lnTo>
                    <a:pt x="1364" y="350"/>
                  </a:lnTo>
                  <a:lnTo>
                    <a:pt x="1368" y="405"/>
                  </a:lnTo>
                  <a:lnTo>
                    <a:pt x="1372" y="464"/>
                  </a:lnTo>
                  <a:lnTo>
                    <a:pt x="1376" y="528"/>
                  </a:lnTo>
                  <a:lnTo>
                    <a:pt x="1380" y="595"/>
                  </a:lnTo>
                  <a:lnTo>
                    <a:pt x="1385" y="667"/>
                  </a:lnTo>
                  <a:lnTo>
                    <a:pt x="1389" y="743"/>
                  </a:lnTo>
                  <a:lnTo>
                    <a:pt x="1393" y="824"/>
                  </a:lnTo>
                  <a:lnTo>
                    <a:pt x="1397" y="909"/>
                  </a:lnTo>
                  <a:lnTo>
                    <a:pt x="1401" y="998"/>
                  </a:lnTo>
                  <a:lnTo>
                    <a:pt x="1405" y="1092"/>
                  </a:lnTo>
                  <a:lnTo>
                    <a:pt x="1410" y="1190"/>
                  </a:lnTo>
                  <a:lnTo>
                    <a:pt x="1414" y="1293"/>
                  </a:lnTo>
                  <a:lnTo>
                    <a:pt x="1418" y="1400"/>
                  </a:lnTo>
                  <a:lnTo>
                    <a:pt x="1422" y="1385"/>
                  </a:lnTo>
                  <a:lnTo>
                    <a:pt x="1426" y="1313"/>
                  </a:lnTo>
                  <a:lnTo>
                    <a:pt x="1431" y="1243"/>
                  </a:lnTo>
                  <a:lnTo>
                    <a:pt x="1435" y="1175"/>
                  </a:lnTo>
                  <a:lnTo>
                    <a:pt x="1439" y="1109"/>
                  </a:lnTo>
                  <a:lnTo>
                    <a:pt x="1443" y="1045"/>
                  </a:lnTo>
                  <a:lnTo>
                    <a:pt x="1447" y="983"/>
                  </a:lnTo>
                  <a:lnTo>
                    <a:pt x="1451" y="924"/>
                  </a:lnTo>
                  <a:lnTo>
                    <a:pt x="1455" y="866"/>
                  </a:lnTo>
                  <a:lnTo>
                    <a:pt x="1460" y="811"/>
                  </a:lnTo>
                  <a:lnTo>
                    <a:pt x="1464" y="757"/>
                  </a:lnTo>
                  <a:lnTo>
                    <a:pt x="1468" y="706"/>
                  </a:lnTo>
                  <a:lnTo>
                    <a:pt x="1472" y="657"/>
                  </a:lnTo>
                  <a:lnTo>
                    <a:pt x="1477" y="611"/>
                  </a:lnTo>
                  <a:lnTo>
                    <a:pt x="1481" y="566"/>
                  </a:lnTo>
                  <a:lnTo>
                    <a:pt x="1485" y="524"/>
                  </a:lnTo>
                  <a:lnTo>
                    <a:pt x="1489" y="484"/>
                  </a:lnTo>
                  <a:lnTo>
                    <a:pt x="1493" y="446"/>
                  </a:lnTo>
                  <a:lnTo>
                    <a:pt x="1497" y="410"/>
                  </a:lnTo>
                  <a:lnTo>
                    <a:pt x="1501" y="377"/>
                  </a:lnTo>
                  <a:lnTo>
                    <a:pt x="1506" y="346"/>
                  </a:lnTo>
                  <a:lnTo>
                    <a:pt x="1510" y="317"/>
                  </a:lnTo>
                  <a:lnTo>
                    <a:pt x="1514" y="290"/>
                  </a:lnTo>
                  <a:lnTo>
                    <a:pt x="1518" y="266"/>
                  </a:lnTo>
                  <a:lnTo>
                    <a:pt x="1523" y="244"/>
                  </a:lnTo>
                  <a:lnTo>
                    <a:pt x="1527" y="224"/>
                  </a:lnTo>
                  <a:lnTo>
                    <a:pt x="1531" y="205"/>
                  </a:lnTo>
                  <a:lnTo>
                    <a:pt x="1535" y="190"/>
                  </a:lnTo>
                  <a:lnTo>
                    <a:pt x="1539" y="176"/>
                  </a:lnTo>
                  <a:lnTo>
                    <a:pt x="1543" y="165"/>
                  </a:lnTo>
                  <a:lnTo>
                    <a:pt x="1547" y="155"/>
                  </a:lnTo>
                  <a:lnTo>
                    <a:pt x="1552" y="147"/>
                  </a:lnTo>
                  <a:lnTo>
                    <a:pt x="1556" y="142"/>
                  </a:lnTo>
                  <a:lnTo>
                    <a:pt x="1560" y="138"/>
                  </a:lnTo>
                  <a:lnTo>
                    <a:pt x="1564" y="137"/>
                  </a:lnTo>
                  <a:lnTo>
                    <a:pt x="1568" y="137"/>
                  </a:lnTo>
                  <a:lnTo>
                    <a:pt x="1573" y="139"/>
                  </a:lnTo>
                  <a:lnTo>
                    <a:pt x="1577" y="143"/>
                  </a:lnTo>
                  <a:lnTo>
                    <a:pt x="1581" y="148"/>
                  </a:lnTo>
                  <a:lnTo>
                    <a:pt x="1585" y="155"/>
                  </a:lnTo>
                  <a:lnTo>
                    <a:pt x="1589" y="164"/>
                  </a:lnTo>
                  <a:lnTo>
                    <a:pt x="1593" y="175"/>
                  </a:lnTo>
                  <a:lnTo>
                    <a:pt x="1598" y="187"/>
                  </a:lnTo>
                  <a:lnTo>
                    <a:pt x="1602" y="200"/>
                  </a:lnTo>
                  <a:lnTo>
                    <a:pt x="1606" y="215"/>
                  </a:lnTo>
                  <a:lnTo>
                    <a:pt x="1610" y="231"/>
                  </a:lnTo>
                  <a:lnTo>
                    <a:pt x="1614" y="248"/>
                  </a:lnTo>
                  <a:lnTo>
                    <a:pt x="1619" y="267"/>
                  </a:lnTo>
                  <a:lnTo>
                    <a:pt x="1623" y="287"/>
                  </a:lnTo>
                  <a:lnTo>
                    <a:pt x="1627" y="308"/>
                  </a:lnTo>
                  <a:lnTo>
                    <a:pt x="1631" y="330"/>
                  </a:lnTo>
                  <a:lnTo>
                    <a:pt x="1636" y="353"/>
                  </a:lnTo>
                  <a:lnTo>
                    <a:pt x="1639" y="377"/>
                  </a:lnTo>
                  <a:lnTo>
                    <a:pt x="1644" y="402"/>
                  </a:lnTo>
                  <a:lnTo>
                    <a:pt x="1648" y="427"/>
                  </a:lnTo>
                  <a:lnTo>
                    <a:pt x="1652" y="454"/>
                  </a:lnTo>
                  <a:lnTo>
                    <a:pt x="1656" y="480"/>
                  </a:lnTo>
                  <a:lnTo>
                    <a:pt x="1660" y="508"/>
                  </a:lnTo>
                  <a:lnTo>
                    <a:pt x="1665" y="536"/>
                  </a:lnTo>
                  <a:lnTo>
                    <a:pt x="1669" y="564"/>
                  </a:lnTo>
                  <a:lnTo>
                    <a:pt x="1673" y="593"/>
                  </a:lnTo>
                  <a:lnTo>
                    <a:pt x="1677" y="621"/>
                  </a:lnTo>
                  <a:lnTo>
                    <a:pt x="1681" y="650"/>
                  </a:lnTo>
                  <a:lnTo>
                    <a:pt x="1686" y="680"/>
                  </a:lnTo>
                  <a:lnTo>
                    <a:pt x="1690" y="709"/>
                  </a:lnTo>
                  <a:lnTo>
                    <a:pt x="1694" y="738"/>
                  </a:lnTo>
                  <a:lnTo>
                    <a:pt x="1698" y="768"/>
                  </a:lnTo>
                  <a:lnTo>
                    <a:pt x="1702" y="796"/>
                  </a:lnTo>
                  <a:lnTo>
                    <a:pt x="1706" y="826"/>
                  </a:lnTo>
                  <a:lnTo>
                    <a:pt x="1711" y="854"/>
                  </a:lnTo>
                  <a:lnTo>
                    <a:pt x="1715" y="882"/>
                  </a:lnTo>
                  <a:lnTo>
                    <a:pt x="1719" y="910"/>
                  </a:lnTo>
                  <a:lnTo>
                    <a:pt x="1723" y="938"/>
                  </a:lnTo>
                  <a:lnTo>
                    <a:pt x="1727" y="965"/>
                  </a:lnTo>
                  <a:lnTo>
                    <a:pt x="1732" y="992"/>
                  </a:lnTo>
                  <a:lnTo>
                    <a:pt x="1736" y="1017"/>
                  </a:lnTo>
                  <a:lnTo>
                    <a:pt x="1740" y="1043"/>
                  </a:lnTo>
                  <a:lnTo>
                    <a:pt x="1744" y="1067"/>
                  </a:lnTo>
                  <a:lnTo>
                    <a:pt x="1748" y="1091"/>
                  </a:lnTo>
                  <a:lnTo>
                    <a:pt x="1752" y="1115"/>
                  </a:lnTo>
                  <a:lnTo>
                    <a:pt x="1757" y="1137"/>
                  </a:lnTo>
                  <a:lnTo>
                    <a:pt x="1761" y="1159"/>
                  </a:lnTo>
                  <a:lnTo>
                    <a:pt x="1765" y="1180"/>
                  </a:lnTo>
                  <a:lnTo>
                    <a:pt x="1769" y="1199"/>
                  </a:lnTo>
                  <a:lnTo>
                    <a:pt x="1773" y="1219"/>
                  </a:lnTo>
                  <a:lnTo>
                    <a:pt x="1778" y="1237"/>
                  </a:lnTo>
                  <a:lnTo>
                    <a:pt x="1782" y="1254"/>
                  </a:lnTo>
                  <a:lnTo>
                    <a:pt x="1786" y="1270"/>
                  </a:lnTo>
                  <a:lnTo>
                    <a:pt x="1790" y="1286"/>
                  </a:lnTo>
                  <a:lnTo>
                    <a:pt x="1794" y="1300"/>
                  </a:lnTo>
                  <a:lnTo>
                    <a:pt x="1798" y="1314"/>
                  </a:lnTo>
                  <a:lnTo>
                    <a:pt x="1803" y="1327"/>
                  </a:lnTo>
                  <a:lnTo>
                    <a:pt x="1807" y="1338"/>
                  </a:lnTo>
                  <a:lnTo>
                    <a:pt x="1811" y="1349"/>
                  </a:lnTo>
                  <a:lnTo>
                    <a:pt x="1815" y="1359"/>
                  </a:lnTo>
                  <a:lnTo>
                    <a:pt x="1819" y="1369"/>
                  </a:lnTo>
                  <a:lnTo>
                    <a:pt x="1824" y="1377"/>
                  </a:lnTo>
                  <a:lnTo>
                    <a:pt x="1828" y="1385"/>
                  </a:lnTo>
                  <a:lnTo>
                    <a:pt x="1832" y="1392"/>
                  </a:lnTo>
                  <a:lnTo>
                    <a:pt x="1836" y="1398"/>
                  </a:lnTo>
                  <a:lnTo>
                    <a:pt x="1840" y="1404"/>
                  </a:lnTo>
                  <a:lnTo>
                    <a:pt x="1844" y="1408"/>
                  </a:lnTo>
                  <a:lnTo>
                    <a:pt x="1849" y="1413"/>
                  </a:lnTo>
                  <a:lnTo>
                    <a:pt x="1853" y="1417"/>
                  </a:lnTo>
                  <a:lnTo>
                    <a:pt x="1857" y="1420"/>
                  </a:lnTo>
                  <a:lnTo>
                    <a:pt x="1861" y="1423"/>
                  </a:lnTo>
                  <a:lnTo>
                    <a:pt x="1865" y="1425"/>
                  </a:lnTo>
                  <a:lnTo>
                    <a:pt x="1870" y="1427"/>
                  </a:lnTo>
                  <a:lnTo>
                    <a:pt x="1874" y="1429"/>
                  </a:lnTo>
                  <a:lnTo>
                    <a:pt x="1878" y="1430"/>
                  </a:lnTo>
                  <a:lnTo>
                    <a:pt x="1882" y="1431"/>
                  </a:lnTo>
                  <a:lnTo>
                    <a:pt x="1886" y="1432"/>
                  </a:lnTo>
                  <a:lnTo>
                    <a:pt x="1890" y="1433"/>
                  </a:lnTo>
                  <a:lnTo>
                    <a:pt x="1895" y="1433"/>
                  </a:lnTo>
                  <a:lnTo>
                    <a:pt x="1899" y="1434"/>
                  </a:lnTo>
                  <a:lnTo>
                    <a:pt x="1903" y="1434"/>
                  </a:lnTo>
                  <a:lnTo>
                    <a:pt x="1907" y="1435"/>
                  </a:lnTo>
                  <a:lnTo>
                    <a:pt x="1911" y="1435"/>
                  </a:lnTo>
                  <a:lnTo>
                    <a:pt x="1916" y="1435"/>
                  </a:lnTo>
                  <a:lnTo>
                    <a:pt x="1920" y="1435"/>
                  </a:lnTo>
                  <a:lnTo>
                    <a:pt x="1924" y="1435"/>
                  </a:lnTo>
                  <a:lnTo>
                    <a:pt x="1928" y="1435"/>
                  </a:lnTo>
                  <a:lnTo>
                    <a:pt x="1932" y="1435"/>
                  </a:lnTo>
                  <a:lnTo>
                    <a:pt x="1936" y="1435"/>
                  </a:lnTo>
                  <a:lnTo>
                    <a:pt x="1941" y="1435"/>
                  </a:lnTo>
                  <a:lnTo>
                    <a:pt x="1945" y="1435"/>
                  </a:lnTo>
                  <a:lnTo>
                    <a:pt x="1949" y="1435"/>
                  </a:lnTo>
                  <a:lnTo>
                    <a:pt x="1953" y="1435"/>
                  </a:lnTo>
                  <a:lnTo>
                    <a:pt x="1957" y="1435"/>
                  </a:lnTo>
                  <a:lnTo>
                    <a:pt x="1962" y="1435"/>
                  </a:lnTo>
                  <a:lnTo>
                    <a:pt x="1966" y="1435"/>
                  </a:lnTo>
                  <a:lnTo>
                    <a:pt x="1970" y="1435"/>
                  </a:lnTo>
                  <a:lnTo>
                    <a:pt x="1974" y="1435"/>
                  </a:lnTo>
                  <a:lnTo>
                    <a:pt x="1978" y="1435"/>
                  </a:lnTo>
                  <a:lnTo>
                    <a:pt x="1983" y="1435"/>
                  </a:lnTo>
                  <a:lnTo>
                    <a:pt x="1987" y="1435"/>
                  </a:lnTo>
                  <a:lnTo>
                    <a:pt x="1991" y="1435"/>
                  </a:lnTo>
                  <a:lnTo>
                    <a:pt x="1995" y="1435"/>
                  </a:lnTo>
                  <a:lnTo>
                    <a:pt x="1999" y="1435"/>
                  </a:lnTo>
                  <a:lnTo>
                    <a:pt x="2003" y="1435"/>
                  </a:lnTo>
                  <a:lnTo>
                    <a:pt x="2008" y="1435"/>
                  </a:lnTo>
                  <a:lnTo>
                    <a:pt x="2012" y="1435"/>
                  </a:lnTo>
                  <a:lnTo>
                    <a:pt x="2016" y="1435"/>
                  </a:lnTo>
                  <a:lnTo>
                    <a:pt x="2020" y="1435"/>
                  </a:lnTo>
                  <a:lnTo>
                    <a:pt x="2024" y="1435"/>
                  </a:lnTo>
                  <a:lnTo>
                    <a:pt x="2029" y="1435"/>
                  </a:lnTo>
                  <a:lnTo>
                    <a:pt x="2033" y="1435"/>
                  </a:lnTo>
                  <a:lnTo>
                    <a:pt x="2037" y="1435"/>
                  </a:lnTo>
                  <a:lnTo>
                    <a:pt x="2041" y="1435"/>
                  </a:lnTo>
                  <a:lnTo>
                    <a:pt x="2045" y="1435"/>
                  </a:lnTo>
                  <a:lnTo>
                    <a:pt x="2049" y="1435"/>
                  </a:lnTo>
                  <a:lnTo>
                    <a:pt x="2054" y="1435"/>
                  </a:lnTo>
                  <a:lnTo>
                    <a:pt x="2058" y="1435"/>
                  </a:lnTo>
                  <a:lnTo>
                    <a:pt x="2062" y="1435"/>
                  </a:lnTo>
                  <a:lnTo>
                    <a:pt x="2066" y="1435"/>
                  </a:lnTo>
                  <a:lnTo>
                    <a:pt x="2070" y="1435"/>
                  </a:lnTo>
                  <a:lnTo>
                    <a:pt x="2075" y="1435"/>
                  </a:lnTo>
                  <a:lnTo>
                    <a:pt x="2079" y="1435"/>
                  </a:lnTo>
                  <a:lnTo>
                    <a:pt x="2083" y="1435"/>
                  </a:lnTo>
                  <a:lnTo>
                    <a:pt x="2087" y="1435"/>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0" name="Freeform 166">
              <a:extLst>
                <a:ext uri="{FF2B5EF4-FFF2-40B4-BE49-F238E27FC236}">
                  <a16:creationId xmlns:a16="http://schemas.microsoft.com/office/drawing/2014/main" id="{5958BF28-417C-BCAB-4D94-99294714C3C6}"/>
                </a:ext>
              </a:extLst>
            </p:cNvPr>
            <p:cNvSpPr>
              <a:spLocks/>
            </p:cNvSpPr>
            <p:nvPr/>
          </p:nvSpPr>
          <p:spPr bwMode="auto">
            <a:xfrm>
              <a:off x="4358" y="2435"/>
              <a:ext cx="61" cy="58"/>
            </a:xfrm>
            <a:custGeom>
              <a:avLst/>
              <a:gdLst>
                <a:gd name="T0" fmla="*/ 0 w 61"/>
                <a:gd name="T1" fmla="*/ 22 h 58"/>
                <a:gd name="T2" fmla="*/ 22 w 61"/>
                <a:gd name="T3" fmla="*/ 22 h 58"/>
                <a:gd name="T4" fmla="*/ 30 w 61"/>
                <a:gd name="T5" fmla="*/ 0 h 58"/>
                <a:gd name="T6" fmla="*/ 37 w 61"/>
                <a:gd name="T7" fmla="*/ 22 h 58"/>
                <a:gd name="T8" fmla="*/ 61 w 61"/>
                <a:gd name="T9" fmla="*/ 22 h 58"/>
                <a:gd name="T10" fmla="*/ 42 w 61"/>
                <a:gd name="T11" fmla="*/ 36 h 58"/>
                <a:gd name="T12" fmla="*/ 49 w 61"/>
                <a:gd name="T13" fmla="*/ 58 h 58"/>
                <a:gd name="T14" fmla="*/ 30 w 61"/>
                <a:gd name="T15" fmla="*/ 45 h 58"/>
                <a:gd name="T16" fmla="*/ 11 w 61"/>
                <a:gd name="T17" fmla="*/ 58 h 58"/>
                <a:gd name="T18" fmla="*/ 18 w 61"/>
                <a:gd name="T19" fmla="*/ 36 h 58"/>
                <a:gd name="T20" fmla="*/ 0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0" y="22"/>
                  </a:moveTo>
                  <a:lnTo>
                    <a:pt x="22" y="22"/>
                  </a:lnTo>
                  <a:lnTo>
                    <a:pt x="30" y="0"/>
                  </a:lnTo>
                  <a:lnTo>
                    <a:pt x="37" y="22"/>
                  </a:lnTo>
                  <a:lnTo>
                    <a:pt x="61" y="22"/>
                  </a:lnTo>
                  <a:lnTo>
                    <a:pt x="42" y="36"/>
                  </a:lnTo>
                  <a:lnTo>
                    <a:pt x="49" y="58"/>
                  </a:lnTo>
                  <a:lnTo>
                    <a:pt x="30" y="45"/>
                  </a:lnTo>
                  <a:lnTo>
                    <a:pt x="11" y="58"/>
                  </a:lnTo>
                  <a:lnTo>
                    <a:pt x="18" y="36"/>
                  </a:lnTo>
                  <a:lnTo>
                    <a:pt x="0" y="22"/>
                  </a:lnTo>
                  <a:close/>
                </a:path>
              </a:pathLst>
            </a:custGeom>
            <a:noFill/>
            <a:ln w="15875"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1704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 10</a:t>
            </a:r>
            <a:br>
              <a:rPr lang="en-US" dirty="0"/>
            </a:br>
            <a:r>
              <a:rPr lang="en-US" dirty="0"/>
              <a:t>Efficient Global Optimization (EGO)</a:t>
            </a:r>
          </a:p>
        </p:txBody>
      </p:sp>
      <p:sp>
        <p:nvSpPr>
          <p:cNvPr id="5" name="Subtitle 4">
            <a:extLst>
              <a:ext uri="{FF2B5EF4-FFF2-40B4-BE49-F238E27FC236}">
                <a16:creationId xmlns:a16="http://schemas.microsoft.com/office/drawing/2014/main" id="{02405D2A-6BBD-41CC-B727-D915ED3C85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831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1DC481F-6F2D-A98B-4E6D-E215BDA4C992}"/>
                  </a:ext>
                </a:extLst>
              </p:cNvPr>
              <p:cNvSpPr>
                <a:spLocks noGrp="1"/>
              </p:cNvSpPr>
              <p:nvPr>
                <p:ph type="body" sz="quarter" idx="10"/>
              </p:nvPr>
            </p:nvSpPr>
            <p:spPr>
              <a:xfrm>
                <a:off x="304800" y="655256"/>
                <a:ext cx="8534400" cy="445001"/>
              </a:xfrm>
            </p:spPr>
            <p:txBody>
              <a:bodyPr>
                <a:normAutofit/>
              </a:bodyPr>
              <a:lstStyle/>
              <a:p>
                <a:r>
                  <a:rPr lang="en-US" sz="2000" dirty="0"/>
                  <a:t>Perform 3 EGO iteration for </a:t>
                </a:r>
                <a14:m>
                  <m:oMath xmlns:m="http://schemas.openxmlformats.org/officeDocument/2006/math">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6</m:t>
                            </m:r>
                            <m:r>
                              <a:rPr lang="en-US" sz="2000" i="1">
                                <a:latin typeface="Cambria Math" panose="02040503050406030204" pitchFamily="18" charset="0"/>
                              </a:rPr>
                              <m:t>𝑥</m:t>
                            </m:r>
                            <m:r>
                              <a:rPr lang="en-US" sz="2000" i="1">
                                <a:latin typeface="Cambria Math" panose="02040503050406030204" pitchFamily="18" charset="0"/>
                              </a:rPr>
                              <m:t>−2</m:t>
                            </m:r>
                          </m:e>
                        </m:d>
                      </m:e>
                      <m:sup>
                        <m:r>
                          <a:rPr lang="en-US" sz="2000" i="1">
                            <a:latin typeface="Cambria Math" panose="02040503050406030204" pitchFamily="18" charset="0"/>
                          </a:rPr>
                          <m:t>2</m:t>
                        </m:r>
                      </m:sup>
                    </m:sSup>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r>
                          <a:rPr lang="en-US" sz="2000" i="1">
                            <a:latin typeface="Cambria Math" panose="02040503050406030204" pitchFamily="18" charset="0"/>
                          </a:rPr>
                          <m:t>(12</m:t>
                        </m:r>
                        <m:r>
                          <a:rPr lang="en-US" sz="2000" i="1">
                            <a:latin typeface="Cambria Math" panose="02040503050406030204" pitchFamily="18" charset="0"/>
                          </a:rPr>
                          <m:t>𝑥</m:t>
                        </m:r>
                        <m:r>
                          <a:rPr lang="en-US" sz="2000" i="1">
                            <a:latin typeface="Cambria Math" panose="02040503050406030204" pitchFamily="18" charset="0"/>
                          </a:rPr>
                          <m:t>−4)</m:t>
                        </m:r>
                      </m:e>
                    </m:func>
                  </m:oMath>
                </a14:m>
                <a:endParaRPr lang="en-US" sz="2000" dirty="0"/>
              </a:p>
            </p:txBody>
          </p:sp>
        </mc:Choice>
        <mc:Fallback xmlns="">
          <p:sp>
            <p:nvSpPr>
              <p:cNvPr id="2" name="Text Placeholder 1">
                <a:extLst>
                  <a:ext uri="{FF2B5EF4-FFF2-40B4-BE49-F238E27FC236}">
                    <a16:creationId xmlns:a16="http://schemas.microsoft.com/office/drawing/2014/main" id="{11DC481F-6F2D-A98B-4E6D-E215BDA4C992}"/>
                  </a:ext>
                </a:extLst>
              </p:cNvPr>
              <p:cNvSpPr>
                <a:spLocks noGrp="1" noRot="1" noChangeAspect="1" noMove="1" noResize="1" noEditPoints="1" noAdjustHandles="1" noChangeArrowheads="1" noChangeShapeType="1" noTextEdit="1"/>
              </p:cNvSpPr>
              <p:nvPr>
                <p:ph type="body" sz="quarter" idx="10"/>
              </p:nvPr>
            </p:nvSpPr>
            <p:spPr>
              <a:xfrm>
                <a:off x="304800" y="655256"/>
                <a:ext cx="8534400" cy="445001"/>
              </a:xfrm>
              <a:blipFill>
                <a:blip r:embed="rId2"/>
                <a:stretch>
                  <a:fillRect l="-643" t="-10959" b="-958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9A3DE34-B68E-8A24-5639-ACF02B1293A7}"/>
              </a:ext>
            </a:extLst>
          </p:cNvPr>
          <p:cNvSpPr>
            <a:spLocks noGrp="1"/>
          </p:cNvSpPr>
          <p:nvPr>
            <p:ph type="title"/>
          </p:nvPr>
        </p:nvSpPr>
        <p:spPr/>
        <p:txBody>
          <a:bodyPr>
            <a:normAutofit fontScale="90000"/>
          </a:bodyPr>
          <a:lstStyle/>
          <a:p>
            <a:r>
              <a:rPr lang="en-US" dirty="0"/>
              <a:t>Ex10.1) Adding Additional Sample using EI</a:t>
            </a:r>
          </a:p>
        </p:txBody>
      </p:sp>
      <p:sp>
        <p:nvSpPr>
          <p:cNvPr id="5" name="TextBox 4">
            <a:extLst>
              <a:ext uri="{FF2B5EF4-FFF2-40B4-BE49-F238E27FC236}">
                <a16:creationId xmlns:a16="http://schemas.microsoft.com/office/drawing/2014/main" id="{6D7E4ACE-A196-E206-22FA-D3E00A66A808}"/>
              </a:ext>
            </a:extLst>
          </p:cNvPr>
          <p:cNvSpPr txBox="1"/>
          <p:nvPr/>
        </p:nvSpPr>
        <p:spPr>
          <a:xfrm>
            <a:off x="728547" y="988747"/>
            <a:ext cx="7343677" cy="581697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myfun = @(x) (6*x-2).^2.*sin(12*x-4);                    % In-line function</a:t>
            </a:r>
          </a:p>
          <a:p>
            <a:r>
              <a:rPr lang="en-US" sz="1200" noProof="1">
                <a:latin typeface="Courier New" panose="02070309020205020404" pitchFamily="49" charset="0"/>
                <a:cs typeface="Courier New" panose="02070309020205020404" pitchFamily="49" charset="0"/>
              </a:rPr>
              <a:t>xs=[0 0.5 0.68 1]';                                      % Sample locations</a:t>
            </a:r>
          </a:p>
          <a:p>
            <a:r>
              <a:rPr lang="en-US" sz="1200" noProof="1">
                <a:latin typeface="Courier New" panose="02070309020205020404" pitchFamily="49" charset="0"/>
                <a:cs typeface="Courier New" panose="02070309020205020404" pitchFamily="49" charset="0"/>
              </a:rPr>
              <a:t>ys=myfun(xs);                                              % output samples</a:t>
            </a:r>
          </a:p>
          <a:p>
            <a:r>
              <a:rPr lang="en-US" sz="1200" noProof="1">
                <a:latin typeface="Courier New" panose="02070309020205020404" pitchFamily="49" charset="0"/>
                <a:cs typeface="Courier New" panose="02070309020205020404" pitchFamily="49" charset="0"/>
              </a:rPr>
              <a:t>xp=linspace(0,1,501)';                                  % Prediction points</a:t>
            </a:r>
          </a:p>
          <a:p>
            <a:r>
              <a:rPr lang="en-US" sz="1200" noProof="1">
                <a:latin typeface="Courier New" panose="02070309020205020404" pitchFamily="49" charset="0"/>
                <a:cs typeface="Courier New" panose="02070309020205020404" pitchFamily="49" charset="0"/>
              </a:rPr>
              <a:t>[yp, ysig, nb]=Kriging(xs,ys,xp,0,0);             % Build Kriging surrogate</a:t>
            </a:r>
          </a:p>
          <a:p>
            <a:r>
              <a:rPr lang="en-US" sz="1200" noProof="1">
                <a:latin typeface="Courier New" panose="02070309020205020404" pitchFamily="49" charset="0"/>
                <a:cs typeface="Courier New" panose="02070309020205020404" pitchFamily="49" charset="0"/>
              </a:rPr>
              <a:t>ny=size(ys,1);                                          % Number of samples</a:t>
            </a:r>
          </a:p>
          <a:p>
            <a:r>
              <a:rPr lang="en-US" sz="1200" noProof="1">
                <a:latin typeface="Courier New" panose="02070309020205020404" pitchFamily="49" charset="0"/>
                <a:cs typeface="Courier New" panose="02070309020205020404" pitchFamily="49" charset="0"/>
              </a:rPr>
              <a:t>cilb = yp + tinv(0.16,ny-nb)*ysig;   % Lower-bounds of prediction intervals</a:t>
            </a:r>
          </a:p>
          <a:p>
            <a:r>
              <a:rPr lang="en-US" sz="1200" noProof="1">
                <a:latin typeface="Courier New" panose="02070309020205020404" pitchFamily="49" charset="0"/>
                <a:cs typeface="Courier New" panose="02070309020205020404" pitchFamily="49" charset="0"/>
              </a:rPr>
              <a:t>ciub = yp + tinv(0.84,ny-nb)*ysig;   % Upper-bounds of prediction intervals</a:t>
            </a:r>
          </a:p>
          <a:p>
            <a:r>
              <a:rPr lang="en-US" sz="1200" noProof="1">
                <a:latin typeface="Courier New" panose="02070309020205020404" pitchFamily="49" charset="0"/>
                <a:cs typeface="Courier New" panose="02070309020205020404" pitchFamily="49" charset="0"/>
              </a:rPr>
              <a:t>ytrue=myfun(xp);                % True function values at prediction points</a:t>
            </a:r>
          </a:p>
          <a:p>
            <a:r>
              <a:rPr lang="en-US" sz="1200" noProof="1">
                <a:latin typeface="Courier New" panose="02070309020205020404" pitchFamily="49" charset="0"/>
                <a:cs typeface="Courier New" panose="02070309020205020404" pitchFamily="49" charset="0"/>
              </a:rPr>
              <a:t>figure; hold on;                                         % Plotting results</a:t>
            </a:r>
          </a:p>
          <a:p>
            <a:r>
              <a:rPr lang="en-US" sz="1200" noProof="1">
                <a:latin typeface="Courier New" panose="02070309020205020404" pitchFamily="49" charset="0"/>
                <a:cs typeface="Courier New" panose="02070309020205020404" pitchFamily="49" charset="0"/>
              </a:rPr>
              <a:t>xShaded=[xp;sort(xp,'descend')]; yShaded=[cilb;ciub(end:-1:1)];</a:t>
            </a:r>
          </a:p>
          <a:p>
            <a:r>
              <a:rPr lang="en-US" sz="1200" noProof="1">
                <a:latin typeface="Courier New" panose="02070309020205020404" pitchFamily="49" charset="0"/>
                <a:cs typeface="Courier New" panose="02070309020205020404" pitchFamily="49" charset="0"/>
              </a:rPr>
              <a:t>patch(xShaded,yShaded,[.24 .73 .89],'EdgeColor','none');</a:t>
            </a:r>
          </a:p>
          <a:p>
            <a:r>
              <a:rPr lang="en-US" sz="1200" noProof="1">
                <a:latin typeface="Courier New" panose="02070309020205020404" pitchFamily="49" charset="0"/>
                <a:cs typeface="Courier New" panose="02070309020205020404" pitchFamily="49" charset="0"/>
              </a:rPr>
              <a:t>plot(xp,yp,'r-',xs,ys,'k+',xp,ytrue,'k-','Markersize',10,'Linewidth',1.5)</a:t>
            </a:r>
          </a:p>
          <a:p>
            <a:r>
              <a:rPr lang="en-US" sz="1200" noProof="1">
                <a:latin typeface="Courier New" panose="02070309020205020404" pitchFamily="49" charset="0"/>
                <a:cs typeface="Courier New" panose="02070309020205020404" pitchFamily="49" charset="0"/>
              </a:rPr>
              <a:t>xlabel('x');ylabel('y(x)');</a:t>
            </a:r>
          </a:p>
          <a:p>
            <a:r>
              <a:rPr lang="en-US" sz="1200" noProof="1">
                <a:latin typeface="Courier New" panose="02070309020205020404" pitchFamily="49" charset="0"/>
                <a:cs typeface="Courier New" panose="02070309020205020404" pitchFamily="49" charset="0"/>
              </a:rPr>
              <a:t>legend('68% PI','Kriging prediction','Samples','True function');</a:t>
            </a:r>
          </a:p>
          <a:p>
            <a:r>
              <a:rPr lang="en-US" sz="1200" noProof="1">
                <a:latin typeface="Courier New" panose="02070309020205020404" pitchFamily="49" charset="0"/>
                <a:cs typeface="Courier New" panose="02070309020205020404" pitchFamily="49" charset="0"/>
              </a:rPr>
              <a:t>%</a:t>
            </a:r>
          </a:p>
          <a:p>
            <a:r>
              <a:rPr lang="en-US" sz="1200" noProof="1">
                <a:latin typeface="Courier New" panose="02070309020205020404" pitchFamily="49" charset="0"/>
                <a:cs typeface="Courier New" panose="02070309020205020404" pitchFamily="49" charset="0"/>
              </a:rPr>
              <a:t>[xopt, yopt]=fminsearch(@myfun,0.6);             % Optimum of true function</a:t>
            </a:r>
          </a:p>
          <a:p>
            <a:r>
              <a:rPr lang="en-US" sz="1200" noProof="1">
                <a:latin typeface="Courier New" panose="02070309020205020404" pitchFamily="49" charset="0"/>
                <a:cs typeface="Courier New" panose="02070309020205020404" pitchFamily="49" charset="0"/>
              </a:rPr>
              <a:t>[yPBS,I]=min(ys);xPBS=xs(I);                          % Present best sample</a:t>
            </a:r>
          </a:p>
          <a:p>
            <a:r>
              <a:rPr lang="en-US" sz="1200" noProof="1">
                <a:latin typeface="Courier New" panose="02070309020205020404" pitchFamily="49" charset="0"/>
                <a:cs typeface="Courier New" panose="02070309020205020404" pitchFamily="49" charset="0"/>
              </a:rPr>
              <a:t>u=(yPBS-yp)./ysig;                                        % Normalized zPBS</a:t>
            </a:r>
          </a:p>
          <a:p>
            <a:r>
              <a:rPr lang="en-US" sz="1200" noProof="1">
                <a:latin typeface="Courier New" panose="02070309020205020404" pitchFamily="49" charset="0"/>
                <a:cs typeface="Courier New" panose="02070309020205020404" pitchFamily="49" charset="0"/>
              </a:rPr>
              <a:t>EI=ysig.*(u.*cdf('Normal',u,0,1)+pdf('Normal',u,0,1));%Expected improvement</a:t>
            </a:r>
          </a:p>
          <a:p>
            <a:r>
              <a:rPr lang="en-US" sz="1200" noProof="1">
                <a:latin typeface="Courier New" panose="02070309020205020404" pitchFamily="49" charset="0"/>
                <a:cs typeface="Courier New" panose="02070309020205020404" pitchFamily="49" charset="0"/>
              </a:rPr>
              <a:t>[EImax, I]=max(EI); xEImax=xp(I);            % Maximum expected improvement</a:t>
            </a:r>
          </a:p>
          <a:p>
            <a:r>
              <a:rPr lang="en-US" sz="1200" noProof="1">
                <a:latin typeface="Courier New" panose="02070309020205020404" pitchFamily="49" charset="0"/>
                <a:cs typeface="Courier New" panose="02070309020205020404" pitchFamily="49" charset="0"/>
              </a:rPr>
              <a:t>fprintf('     xPBS     yPBS   xEImax    EImax\n')</a:t>
            </a:r>
          </a:p>
          <a:p>
            <a:r>
              <a:rPr lang="en-US" sz="1200" noProof="1">
                <a:latin typeface="Courier New" panose="02070309020205020404" pitchFamily="49" charset="0"/>
                <a:cs typeface="Courier New" panose="02070309020205020404" pitchFamily="49" charset="0"/>
              </a:rPr>
              <a:t>fprintf('%8.3g %8.3g %8.3g %8.3g\n',xPBS,yPBS,xEImax,EImax);</a:t>
            </a:r>
          </a:p>
          <a:p>
            <a:r>
              <a:rPr lang="en-US" sz="1200" noProof="1">
                <a:latin typeface="Courier New" panose="02070309020205020404" pitchFamily="49" charset="0"/>
                <a:cs typeface="Courier New" panose="02070309020205020404" pitchFamily="49" charset="0"/>
              </a:rPr>
              <a:t>figure;</a:t>
            </a:r>
          </a:p>
          <a:p>
            <a:r>
              <a:rPr lang="en-US" sz="1200" noProof="1">
                <a:latin typeface="Courier New" panose="02070309020205020404" pitchFamily="49" charset="0"/>
                <a:cs typeface="Courier New" panose="02070309020205020404" pitchFamily="49" charset="0"/>
              </a:rPr>
              <a:t>plot(xp,EI,'k',xEImax,EImax,'pentagram','Markersize',10,'Linewidth',1.5);</a:t>
            </a:r>
          </a:p>
          <a:p>
            <a:r>
              <a:rPr lang="en-US" sz="1200" noProof="1">
                <a:latin typeface="Courier New" panose="02070309020205020404" pitchFamily="49" charset="0"/>
                <a:cs typeface="Courier New" panose="02070309020205020404" pitchFamily="49" charset="0"/>
              </a:rPr>
              <a:t>xlabel('x');ylabel('EI(x)');</a:t>
            </a:r>
          </a:p>
          <a:p>
            <a:r>
              <a:rPr lang="en-US" sz="1200" noProof="1">
                <a:latin typeface="Courier New" panose="02070309020205020404" pitchFamily="49" charset="0"/>
                <a:cs typeface="Courier New" panose="02070309020205020404" pitchFamily="49" charset="0"/>
              </a:rPr>
              <a:t>eRMS=sqrt(sum((ytrue-yp).^2)/501);             % RMS error at N grid points</a:t>
            </a:r>
          </a:p>
          <a:p>
            <a:r>
              <a:rPr lang="en-US" sz="1200" noProof="1">
                <a:latin typeface="Courier New" panose="02070309020205020404" pitchFamily="49" charset="0"/>
                <a:cs typeface="Courier New" panose="02070309020205020404" pitchFamily="49" charset="0"/>
              </a:rPr>
              <a:t>eav=sum(abs(ytrue-yp))/501;              % Average error at NxN grid points</a:t>
            </a:r>
          </a:p>
          <a:p>
            <a:r>
              <a:rPr lang="en-US" sz="1200" noProof="1">
                <a:latin typeface="Courier New" panose="02070309020205020404" pitchFamily="49" charset="0"/>
                <a:cs typeface="Courier New" panose="02070309020205020404" pitchFamily="49" charset="0"/>
              </a:rPr>
              <a:t>emax=max(abs(ytrue-yp));                 % Maximum error at NxN grid points</a:t>
            </a:r>
          </a:p>
          <a:p>
            <a:r>
              <a:rPr lang="en-US" sz="1200" noProof="1">
                <a:latin typeface="Courier New" panose="02070309020205020404" pitchFamily="49" charset="0"/>
                <a:cs typeface="Courier New" panose="02070309020205020404" pitchFamily="49" charset="0"/>
              </a:rPr>
              <a:t>fprintf('RMS error:%8.3g\nAve error:%8.3g\nMax error:%8.3g\n',eRMS,eav,emax);</a:t>
            </a:r>
          </a:p>
        </p:txBody>
      </p:sp>
    </p:spTree>
    <p:extLst>
      <p:ext uri="{BB962C8B-B14F-4D97-AF65-F5344CB8AC3E}">
        <p14:creationId xmlns:p14="http://schemas.microsoft.com/office/powerpoint/2010/main" val="127939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2AFE87-4618-8355-BC33-7F5D17332316}"/>
              </a:ext>
            </a:extLst>
          </p:cNvPr>
          <p:cNvSpPr>
            <a:spLocks noGrp="1"/>
          </p:cNvSpPr>
          <p:nvPr>
            <p:ph type="body" sz="quarter" idx="10"/>
          </p:nvPr>
        </p:nvSpPr>
        <p:spPr>
          <a:xfrm>
            <a:off x="304800" y="774200"/>
            <a:ext cx="8534400" cy="383697"/>
          </a:xfrm>
        </p:spPr>
        <p:txBody>
          <a:bodyPr>
            <a:normAutofit/>
          </a:bodyPr>
          <a:lstStyle/>
          <a:p>
            <a:r>
              <a:rPr lang="en-US" sz="2000" dirty="0"/>
              <a:t>Need to add additional sample to </a:t>
            </a:r>
            <a:r>
              <a:rPr lang="en-US" sz="2000" dirty="0" err="1"/>
              <a:t>xs</a:t>
            </a:r>
            <a:r>
              <a:rPr lang="en-US" sz="2000" dirty="0"/>
              <a:t> from </a:t>
            </a:r>
            <a:r>
              <a:rPr lang="en-US" sz="2000" dirty="0" err="1"/>
              <a:t>xEImax</a:t>
            </a:r>
            <a:r>
              <a:rPr lang="en-US" sz="2000" dirty="0"/>
              <a:t> output</a:t>
            </a:r>
          </a:p>
          <a:p>
            <a:endParaRPr lang="en-US" sz="2000" dirty="0"/>
          </a:p>
        </p:txBody>
      </p:sp>
      <p:sp>
        <p:nvSpPr>
          <p:cNvPr id="3" name="Title 2">
            <a:extLst>
              <a:ext uri="{FF2B5EF4-FFF2-40B4-BE49-F238E27FC236}">
                <a16:creationId xmlns:a16="http://schemas.microsoft.com/office/drawing/2014/main" id="{25E4633C-C3A3-E1A8-509A-1E889075D1E3}"/>
              </a:ext>
            </a:extLst>
          </p:cNvPr>
          <p:cNvSpPr>
            <a:spLocks noGrp="1"/>
          </p:cNvSpPr>
          <p:nvPr>
            <p:ph type="title"/>
          </p:nvPr>
        </p:nvSpPr>
        <p:spPr/>
        <p:txBody>
          <a:bodyPr>
            <a:normAutofit fontScale="90000"/>
          </a:bodyPr>
          <a:lstStyle/>
          <a:p>
            <a:r>
              <a:rPr lang="en-US" dirty="0"/>
              <a:t>Ex10.1) Adding Additional Sample using EI </a:t>
            </a:r>
            <a:r>
              <a:rPr lang="en-US" i="1" dirty="0"/>
              <a:t>cont</a:t>
            </a:r>
            <a:r>
              <a:rPr lang="en-US" dirty="0"/>
              <a: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17C5578-9EA2-1BED-22BB-E13C3957BF78}"/>
                  </a:ext>
                </a:extLst>
              </p:cNvPr>
              <p:cNvGraphicFramePr>
                <a:graphicFrameLocks noGrp="1"/>
              </p:cNvGraphicFramePr>
              <p:nvPr>
                <p:extLst>
                  <p:ext uri="{D42A27DB-BD31-4B8C-83A1-F6EECF244321}">
                    <p14:modId xmlns:p14="http://schemas.microsoft.com/office/powerpoint/2010/main" val="2572871760"/>
                  </p:ext>
                </p:extLst>
              </p:nvPr>
            </p:nvGraphicFramePr>
            <p:xfrm>
              <a:off x="237893" y="1348233"/>
              <a:ext cx="8534400" cy="1551084"/>
            </p:xfrm>
            <a:graphic>
              <a:graphicData uri="http://schemas.openxmlformats.org/drawingml/2006/table">
                <a:tbl>
                  <a:tblPr firstRow="1" firstCol="1" bandRow="1">
                    <a:tableStyleId>{5C22544A-7EE6-4342-B048-85BDC9FD1C3A}</a:tableStyleId>
                  </a:tblPr>
                  <a:tblGrid>
                    <a:gridCol w="1065920">
                      <a:extLst>
                        <a:ext uri="{9D8B030D-6E8A-4147-A177-3AD203B41FA5}">
                          <a16:colId xmlns:a16="http://schemas.microsoft.com/office/drawing/2014/main" val="4162614040"/>
                        </a:ext>
                      </a:extLst>
                    </a:gridCol>
                    <a:gridCol w="1065920">
                      <a:extLst>
                        <a:ext uri="{9D8B030D-6E8A-4147-A177-3AD203B41FA5}">
                          <a16:colId xmlns:a16="http://schemas.microsoft.com/office/drawing/2014/main" val="1966527654"/>
                        </a:ext>
                      </a:extLst>
                    </a:gridCol>
                    <a:gridCol w="1066800">
                      <a:extLst>
                        <a:ext uri="{9D8B030D-6E8A-4147-A177-3AD203B41FA5}">
                          <a16:colId xmlns:a16="http://schemas.microsoft.com/office/drawing/2014/main" val="1857731355"/>
                        </a:ext>
                      </a:extLst>
                    </a:gridCol>
                    <a:gridCol w="1066800">
                      <a:extLst>
                        <a:ext uri="{9D8B030D-6E8A-4147-A177-3AD203B41FA5}">
                          <a16:colId xmlns:a16="http://schemas.microsoft.com/office/drawing/2014/main" val="7286742"/>
                        </a:ext>
                      </a:extLst>
                    </a:gridCol>
                    <a:gridCol w="1066800">
                      <a:extLst>
                        <a:ext uri="{9D8B030D-6E8A-4147-A177-3AD203B41FA5}">
                          <a16:colId xmlns:a16="http://schemas.microsoft.com/office/drawing/2014/main" val="3176665735"/>
                        </a:ext>
                      </a:extLst>
                    </a:gridCol>
                    <a:gridCol w="1066800">
                      <a:extLst>
                        <a:ext uri="{9D8B030D-6E8A-4147-A177-3AD203B41FA5}">
                          <a16:colId xmlns:a16="http://schemas.microsoft.com/office/drawing/2014/main" val="1473553173"/>
                        </a:ext>
                      </a:extLst>
                    </a:gridCol>
                    <a:gridCol w="1067680">
                      <a:extLst>
                        <a:ext uri="{9D8B030D-6E8A-4147-A177-3AD203B41FA5}">
                          <a16:colId xmlns:a16="http://schemas.microsoft.com/office/drawing/2014/main" val="728464986"/>
                        </a:ext>
                      </a:extLst>
                    </a:gridCol>
                    <a:gridCol w="1067680">
                      <a:extLst>
                        <a:ext uri="{9D8B030D-6E8A-4147-A177-3AD203B41FA5}">
                          <a16:colId xmlns:a16="http://schemas.microsoft.com/office/drawing/2014/main" val="809309896"/>
                        </a:ext>
                      </a:extLst>
                    </a:gridCol>
                  </a:tblGrid>
                  <a:tr h="258514">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𝑛</m:t>
                                    </m:r>
                                  </m:e>
                                  <m:sub>
                                    <m:r>
                                      <a:rPr lang="en-US" sz="1600">
                                        <a:effectLst/>
                                        <a:latin typeface="Cambria Math" panose="02040503050406030204" pitchFamily="18" charset="0"/>
                                      </a:rPr>
                                      <m:t>𝑦</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m:rPr>
                                        <m:sty m:val="p"/>
                                      </m:rPr>
                                      <a:rPr lang="en-US" sz="1600">
                                        <a:effectLst/>
                                        <a:latin typeface="Cambria Math" panose="02040503050406030204" pitchFamily="18" charset="0"/>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m:rPr>
                                        <m:sty m:val="p"/>
                                      </m:rPr>
                                      <a:rPr lang="en-US" sz="1600">
                                        <a:effectLst/>
                                        <a:latin typeface="Cambria Math" panose="02040503050406030204" pitchFamily="18" charset="0"/>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m:rPr>
                                        <m:sty m:val="p"/>
                                      </m:rPr>
                                      <a:rPr lang="en-US" sz="1600">
                                        <a:effectLst/>
                                        <a:latin typeface="Cambria Math" panose="02040503050406030204" pitchFamily="18" charset="0"/>
                                      </a:rPr>
                                      <m:t>EI</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600" i="1">
                                        <a:effectLst/>
                                        <a:latin typeface="Cambria Math" panose="02040503050406030204" pitchFamily="18" charset="0"/>
                                      </a:rPr>
                                    </m:ctrlPr>
                                  </m:funcPr>
                                  <m:fName>
                                    <m:r>
                                      <m:rPr>
                                        <m:sty m:val="p"/>
                                      </m:rPr>
                                      <a:rPr lang="en-US" sz="1600">
                                        <a:effectLst/>
                                        <a:latin typeface="Cambria Math" panose="02040503050406030204" pitchFamily="18" charset="0"/>
                                      </a:rPr>
                                      <m:t>max</m:t>
                                    </m:r>
                                  </m:fName>
                                  <m:e>
                                    <m:r>
                                      <a:rPr lang="en-US" sz="1600">
                                        <a:effectLst/>
                                        <a:latin typeface="Cambria Math" panose="02040503050406030204" pitchFamily="18" charset="0"/>
                                      </a:rPr>
                                      <m:t>𝐸𝐼</m:t>
                                    </m:r>
                                  </m:e>
                                </m:func>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RMS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av</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max</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862855759"/>
                      </a:ext>
                    </a:extLst>
                  </a:tr>
                  <a:tr h="258514">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0.246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0.827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4.08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3.51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93112936"/>
                      </a:ext>
                    </a:extLst>
                  </a:tr>
                  <a:tr h="258514">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0.631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3.05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2.16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7.61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473856646"/>
                      </a:ext>
                    </a:extLst>
                  </a:tr>
                  <a:tr h="258514">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0.743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1.15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1.87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1.32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4.55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09394041"/>
                      </a:ext>
                    </a:extLst>
                  </a:tr>
                  <a:tr h="258514">
                    <a:tc>
                      <a:txBody>
                        <a:bodyPr/>
                        <a:lstStyle/>
                        <a:p>
                          <a:pPr marL="0" marR="0" algn="ctr">
                            <a:lnSpc>
                              <a:spcPts val="1500"/>
                            </a:lnSpc>
                            <a:buNone/>
                            <a:tabLst>
                              <a:tab pos="228600" algn="l"/>
                              <a:tab pos="2971800" algn="ctr"/>
                              <a:tab pos="5943600" algn="r"/>
                            </a:tabLst>
                          </a:pPr>
                          <a:r>
                            <a:rPr lang="en-US" sz="1600">
                              <a:effectLst/>
                            </a:rPr>
                            <a:t>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0.743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−5.92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0.762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0.15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1.21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0.85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2.64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25291445"/>
                      </a:ext>
                    </a:extLst>
                  </a:tr>
                  <a:tr h="258514">
                    <a:tc>
                      <a:txBody>
                        <a:bodyPr/>
                        <a:lstStyle/>
                        <a:p>
                          <a:pPr marL="0" marR="0" algn="ctr">
                            <a:lnSpc>
                              <a:spcPts val="1500"/>
                            </a:lnSpc>
                            <a:buNone/>
                            <a:tabLst>
                              <a:tab pos="228600" algn="l"/>
                              <a:tab pos="2971800" algn="ctr"/>
                              <a:tab pos="5943600" algn="r"/>
                            </a:tabLst>
                          </a:pPr>
                          <a:r>
                            <a:rPr lang="en-US" sz="1600">
                              <a:effectLst/>
                            </a:rPr>
                            <a:t>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0.762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−6.01</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0.758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0.0116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0.769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0.463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dirty="0">
                              <a:effectLst/>
                            </a:rPr>
                            <a:t>2.01</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228921928"/>
                      </a:ext>
                    </a:extLst>
                  </a:tr>
                </a:tbl>
              </a:graphicData>
            </a:graphic>
          </p:graphicFrame>
        </mc:Choice>
        <mc:Fallback xmlns="">
          <p:graphicFrame>
            <p:nvGraphicFramePr>
              <p:cNvPr id="5" name="Table 4">
                <a:extLst>
                  <a:ext uri="{FF2B5EF4-FFF2-40B4-BE49-F238E27FC236}">
                    <a16:creationId xmlns:a16="http://schemas.microsoft.com/office/drawing/2014/main" id="{917C5578-9EA2-1BED-22BB-E13C3957BF78}"/>
                  </a:ext>
                </a:extLst>
              </p:cNvPr>
              <p:cNvGraphicFramePr>
                <a:graphicFrameLocks noGrp="1"/>
              </p:cNvGraphicFramePr>
              <p:nvPr>
                <p:extLst>
                  <p:ext uri="{D42A27DB-BD31-4B8C-83A1-F6EECF244321}">
                    <p14:modId xmlns:p14="http://schemas.microsoft.com/office/powerpoint/2010/main" val="2572871760"/>
                  </p:ext>
                </p:extLst>
              </p:nvPr>
            </p:nvGraphicFramePr>
            <p:xfrm>
              <a:off x="237893" y="1348233"/>
              <a:ext cx="8534400" cy="1551084"/>
            </p:xfrm>
            <a:graphic>
              <a:graphicData uri="http://schemas.openxmlformats.org/drawingml/2006/table">
                <a:tbl>
                  <a:tblPr firstRow="1" firstCol="1" bandRow="1">
                    <a:tableStyleId>{5C22544A-7EE6-4342-B048-85BDC9FD1C3A}</a:tableStyleId>
                  </a:tblPr>
                  <a:tblGrid>
                    <a:gridCol w="1065920">
                      <a:extLst>
                        <a:ext uri="{9D8B030D-6E8A-4147-A177-3AD203B41FA5}">
                          <a16:colId xmlns:a16="http://schemas.microsoft.com/office/drawing/2014/main" val="4162614040"/>
                        </a:ext>
                      </a:extLst>
                    </a:gridCol>
                    <a:gridCol w="1065920">
                      <a:extLst>
                        <a:ext uri="{9D8B030D-6E8A-4147-A177-3AD203B41FA5}">
                          <a16:colId xmlns:a16="http://schemas.microsoft.com/office/drawing/2014/main" val="1966527654"/>
                        </a:ext>
                      </a:extLst>
                    </a:gridCol>
                    <a:gridCol w="1066800">
                      <a:extLst>
                        <a:ext uri="{9D8B030D-6E8A-4147-A177-3AD203B41FA5}">
                          <a16:colId xmlns:a16="http://schemas.microsoft.com/office/drawing/2014/main" val="1857731355"/>
                        </a:ext>
                      </a:extLst>
                    </a:gridCol>
                    <a:gridCol w="1066800">
                      <a:extLst>
                        <a:ext uri="{9D8B030D-6E8A-4147-A177-3AD203B41FA5}">
                          <a16:colId xmlns:a16="http://schemas.microsoft.com/office/drawing/2014/main" val="7286742"/>
                        </a:ext>
                      </a:extLst>
                    </a:gridCol>
                    <a:gridCol w="1066800">
                      <a:extLst>
                        <a:ext uri="{9D8B030D-6E8A-4147-A177-3AD203B41FA5}">
                          <a16:colId xmlns:a16="http://schemas.microsoft.com/office/drawing/2014/main" val="3176665735"/>
                        </a:ext>
                      </a:extLst>
                    </a:gridCol>
                    <a:gridCol w="1066800">
                      <a:extLst>
                        <a:ext uri="{9D8B030D-6E8A-4147-A177-3AD203B41FA5}">
                          <a16:colId xmlns:a16="http://schemas.microsoft.com/office/drawing/2014/main" val="1473553173"/>
                        </a:ext>
                      </a:extLst>
                    </a:gridCol>
                    <a:gridCol w="1067680">
                      <a:extLst>
                        <a:ext uri="{9D8B030D-6E8A-4147-A177-3AD203B41FA5}">
                          <a16:colId xmlns:a16="http://schemas.microsoft.com/office/drawing/2014/main" val="728464986"/>
                        </a:ext>
                      </a:extLst>
                    </a:gridCol>
                    <a:gridCol w="1067680">
                      <a:extLst>
                        <a:ext uri="{9D8B030D-6E8A-4147-A177-3AD203B41FA5}">
                          <a16:colId xmlns:a16="http://schemas.microsoft.com/office/drawing/2014/main" val="809309896"/>
                        </a:ext>
                      </a:extLst>
                    </a:gridCol>
                  </a:tblGrid>
                  <a:tr h="258514">
                    <a:tc>
                      <a:txBody>
                        <a:bodyPr/>
                        <a:lstStyle/>
                        <a:p>
                          <a:endParaRPr lang="en-US"/>
                        </a:p>
                      </a:txBody>
                      <a:tcPr marL="68580" marR="68580" marT="0" marB="0" anchor="ctr">
                        <a:blipFill>
                          <a:blip r:embed="rId2"/>
                          <a:stretch>
                            <a:fillRect l="-1143" t="-2326" r="-702857" b="-527907"/>
                          </a:stretch>
                        </a:blipFill>
                      </a:tcPr>
                    </a:tc>
                    <a:tc>
                      <a:txBody>
                        <a:bodyPr/>
                        <a:lstStyle/>
                        <a:p>
                          <a:endParaRPr lang="en-US"/>
                        </a:p>
                      </a:txBody>
                      <a:tcPr marL="68580" marR="68580" marT="0" marB="0" anchor="ctr">
                        <a:blipFill>
                          <a:blip r:embed="rId2"/>
                          <a:stretch>
                            <a:fillRect l="-101143" t="-2326" r="-602857" b="-527907"/>
                          </a:stretch>
                        </a:blipFill>
                      </a:tcPr>
                    </a:tc>
                    <a:tc>
                      <a:txBody>
                        <a:bodyPr/>
                        <a:lstStyle/>
                        <a:p>
                          <a:endParaRPr lang="en-US"/>
                        </a:p>
                      </a:txBody>
                      <a:tcPr marL="68580" marR="68580" marT="0" marB="0" anchor="ctr">
                        <a:blipFill>
                          <a:blip r:embed="rId2"/>
                          <a:stretch>
                            <a:fillRect l="-201143" t="-2326" r="-502857" b="-527907"/>
                          </a:stretch>
                        </a:blipFill>
                      </a:tcPr>
                    </a:tc>
                    <a:tc>
                      <a:txBody>
                        <a:bodyPr/>
                        <a:lstStyle/>
                        <a:p>
                          <a:endParaRPr lang="en-US"/>
                        </a:p>
                      </a:txBody>
                      <a:tcPr marL="68580" marR="68580" marT="0" marB="0" anchor="ctr">
                        <a:blipFill>
                          <a:blip r:embed="rId2"/>
                          <a:stretch>
                            <a:fillRect l="-301143" t="-2326" r="-402857" b="-527907"/>
                          </a:stretch>
                        </a:blipFill>
                      </a:tcPr>
                    </a:tc>
                    <a:tc>
                      <a:txBody>
                        <a:bodyPr/>
                        <a:lstStyle/>
                        <a:p>
                          <a:endParaRPr lang="en-US"/>
                        </a:p>
                      </a:txBody>
                      <a:tcPr marL="68580" marR="68580" marT="0" marB="0" anchor="ctr">
                        <a:blipFill>
                          <a:blip r:embed="rId2"/>
                          <a:stretch>
                            <a:fillRect l="-401143" t="-2326" r="-302857" b="-527907"/>
                          </a:stretch>
                        </a:blipFill>
                      </a:tcPr>
                    </a:tc>
                    <a:tc>
                      <a:txBody>
                        <a:bodyPr/>
                        <a:lstStyle/>
                        <a:p>
                          <a:endParaRPr lang="en-US"/>
                        </a:p>
                      </a:txBody>
                      <a:tcPr marL="68580" marR="68580" marT="0" marB="0" anchor="ctr">
                        <a:blipFill>
                          <a:blip r:embed="rId2"/>
                          <a:stretch>
                            <a:fillRect l="-501143" t="-2326" r="-202857" b="-527907"/>
                          </a:stretch>
                        </a:blipFill>
                      </a:tcPr>
                    </a:tc>
                    <a:tc>
                      <a:txBody>
                        <a:bodyPr/>
                        <a:lstStyle/>
                        <a:p>
                          <a:endParaRPr lang="en-US"/>
                        </a:p>
                      </a:txBody>
                      <a:tcPr marL="68580" marR="68580" marT="0" marB="0" anchor="ctr">
                        <a:blipFill>
                          <a:blip r:embed="rId2"/>
                          <a:stretch>
                            <a:fillRect l="-597727" t="-2326" r="-101705" b="-527907"/>
                          </a:stretch>
                        </a:blipFill>
                      </a:tcPr>
                    </a:tc>
                    <a:tc>
                      <a:txBody>
                        <a:bodyPr/>
                        <a:lstStyle/>
                        <a:p>
                          <a:endParaRPr lang="en-US"/>
                        </a:p>
                      </a:txBody>
                      <a:tcPr marL="68580" marR="68580" marT="0" marB="0" anchor="ctr">
                        <a:blipFill>
                          <a:blip r:embed="rId2"/>
                          <a:stretch>
                            <a:fillRect l="-701714" t="-2326" r="-2286" b="-527907"/>
                          </a:stretch>
                        </a:blipFill>
                      </a:tcPr>
                    </a:tc>
                    <a:extLst>
                      <a:ext uri="{0D108BD9-81ED-4DB2-BD59-A6C34878D82A}">
                        <a16:rowId xmlns:a16="http://schemas.microsoft.com/office/drawing/2014/main" val="3862855759"/>
                      </a:ext>
                    </a:extLst>
                  </a:tr>
                  <a:tr h="258514">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201143" t="-104762" r="-502857" b="-440476"/>
                          </a:stretch>
                        </a:blipFill>
                      </a:tcPr>
                    </a:tc>
                    <a:tc>
                      <a:txBody>
                        <a:bodyPr/>
                        <a:lstStyle/>
                        <a:p>
                          <a:pPr marL="0" marR="0" algn="ctr">
                            <a:lnSpc>
                              <a:spcPts val="1500"/>
                            </a:lnSpc>
                            <a:buNone/>
                            <a:tabLst>
                              <a:tab pos="228600" algn="l"/>
                              <a:tab pos="2971800" algn="ctr"/>
                              <a:tab pos="5943600" algn="r"/>
                            </a:tabLst>
                          </a:pPr>
                          <a:r>
                            <a:rPr lang="en-US" sz="1600">
                              <a:effectLst/>
                            </a:rPr>
                            <a:t>0.246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0.827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4.08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3.51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493112936"/>
                      </a:ext>
                    </a:extLst>
                  </a:tr>
                  <a:tr h="258514">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201143" t="-200000" r="-502857" b="-330233"/>
                          </a:stretch>
                        </a:blipFill>
                      </a:tcPr>
                    </a:tc>
                    <a:tc>
                      <a:txBody>
                        <a:bodyPr/>
                        <a:lstStyle/>
                        <a:p>
                          <a:pPr marL="0" marR="0" algn="ctr">
                            <a:lnSpc>
                              <a:spcPts val="1500"/>
                            </a:lnSpc>
                            <a:buNone/>
                            <a:tabLst>
                              <a:tab pos="228600" algn="l"/>
                              <a:tab pos="2971800" algn="ctr"/>
                              <a:tab pos="5943600" algn="r"/>
                            </a:tabLst>
                          </a:pPr>
                          <a:r>
                            <a:rPr lang="en-US" sz="1600">
                              <a:effectLst/>
                            </a:rPr>
                            <a:t>0.625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0.631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3.05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2.16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7.61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473856646"/>
                      </a:ext>
                    </a:extLst>
                  </a:tr>
                  <a:tr h="258514">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201143" t="-307143" r="-502857" b="-238095"/>
                          </a:stretch>
                        </a:blipFill>
                      </a:tcPr>
                    </a:tc>
                    <a:tc>
                      <a:txBody>
                        <a:bodyPr/>
                        <a:lstStyle/>
                        <a:p>
                          <a:pPr marL="0" marR="0" algn="ctr">
                            <a:lnSpc>
                              <a:spcPts val="1500"/>
                            </a:lnSpc>
                            <a:buNone/>
                            <a:tabLst>
                              <a:tab pos="228600" algn="l"/>
                              <a:tab pos="2971800" algn="ctr"/>
                              <a:tab pos="5943600" algn="r"/>
                            </a:tabLst>
                          </a:pPr>
                          <a:r>
                            <a:rPr lang="en-US" sz="1600">
                              <a:effectLst/>
                            </a:rPr>
                            <a:t>0.743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1.15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1.87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1.32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4.55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509394041"/>
                      </a:ext>
                    </a:extLst>
                  </a:tr>
                  <a:tr h="258514">
                    <a:tc>
                      <a:txBody>
                        <a:bodyPr/>
                        <a:lstStyle/>
                        <a:p>
                          <a:pPr marL="0" marR="0" algn="ctr">
                            <a:lnSpc>
                              <a:spcPts val="1500"/>
                            </a:lnSpc>
                            <a:buNone/>
                            <a:tabLst>
                              <a:tab pos="228600" algn="l"/>
                              <a:tab pos="2971800" algn="ctr"/>
                              <a:tab pos="5943600" algn="r"/>
                            </a:tabLst>
                          </a:pPr>
                          <a:r>
                            <a:rPr lang="en-US" sz="1600">
                              <a:effectLst/>
                            </a:rPr>
                            <a:t>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0.743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201143" t="-397674" r="-502857" b="-132558"/>
                          </a:stretch>
                        </a:blipFill>
                      </a:tcPr>
                    </a:tc>
                    <a:tc>
                      <a:txBody>
                        <a:bodyPr/>
                        <a:lstStyle/>
                        <a:p>
                          <a:pPr marL="0" marR="0" algn="ctr">
                            <a:lnSpc>
                              <a:spcPts val="1500"/>
                            </a:lnSpc>
                            <a:buNone/>
                            <a:tabLst>
                              <a:tab pos="228600" algn="l"/>
                              <a:tab pos="2971800" algn="ctr"/>
                              <a:tab pos="5943600" algn="r"/>
                            </a:tabLst>
                          </a:pPr>
                          <a:r>
                            <a:rPr lang="en-US" sz="1600">
                              <a:effectLst/>
                            </a:rPr>
                            <a:t>0.762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0.15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1.21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0.85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2.64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25291445"/>
                      </a:ext>
                    </a:extLst>
                  </a:tr>
                  <a:tr h="258514">
                    <a:tc>
                      <a:txBody>
                        <a:bodyPr/>
                        <a:lstStyle/>
                        <a:p>
                          <a:pPr marL="0" marR="0" algn="ctr">
                            <a:lnSpc>
                              <a:spcPts val="1500"/>
                            </a:lnSpc>
                            <a:buNone/>
                            <a:tabLst>
                              <a:tab pos="228600" algn="l"/>
                              <a:tab pos="2971800" algn="ctr"/>
                              <a:tab pos="5943600" algn="r"/>
                            </a:tabLst>
                          </a:pPr>
                          <a:r>
                            <a:rPr lang="en-US" sz="1600">
                              <a:effectLst/>
                            </a:rPr>
                            <a:t>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0.762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endParaRPr lang="en-US"/>
                        </a:p>
                      </a:txBody>
                      <a:tcPr marL="68580" marR="68580" marT="0" marB="0" anchor="ctr">
                        <a:blipFill>
                          <a:blip r:embed="rId2"/>
                          <a:stretch>
                            <a:fillRect l="-201143" t="-509524" r="-502857" b="-35714"/>
                          </a:stretch>
                        </a:blipFill>
                      </a:tcPr>
                    </a:tc>
                    <a:tc>
                      <a:txBody>
                        <a:bodyPr/>
                        <a:lstStyle/>
                        <a:p>
                          <a:pPr marL="0" marR="0" algn="ctr">
                            <a:lnSpc>
                              <a:spcPts val="1500"/>
                            </a:lnSpc>
                            <a:buNone/>
                            <a:tabLst>
                              <a:tab pos="228600" algn="l"/>
                              <a:tab pos="2971800" algn="ctr"/>
                              <a:tab pos="5943600" algn="r"/>
                            </a:tabLst>
                          </a:pPr>
                          <a:r>
                            <a:rPr lang="en-US" sz="1600">
                              <a:effectLst/>
                            </a:rPr>
                            <a:t>0.758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0.0116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0.769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a:effectLst/>
                            </a:rPr>
                            <a:t>0.463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lnSpc>
                              <a:spcPts val="1500"/>
                            </a:lnSpc>
                            <a:buNone/>
                            <a:tabLst>
                              <a:tab pos="228600" algn="l"/>
                              <a:tab pos="2971800" algn="ctr"/>
                              <a:tab pos="5943600" algn="r"/>
                            </a:tabLst>
                          </a:pPr>
                          <a:r>
                            <a:rPr lang="en-US" sz="1600" dirty="0">
                              <a:effectLst/>
                            </a:rPr>
                            <a:t>2.01</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228921928"/>
                      </a:ext>
                    </a:extLst>
                  </a:tr>
                </a:tbl>
              </a:graphicData>
            </a:graphic>
          </p:graphicFrame>
        </mc:Fallback>
      </mc:AlternateContent>
      <p:grpSp>
        <p:nvGrpSpPr>
          <p:cNvPr id="6" name="Group 4">
            <a:extLst>
              <a:ext uri="{FF2B5EF4-FFF2-40B4-BE49-F238E27FC236}">
                <a16:creationId xmlns:a16="http://schemas.microsoft.com/office/drawing/2014/main" id="{D2BF874E-51F8-9D4F-4AE4-D8FCEADC2B53}"/>
              </a:ext>
            </a:extLst>
          </p:cNvPr>
          <p:cNvGrpSpPr>
            <a:grpSpLocks noChangeAspect="1"/>
          </p:cNvGrpSpPr>
          <p:nvPr/>
        </p:nvGrpSpPr>
        <p:grpSpPr bwMode="auto">
          <a:xfrm>
            <a:off x="304800" y="3340710"/>
            <a:ext cx="3892550" cy="3094038"/>
            <a:chOff x="58" y="386"/>
            <a:chExt cx="2452" cy="1949"/>
          </a:xfrm>
        </p:grpSpPr>
        <p:sp>
          <p:nvSpPr>
            <p:cNvPr id="7" name="Rectangle 5">
              <a:extLst>
                <a:ext uri="{FF2B5EF4-FFF2-40B4-BE49-F238E27FC236}">
                  <a16:creationId xmlns:a16="http://schemas.microsoft.com/office/drawing/2014/main" id="{7739D96B-7579-36D2-FD41-52F80F93EC31}"/>
                </a:ext>
              </a:extLst>
            </p:cNvPr>
            <p:cNvSpPr>
              <a:spLocks noChangeArrowheads="1"/>
            </p:cNvSpPr>
            <p:nvPr/>
          </p:nvSpPr>
          <p:spPr bwMode="auto">
            <a:xfrm>
              <a:off x="351" y="434"/>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599FD72B-57D2-C2C8-BB37-C3B9E01A8331}"/>
                </a:ext>
              </a:extLst>
            </p:cNvPr>
            <p:cNvSpPr>
              <a:spLocks noChangeShapeType="1"/>
            </p:cNvSpPr>
            <p:nvPr/>
          </p:nvSpPr>
          <p:spPr bwMode="auto">
            <a:xfrm>
              <a:off x="351" y="2027"/>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A190342E-AA64-6B7D-80AE-450D3F446A5B}"/>
                </a:ext>
              </a:extLst>
            </p:cNvPr>
            <p:cNvSpPr>
              <a:spLocks noChangeShapeType="1"/>
            </p:cNvSpPr>
            <p:nvPr/>
          </p:nvSpPr>
          <p:spPr bwMode="auto">
            <a:xfrm flipV="1">
              <a:off x="351" y="200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7CA4E661-1169-FA88-BA9C-0229F41A4AC3}"/>
                </a:ext>
              </a:extLst>
            </p:cNvPr>
            <p:cNvSpPr>
              <a:spLocks noChangeShapeType="1"/>
            </p:cNvSpPr>
            <p:nvPr/>
          </p:nvSpPr>
          <p:spPr bwMode="auto">
            <a:xfrm flipV="1">
              <a:off x="768" y="200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E8230257-1868-EEF2-732E-A601E6D3CA3F}"/>
                </a:ext>
              </a:extLst>
            </p:cNvPr>
            <p:cNvSpPr>
              <a:spLocks noChangeShapeType="1"/>
            </p:cNvSpPr>
            <p:nvPr/>
          </p:nvSpPr>
          <p:spPr bwMode="auto">
            <a:xfrm flipV="1">
              <a:off x="1186" y="200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2015E759-0C75-CCBC-450F-8CA25924DBC5}"/>
                </a:ext>
              </a:extLst>
            </p:cNvPr>
            <p:cNvSpPr>
              <a:spLocks noChangeShapeType="1"/>
            </p:cNvSpPr>
            <p:nvPr/>
          </p:nvSpPr>
          <p:spPr bwMode="auto">
            <a:xfrm flipV="1">
              <a:off x="1603" y="200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0C1278A8-A581-A786-0F8B-8FDAD0B7C033}"/>
                </a:ext>
              </a:extLst>
            </p:cNvPr>
            <p:cNvSpPr>
              <a:spLocks noChangeShapeType="1"/>
            </p:cNvSpPr>
            <p:nvPr/>
          </p:nvSpPr>
          <p:spPr bwMode="auto">
            <a:xfrm flipV="1">
              <a:off x="2021" y="200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1AC0DA06-EC1A-6A8A-C286-000C371BD406}"/>
                </a:ext>
              </a:extLst>
            </p:cNvPr>
            <p:cNvSpPr>
              <a:spLocks noChangeShapeType="1"/>
            </p:cNvSpPr>
            <p:nvPr/>
          </p:nvSpPr>
          <p:spPr bwMode="auto">
            <a:xfrm flipV="1">
              <a:off x="2438" y="200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a:extLst>
                <a:ext uri="{FF2B5EF4-FFF2-40B4-BE49-F238E27FC236}">
                  <a16:creationId xmlns:a16="http://schemas.microsoft.com/office/drawing/2014/main" id="{276D45D6-CF07-9F60-0ABF-2034D2424849}"/>
                </a:ext>
              </a:extLst>
            </p:cNvPr>
            <p:cNvSpPr>
              <a:spLocks noChangeArrowheads="1"/>
            </p:cNvSpPr>
            <p:nvPr/>
          </p:nvSpPr>
          <p:spPr bwMode="auto">
            <a:xfrm>
              <a:off x="327" y="206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4">
              <a:extLst>
                <a:ext uri="{FF2B5EF4-FFF2-40B4-BE49-F238E27FC236}">
                  <a16:creationId xmlns:a16="http://schemas.microsoft.com/office/drawing/2014/main" id="{71210EE8-F831-195E-6DAB-58788FFBB57B}"/>
                </a:ext>
              </a:extLst>
            </p:cNvPr>
            <p:cNvSpPr>
              <a:spLocks noChangeArrowheads="1"/>
            </p:cNvSpPr>
            <p:nvPr/>
          </p:nvSpPr>
          <p:spPr bwMode="auto">
            <a:xfrm>
              <a:off x="707" y="206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5">
              <a:extLst>
                <a:ext uri="{FF2B5EF4-FFF2-40B4-BE49-F238E27FC236}">
                  <a16:creationId xmlns:a16="http://schemas.microsoft.com/office/drawing/2014/main" id="{1B1DD023-B1A2-3867-35CF-65B552306B12}"/>
                </a:ext>
              </a:extLst>
            </p:cNvPr>
            <p:cNvSpPr>
              <a:spLocks noChangeArrowheads="1"/>
            </p:cNvSpPr>
            <p:nvPr/>
          </p:nvSpPr>
          <p:spPr bwMode="auto">
            <a:xfrm>
              <a:off x="1125" y="206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6">
              <a:extLst>
                <a:ext uri="{FF2B5EF4-FFF2-40B4-BE49-F238E27FC236}">
                  <a16:creationId xmlns:a16="http://schemas.microsoft.com/office/drawing/2014/main" id="{56B2A40E-9886-5416-F35D-1903D499AAB6}"/>
                </a:ext>
              </a:extLst>
            </p:cNvPr>
            <p:cNvSpPr>
              <a:spLocks noChangeArrowheads="1"/>
            </p:cNvSpPr>
            <p:nvPr/>
          </p:nvSpPr>
          <p:spPr bwMode="auto">
            <a:xfrm>
              <a:off x="1539" y="206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7">
              <a:extLst>
                <a:ext uri="{FF2B5EF4-FFF2-40B4-BE49-F238E27FC236}">
                  <a16:creationId xmlns:a16="http://schemas.microsoft.com/office/drawing/2014/main" id="{6BEFBCDA-36A4-8FBA-A8B8-0A2635F276C0}"/>
                </a:ext>
              </a:extLst>
            </p:cNvPr>
            <p:cNvSpPr>
              <a:spLocks noChangeArrowheads="1"/>
            </p:cNvSpPr>
            <p:nvPr/>
          </p:nvSpPr>
          <p:spPr bwMode="auto">
            <a:xfrm>
              <a:off x="1957" y="206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8">
              <a:extLst>
                <a:ext uri="{FF2B5EF4-FFF2-40B4-BE49-F238E27FC236}">
                  <a16:creationId xmlns:a16="http://schemas.microsoft.com/office/drawing/2014/main" id="{13C3F6C5-459A-9208-0137-0C88D8061589}"/>
                </a:ext>
              </a:extLst>
            </p:cNvPr>
            <p:cNvSpPr>
              <a:spLocks noChangeArrowheads="1"/>
            </p:cNvSpPr>
            <p:nvPr/>
          </p:nvSpPr>
          <p:spPr bwMode="auto">
            <a:xfrm>
              <a:off x="2414" y="206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5BD25DC7-7E15-2DBC-CD75-2379736E42A7}"/>
                </a:ext>
              </a:extLst>
            </p:cNvPr>
            <p:cNvSpPr>
              <a:spLocks noChangeArrowheads="1"/>
            </p:cNvSpPr>
            <p:nvPr/>
          </p:nvSpPr>
          <p:spPr bwMode="auto">
            <a:xfrm>
              <a:off x="1370" y="2191"/>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a:extLst>
                <a:ext uri="{FF2B5EF4-FFF2-40B4-BE49-F238E27FC236}">
                  <a16:creationId xmlns:a16="http://schemas.microsoft.com/office/drawing/2014/main" id="{C174042A-6AF6-E852-FD61-D519A66DD950}"/>
                </a:ext>
              </a:extLst>
            </p:cNvPr>
            <p:cNvSpPr>
              <a:spLocks noChangeShapeType="1"/>
            </p:cNvSpPr>
            <p:nvPr/>
          </p:nvSpPr>
          <p:spPr bwMode="auto">
            <a:xfrm flipV="1">
              <a:off x="351" y="434"/>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1">
              <a:extLst>
                <a:ext uri="{FF2B5EF4-FFF2-40B4-BE49-F238E27FC236}">
                  <a16:creationId xmlns:a16="http://schemas.microsoft.com/office/drawing/2014/main" id="{292DE378-1A2D-1B5B-0F48-16232BD62193}"/>
                </a:ext>
              </a:extLst>
            </p:cNvPr>
            <p:cNvSpPr>
              <a:spLocks noChangeShapeType="1"/>
            </p:cNvSpPr>
            <p:nvPr/>
          </p:nvSpPr>
          <p:spPr bwMode="auto">
            <a:xfrm>
              <a:off x="351" y="202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2">
              <a:extLst>
                <a:ext uri="{FF2B5EF4-FFF2-40B4-BE49-F238E27FC236}">
                  <a16:creationId xmlns:a16="http://schemas.microsoft.com/office/drawing/2014/main" id="{7157B9EF-4091-20B5-1A12-409E99BA7998}"/>
                </a:ext>
              </a:extLst>
            </p:cNvPr>
            <p:cNvSpPr>
              <a:spLocks noChangeShapeType="1"/>
            </p:cNvSpPr>
            <p:nvPr/>
          </p:nvSpPr>
          <p:spPr bwMode="auto">
            <a:xfrm>
              <a:off x="351" y="176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73212FCD-17C2-03F8-DC7D-DF771CA57EEB}"/>
                </a:ext>
              </a:extLst>
            </p:cNvPr>
            <p:cNvSpPr>
              <a:spLocks noChangeShapeType="1"/>
            </p:cNvSpPr>
            <p:nvPr/>
          </p:nvSpPr>
          <p:spPr bwMode="auto">
            <a:xfrm>
              <a:off x="351" y="149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4A685DFF-82A1-F0FC-5D2D-0E5C6F03B1C8}"/>
                </a:ext>
              </a:extLst>
            </p:cNvPr>
            <p:cNvSpPr>
              <a:spLocks noChangeShapeType="1"/>
            </p:cNvSpPr>
            <p:nvPr/>
          </p:nvSpPr>
          <p:spPr bwMode="auto">
            <a:xfrm>
              <a:off x="351" y="123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7E69E870-8D0A-530F-44FB-D2BACD3F6B56}"/>
                </a:ext>
              </a:extLst>
            </p:cNvPr>
            <p:cNvSpPr>
              <a:spLocks noChangeShapeType="1"/>
            </p:cNvSpPr>
            <p:nvPr/>
          </p:nvSpPr>
          <p:spPr bwMode="auto">
            <a:xfrm>
              <a:off x="351" y="96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2BC7DD0F-0612-A605-E34A-90C7CF318023}"/>
                </a:ext>
              </a:extLst>
            </p:cNvPr>
            <p:cNvSpPr>
              <a:spLocks noChangeShapeType="1"/>
            </p:cNvSpPr>
            <p:nvPr/>
          </p:nvSpPr>
          <p:spPr bwMode="auto">
            <a:xfrm>
              <a:off x="351" y="70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42EE0A68-2151-45D8-30B7-C16F6F29B309}"/>
                </a:ext>
              </a:extLst>
            </p:cNvPr>
            <p:cNvSpPr>
              <a:spLocks noChangeShapeType="1"/>
            </p:cNvSpPr>
            <p:nvPr/>
          </p:nvSpPr>
          <p:spPr bwMode="auto">
            <a:xfrm>
              <a:off x="351" y="43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8">
              <a:extLst>
                <a:ext uri="{FF2B5EF4-FFF2-40B4-BE49-F238E27FC236}">
                  <a16:creationId xmlns:a16="http://schemas.microsoft.com/office/drawing/2014/main" id="{F6D768B8-4435-A8BF-9AE9-62EDAE9CD136}"/>
                </a:ext>
              </a:extLst>
            </p:cNvPr>
            <p:cNvSpPr>
              <a:spLocks noChangeArrowheads="1"/>
            </p:cNvSpPr>
            <p:nvPr/>
          </p:nvSpPr>
          <p:spPr bwMode="auto">
            <a:xfrm>
              <a:off x="192" y="1979"/>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ED5E4009-FCEB-3710-78C0-46EC7DEB8CC1}"/>
                </a:ext>
              </a:extLst>
            </p:cNvPr>
            <p:cNvSpPr>
              <a:spLocks noChangeArrowheads="1"/>
            </p:cNvSpPr>
            <p:nvPr/>
          </p:nvSpPr>
          <p:spPr bwMode="auto">
            <a:xfrm>
              <a:off x="240" y="1714"/>
              <a:ext cx="1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0">
              <a:extLst>
                <a:ext uri="{FF2B5EF4-FFF2-40B4-BE49-F238E27FC236}">
                  <a16:creationId xmlns:a16="http://schemas.microsoft.com/office/drawing/2014/main" id="{209A246B-287B-23C9-4387-E7D8F658BF2D}"/>
                </a:ext>
              </a:extLst>
            </p:cNvPr>
            <p:cNvSpPr>
              <a:spLocks noChangeArrowheads="1"/>
            </p:cNvSpPr>
            <p:nvPr/>
          </p:nvSpPr>
          <p:spPr bwMode="auto">
            <a:xfrm>
              <a:off x="269" y="144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98242A8A-4BB6-E69F-CE24-D1AF8DA890ED}"/>
                </a:ext>
              </a:extLst>
            </p:cNvPr>
            <p:cNvSpPr>
              <a:spLocks noChangeArrowheads="1"/>
            </p:cNvSpPr>
            <p:nvPr/>
          </p:nvSpPr>
          <p:spPr bwMode="auto">
            <a:xfrm>
              <a:off x="269" y="118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0516B05C-6286-1F0C-3935-7C23D031B01E}"/>
                </a:ext>
              </a:extLst>
            </p:cNvPr>
            <p:cNvSpPr>
              <a:spLocks noChangeArrowheads="1"/>
            </p:cNvSpPr>
            <p:nvPr/>
          </p:nvSpPr>
          <p:spPr bwMode="auto">
            <a:xfrm>
              <a:off x="221" y="915"/>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3">
              <a:extLst>
                <a:ext uri="{FF2B5EF4-FFF2-40B4-BE49-F238E27FC236}">
                  <a16:creationId xmlns:a16="http://schemas.microsoft.com/office/drawing/2014/main" id="{E1FC73B1-E955-3133-F070-AEDE2244B4D4}"/>
                </a:ext>
              </a:extLst>
            </p:cNvPr>
            <p:cNvSpPr>
              <a:spLocks noChangeArrowheads="1"/>
            </p:cNvSpPr>
            <p:nvPr/>
          </p:nvSpPr>
          <p:spPr bwMode="auto">
            <a:xfrm>
              <a:off x="221" y="651"/>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4">
              <a:extLst>
                <a:ext uri="{FF2B5EF4-FFF2-40B4-BE49-F238E27FC236}">
                  <a16:creationId xmlns:a16="http://schemas.microsoft.com/office/drawing/2014/main" id="{A5754576-117E-6D68-0335-2F416C82E3BF}"/>
                </a:ext>
              </a:extLst>
            </p:cNvPr>
            <p:cNvSpPr>
              <a:spLocks noChangeArrowheads="1"/>
            </p:cNvSpPr>
            <p:nvPr/>
          </p:nvSpPr>
          <p:spPr bwMode="auto">
            <a:xfrm>
              <a:off x="221" y="386"/>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5">
              <a:extLst>
                <a:ext uri="{FF2B5EF4-FFF2-40B4-BE49-F238E27FC236}">
                  <a16:creationId xmlns:a16="http://schemas.microsoft.com/office/drawing/2014/main" id="{5F143711-A720-0AA7-7F75-4367DE17D1DB}"/>
                </a:ext>
              </a:extLst>
            </p:cNvPr>
            <p:cNvSpPr>
              <a:spLocks noChangeArrowheads="1"/>
            </p:cNvSpPr>
            <p:nvPr/>
          </p:nvSpPr>
          <p:spPr bwMode="auto">
            <a:xfrm rot="16200000">
              <a:off x="79" y="119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6">
              <a:extLst>
                <a:ext uri="{FF2B5EF4-FFF2-40B4-BE49-F238E27FC236}">
                  <a16:creationId xmlns:a16="http://schemas.microsoft.com/office/drawing/2014/main" id="{78C3E69B-8B98-7A57-4EA5-FF2D4C542C5D}"/>
                </a:ext>
              </a:extLst>
            </p:cNvPr>
            <p:cNvSpPr>
              <a:spLocks noChangeArrowheads="1"/>
            </p:cNvSpPr>
            <p:nvPr/>
          </p:nvSpPr>
          <p:spPr bwMode="auto">
            <a:xfrm rot="16200000">
              <a:off x="89" y="1149"/>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90BAC960-D80D-16B6-4425-5752FCEEC630}"/>
                </a:ext>
              </a:extLst>
            </p:cNvPr>
            <p:cNvSpPr>
              <a:spLocks noChangeArrowheads="1"/>
            </p:cNvSpPr>
            <p:nvPr/>
          </p:nvSpPr>
          <p:spPr bwMode="auto">
            <a:xfrm rot="16200000">
              <a:off x="79" y="1105"/>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80E069A4-BD4B-08C6-A8A3-E7F82FF9BCA0}"/>
                </a:ext>
              </a:extLst>
            </p:cNvPr>
            <p:cNvSpPr>
              <a:spLocks noChangeArrowheads="1"/>
            </p:cNvSpPr>
            <p:nvPr/>
          </p:nvSpPr>
          <p:spPr bwMode="auto">
            <a:xfrm rot="16200000">
              <a:off x="89" y="1072"/>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Freeform 39">
              <a:extLst>
                <a:ext uri="{FF2B5EF4-FFF2-40B4-BE49-F238E27FC236}">
                  <a16:creationId xmlns:a16="http://schemas.microsoft.com/office/drawing/2014/main" id="{8537FC9A-E6D1-0575-A52A-BC85D4686A57}"/>
                </a:ext>
              </a:extLst>
            </p:cNvPr>
            <p:cNvSpPr>
              <a:spLocks/>
            </p:cNvSpPr>
            <p:nvPr/>
          </p:nvSpPr>
          <p:spPr bwMode="auto">
            <a:xfrm>
              <a:off x="351" y="598"/>
              <a:ext cx="2087" cy="1251"/>
            </a:xfrm>
            <a:custGeom>
              <a:avLst/>
              <a:gdLst>
                <a:gd name="T0" fmla="*/ 251 w 2087"/>
                <a:gd name="T1" fmla="*/ 1067 h 1251"/>
                <a:gd name="T2" fmla="*/ 318 w 2087"/>
                <a:gd name="T3" fmla="*/ 1076 h 1251"/>
                <a:gd name="T4" fmla="*/ 385 w 2087"/>
                <a:gd name="T5" fmla="*/ 1046 h 1251"/>
                <a:gd name="T6" fmla="*/ 452 w 2087"/>
                <a:gd name="T7" fmla="*/ 984 h 1251"/>
                <a:gd name="T8" fmla="*/ 519 w 2087"/>
                <a:gd name="T9" fmla="*/ 920 h 1251"/>
                <a:gd name="T10" fmla="*/ 586 w 2087"/>
                <a:gd name="T11" fmla="*/ 1033 h 1251"/>
                <a:gd name="T12" fmla="*/ 652 w 2087"/>
                <a:gd name="T13" fmla="*/ 1120 h 1251"/>
                <a:gd name="T14" fmla="*/ 720 w 2087"/>
                <a:gd name="T15" fmla="*/ 1167 h 1251"/>
                <a:gd name="T16" fmla="*/ 787 w 2087"/>
                <a:gd name="T17" fmla="*/ 1165 h 1251"/>
                <a:gd name="T18" fmla="*/ 853 w 2087"/>
                <a:gd name="T19" fmla="*/ 1115 h 1251"/>
                <a:gd name="T20" fmla="*/ 920 w 2087"/>
                <a:gd name="T21" fmla="*/ 1027 h 1251"/>
                <a:gd name="T22" fmla="*/ 987 w 2087"/>
                <a:gd name="T23" fmla="*/ 925 h 1251"/>
                <a:gd name="T24" fmla="*/ 1054 w 2087"/>
                <a:gd name="T25" fmla="*/ 854 h 1251"/>
                <a:gd name="T26" fmla="*/ 1121 w 2087"/>
                <a:gd name="T27" fmla="*/ 872 h 1251"/>
                <a:gd name="T28" fmla="*/ 1188 w 2087"/>
                <a:gd name="T29" fmla="*/ 888 h 1251"/>
                <a:gd name="T30" fmla="*/ 1255 w 2087"/>
                <a:gd name="T31" fmla="*/ 917 h 1251"/>
                <a:gd name="T32" fmla="*/ 1322 w 2087"/>
                <a:gd name="T33" fmla="*/ 981 h 1251"/>
                <a:gd name="T34" fmla="*/ 1389 w 2087"/>
                <a:gd name="T35" fmla="*/ 1069 h 1251"/>
                <a:gd name="T36" fmla="*/ 1455 w 2087"/>
                <a:gd name="T37" fmla="*/ 1143 h 1251"/>
                <a:gd name="T38" fmla="*/ 1523 w 2087"/>
                <a:gd name="T39" fmla="*/ 1218 h 1251"/>
                <a:gd name="T40" fmla="*/ 1589 w 2087"/>
                <a:gd name="T41" fmla="*/ 1251 h 1251"/>
                <a:gd name="T42" fmla="*/ 1656 w 2087"/>
                <a:gd name="T43" fmla="*/ 1219 h 1251"/>
                <a:gd name="T44" fmla="*/ 1723 w 2087"/>
                <a:gd name="T45" fmla="*/ 1118 h 1251"/>
                <a:gd name="T46" fmla="*/ 1790 w 2087"/>
                <a:gd name="T47" fmla="*/ 953 h 1251"/>
                <a:gd name="T48" fmla="*/ 1857 w 2087"/>
                <a:gd name="T49" fmla="*/ 745 h 1251"/>
                <a:gd name="T50" fmla="*/ 1924 w 2087"/>
                <a:gd name="T51" fmla="*/ 519 h 1251"/>
                <a:gd name="T52" fmla="*/ 1991 w 2087"/>
                <a:gd name="T53" fmla="*/ 304 h 1251"/>
                <a:gd name="T54" fmla="*/ 2058 w 2087"/>
                <a:gd name="T55" fmla="*/ 122 h 1251"/>
                <a:gd name="T56" fmla="*/ 2054 w 2087"/>
                <a:gd name="T57" fmla="*/ 22 h 1251"/>
                <a:gd name="T58" fmla="*/ 1987 w 2087"/>
                <a:gd name="T59" fmla="*/ 2 h 1251"/>
                <a:gd name="T60" fmla="*/ 1920 w 2087"/>
                <a:gd name="T61" fmla="*/ 58 h 1251"/>
                <a:gd name="T62" fmla="*/ 1853 w 2087"/>
                <a:gd name="T63" fmla="*/ 183 h 1251"/>
                <a:gd name="T64" fmla="*/ 1786 w 2087"/>
                <a:gd name="T65" fmla="*/ 364 h 1251"/>
                <a:gd name="T66" fmla="*/ 1719 w 2087"/>
                <a:gd name="T67" fmla="*/ 575 h 1251"/>
                <a:gd name="T68" fmla="*/ 1652 w 2087"/>
                <a:gd name="T69" fmla="*/ 786 h 1251"/>
                <a:gd name="T70" fmla="*/ 1585 w 2087"/>
                <a:gd name="T71" fmla="*/ 961 h 1251"/>
                <a:gd name="T72" fmla="*/ 1518 w 2087"/>
                <a:gd name="T73" fmla="*/ 1073 h 1251"/>
                <a:gd name="T74" fmla="*/ 1451 w 2087"/>
                <a:gd name="T75" fmla="*/ 1105 h 1251"/>
                <a:gd name="T76" fmla="*/ 1385 w 2087"/>
                <a:gd name="T77" fmla="*/ 1047 h 1251"/>
                <a:gd name="T78" fmla="*/ 1318 w 2087"/>
                <a:gd name="T79" fmla="*/ 968 h 1251"/>
                <a:gd name="T80" fmla="*/ 1251 w 2087"/>
                <a:gd name="T81" fmla="*/ 877 h 1251"/>
                <a:gd name="T82" fmla="*/ 1184 w 2087"/>
                <a:gd name="T83" fmla="*/ 809 h 1251"/>
                <a:gd name="T84" fmla="*/ 1117 w 2087"/>
                <a:gd name="T85" fmla="*/ 797 h 1251"/>
                <a:gd name="T86" fmla="*/ 1050 w 2087"/>
                <a:gd name="T87" fmla="*/ 843 h 1251"/>
                <a:gd name="T88" fmla="*/ 983 w 2087"/>
                <a:gd name="T89" fmla="*/ 822 h 1251"/>
                <a:gd name="T90" fmla="*/ 916 w 2087"/>
                <a:gd name="T91" fmla="*/ 780 h 1251"/>
                <a:gd name="T92" fmla="*/ 849 w 2087"/>
                <a:gd name="T93" fmla="*/ 740 h 1251"/>
                <a:gd name="T94" fmla="*/ 782 w 2087"/>
                <a:gd name="T95" fmla="*/ 717 h 1251"/>
                <a:gd name="T96" fmla="*/ 715 w 2087"/>
                <a:gd name="T97" fmla="*/ 722 h 1251"/>
                <a:gd name="T98" fmla="*/ 648 w 2087"/>
                <a:gd name="T99" fmla="*/ 761 h 1251"/>
                <a:gd name="T100" fmla="*/ 582 w 2087"/>
                <a:gd name="T101" fmla="*/ 827 h 1251"/>
                <a:gd name="T102" fmla="*/ 515 w 2087"/>
                <a:gd name="T103" fmla="*/ 910 h 1251"/>
                <a:gd name="T104" fmla="*/ 448 w 2087"/>
                <a:gd name="T105" fmla="*/ 792 h 1251"/>
                <a:gd name="T106" fmla="*/ 381 w 2087"/>
                <a:gd name="T107" fmla="*/ 682 h 1251"/>
                <a:gd name="T108" fmla="*/ 314 w 2087"/>
                <a:gd name="T109" fmla="*/ 600 h 1251"/>
                <a:gd name="T110" fmla="*/ 247 w 2087"/>
                <a:gd name="T111" fmla="*/ 556 h 1251"/>
                <a:gd name="T112" fmla="*/ 180 w 2087"/>
                <a:gd name="T113" fmla="*/ 556 h 1251"/>
                <a:gd name="T114" fmla="*/ 113 w 2087"/>
                <a:gd name="T115" fmla="*/ 599 h 1251"/>
                <a:gd name="T116" fmla="*/ 46 w 2087"/>
                <a:gd name="T117" fmla="*/ 673 h 1251"/>
                <a:gd name="T118" fmla="*/ 21 w 2087"/>
                <a:gd name="T119" fmla="*/ 775 h 1251"/>
                <a:gd name="T120" fmla="*/ 88 w 2087"/>
                <a:gd name="T121" fmla="*/ 889 h 1251"/>
                <a:gd name="T122" fmla="*/ 155 w 2087"/>
                <a:gd name="T123" fmla="*/ 985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251">
                  <a:moveTo>
                    <a:pt x="188" y="1022"/>
                  </a:moveTo>
                  <a:lnTo>
                    <a:pt x="193" y="1026"/>
                  </a:lnTo>
                  <a:lnTo>
                    <a:pt x="197" y="1030"/>
                  </a:lnTo>
                  <a:lnTo>
                    <a:pt x="201" y="1033"/>
                  </a:lnTo>
                  <a:lnTo>
                    <a:pt x="205" y="1037"/>
                  </a:lnTo>
                  <a:lnTo>
                    <a:pt x="209" y="1040"/>
                  </a:lnTo>
                  <a:lnTo>
                    <a:pt x="213" y="1044"/>
                  </a:lnTo>
                  <a:lnTo>
                    <a:pt x="218" y="1047"/>
                  </a:lnTo>
                  <a:lnTo>
                    <a:pt x="222" y="1050"/>
                  </a:lnTo>
                  <a:lnTo>
                    <a:pt x="226" y="1053"/>
                  </a:lnTo>
                  <a:lnTo>
                    <a:pt x="230" y="1056"/>
                  </a:lnTo>
                  <a:lnTo>
                    <a:pt x="234" y="1058"/>
                  </a:lnTo>
                  <a:lnTo>
                    <a:pt x="239" y="1060"/>
                  </a:lnTo>
                  <a:lnTo>
                    <a:pt x="243" y="1063"/>
                  </a:lnTo>
                  <a:lnTo>
                    <a:pt x="247" y="1065"/>
                  </a:lnTo>
                  <a:lnTo>
                    <a:pt x="251" y="1067"/>
                  </a:lnTo>
                  <a:lnTo>
                    <a:pt x="255" y="1069"/>
                  </a:lnTo>
                  <a:lnTo>
                    <a:pt x="259" y="1070"/>
                  </a:lnTo>
                  <a:lnTo>
                    <a:pt x="264" y="1072"/>
                  </a:lnTo>
                  <a:lnTo>
                    <a:pt x="268" y="1073"/>
                  </a:lnTo>
                  <a:lnTo>
                    <a:pt x="272" y="1074"/>
                  </a:lnTo>
                  <a:lnTo>
                    <a:pt x="276" y="1075"/>
                  </a:lnTo>
                  <a:lnTo>
                    <a:pt x="280" y="1076"/>
                  </a:lnTo>
                  <a:lnTo>
                    <a:pt x="285" y="1076"/>
                  </a:lnTo>
                  <a:lnTo>
                    <a:pt x="289" y="1077"/>
                  </a:lnTo>
                  <a:lnTo>
                    <a:pt x="293" y="1077"/>
                  </a:lnTo>
                  <a:lnTo>
                    <a:pt x="297" y="1078"/>
                  </a:lnTo>
                  <a:lnTo>
                    <a:pt x="301" y="1078"/>
                  </a:lnTo>
                  <a:lnTo>
                    <a:pt x="305" y="1077"/>
                  </a:lnTo>
                  <a:lnTo>
                    <a:pt x="310" y="1077"/>
                  </a:lnTo>
                  <a:lnTo>
                    <a:pt x="314" y="1077"/>
                  </a:lnTo>
                  <a:lnTo>
                    <a:pt x="318" y="1076"/>
                  </a:lnTo>
                  <a:lnTo>
                    <a:pt x="322" y="1075"/>
                  </a:lnTo>
                  <a:lnTo>
                    <a:pt x="326" y="1074"/>
                  </a:lnTo>
                  <a:lnTo>
                    <a:pt x="331" y="1073"/>
                  </a:lnTo>
                  <a:lnTo>
                    <a:pt x="335" y="1072"/>
                  </a:lnTo>
                  <a:lnTo>
                    <a:pt x="339" y="1071"/>
                  </a:lnTo>
                  <a:lnTo>
                    <a:pt x="343" y="1069"/>
                  </a:lnTo>
                  <a:lnTo>
                    <a:pt x="347" y="1068"/>
                  </a:lnTo>
                  <a:lnTo>
                    <a:pt x="351" y="1066"/>
                  </a:lnTo>
                  <a:lnTo>
                    <a:pt x="356" y="1064"/>
                  </a:lnTo>
                  <a:lnTo>
                    <a:pt x="360" y="1062"/>
                  </a:lnTo>
                  <a:lnTo>
                    <a:pt x="364" y="1060"/>
                  </a:lnTo>
                  <a:lnTo>
                    <a:pt x="368" y="1057"/>
                  </a:lnTo>
                  <a:lnTo>
                    <a:pt x="372" y="1054"/>
                  </a:lnTo>
                  <a:lnTo>
                    <a:pt x="377" y="1052"/>
                  </a:lnTo>
                  <a:lnTo>
                    <a:pt x="381" y="1049"/>
                  </a:lnTo>
                  <a:lnTo>
                    <a:pt x="385" y="1046"/>
                  </a:lnTo>
                  <a:lnTo>
                    <a:pt x="389" y="1043"/>
                  </a:lnTo>
                  <a:lnTo>
                    <a:pt x="393" y="1040"/>
                  </a:lnTo>
                  <a:lnTo>
                    <a:pt x="397" y="1037"/>
                  </a:lnTo>
                  <a:lnTo>
                    <a:pt x="402" y="1033"/>
                  </a:lnTo>
                  <a:lnTo>
                    <a:pt x="406" y="1030"/>
                  </a:lnTo>
                  <a:lnTo>
                    <a:pt x="410" y="1026"/>
                  </a:lnTo>
                  <a:lnTo>
                    <a:pt x="414" y="1023"/>
                  </a:lnTo>
                  <a:lnTo>
                    <a:pt x="418" y="1019"/>
                  </a:lnTo>
                  <a:lnTo>
                    <a:pt x="423" y="1015"/>
                  </a:lnTo>
                  <a:lnTo>
                    <a:pt x="427" y="1011"/>
                  </a:lnTo>
                  <a:lnTo>
                    <a:pt x="431" y="1006"/>
                  </a:lnTo>
                  <a:lnTo>
                    <a:pt x="435" y="1002"/>
                  </a:lnTo>
                  <a:lnTo>
                    <a:pt x="439" y="998"/>
                  </a:lnTo>
                  <a:lnTo>
                    <a:pt x="444" y="993"/>
                  </a:lnTo>
                  <a:lnTo>
                    <a:pt x="448" y="989"/>
                  </a:lnTo>
                  <a:lnTo>
                    <a:pt x="452" y="984"/>
                  </a:lnTo>
                  <a:lnTo>
                    <a:pt x="456" y="980"/>
                  </a:lnTo>
                  <a:lnTo>
                    <a:pt x="460" y="975"/>
                  </a:lnTo>
                  <a:lnTo>
                    <a:pt x="464" y="970"/>
                  </a:lnTo>
                  <a:lnTo>
                    <a:pt x="469" y="965"/>
                  </a:lnTo>
                  <a:lnTo>
                    <a:pt x="473" y="961"/>
                  </a:lnTo>
                  <a:lnTo>
                    <a:pt x="477" y="956"/>
                  </a:lnTo>
                  <a:lnTo>
                    <a:pt x="481" y="951"/>
                  </a:lnTo>
                  <a:lnTo>
                    <a:pt x="485" y="946"/>
                  </a:lnTo>
                  <a:lnTo>
                    <a:pt x="490" y="940"/>
                  </a:lnTo>
                  <a:lnTo>
                    <a:pt x="494" y="935"/>
                  </a:lnTo>
                  <a:lnTo>
                    <a:pt x="498" y="930"/>
                  </a:lnTo>
                  <a:lnTo>
                    <a:pt x="502" y="925"/>
                  </a:lnTo>
                  <a:lnTo>
                    <a:pt x="506" y="920"/>
                  </a:lnTo>
                  <a:lnTo>
                    <a:pt x="510" y="915"/>
                  </a:lnTo>
                  <a:lnTo>
                    <a:pt x="515" y="913"/>
                  </a:lnTo>
                  <a:lnTo>
                    <a:pt x="519" y="920"/>
                  </a:lnTo>
                  <a:lnTo>
                    <a:pt x="523" y="928"/>
                  </a:lnTo>
                  <a:lnTo>
                    <a:pt x="527" y="935"/>
                  </a:lnTo>
                  <a:lnTo>
                    <a:pt x="531" y="943"/>
                  </a:lnTo>
                  <a:lnTo>
                    <a:pt x="536" y="950"/>
                  </a:lnTo>
                  <a:lnTo>
                    <a:pt x="540" y="957"/>
                  </a:lnTo>
                  <a:lnTo>
                    <a:pt x="544" y="964"/>
                  </a:lnTo>
                  <a:lnTo>
                    <a:pt x="548" y="971"/>
                  </a:lnTo>
                  <a:lnTo>
                    <a:pt x="552" y="979"/>
                  </a:lnTo>
                  <a:lnTo>
                    <a:pt x="556" y="986"/>
                  </a:lnTo>
                  <a:lnTo>
                    <a:pt x="561" y="993"/>
                  </a:lnTo>
                  <a:lnTo>
                    <a:pt x="565" y="1000"/>
                  </a:lnTo>
                  <a:lnTo>
                    <a:pt x="569" y="1007"/>
                  </a:lnTo>
                  <a:lnTo>
                    <a:pt x="573" y="1013"/>
                  </a:lnTo>
                  <a:lnTo>
                    <a:pt x="577" y="1020"/>
                  </a:lnTo>
                  <a:lnTo>
                    <a:pt x="582" y="1026"/>
                  </a:lnTo>
                  <a:lnTo>
                    <a:pt x="586" y="1033"/>
                  </a:lnTo>
                  <a:lnTo>
                    <a:pt x="590" y="1039"/>
                  </a:lnTo>
                  <a:lnTo>
                    <a:pt x="594" y="1046"/>
                  </a:lnTo>
                  <a:lnTo>
                    <a:pt x="598" y="1052"/>
                  </a:lnTo>
                  <a:lnTo>
                    <a:pt x="602" y="1058"/>
                  </a:lnTo>
                  <a:lnTo>
                    <a:pt x="607" y="1064"/>
                  </a:lnTo>
                  <a:lnTo>
                    <a:pt x="611" y="1069"/>
                  </a:lnTo>
                  <a:lnTo>
                    <a:pt x="615" y="1075"/>
                  </a:lnTo>
                  <a:lnTo>
                    <a:pt x="619" y="1081"/>
                  </a:lnTo>
                  <a:lnTo>
                    <a:pt x="623" y="1086"/>
                  </a:lnTo>
                  <a:lnTo>
                    <a:pt x="628" y="1091"/>
                  </a:lnTo>
                  <a:lnTo>
                    <a:pt x="632" y="1097"/>
                  </a:lnTo>
                  <a:lnTo>
                    <a:pt x="636" y="1102"/>
                  </a:lnTo>
                  <a:lnTo>
                    <a:pt x="640" y="1106"/>
                  </a:lnTo>
                  <a:lnTo>
                    <a:pt x="644" y="1111"/>
                  </a:lnTo>
                  <a:lnTo>
                    <a:pt x="648" y="1116"/>
                  </a:lnTo>
                  <a:lnTo>
                    <a:pt x="652" y="1120"/>
                  </a:lnTo>
                  <a:lnTo>
                    <a:pt x="657" y="1124"/>
                  </a:lnTo>
                  <a:lnTo>
                    <a:pt x="661" y="1128"/>
                  </a:lnTo>
                  <a:lnTo>
                    <a:pt x="665" y="1132"/>
                  </a:lnTo>
                  <a:lnTo>
                    <a:pt x="669" y="1136"/>
                  </a:lnTo>
                  <a:lnTo>
                    <a:pt x="674" y="1140"/>
                  </a:lnTo>
                  <a:lnTo>
                    <a:pt x="678" y="1143"/>
                  </a:lnTo>
                  <a:lnTo>
                    <a:pt x="682" y="1146"/>
                  </a:lnTo>
                  <a:lnTo>
                    <a:pt x="686" y="1149"/>
                  </a:lnTo>
                  <a:lnTo>
                    <a:pt x="690" y="1152"/>
                  </a:lnTo>
                  <a:lnTo>
                    <a:pt x="694" y="1155"/>
                  </a:lnTo>
                  <a:lnTo>
                    <a:pt x="698" y="1157"/>
                  </a:lnTo>
                  <a:lnTo>
                    <a:pt x="703" y="1160"/>
                  </a:lnTo>
                  <a:lnTo>
                    <a:pt x="707" y="1162"/>
                  </a:lnTo>
                  <a:lnTo>
                    <a:pt x="711" y="1164"/>
                  </a:lnTo>
                  <a:lnTo>
                    <a:pt x="715" y="1165"/>
                  </a:lnTo>
                  <a:lnTo>
                    <a:pt x="720" y="1167"/>
                  </a:lnTo>
                  <a:lnTo>
                    <a:pt x="724" y="1168"/>
                  </a:lnTo>
                  <a:lnTo>
                    <a:pt x="728" y="1170"/>
                  </a:lnTo>
                  <a:lnTo>
                    <a:pt x="732" y="1171"/>
                  </a:lnTo>
                  <a:lnTo>
                    <a:pt x="736" y="1171"/>
                  </a:lnTo>
                  <a:lnTo>
                    <a:pt x="741" y="1172"/>
                  </a:lnTo>
                  <a:lnTo>
                    <a:pt x="744" y="1172"/>
                  </a:lnTo>
                  <a:lnTo>
                    <a:pt x="749" y="1173"/>
                  </a:lnTo>
                  <a:lnTo>
                    <a:pt x="753" y="1172"/>
                  </a:lnTo>
                  <a:lnTo>
                    <a:pt x="757" y="1172"/>
                  </a:lnTo>
                  <a:lnTo>
                    <a:pt x="761" y="1172"/>
                  </a:lnTo>
                  <a:lnTo>
                    <a:pt x="765" y="1171"/>
                  </a:lnTo>
                  <a:lnTo>
                    <a:pt x="770" y="1171"/>
                  </a:lnTo>
                  <a:lnTo>
                    <a:pt x="774" y="1169"/>
                  </a:lnTo>
                  <a:lnTo>
                    <a:pt x="778" y="1168"/>
                  </a:lnTo>
                  <a:lnTo>
                    <a:pt x="782" y="1167"/>
                  </a:lnTo>
                  <a:lnTo>
                    <a:pt x="787" y="1165"/>
                  </a:lnTo>
                  <a:lnTo>
                    <a:pt x="791" y="1163"/>
                  </a:lnTo>
                  <a:lnTo>
                    <a:pt x="795" y="1162"/>
                  </a:lnTo>
                  <a:lnTo>
                    <a:pt x="799" y="1159"/>
                  </a:lnTo>
                  <a:lnTo>
                    <a:pt x="803" y="1157"/>
                  </a:lnTo>
                  <a:lnTo>
                    <a:pt x="807" y="1154"/>
                  </a:lnTo>
                  <a:lnTo>
                    <a:pt x="811" y="1152"/>
                  </a:lnTo>
                  <a:lnTo>
                    <a:pt x="816" y="1149"/>
                  </a:lnTo>
                  <a:lnTo>
                    <a:pt x="820" y="1146"/>
                  </a:lnTo>
                  <a:lnTo>
                    <a:pt x="824" y="1142"/>
                  </a:lnTo>
                  <a:lnTo>
                    <a:pt x="828" y="1139"/>
                  </a:lnTo>
                  <a:lnTo>
                    <a:pt x="832" y="1135"/>
                  </a:lnTo>
                  <a:lnTo>
                    <a:pt x="837" y="1131"/>
                  </a:lnTo>
                  <a:lnTo>
                    <a:pt x="841" y="1128"/>
                  </a:lnTo>
                  <a:lnTo>
                    <a:pt x="845" y="1123"/>
                  </a:lnTo>
                  <a:lnTo>
                    <a:pt x="849" y="1119"/>
                  </a:lnTo>
                  <a:lnTo>
                    <a:pt x="853" y="1115"/>
                  </a:lnTo>
                  <a:lnTo>
                    <a:pt x="857" y="1110"/>
                  </a:lnTo>
                  <a:lnTo>
                    <a:pt x="862" y="1106"/>
                  </a:lnTo>
                  <a:lnTo>
                    <a:pt x="866" y="1100"/>
                  </a:lnTo>
                  <a:lnTo>
                    <a:pt x="870" y="1096"/>
                  </a:lnTo>
                  <a:lnTo>
                    <a:pt x="874" y="1091"/>
                  </a:lnTo>
                  <a:lnTo>
                    <a:pt x="878" y="1085"/>
                  </a:lnTo>
                  <a:lnTo>
                    <a:pt x="883" y="1080"/>
                  </a:lnTo>
                  <a:lnTo>
                    <a:pt x="887" y="1074"/>
                  </a:lnTo>
                  <a:lnTo>
                    <a:pt x="891" y="1069"/>
                  </a:lnTo>
                  <a:lnTo>
                    <a:pt x="895" y="1063"/>
                  </a:lnTo>
                  <a:lnTo>
                    <a:pt x="899" y="1057"/>
                  </a:lnTo>
                  <a:lnTo>
                    <a:pt x="903" y="1051"/>
                  </a:lnTo>
                  <a:lnTo>
                    <a:pt x="908" y="1045"/>
                  </a:lnTo>
                  <a:lnTo>
                    <a:pt x="912" y="1039"/>
                  </a:lnTo>
                  <a:lnTo>
                    <a:pt x="916" y="1033"/>
                  </a:lnTo>
                  <a:lnTo>
                    <a:pt x="920" y="1027"/>
                  </a:lnTo>
                  <a:lnTo>
                    <a:pt x="924" y="1021"/>
                  </a:lnTo>
                  <a:lnTo>
                    <a:pt x="929" y="1014"/>
                  </a:lnTo>
                  <a:lnTo>
                    <a:pt x="933" y="1008"/>
                  </a:lnTo>
                  <a:lnTo>
                    <a:pt x="937" y="1002"/>
                  </a:lnTo>
                  <a:lnTo>
                    <a:pt x="941" y="996"/>
                  </a:lnTo>
                  <a:lnTo>
                    <a:pt x="945" y="989"/>
                  </a:lnTo>
                  <a:lnTo>
                    <a:pt x="949" y="983"/>
                  </a:lnTo>
                  <a:lnTo>
                    <a:pt x="954" y="976"/>
                  </a:lnTo>
                  <a:lnTo>
                    <a:pt x="958" y="970"/>
                  </a:lnTo>
                  <a:lnTo>
                    <a:pt x="962" y="963"/>
                  </a:lnTo>
                  <a:lnTo>
                    <a:pt x="966" y="957"/>
                  </a:lnTo>
                  <a:lnTo>
                    <a:pt x="970" y="950"/>
                  </a:lnTo>
                  <a:lnTo>
                    <a:pt x="975" y="944"/>
                  </a:lnTo>
                  <a:lnTo>
                    <a:pt x="979" y="938"/>
                  </a:lnTo>
                  <a:lnTo>
                    <a:pt x="983" y="931"/>
                  </a:lnTo>
                  <a:lnTo>
                    <a:pt x="987" y="925"/>
                  </a:lnTo>
                  <a:lnTo>
                    <a:pt x="991" y="919"/>
                  </a:lnTo>
                  <a:lnTo>
                    <a:pt x="995" y="913"/>
                  </a:lnTo>
                  <a:lnTo>
                    <a:pt x="1000" y="907"/>
                  </a:lnTo>
                  <a:lnTo>
                    <a:pt x="1004" y="901"/>
                  </a:lnTo>
                  <a:lnTo>
                    <a:pt x="1008" y="895"/>
                  </a:lnTo>
                  <a:lnTo>
                    <a:pt x="1012" y="889"/>
                  </a:lnTo>
                  <a:lnTo>
                    <a:pt x="1016" y="884"/>
                  </a:lnTo>
                  <a:lnTo>
                    <a:pt x="1021" y="878"/>
                  </a:lnTo>
                  <a:lnTo>
                    <a:pt x="1025" y="873"/>
                  </a:lnTo>
                  <a:lnTo>
                    <a:pt x="1029" y="867"/>
                  </a:lnTo>
                  <a:lnTo>
                    <a:pt x="1033" y="862"/>
                  </a:lnTo>
                  <a:lnTo>
                    <a:pt x="1037" y="857"/>
                  </a:lnTo>
                  <a:lnTo>
                    <a:pt x="1042" y="852"/>
                  </a:lnTo>
                  <a:lnTo>
                    <a:pt x="1046" y="851"/>
                  </a:lnTo>
                  <a:lnTo>
                    <a:pt x="1050" y="852"/>
                  </a:lnTo>
                  <a:lnTo>
                    <a:pt x="1054" y="854"/>
                  </a:lnTo>
                  <a:lnTo>
                    <a:pt x="1058" y="855"/>
                  </a:lnTo>
                  <a:lnTo>
                    <a:pt x="1062" y="856"/>
                  </a:lnTo>
                  <a:lnTo>
                    <a:pt x="1067" y="858"/>
                  </a:lnTo>
                  <a:lnTo>
                    <a:pt x="1071" y="859"/>
                  </a:lnTo>
                  <a:lnTo>
                    <a:pt x="1075" y="860"/>
                  </a:lnTo>
                  <a:lnTo>
                    <a:pt x="1079" y="861"/>
                  </a:lnTo>
                  <a:lnTo>
                    <a:pt x="1083" y="863"/>
                  </a:lnTo>
                  <a:lnTo>
                    <a:pt x="1088" y="864"/>
                  </a:lnTo>
                  <a:lnTo>
                    <a:pt x="1092" y="865"/>
                  </a:lnTo>
                  <a:lnTo>
                    <a:pt x="1096" y="866"/>
                  </a:lnTo>
                  <a:lnTo>
                    <a:pt x="1100" y="867"/>
                  </a:lnTo>
                  <a:lnTo>
                    <a:pt x="1104" y="868"/>
                  </a:lnTo>
                  <a:lnTo>
                    <a:pt x="1108" y="869"/>
                  </a:lnTo>
                  <a:lnTo>
                    <a:pt x="1113" y="870"/>
                  </a:lnTo>
                  <a:lnTo>
                    <a:pt x="1117" y="871"/>
                  </a:lnTo>
                  <a:lnTo>
                    <a:pt x="1121" y="872"/>
                  </a:lnTo>
                  <a:lnTo>
                    <a:pt x="1125" y="873"/>
                  </a:lnTo>
                  <a:lnTo>
                    <a:pt x="1129" y="873"/>
                  </a:lnTo>
                  <a:lnTo>
                    <a:pt x="1134" y="874"/>
                  </a:lnTo>
                  <a:lnTo>
                    <a:pt x="1138" y="875"/>
                  </a:lnTo>
                  <a:lnTo>
                    <a:pt x="1142" y="876"/>
                  </a:lnTo>
                  <a:lnTo>
                    <a:pt x="1146" y="877"/>
                  </a:lnTo>
                  <a:lnTo>
                    <a:pt x="1150" y="878"/>
                  </a:lnTo>
                  <a:lnTo>
                    <a:pt x="1154" y="879"/>
                  </a:lnTo>
                  <a:lnTo>
                    <a:pt x="1159" y="880"/>
                  </a:lnTo>
                  <a:lnTo>
                    <a:pt x="1163" y="881"/>
                  </a:lnTo>
                  <a:lnTo>
                    <a:pt x="1167" y="882"/>
                  </a:lnTo>
                  <a:lnTo>
                    <a:pt x="1171" y="883"/>
                  </a:lnTo>
                  <a:lnTo>
                    <a:pt x="1175" y="884"/>
                  </a:lnTo>
                  <a:lnTo>
                    <a:pt x="1180" y="885"/>
                  </a:lnTo>
                  <a:lnTo>
                    <a:pt x="1184" y="886"/>
                  </a:lnTo>
                  <a:lnTo>
                    <a:pt x="1188" y="888"/>
                  </a:lnTo>
                  <a:lnTo>
                    <a:pt x="1192" y="889"/>
                  </a:lnTo>
                  <a:lnTo>
                    <a:pt x="1196" y="890"/>
                  </a:lnTo>
                  <a:lnTo>
                    <a:pt x="1200" y="892"/>
                  </a:lnTo>
                  <a:lnTo>
                    <a:pt x="1205" y="893"/>
                  </a:lnTo>
                  <a:lnTo>
                    <a:pt x="1209" y="895"/>
                  </a:lnTo>
                  <a:lnTo>
                    <a:pt x="1213" y="896"/>
                  </a:lnTo>
                  <a:lnTo>
                    <a:pt x="1217" y="898"/>
                  </a:lnTo>
                  <a:lnTo>
                    <a:pt x="1221" y="900"/>
                  </a:lnTo>
                  <a:lnTo>
                    <a:pt x="1226" y="902"/>
                  </a:lnTo>
                  <a:lnTo>
                    <a:pt x="1230" y="903"/>
                  </a:lnTo>
                  <a:lnTo>
                    <a:pt x="1234" y="906"/>
                  </a:lnTo>
                  <a:lnTo>
                    <a:pt x="1238" y="908"/>
                  </a:lnTo>
                  <a:lnTo>
                    <a:pt x="1242" y="910"/>
                  </a:lnTo>
                  <a:lnTo>
                    <a:pt x="1246" y="912"/>
                  </a:lnTo>
                  <a:lnTo>
                    <a:pt x="1251" y="915"/>
                  </a:lnTo>
                  <a:lnTo>
                    <a:pt x="1255" y="917"/>
                  </a:lnTo>
                  <a:lnTo>
                    <a:pt x="1259" y="920"/>
                  </a:lnTo>
                  <a:lnTo>
                    <a:pt x="1263" y="922"/>
                  </a:lnTo>
                  <a:lnTo>
                    <a:pt x="1267" y="925"/>
                  </a:lnTo>
                  <a:lnTo>
                    <a:pt x="1272" y="928"/>
                  </a:lnTo>
                  <a:lnTo>
                    <a:pt x="1276" y="931"/>
                  </a:lnTo>
                  <a:lnTo>
                    <a:pt x="1280" y="934"/>
                  </a:lnTo>
                  <a:lnTo>
                    <a:pt x="1284" y="938"/>
                  </a:lnTo>
                  <a:lnTo>
                    <a:pt x="1288" y="941"/>
                  </a:lnTo>
                  <a:lnTo>
                    <a:pt x="1292" y="944"/>
                  </a:lnTo>
                  <a:lnTo>
                    <a:pt x="1297" y="948"/>
                  </a:lnTo>
                  <a:lnTo>
                    <a:pt x="1301" y="952"/>
                  </a:lnTo>
                  <a:lnTo>
                    <a:pt x="1305" y="956"/>
                  </a:lnTo>
                  <a:lnTo>
                    <a:pt x="1309" y="962"/>
                  </a:lnTo>
                  <a:lnTo>
                    <a:pt x="1313" y="969"/>
                  </a:lnTo>
                  <a:lnTo>
                    <a:pt x="1318" y="975"/>
                  </a:lnTo>
                  <a:lnTo>
                    <a:pt x="1322" y="981"/>
                  </a:lnTo>
                  <a:lnTo>
                    <a:pt x="1326" y="987"/>
                  </a:lnTo>
                  <a:lnTo>
                    <a:pt x="1330" y="993"/>
                  </a:lnTo>
                  <a:lnTo>
                    <a:pt x="1334" y="1000"/>
                  </a:lnTo>
                  <a:lnTo>
                    <a:pt x="1339" y="1006"/>
                  </a:lnTo>
                  <a:lnTo>
                    <a:pt x="1342" y="1012"/>
                  </a:lnTo>
                  <a:lnTo>
                    <a:pt x="1347" y="1017"/>
                  </a:lnTo>
                  <a:lnTo>
                    <a:pt x="1351" y="1023"/>
                  </a:lnTo>
                  <a:lnTo>
                    <a:pt x="1355" y="1029"/>
                  </a:lnTo>
                  <a:lnTo>
                    <a:pt x="1359" y="1034"/>
                  </a:lnTo>
                  <a:lnTo>
                    <a:pt x="1364" y="1040"/>
                  </a:lnTo>
                  <a:lnTo>
                    <a:pt x="1368" y="1045"/>
                  </a:lnTo>
                  <a:lnTo>
                    <a:pt x="1372" y="1050"/>
                  </a:lnTo>
                  <a:lnTo>
                    <a:pt x="1376" y="1055"/>
                  </a:lnTo>
                  <a:lnTo>
                    <a:pt x="1380" y="1060"/>
                  </a:lnTo>
                  <a:lnTo>
                    <a:pt x="1385" y="1064"/>
                  </a:lnTo>
                  <a:lnTo>
                    <a:pt x="1389" y="1069"/>
                  </a:lnTo>
                  <a:lnTo>
                    <a:pt x="1393" y="1072"/>
                  </a:lnTo>
                  <a:lnTo>
                    <a:pt x="1397" y="1076"/>
                  </a:lnTo>
                  <a:lnTo>
                    <a:pt x="1401" y="1080"/>
                  </a:lnTo>
                  <a:lnTo>
                    <a:pt x="1405" y="1084"/>
                  </a:lnTo>
                  <a:lnTo>
                    <a:pt x="1410" y="1087"/>
                  </a:lnTo>
                  <a:lnTo>
                    <a:pt x="1414" y="1090"/>
                  </a:lnTo>
                  <a:lnTo>
                    <a:pt x="1418" y="1093"/>
                  </a:lnTo>
                  <a:lnTo>
                    <a:pt x="1422" y="1097"/>
                  </a:lnTo>
                  <a:lnTo>
                    <a:pt x="1426" y="1103"/>
                  </a:lnTo>
                  <a:lnTo>
                    <a:pt x="1431" y="1109"/>
                  </a:lnTo>
                  <a:lnTo>
                    <a:pt x="1435" y="1115"/>
                  </a:lnTo>
                  <a:lnTo>
                    <a:pt x="1439" y="1120"/>
                  </a:lnTo>
                  <a:lnTo>
                    <a:pt x="1443" y="1126"/>
                  </a:lnTo>
                  <a:lnTo>
                    <a:pt x="1447" y="1132"/>
                  </a:lnTo>
                  <a:lnTo>
                    <a:pt x="1451" y="1137"/>
                  </a:lnTo>
                  <a:lnTo>
                    <a:pt x="1455" y="1143"/>
                  </a:lnTo>
                  <a:lnTo>
                    <a:pt x="1460" y="1148"/>
                  </a:lnTo>
                  <a:lnTo>
                    <a:pt x="1464" y="1154"/>
                  </a:lnTo>
                  <a:lnTo>
                    <a:pt x="1468" y="1159"/>
                  </a:lnTo>
                  <a:lnTo>
                    <a:pt x="1472" y="1164"/>
                  </a:lnTo>
                  <a:lnTo>
                    <a:pt x="1477" y="1169"/>
                  </a:lnTo>
                  <a:lnTo>
                    <a:pt x="1481" y="1174"/>
                  </a:lnTo>
                  <a:lnTo>
                    <a:pt x="1485" y="1179"/>
                  </a:lnTo>
                  <a:lnTo>
                    <a:pt x="1489" y="1184"/>
                  </a:lnTo>
                  <a:lnTo>
                    <a:pt x="1493" y="1189"/>
                  </a:lnTo>
                  <a:lnTo>
                    <a:pt x="1497" y="1193"/>
                  </a:lnTo>
                  <a:lnTo>
                    <a:pt x="1501" y="1198"/>
                  </a:lnTo>
                  <a:lnTo>
                    <a:pt x="1506" y="1202"/>
                  </a:lnTo>
                  <a:lnTo>
                    <a:pt x="1510" y="1207"/>
                  </a:lnTo>
                  <a:lnTo>
                    <a:pt x="1514" y="1211"/>
                  </a:lnTo>
                  <a:lnTo>
                    <a:pt x="1518" y="1214"/>
                  </a:lnTo>
                  <a:lnTo>
                    <a:pt x="1523" y="1218"/>
                  </a:lnTo>
                  <a:lnTo>
                    <a:pt x="1527" y="1222"/>
                  </a:lnTo>
                  <a:lnTo>
                    <a:pt x="1531" y="1225"/>
                  </a:lnTo>
                  <a:lnTo>
                    <a:pt x="1535" y="1228"/>
                  </a:lnTo>
                  <a:lnTo>
                    <a:pt x="1539" y="1231"/>
                  </a:lnTo>
                  <a:lnTo>
                    <a:pt x="1543" y="1234"/>
                  </a:lnTo>
                  <a:lnTo>
                    <a:pt x="1547" y="1237"/>
                  </a:lnTo>
                  <a:lnTo>
                    <a:pt x="1552" y="1239"/>
                  </a:lnTo>
                  <a:lnTo>
                    <a:pt x="1556" y="1241"/>
                  </a:lnTo>
                  <a:lnTo>
                    <a:pt x="1560" y="1243"/>
                  </a:lnTo>
                  <a:lnTo>
                    <a:pt x="1564" y="1245"/>
                  </a:lnTo>
                  <a:lnTo>
                    <a:pt x="1568" y="1247"/>
                  </a:lnTo>
                  <a:lnTo>
                    <a:pt x="1573" y="1248"/>
                  </a:lnTo>
                  <a:lnTo>
                    <a:pt x="1577" y="1249"/>
                  </a:lnTo>
                  <a:lnTo>
                    <a:pt x="1581" y="1250"/>
                  </a:lnTo>
                  <a:lnTo>
                    <a:pt x="1585" y="1250"/>
                  </a:lnTo>
                  <a:lnTo>
                    <a:pt x="1589" y="1251"/>
                  </a:lnTo>
                  <a:lnTo>
                    <a:pt x="1593" y="1251"/>
                  </a:lnTo>
                  <a:lnTo>
                    <a:pt x="1598" y="1251"/>
                  </a:lnTo>
                  <a:lnTo>
                    <a:pt x="1602" y="1250"/>
                  </a:lnTo>
                  <a:lnTo>
                    <a:pt x="1606" y="1249"/>
                  </a:lnTo>
                  <a:lnTo>
                    <a:pt x="1610" y="1248"/>
                  </a:lnTo>
                  <a:lnTo>
                    <a:pt x="1614" y="1247"/>
                  </a:lnTo>
                  <a:lnTo>
                    <a:pt x="1619" y="1245"/>
                  </a:lnTo>
                  <a:lnTo>
                    <a:pt x="1623" y="1244"/>
                  </a:lnTo>
                  <a:lnTo>
                    <a:pt x="1627" y="1242"/>
                  </a:lnTo>
                  <a:lnTo>
                    <a:pt x="1631" y="1239"/>
                  </a:lnTo>
                  <a:lnTo>
                    <a:pt x="1636" y="1237"/>
                  </a:lnTo>
                  <a:lnTo>
                    <a:pt x="1639" y="1234"/>
                  </a:lnTo>
                  <a:lnTo>
                    <a:pt x="1644" y="1231"/>
                  </a:lnTo>
                  <a:lnTo>
                    <a:pt x="1648" y="1227"/>
                  </a:lnTo>
                  <a:lnTo>
                    <a:pt x="1652" y="1223"/>
                  </a:lnTo>
                  <a:lnTo>
                    <a:pt x="1656" y="1219"/>
                  </a:lnTo>
                  <a:lnTo>
                    <a:pt x="1660" y="1215"/>
                  </a:lnTo>
                  <a:lnTo>
                    <a:pt x="1665" y="1211"/>
                  </a:lnTo>
                  <a:lnTo>
                    <a:pt x="1669" y="1206"/>
                  </a:lnTo>
                  <a:lnTo>
                    <a:pt x="1673" y="1200"/>
                  </a:lnTo>
                  <a:lnTo>
                    <a:pt x="1677" y="1195"/>
                  </a:lnTo>
                  <a:lnTo>
                    <a:pt x="1681" y="1189"/>
                  </a:lnTo>
                  <a:lnTo>
                    <a:pt x="1686" y="1183"/>
                  </a:lnTo>
                  <a:lnTo>
                    <a:pt x="1690" y="1177"/>
                  </a:lnTo>
                  <a:lnTo>
                    <a:pt x="1694" y="1171"/>
                  </a:lnTo>
                  <a:lnTo>
                    <a:pt x="1698" y="1164"/>
                  </a:lnTo>
                  <a:lnTo>
                    <a:pt x="1702" y="1157"/>
                  </a:lnTo>
                  <a:lnTo>
                    <a:pt x="1706" y="1149"/>
                  </a:lnTo>
                  <a:lnTo>
                    <a:pt x="1711" y="1142"/>
                  </a:lnTo>
                  <a:lnTo>
                    <a:pt x="1715" y="1134"/>
                  </a:lnTo>
                  <a:lnTo>
                    <a:pt x="1719" y="1126"/>
                  </a:lnTo>
                  <a:lnTo>
                    <a:pt x="1723" y="1118"/>
                  </a:lnTo>
                  <a:lnTo>
                    <a:pt x="1727" y="1109"/>
                  </a:lnTo>
                  <a:lnTo>
                    <a:pt x="1732" y="1100"/>
                  </a:lnTo>
                  <a:lnTo>
                    <a:pt x="1736" y="1091"/>
                  </a:lnTo>
                  <a:lnTo>
                    <a:pt x="1740" y="1082"/>
                  </a:lnTo>
                  <a:lnTo>
                    <a:pt x="1744" y="1072"/>
                  </a:lnTo>
                  <a:lnTo>
                    <a:pt x="1748" y="1063"/>
                  </a:lnTo>
                  <a:lnTo>
                    <a:pt x="1752" y="1052"/>
                  </a:lnTo>
                  <a:lnTo>
                    <a:pt x="1757" y="1042"/>
                  </a:lnTo>
                  <a:lnTo>
                    <a:pt x="1761" y="1032"/>
                  </a:lnTo>
                  <a:lnTo>
                    <a:pt x="1765" y="1021"/>
                  </a:lnTo>
                  <a:lnTo>
                    <a:pt x="1769" y="1010"/>
                  </a:lnTo>
                  <a:lnTo>
                    <a:pt x="1773" y="999"/>
                  </a:lnTo>
                  <a:lnTo>
                    <a:pt x="1778" y="988"/>
                  </a:lnTo>
                  <a:lnTo>
                    <a:pt x="1782" y="977"/>
                  </a:lnTo>
                  <a:lnTo>
                    <a:pt x="1786" y="965"/>
                  </a:lnTo>
                  <a:lnTo>
                    <a:pt x="1790" y="953"/>
                  </a:lnTo>
                  <a:lnTo>
                    <a:pt x="1794" y="941"/>
                  </a:lnTo>
                  <a:lnTo>
                    <a:pt x="1798" y="929"/>
                  </a:lnTo>
                  <a:lnTo>
                    <a:pt x="1803" y="917"/>
                  </a:lnTo>
                  <a:lnTo>
                    <a:pt x="1807" y="904"/>
                  </a:lnTo>
                  <a:lnTo>
                    <a:pt x="1811" y="891"/>
                  </a:lnTo>
                  <a:lnTo>
                    <a:pt x="1815" y="879"/>
                  </a:lnTo>
                  <a:lnTo>
                    <a:pt x="1819" y="866"/>
                  </a:lnTo>
                  <a:lnTo>
                    <a:pt x="1824" y="853"/>
                  </a:lnTo>
                  <a:lnTo>
                    <a:pt x="1828" y="840"/>
                  </a:lnTo>
                  <a:lnTo>
                    <a:pt x="1832" y="826"/>
                  </a:lnTo>
                  <a:lnTo>
                    <a:pt x="1836" y="813"/>
                  </a:lnTo>
                  <a:lnTo>
                    <a:pt x="1840" y="800"/>
                  </a:lnTo>
                  <a:lnTo>
                    <a:pt x="1844" y="786"/>
                  </a:lnTo>
                  <a:lnTo>
                    <a:pt x="1849" y="773"/>
                  </a:lnTo>
                  <a:lnTo>
                    <a:pt x="1853" y="759"/>
                  </a:lnTo>
                  <a:lnTo>
                    <a:pt x="1857" y="745"/>
                  </a:lnTo>
                  <a:lnTo>
                    <a:pt x="1861" y="731"/>
                  </a:lnTo>
                  <a:lnTo>
                    <a:pt x="1865" y="717"/>
                  </a:lnTo>
                  <a:lnTo>
                    <a:pt x="1870" y="703"/>
                  </a:lnTo>
                  <a:lnTo>
                    <a:pt x="1874" y="689"/>
                  </a:lnTo>
                  <a:lnTo>
                    <a:pt x="1878" y="675"/>
                  </a:lnTo>
                  <a:lnTo>
                    <a:pt x="1882" y="661"/>
                  </a:lnTo>
                  <a:lnTo>
                    <a:pt x="1886" y="647"/>
                  </a:lnTo>
                  <a:lnTo>
                    <a:pt x="1890" y="633"/>
                  </a:lnTo>
                  <a:lnTo>
                    <a:pt x="1895" y="618"/>
                  </a:lnTo>
                  <a:lnTo>
                    <a:pt x="1899" y="604"/>
                  </a:lnTo>
                  <a:lnTo>
                    <a:pt x="1903" y="590"/>
                  </a:lnTo>
                  <a:lnTo>
                    <a:pt x="1907" y="576"/>
                  </a:lnTo>
                  <a:lnTo>
                    <a:pt x="1911" y="562"/>
                  </a:lnTo>
                  <a:lnTo>
                    <a:pt x="1916" y="548"/>
                  </a:lnTo>
                  <a:lnTo>
                    <a:pt x="1920" y="534"/>
                  </a:lnTo>
                  <a:lnTo>
                    <a:pt x="1924" y="519"/>
                  </a:lnTo>
                  <a:lnTo>
                    <a:pt x="1928" y="505"/>
                  </a:lnTo>
                  <a:lnTo>
                    <a:pt x="1932" y="491"/>
                  </a:lnTo>
                  <a:lnTo>
                    <a:pt x="1936" y="477"/>
                  </a:lnTo>
                  <a:lnTo>
                    <a:pt x="1941" y="464"/>
                  </a:lnTo>
                  <a:lnTo>
                    <a:pt x="1945" y="450"/>
                  </a:lnTo>
                  <a:lnTo>
                    <a:pt x="1949" y="436"/>
                  </a:lnTo>
                  <a:lnTo>
                    <a:pt x="1953" y="422"/>
                  </a:lnTo>
                  <a:lnTo>
                    <a:pt x="1957" y="408"/>
                  </a:lnTo>
                  <a:lnTo>
                    <a:pt x="1962" y="395"/>
                  </a:lnTo>
                  <a:lnTo>
                    <a:pt x="1966" y="382"/>
                  </a:lnTo>
                  <a:lnTo>
                    <a:pt x="1970" y="368"/>
                  </a:lnTo>
                  <a:lnTo>
                    <a:pt x="1974" y="355"/>
                  </a:lnTo>
                  <a:lnTo>
                    <a:pt x="1978" y="342"/>
                  </a:lnTo>
                  <a:lnTo>
                    <a:pt x="1983" y="329"/>
                  </a:lnTo>
                  <a:lnTo>
                    <a:pt x="1987" y="316"/>
                  </a:lnTo>
                  <a:lnTo>
                    <a:pt x="1991" y="304"/>
                  </a:lnTo>
                  <a:lnTo>
                    <a:pt x="1995" y="291"/>
                  </a:lnTo>
                  <a:lnTo>
                    <a:pt x="1999" y="279"/>
                  </a:lnTo>
                  <a:lnTo>
                    <a:pt x="2003" y="266"/>
                  </a:lnTo>
                  <a:lnTo>
                    <a:pt x="2008" y="254"/>
                  </a:lnTo>
                  <a:lnTo>
                    <a:pt x="2012" y="242"/>
                  </a:lnTo>
                  <a:lnTo>
                    <a:pt x="2016" y="230"/>
                  </a:lnTo>
                  <a:lnTo>
                    <a:pt x="2020" y="219"/>
                  </a:lnTo>
                  <a:lnTo>
                    <a:pt x="2024" y="207"/>
                  </a:lnTo>
                  <a:lnTo>
                    <a:pt x="2029" y="196"/>
                  </a:lnTo>
                  <a:lnTo>
                    <a:pt x="2033" y="185"/>
                  </a:lnTo>
                  <a:lnTo>
                    <a:pt x="2037" y="174"/>
                  </a:lnTo>
                  <a:lnTo>
                    <a:pt x="2041" y="163"/>
                  </a:lnTo>
                  <a:lnTo>
                    <a:pt x="2045" y="153"/>
                  </a:lnTo>
                  <a:lnTo>
                    <a:pt x="2049" y="142"/>
                  </a:lnTo>
                  <a:lnTo>
                    <a:pt x="2054" y="132"/>
                  </a:lnTo>
                  <a:lnTo>
                    <a:pt x="2058" y="122"/>
                  </a:lnTo>
                  <a:lnTo>
                    <a:pt x="2062" y="112"/>
                  </a:lnTo>
                  <a:lnTo>
                    <a:pt x="2066" y="102"/>
                  </a:lnTo>
                  <a:lnTo>
                    <a:pt x="2070" y="93"/>
                  </a:lnTo>
                  <a:lnTo>
                    <a:pt x="2075" y="84"/>
                  </a:lnTo>
                  <a:lnTo>
                    <a:pt x="2079" y="75"/>
                  </a:lnTo>
                  <a:lnTo>
                    <a:pt x="2083" y="66"/>
                  </a:lnTo>
                  <a:lnTo>
                    <a:pt x="2087" y="58"/>
                  </a:lnTo>
                  <a:lnTo>
                    <a:pt x="2087" y="58"/>
                  </a:lnTo>
                  <a:lnTo>
                    <a:pt x="2083" y="52"/>
                  </a:lnTo>
                  <a:lnTo>
                    <a:pt x="2079" y="47"/>
                  </a:lnTo>
                  <a:lnTo>
                    <a:pt x="2075" y="42"/>
                  </a:lnTo>
                  <a:lnTo>
                    <a:pt x="2070" y="38"/>
                  </a:lnTo>
                  <a:lnTo>
                    <a:pt x="2066" y="33"/>
                  </a:lnTo>
                  <a:lnTo>
                    <a:pt x="2062" y="29"/>
                  </a:lnTo>
                  <a:lnTo>
                    <a:pt x="2058" y="25"/>
                  </a:lnTo>
                  <a:lnTo>
                    <a:pt x="2054" y="22"/>
                  </a:lnTo>
                  <a:lnTo>
                    <a:pt x="2049" y="18"/>
                  </a:lnTo>
                  <a:lnTo>
                    <a:pt x="2045" y="15"/>
                  </a:lnTo>
                  <a:lnTo>
                    <a:pt x="2041" y="12"/>
                  </a:lnTo>
                  <a:lnTo>
                    <a:pt x="2037" y="10"/>
                  </a:lnTo>
                  <a:lnTo>
                    <a:pt x="2033" y="8"/>
                  </a:lnTo>
                  <a:lnTo>
                    <a:pt x="2029" y="6"/>
                  </a:lnTo>
                  <a:lnTo>
                    <a:pt x="2024" y="4"/>
                  </a:lnTo>
                  <a:lnTo>
                    <a:pt x="2020" y="3"/>
                  </a:lnTo>
                  <a:lnTo>
                    <a:pt x="2016" y="2"/>
                  </a:lnTo>
                  <a:lnTo>
                    <a:pt x="2012" y="1"/>
                  </a:lnTo>
                  <a:lnTo>
                    <a:pt x="2008" y="0"/>
                  </a:lnTo>
                  <a:lnTo>
                    <a:pt x="2003" y="0"/>
                  </a:lnTo>
                  <a:lnTo>
                    <a:pt x="1999" y="0"/>
                  </a:lnTo>
                  <a:lnTo>
                    <a:pt x="1995" y="1"/>
                  </a:lnTo>
                  <a:lnTo>
                    <a:pt x="1991" y="1"/>
                  </a:lnTo>
                  <a:lnTo>
                    <a:pt x="1987" y="2"/>
                  </a:lnTo>
                  <a:lnTo>
                    <a:pt x="1983" y="3"/>
                  </a:lnTo>
                  <a:lnTo>
                    <a:pt x="1978" y="5"/>
                  </a:lnTo>
                  <a:lnTo>
                    <a:pt x="1974" y="7"/>
                  </a:lnTo>
                  <a:lnTo>
                    <a:pt x="1970" y="9"/>
                  </a:lnTo>
                  <a:lnTo>
                    <a:pt x="1966" y="12"/>
                  </a:lnTo>
                  <a:lnTo>
                    <a:pt x="1962" y="14"/>
                  </a:lnTo>
                  <a:lnTo>
                    <a:pt x="1957" y="17"/>
                  </a:lnTo>
                  <a:lnTo>
                    <a:pt x="1953" y="21"/>
                  </a:lnTo>
                  <a:lnTo>
                    <a:pt x="1949" y="24"/>
                  </a:lnTo>
                  <a:lnTo>
                    <a:pt x="1945" y="28"/>
                  </a:lnTo>
                  <a:lnTo>
                    <a:pt x="1941" y="32"/>
                  </a:lnTo>
                  <a:lnTo>
                    <a:pt x="1936" y="37"/>
                  </a:lnTo>
                  <a:lnTo>
                    <a:pt x="1932" y="42"/>
                  </a:lnTo>
                  <a:lnTo>
                    <a:pt x="1928" y="47"/>
                  </a:lnTo>
                  <a:lnTo>
                    <a:pt x="1924" y="52"/>
                  </a:lnTo>
                  <a:lnTo>
                    <a:pt x="1920" y="58"/>
                  </a:lnTo>
                  <a:lnTo>
                    <a:pt x="1916" y="64"/>
                  </a:lnTo>
                  <a:lnTo>
                    <a:pt x="1911" y="70"/>
                  </a:lnTo>
                  <a:lnTo>
                    <a:pt x="1907" y="76"/>
                  </a:lnTo>
                  <a:lnTo>
                    <a:pt x="1903" y="83"/>
                  </a:lnTo>
                  <a:lnTo>
                    <a:pt x="1899" y="90"/>
                  </a:lnTo>
                  <a:lnTo>
                    <a:pt x="1895" y="97"/>
                  </a:lnTo>
                  <a:lnTo>
                    <a:pt x="1890" y="104"/>
                  </a:lnTo>
                  <a:lnTo>
                    <a:pt x="1886" y="112"/>
                  </a:lnTo>
                  <a:lnTo>
                    <a:pt x="1882" y="120"/>
                  </a:lnTo>
                  <a:lnTo>
                    <a:pt x="1878" y="129"/>
                  </a:lnTo>
                  <a:lnTo>
                    <a:pt x="1874" y="137"/>
                  </a:lnTo>
                  <a:lnTo>
                    <a:pt x="1870" y="146"/>
                  </a:lnTo>
                  <a:lnTo>
                    <a:pt x="1865" y="155"/>
                  </a:lnTo>
                  <a:lnTo>
                    <a:pt x="1861" y="164"/>
                  </a:lnTo>
                  <a:lnTo>
                    <a:pt x="1857" y="174"/>
                  </a:lnTo>
                  <a:lnTo>
                    <a:pt x="1853" y="183"/>
                  </a:lnTo>
                  <a:lnTo>
                    <a:pt x="1849" y="193"/>
                  </a:lnTo>
                  <a:lnTo>
                    <a:pt x="1844" y="203"/>
                  </a:lnTo>
                  <a:lnTo>
                    <a:pt x="1840" y="214"/>
                  </a:lnTo>
                  <a:lnTo>
                    <a:pt x="1836" y="224"/>
                  </a:lnTo>
                  <a:lnTo>
                    <a:pt x="1832" y="235"/>
                  </a:lnTo>
                  <a:lnTo>
                    <a:pt x="1828" y="246"/>
                  </a:lnTo>
                  <a:lnTo>
                    <a:pt x="1824" y="257"/>
                  </a:lnTo>
                  <a:lnTo>
                    <a:pt x="1819" y="268"/>
                  </a:lnTo>
                  <a:lnTo>
                    <a:pt x="1815" y="279"/>
                  </a:lnTo>
                  <a:lnTo>
                    <a:pt x="1811" y="291"/>
                  </a:lnTo>
                  <a:lnTo>
                    <a:pt x="1807" y="303"/>
                  </a:lnTo>
                  <a:lnTo>
                    <a:pt x="1803" y="315"/>
                  </a:lnTo>
                  <a:lnTo>
                    <a:pt x="1798" y="327"/>
                  </a:lnTo>
                  <a:lnTo>
                    <a:pt x="1794" y="339"/>
                  </a:lnTo>
                  <a:lnTo>
                    <a:pt x="1790" y="352"/>
                  </a:lnTo>
                  <a:lnTo>
                    <a:pt x="1786" y="364"/>
                  </a:lnTo>
                  <a:lnTo>
                    <a:pt x="1782" y="377"/>
                  </a:lnTo>
                  <a:lnTo>
                    <a:pt x="1778" y="390"/>
                  </a:lnTo>
                  <a:lnTo>
                    <a:pt x="1773" y="402"/>
                  </a:lnTo>
                  <a:lnTo>
                    <a:pt x="1769" y="415"/>
                  </a:lnTo>
                  <a:lnTo>
                    <a:pt x="1765" y="428"/>
                  </a:lnTo>
                  <a:lnTo>
                    <a:pt x="1761" y="441"/>
                  </a:lnTo>
                  <a:lnTo>
                    <a:pt x="1757" y="454"/>
                  </a:lnTo>
                  <a:lnTo>
                    <a:pt x="1752" y="468"/>
                  </a:lnTo>
                  <a:lnTo>
                    <a:pt x="1748" y="481"/>
                  </a:lnTo>
                  <a:lnTo>
                    <a:pt x="1744" y="494"/>
                  </a:lnTo>
                  <a:lnTo>
                    <a:pt x="1740" y="508"/>
                  </a:lnTo>
                  <a:lnTo>
                    <a:pt x="1736" y="521"/>
                  </a:lnTo>
                  <a:lnTo>
                    <a:pt x="1732" y="535"/>
                  </a:lnTo>
                  <a:lnTo>
                    <a:pt x="1727" y="548"/>
                  </a:lnTo>
                  <a:lnTo>
                    <a:pt x="1723" y="562"/>
                  </a:lnTo>
                  <a:lnTo>
                    <a:pt x="1719" y="575"/>
                  </a:lnTo>
                  <a:lnTo>
                    <a:pt x="1715" y="589"/>
                  </a:lnTo>
                  <a:lnTo>
                    <a:pt x="1711" y="602"/>
                  </a:lnTo>
                  <a:lnTo>
                    <a:pt x="1706" y="616"/>
                  </a:lnTo>
                  <a:lnTo>
                    <a:pt x="1702" y="630"/>
                  </a:lnTo>
                  <a:lnTo>
                    <a:pt x="1698" y="643"/>
                  </a:lnTo>
                  <a:lnTo>
                    <a:pt x="1694" y="656"/>
                  </a:lnTo>
                  <a:lnTo>
                    <a:pt x="1690" y="670"/>
                  </a:lnTo>
                  <a:lnTo>
                    <a:pt x="1686" y="683"/>
                  </a:lnTo>
                  <a:lnTo>
                    <a:pt x="1681" y="696"/>
                  </a:lnTo>
                  <a:lnTo>
                    <a:pt x="1677" y="709"/>
                  </a:lnTo>
                  <a:lnTo>
                    <a:pt x="1673" y="722"/>
                  </a:lnTo>
                  <a:lnTo>
                    <a:pt x="1669" y="735"/>
                  </a:lnTo>
                  <a:lnTo>
                    <a:pt x="1665" y="748"/>
                  </a:lnTo>
                  <a:lnTo>
                    <a:pt x="1660" y="761"/>
                  </a:lnTo>
                  <a:lnTo>
                    <a:pt x="1656" y="773"/>
                  </a:lnTo>
                  <a:lnTo>
                    <a:pt x="1652" y="786"/>
                  </a:lnTo>
                  <a:lnTo>
                    <a:pt x="1648" y="798"/>
                  </a:lnTo>
                  <a:lnTo>
                    <a:pt x="1644" y="810"/>
                  </a:lnTo>
                  <a:lnTo>
                    <a:pt x="1639" y="822"/>
                  </a:lnTo>
                  <a:lnTo>
                    <a:pt x="1636" y="834"/>
                  </a:lnTo>
                  <a:lnTo>
                    <a:pt x="1631" y="846"/>
                  </a:lnTo>
                  <a:lnTo>
                    <a:pt x="1627" y="857"/>
                  </a:lnTo>
                  <a:lnTo>
                    <a:pt x="1623" y="869"/>
                  </a:lnTo>
                  <a:lnTo>
                    <a:pt x="1619" y="880"/>
                  </a:lnTo>
                  <a:lnTo>
                    <a:pt x="1614" y="891"/>
                  </a:lnTo>
                  <a:lnTo>
                    <a:pt x="1610" y="902"/>
                  </a:lnTo>
                  <a:lnTo>
                    <a:pt x="1606" y="912"/>
                  </a:lnTo>
                  <a:lnTo>
                    <a:pt x="1602" y="922"/>
                  </a:lnTo>
                  <a:lnTo>
                    <a:pt x="1598" y="932"/>
                  </a:lnTo>
                  <a:lnTo>
                    <a:pt x="1593" y="942"/>
                  </a:lnTo>
                  <a:lnTo>
                    <a:pt x="1589" y="952"/>
                  </a:lnTo>
                  <a:lnTo>
                    <a:pt x="1585" y="961"/>
                  </a:lnTo>
                  <a:lnTo>
                    <a:pt x="1581" y="970"/>
                  </a:lnTo>
                  <a:lnTo>
                    <a:pt x="1577" y="979"/>
                  </a:lnTo>
                  <a:lnTo>
                    <a:pt x="1573" y="988"/>
                  </a:lnTo>
                  <a:lnTo>
                    <a:pt x="1568" y="996"/>
                  </a:lnTo>
                  <a:lnTo>
                    <a:pt x="1564" y="1004"/>
                  </a:lnTo>
                  <a:lnTo>
                    <a:pt x="1560" y="1012"/>
                  </a:lnTo>
                  <a:lnTo>
                    <a:pt x="1556" y="1019"/>
                  </a:lnTo>
                  <a:lnTo>
                    <a:pt x="1552" y="1026"/>
                  </a:lnTo>
                  <a:lnTo>
                    <a:pt x="1547" y="1033"/>
                  </a:lnTo>
                  <a:lnTo>
                    <a:pt x="1543" y="1040"/>
                  </a:lnTo>
                  <a:lnTo>
                    <a:pt x="1539" y="1046"/>
                  </a:lnTo>
                  <a:lnTo>
                    <a:pt x="1535" y="1052"/>
                  </a:lnTo>
                  <a:lnTo>
                    <a:pt x="1531" y="1058"/>
                  </a:lnTo>
                  <a:lnTo>
                    <a:pt x="1527" y="1063"/>
                  </a:lnTo>
                  <a:lnTo>
                    <a:pt x="1523" y="1068"/>
                  </a:lnTo>
                  <a:lnTo>
                    <a:pt x="1518" y="1073"/>
                  </a:lnTo>
                  <a:lnTo>
                    <a:pt x="1514" y="1077"/>
                  </a:lnTo>
                  <a:lnTo>
                    <a:pt x="1510" y="1081"/>
                  </a:lnTo>
                  <a:lnTo>
                    <a:pt x="1506" y="1085"/>
                  </a:lnTo>
                  <a:lnTo>
                    <a:pt x="1501" y="1089"/>
                  </a:lnTo>
                  <a:lnTo>
                    <a:pt x="1497" y="1092"/>
                  </a:lnTo>
                  <a:lnTo>
                    <a:pt x="1493" y="1094"/>
                  </a:lnTo>
                  <a:lnTo>
                    <a:pt x="1489" y="1097"/>
                  </a:lnTo>
                  <a:lnTo>
                    <a:pt x="1485" y="1099"/>
                  </a:lnTo>
                  <a:lnTo>
                    <a:pt x="1481" y="1101"/>
                  </a:lnTo>
                  <a:lnTo>
                    <a:pt x="1477" y="1103"/>
                  </a:lnTo>
                  <a:lnTo>
                    <a:pt x="1472" y="1104"/>
                  </a:lnTo>
                  <a:lnTo>
                    <a:pt x="1468" y="1105"/>
                  </a:lnTo>
                  <a:lnTo>
                    <a:pt x="1464" y="1105"/>
                  </a:lnTo>
                  <a:lnTo>
                    <a:pt x="1460" y="1106"/>
                  </a:lnTo>
                  <a:lnTo>
                    <a:pt x="1455" y="1106"/>
                  </a:lnTo>
                  <a:lnTo>
                    <a:pt x="1451" y="1105"/>
                  </a:lnTo>
                  <a:lnTo>
                    <a:pt x="1447" y="1105"/>
                  </a:lnTo>
                  <a:lnTo>
                    <a:pt x="1443" y="1104"/>
                  </a:lnTo>
                  <a:lnTo>
                    <a:pt x="1439" y="1103"/>
                  </a:lnTo>
                  <a:lnTo>
                    <a:pt x="1435" y="1101"/>
                  </a:lnTo>
                  <a:lnTo>
                    <a:pt x="1431" y="1100"/>
                  </a:lnTo>
                  <a:lnTo>
                    <a:pt x="1426" y="1097"/>
                  </a:lnTo>
                  <a:lnTo>
                    <a:pt x="1422" y="1095"/>
                  </a:lnTo>
                  <a:lnTo>
                    <a:pt x="1418" y="1092"/>
                  </a:lnTo>
                  <a:lnTo>
                    <a:pt x="1414" y="1086"/>
                  </a:lnTo>
                  <a:lnTo>
                    <a:pt x="1410" y="1080"/>
                  </a:lnTo>
                  <a:lnTo>
                    <a:pt x="1405" y="1075"/>
                  </a:lnTo>
                  <a:lnTo>
                    <a:pt x="1401" y="1069"/>
                  </a:lnTo>
                  <a:lnTo>
                    <a:pt x="1397" y="1063"/>
                  </a:lnTo>
                  <a:lnTo>
                    <a:pt x="1393" y="1058"/>
                  </a:lnTo>
                  <a:lnTo>
                    <a:pt x="1389" y="1052"/>
                  </a:lnTo>
                  <a:lnTo>
                    <a:pt x="1385" y="1047"/>
                  </a:lnTo>
                  <a:lnTo>
                    <a:pt x="1380" y="1041"/>
                  </a:lnTo>
                  <a:lnTo>
                    <a:pt x="1376" y="1036"/>
                  </a:lnTo>
                  <a:lnTo>
                    <a:pt x="1372" y="1030"/>
                  </a:lnTo>
                  <a:lnTo>
                    <a:pt x="1368" y="1025"/>
                  </a:lnTo>
                  <a:lnTo>
                    <a:pt x="1364" y="1020"/>
                  </a:lnTo>
                  <a:lnTo>
                    <a:pt x="1359" y="1014"/>
                  </a:lnTo>
                  <a:lnTo>
                    <a:pt x="1355" y="1009"/>
                  </a:lnTo>
                  <a:lnTo>
                    <a:pt x="1351" y="1005"/>
                  </a:lnTo>
                  <a:lnTo>
                    <a:pt x="1347" y="999"/>
                  </a:lnTo>
                  <a:lnTo>
                    <a:pt x="1342" y="995"/>
                  </a:lnTo>
                  <a:lnTo>
                    <a:pt x="1339" y="990"/>
                  </a:lnTo>
                  <a:lnTo>
                    <a:pt x="1334" y="985"/>
                  </a:lnTo>
                  <a:lnTo>
                    <a:pt x="1330" y="981"/>
                  </a:lnTo>
                  <a:lnTo>
                    <a:pt x="1326" y="976"/>
                  </a:lnTo>
                  <a:lnTo>
                    <a:pt x="1322" y="972"/>
                  </a:lnTo>
                  <a:lnTo>
                    <a:pt x="1318" y="968"/>
                  </a:lnTo>
                  <a:lnTo>
                    <a:pt x="1313" y="964"/>
                  </a:lnTo>
                  <a:lnTo>
                    <a:pt x="1309" y="959"/>
                  </a:lnTo>
                  <a:lnTo>
                    <a:pt x="1305" y="956"/>
                  </a:lnTo>
                  <a:lnTo>
                    <a:pt x="1301" y="949"/>
                  </a:lnTo>
                  <a:lnTo>
                    <a:pt x="1297" y="943"/>
                  </a:lnTo>
                  <a:lnTo>
                    <a:pt x="1292" y="937"/>
                  </a:lnTo>
                  <a:lnTo>
                    <a:pt x="1288" y="931"/>
                  </a:lnTo>
                  <a:lnTo>
                    <a:pt x="1284" y="925"/>
                  </a:lnTo>
                  <a:lnTo>
                    <a:pt x="1280" y="918"/>
                  </a:lnTo>
                  <a:lnTo>
                    <a:pt x="1276" y="912"/>
                  </a:lnTo>
                  <a:lnTo>
                    <a:pt x="1272" y="906"/>
                  </a:lnTo>
                  <a:lnTo>
                    <a:pt x="1267" y="900"/>
                  </a:lnTo>
                  <a:lnTo>
                    <a:pt x="1263" y="894"/>
                  </a:lnTo>
                  <a:lnTo>
                    <a:pt x="1259" y="888"/>
                  </a:lnTo>
                  <a:lnTo>
                    <a:pt x="1255" y="882"/>
                  </a:lnTo>
                  <a:lnTo>
                    <a:pt x="1251" y="877"/>
                  </a:lnTo>
                  <a:lnTo>
                    <a:pt x="1246" y="872"/>
                  </a:lnTo>
                  <a:lnTo>
                    <a:pt x="1242" y="866"/>
                  </a:lnTo>
                  <a:lnTo>
                    <a:pt x="1238" y="861"/>
                  </a:lnTo>
                  <a:lnTo>
                    <a:pt x="1234" y="856"/>
                  </a:lnTo>
                  <a:lnTo>
                    <a:pt x="1230" y="851"/>
                  </a:lnTo>
                  <a:lnTo>
                    <a:pt x="1226" y="846"/>
                  </a:lnTo>
                  <a:lnTo>
                    <a:pt x="1221" y="842"/>
                  </a:lnTo>
                  <a:lnTo>
                    <a:pt x="1217" y="837"/>
                  </a:lnTo>
                  <a:lnTo>
                    <a:pt x="1213" y="833"/>
                  </a:lnTo>
                  <a:lnTo>
                    <a:pt x="1209" y="829"/>
                  </a:lnTo>
                  <a:lnTo>
                    <a:pt x="1205" y="825"/>
                  </a:lnTo>
                  <a:lnTo>
                    <a:pt x="1200" y="822"/>
                  </a:lnTo>
                  <a:lnTo>
                    <a:pt x="1196" y="818"/>
                  </a:lnTo>
                  <a:lnTo>
                    <a:pt x="1192" y="815"/>
                  </a:lnTo>
                  <a:lnTo>
                    <a:pt x="1188" y="812"/>
                  </a:lnTo>
                  <a:lnTo>
                    <a:pt x="1184" y="809"/>
                  </a:lnTo>
                  <a:lnTo>
                    <a:pt x="1180" y="807"/>
                  </a:lnTo>
                  <a:lnTo>
                    <a:pt x="1175" y="804"/>
                  </a:lnTo>
                  <a:lnTo>
                    <a:pt x="1171" y="802"/>
                  </a:lnTo>
                  <a:lnTo>
                    <a:pt x="1167" y="800"/>
                  </a:lnTo>
                  <a:lnTo>
                    <a:pt x="1163" y="799"/>
                  </a:lnTo>
                  <a:lnTo>
                    <a:pt x="1159" y="797"/>
                  </a:lnTo>
                  <a:lnTo>
                    <a:pt x="1154" y="796"/>
                  </a:lnTo>
                  <a:lnTo>
                    <a:pt x="1150" y="795"/>
                  </a:lnTo>
                  <a:lnTo>
                    <a:pt x="1146" y="795"/>
                  </a:lnTo>
                  <a:lnTo>
                    <a:pt x="1142" y="794"/>
                  </a:lnTo>
                  <a:lnTo>
                    <a:pt x="1138" y="794"/>
                  </a:lnTo>
                  <a:lnTo>
                    <a:pt x="1134" y="794"/>
                  </a:lnTo>
                  <a:lnTo>
                    <a:pt x="1129" y="794"/>
                  </a:lnTo>
                  <a:lnTo>
                    <a:pt x="1125" y="795"/>
                  </a:lnTo>
                  <a:lnTo>
                    <a:pt x="1121" y="796"/>
                  </a:lnTo>
                  <a:lnTo>
                    <a:pt x="1117" y="797"/>
                  </a:lnTo>
                  <a:lnTo>
                    <a:pt x="1113" y="798"/>
                  </a:lnTo>
                  <a:lnTo>
                    <a:pt x="1108" y="799"/>
                  </a:lnTo>
                  <a:lnTo>
                    <a:pt x="1104" y="801"/>
                  </a:lnTo>
                  <a:lnTo>
                    <a:pt x="1100" y="803"/>
                  </a:lnTo>
                  <a:lnTo>
                    <a:pt x="1096" y="805"/>
                  </a:lnTo>
                  <a:lnTo>
                    <a:pt x="1092" y="808"/>
                  </a:lnTo>
                  <a:lnTo>
                    <a:pt x="1088" y="810"/>
                  </a:lnTo>
                  <a:lnTo>
                    <a:pt x="1083" y="813"/>
                  </a:lnTo>
                  <a:lnTo>
                    <a:pt x="1079" y="816"/>
                  </a:lnTo>
                  <a:lnTo>
                    <a:pt x="1075" y="819"/>
                  </a:lnTo>
                  <a:lnTo>
                    <a:pt x="1071" y="823"/>
                  </a:lnTo>
                  <a:lnTo>
                    <a:pt x="1067" y="826"/>
                  </a:lnTo>
                  <a:lnTo>
                    <a:pt x="1062" y="830"/>
                  </a:lnTo>
                  <a:lnTo>
                    <a:pt x="1058" y="834"/>
                  </a:lnTo>
                  <a:lnTo>
                    <a:pt x="1054" y="839"/>
                  </a:lnTo>
                  <a:lnTo>
                    <a:pt x="1050" y="843"/>
                  </a:lnTo>
                  <a:lnTo>
                    <a:pt x="1046" y="848"/>
                  </a:lnTo>
                  <a:lnTo>
                    <a:pt x="1042" y="849"/>
                  </a:lnTo>
                  <a:lnTo>
                    <a:pt x="1037" y="848"/>
                  </a:lnTo>
                  <a:lnTo>
                    <a:pt x="1033" y="846"/>
                  </a:lnTo>
                  <a:lnTo>
                    <a:pt x="1029" y="844"/>
                  </a:lnTo>
                  <a:lnTo>
                    <a:pt x="1025" y="842"/>
                  </a:lnTo>
                  <a:lnTo>
                    <a:pt x="1021" y="840"/>
                  </a:lnTo>
                  <a:lnTo>
                    <a:pt x="1016" y="839"/>
                  </a:lnTo>
                  <a:lnTo>
                    <a:pt x="1012" y="837"/>
                  </a:lnTo>
                  <a:lnTo>
                    <a:pt x="1008" y="835"/>
                  </a:lnTo>
                  <a:lnTo>
                    <a:pt x="1004" y="833"/>
                  </a:lnTo>
                  <a:lnTo>
                    <a:pt x="1000" y="830"/>
                  </a:lnTo>
                  <a:lnTo>
                    <a:pt x="995" y="828"/>
                  </a:lnTo>
                  <a:lnTo>
                    <a:pt x="991" y="826"/>
                  </a:lnTo>
                  <a:lnTo>
                    <a:pt x="987" y="824"/>
                  </a:lnTo>
                  <a:lnTo>
                    <a:pt x="983" y="822"/>
                  </a:lnTo>
                  <a:lnTo>
                    <a:pt x="979" y="819"/>
                  </a:lnTo>
                  <a:lnTo>
                    <a:pt x="975" y="817"/>
                  </a:lnTo>
                  <a:lnTo>
                    <a:pt x="970" y="814"/>
                  </a:lnTo>
                  <a:lnTo>
                    <a:pt x="966" y="812"/>
                  </a:lnTo>
                  <a:lnTo>
                    <a:pt x="962" y="810"/>
                  </a:lnTo>
                  <a:lnTo>
                    <a:pt x="958" y="807"/>
                  </a:lnTo>
                  <a:lnTo>
                    <a:pt x="954" y="805"/>
                  </a:lnTo>
                  <a:lnTo>
                    <a:pt x="949" y="802"/>
                  </a:lnTo>
                  <a:lnTo>
                    <a:pt x="945" y="799"/>
                  </a:lnTo>
                  <a:lnTo>
                    <a:pt x="941" y="797"/>
                  </a:lnTo>
                  <a:lnTo>
                    <a:pt x="937" y="794"/>
                  </a:lnTo>
                  <a:lnTo>
                    <a:pt x="933" y="791"/>
                  </a:lnTo>
                  <a:lnTo>
                    <a:pt x="929" y="789"/>
                  </a:lnTo>
                  <a:lnTo>
                    <a:pt x="924" y="786"/>
                  </a:lnTo>
                  <a:lnTo>
                    <a:pt x="920" y="783"/>
                  </a:lnTo>
                  <a:lnTo>
                    <a:pt x="916" y="780"/>
                  </a:lnTo>
                  <a:lnTo>
                    <a:pt x="912" y="778"/>
                  </a:lnTo>
                  <a:lnTo>
                    <a:pt x="908" y="775"/>
                  </a:lnTo>
                  <a:lnTo>
                    <a:pt x="903" y="773"/>
                  </a:lnTo>
                  <a:lnTo>
                    <a:pt x="899" y="770"/>
                  </a:lnTo>
                  <a:lnTo>
                    <a:pt x="895" y="767"/>
                  </a:lnTo>
                  <a:lnTo>
                    <a:pt x="891" y="765"/>
                  </a:lnTo>
                  <a:lnTo>
                    <a:pt x="887" y="762"/>
                  </a:lnTo>
                  <a:lnTo>
                    <a:pt x="883" y="759"/>
                  </a:lnTo>
                  <a:lnTo>
                    <a:pt x="878" y="757"/>
                  </a:lnTo>
                  <a:lnTo>
                    <a:pt x="874" y="754"/>
                  </a:lnTo>
                  <a:lnTo>
                    <a:pt x="870" y="752"/>
                  </a:lnTo>
                  <a:lnTo>
                    <a:pt x="866" y="750"/>
                  </a:lnTo>
                  <a:lnTo>
                    <a:pt x="862" y="747"/>
                  </a:lnTo>
                  <a:lnTo>
                    <a:pt x="857" y="745"/>
                  </a:lnTo>
                  <a:lnTo>
                    <a:pt x="853" y="743"/>
                  </a:lnTo>
                  <a:lnTo>
                    <a:pt x="849" y="740"/>
                  </a:lnTo>
                  <a:lnTo>
                    <a:pt x="845" y="738"/>
                  </a:lnTo>
                  <a:lnTo>
                    <a:pt x="841" y="736"/>
                  </a:lnTo>
                  <a:lnTo>
                    <a:pt x="837" y="734"/>
                  </a:lnTo>
                  <a:lnTo>
                    <a:pt x="832" y="732"/>
                  </a:lnTo>
                  <a:lnTo>
                    <a:pt x="828" y="731"/>
                  </a:lnTo>
                  <a:lnTo>
                    <a:pt x="824" y="729"/>
                  </a:lnTo>
                  <a:lnTo>
                    <a:pt x="820" y="727"/>
                  </a:lnTo>
                  <a:lnTo>
                    <a:pt x="816" y="726"/>
                  </a:lnTo>
                  <a:lnTo>
                    <a:pt x="811" y="724"/>
                  </a:lnTo>
                  <a:lnTo>
                    <a:pt x="807" y="723"/>
                  </a:lnTo>
                  <a:lnTo>
                    <a:pt x="803" y="722"/>
                  </a:lnTo>
                  <a:lnTo>
                    <a:pt x="799" y="720"/>
                  </a:lnTo>
                  <a:lnTo>
                    <a:pt x="795" y="719"/>
                  </a:lnTo>
                  <a:lnTo>
                    <a:pt x="791" y="718"/>
                  </a:lnTo>
                  <a:lnTo>
                    <a:pt x="787" y="717"/>
                  </a:lnTo>
                  <a:lnTo>
                    <a:pt x="782" y="717"/>
                  </a:lnTo>
                  <a:lnTo>
                    <a:pt x="778" y="716"/>
                  </a:lnTo>
                  <a:lnTo>
                    <a:pt x="774" y="716"/>
                  </a:lnTo>
                  <a:lnTo>
                    <a:pt x="770" y="715"/>
                  </a:lnTo>
                  <a:lnTo>
                    <a:pt x="765" y="715"/>
                  </a:lnTo>
                  <a:lnTo>
                    <a:pt x="761" y="715"/>
                  </a:lnTo>
                  <a:lnTo>
                    <a:pt x="757" y="715"/>
                  </a:lnTo>
                  <a:lnTo>
                    <a:pt x="753" y="715"/>
                  </a:lnTo>
                  <a:lnTo>
                    <a:pt x="749" y="715"/>
                  </a:lnTo>
                  <a:lnTo>
                    <a:pt x="744" y="716"/>
                  </a:lnTo>
                  <a:lnTo>
                    <a:pt x="741" y="716"/>
                  </a:lnTo>
                  <a:lnTo>
                    <a:pt x="736" y="717"/>
                  </a:lnTo>
                  <a:lnTo>
                    <a:pt x="732" y="717"/>
                  </a:lnTo>
                  <a:lnTo>
                    <a:pt x="728" y="718"/>
                  </a:lnTo>
                  <a:lnTo>
                    <a:pt x="724" y="719"/>
                  </a:lnTo>
                  <a:lnTo>
                    <a:pt x="720" y="721"/>
                  </a:lnTo>
                  <a:lnTo>
                    <a:pt x="715" y="722"/>
                  </a:lnTo>
                  <a:lnTo>
                    <a:pt x="711" y="723"/>
                  </a:lnTo>
                  <a:lnTo>
                    <a:pt x="707" y="725"/>
                  </a:lnTo>
                  <a:lnTo>
                    <a:pt x="703" y="727"/>
                  </a:lnTo>
                  <a:lnTo>
                    <a:pt x="698" y="728"/>
                  </a:lnTo>
                  <a:lnTo>
                    <a:pt x="694" y="730"/>
                  </a:lnTo>
                  <a:lnTo>
                    <a:pt x="690" y="732"/>
                  </a:lnTo>
                  <a:lnTo>
                    <a:pt x="686" y="735"/>
                  </a:lnTo>
                  <a:lnTo>
                    <a:pt x="682" y="737"/>
                  </a:lnTo>
                  <a:lnTo>
                    <a:pt x="678" y="740"/>
                  </a:lnTo>
                  <a:lnTo>
                    <a:pt x="674" y="742"/>
                  </a:lnTo>
                  <a:lnTo>
                    <a:pt x="669" y="745"/>
                  </a:lnTo>
                  <a:lnTo>
                    <a:pt x="665" y="748"/>
                  </a:lnTo>
                  <a:lnTo>
                    <a:pt x="661" y="751"/>
                  </a:lnTo>
                  <a:lnTo>
                    <a:pt x="657" y="754"/>
                  </a:lnTo>
                  <a:lnTo>
                    <a:pt x="652" y="757"/>
                  </a:lnTo>
                  <a:lnTo>
                    <a:pt x="648" y="761"/>
                  </a:lnTo>
                  <a:lnTo>
                    <a:pt x="644" y="764"/>
                  </a:lnTo>
                  <a:lnTo>
                    <a:pt x="640" y="768"/>
                  </a:lnTo>
                  <a:lnTo>
                    <a:pt x="636" y="771"/>
                  </a:lnTo>
                  <a:lnTo>
                    <a:pt x="632" y="775"/>
                  </a:lnTo>
                  <a:lnTo>
                    <a:pt x="628" y="779"/>
                  </a:lnTo>
                  <a:lnTo>
                    <a:pt x="623" y="783"/>
                  </a:lnTo>
                  <a:lnTo>
                    <a:pt x="619" y="787"/>
                  </a:lnTo>
                  <a:lnTo>
                    <a:pt x="615" y="791"/>
                  </a:lnTo>
                  <a:lnTo>
                    <a:pt x="611" y="796"/>
                  </a:lnTo>
                  <a:lnTo>
                    <a:pt x="607" y="800"/>
                  </a:lnTo>
                  <a:lnTo>
                    <a:pt x="602" y="804"/>
                  </a:lnTo>
                  <a:lnTo>
                    <a:pt x="598" y="809"/>
                  </a:lnTo>
                  <a:lnTo>
                    <a:pt x="594" y="813"/>
                  </a:lnTo>
                  <a:lnTo>
                    <a:pt x="590" y="818"/>
                  </a:lnTo>
                  <a:lnTo>
                    <a:pt x="586" y="823"/>
                  </a:lnTo>
                  <a:lnTo>
                    <a:pt x="582" y="827"/>
                  </a:lnTo>
                  <a:lnTo>
                    <a:pt x="577" y="832"/>
                  </a:lnTo>
                  <a:lnTo>
                    <a:pt x="573" y="837"/>
                  </a:lnTo>
                  <a:lnTo>
                    <a:pt x="569" y="842"/>
                  </a:lnTo>
                  <a:lnTo>
                    <a:pt x="565" y="847"/>
                  </a:lnTo>
                  <a:lnTo>
                    <a:pt x="561" y="852"/>
                  </a:lnTo>
                  <a:lnTo>
                    <a:pt x="556" y="857"/>
                  </a:lnTo>
                  <a:lnTo>
                    <a:pt x="552" y="863"/>
                  </a:lnTo>
                  <a:lnTo>
                    <a:pt x="548" y="868"/>
                  </a:lnTo>
                  <a:lnTo>
                    <a:pt x="544" y="873"/>
                  </a:lnTo>
                  <a:lnTo>
                    <a:pt x="540" y="878"/>
                  </a:lnTo>
                  <a:lnTo>
                    <a:pt x="536" y="883"/>
                  </a:lnTo>
                  <a:lnTo>
                    <a:pt x="531" y="888"/>
                  </a:lnTo>
                  <a:lnTo>
                    <a:pt x="527" y="894"/>
                  </a:lnTo>
                  <a:lnTo>
                    <a:pt x="523" y="899"/>
                  </a:lnTo>
                  <a:lnTo>
                    <a:pt x="519" y="904"/>
                  </a:lnTo>
                  <a:lnTo>
                    <a:pt x="515" y="910"/>
                  </a:lnTo>
                  <a:lnTo>
                    <a:pt x="510" y="905"/>
                  </a:lnTo>
                  <a:lnTo>
                    <a:pt x="506" y="897"/>
                  </a:lnTo>
                  <a:lnTo>
                    <a:pt x="502" y="890"/>
                  </a:lnTo>
                  <a:lnTo>
                    <a:pt x="498" y="882"/>
                  </a:lnTo>
                  <a:lnTo>
                    <a:pt x="494" y="875"/>
                  </a:lnTo>
                  <a:lnTo>
                    <a:pt x="490" y="867"/>
                  </a:lnTo>
                  <a:lnTo>
                    <a:pt x="485" y="860"/>
                  </a:lnTo>
                  <a:lnTo>
                    <a:pt x="481" y="852"/>
                  </a:lnTo>
                  <a:lnTo>
                    <a:pt x="477" y="844"/>
                  </a:lnTo>
                  <a:lnTo>
                    <a:pt x="473" y="837"/>
                  </a:lnTo>
                  <a:lnTo>
                    <a:pt x="469" y="829"/>
                  </a:lnTo>
                  <a:lnTo>
                    <a:pt x="464" y="822"/>
                  </a:lnTo>
                  <a:lnTo>
                    <a:pt x="460" y="814"/>
                  </a:lnTo>
                  <a:lnTo>
                    <a:pt x="456" y="807"/>
                  </a:lnTo>
                  <a:lnTo>
                    <a:pt x="452" y="799"/>
                  </a:lnTo>
                  <a:lnTo>
                    <a:pt x="448" y="792"/>
                  </a:lnTo>
                  <a:lnTo>
                    <a:pt x="444" y="784"/>
                  </a:lnTo>
                  <a:lnTo>
                    <a:pt x="439" y="777"/>
                  </a:lnTo>
                  <a:lnTo>
                    <a:pt x="435" y="770"/>
                  </a:lnTo>
                  <a:lnTo>
                    <a:pt x="431" y="763"/>
                  </a:lnTo>
                  <a:lnTo>
                    <a:pt x="427" y="756"/>
                  </a:lnTo>
                  <a:lnTo>
                    <a:pt x="423" y="749"/>
                  </a:lnTo>
                  <a:lnTo>
                    <a:pt x="418" y="741"/>
                  </a:lnTo>
                  <a:lnTo>
                    <a:pt x="414" y="734"/>
                  </a:lnTo>
                  <a:lnTo>
                    <a:pt x="410" y="728"/>
                  </a:lnTo>
                  <a:lnTo>
                    <a:pt x="406" y="721"/>
                  </a:lnTo>
                  <a:lnTo>
                    <a:pt x="402" y="714"/>
                  </a:lnTo>
                  <a:lnTo>
                    <a:pt x="397" y="708"/>
                  </a:lnTo>
                  <a:lnTo>
                    <a:pt x="393" y="701"/>
                  </a:lnTo>
                  <a:lnTo>
                    <a:pt x="389" y="695"/>
                  </a:lnTo>
                  <a:lnTo>
                    <a:pt x="385" y="688"/>
                  </a:lnTo>
                  <a:lnTo>
                    <a:pt x="381" y="682"/>
                  </a:lnTo>
                  <a:lnTo>
                    <a:pt x="377" y="676"/>
                  </a:lnTo>
                  <a:lnTo>
                    <a:pt x="372" y="670"/>
                  </a:lnTo>
                  <a:lnTo>
                    <a:pt x="368" y="664"/>
                  </a:lnTo>
                  <a:lnTo>
                    <a:pt x="364" y="659"/>
                  </a:lnTo>
                  <a:lnTo>
                    <a:pt x="360" y="653"/>
                  </a:lnTo>
                  <a:lnTo>
                    <a:pt x="356" y="648"/>
                  </a:lnTo>
                  <a:lnTo>
                    <a:pt x="351" y="642"/>
                  </a:lnTo>
                  <a:lnTo>
                    <a:pt x="347" y="637"/>
                  </a:lnTo>
                  <a:lnTo>
                    <a:pt x="343" y="632"/>
                  </a:lnTo>
                  <a:lnTo>
                    <a:pt x="339" y="627"/>
                  </a:lnTo>
                  <a:lnTo>
                    <a:pt x="335" y="622"/>
                  </a:lnTo>
                  <a:lnTo>
                    <a:pt x="331" y="617"/>
                  </a:lnTo>
                  <a:lnTo>
                    <a:pt x="326" y="613"/>
                  </a:lnTo>
                  <a:lnTo>
                    <a:pt x="322" y="608"/>
                  </a:lnTo>
                  <a:lnTo>
                    <a:pt x="318" y="604"/>
                  </a:lnTo>
                  <a:lnTo>
                    <a:pt x="314" y="600"/>
                  </a:lnTo>
                  <a:lnTo>
                    <a:pt x="310" y="596"/>
                  </a:lnTo>
                  <a:lnTo>
                    <a:pt x="305" y="592"/>
                  </a:lnTo>
                  <a:lnTo>
                    <a:pt x="301" y="589"/>
                  </a:lnTo>
                  <a:lnTo>
                    <a:pt x="297" y="585"/>
                  </a:lnTo>
                  <a:lnTo>
                    <a:pt x="293" y="582"/>
                  </a:lnTo>
                  <a:lnTo>
                    <a:pt x="289" y="579"/>
                  </a:lnTo>
                  <a:lnTo>
                    <a:pt x="285" y="576"/>
                  </a:lnTo>
                  <a:lnTo>
                    <a:pt x="280" y="573"/>
                  </a:lnTo>
                  <a:lnTo>
                    <a:pt x="276" y="570"/>
                  </a:lnTo>
                  <a:lnTo>
                    <a:pt x="272" y="568"/>
                  </a:lnTo>
                  <a:lnTo>
                    <a:pt x="268" y="565"/>
                  </a:lnTo>
                  <a:lnTo>
                    <a:pt x="264" y="563"/>
                  </a:lnTo>
                  <a:lnTo>
                    <a:pt x="259" y="561"/>
                  </a:lnTo>
                  <a:lnTo>
                    <a:pt x="255" y="559"/>
                  </a:lnTo>
                  <a:lnTo>
                    <a:pt x="251" y="558"/>
                  </a:lnTo>
                  <a:lnTo>
                    <a:pt x="247" y="556"/>
                  </a:lnTo>
                  <a:lnTo>
                    <a:pt x="243" y="555"/>
                  </a:lnTo>
                  <a:lnTo>
                    <a:pt x="239" y="554"/>
                  </a:lnTo>
                  <a:lnTo>
                    <a:pt x="234" y="553"/>
                  </a:lnTo>
                  <a:lnTo>
                    <a:pt x="230" y="552"/>
                  </a:lnTo>
                  <a:lnTo>
                    <a:pt x="226" y="552"/>
                  </a:lnTo>
                  <a:lnTo>
                    <a:pt x="222" y="551"/>
                  </a:lnTo>
                  <a:lnTo>
                    <a:pt x="218" y="551"/>
                  </a:lnTo>
                  <a:lnTo>
                    <a:pt x="213" y="551"/>
                  </a:lnTo>
                  <a:lnTo>
                    <a:pt x="209" y="551"/>
                  </a:lnTo>
                  <a:lnTo>
                    <a:pt x="205" y="551"/>
                  </a:lnTo>
                  <a:lnTo>
                    <a:pt x="201" y="552"/>
                  </a:lnTo>
                  <a:lnTo>
                    <a:pt x="197" y="553"/>
                  </a:lnTo>
                  <a:lnTo>
                    <a:pt x="193" y="553"/>
                  </a:lnTo>
                  <a:lnTo>
                    <a:pt x="188" y="554"/>
                  </a:lnTo>
                  <a:lnTo>
                    <a:pt x="184" y="555"/>
                  </a:lnTo>
                  <a:lnTo>
                    <a:pt x="180" y="556"/>
                  </a:lnTo>
                  <a:lnTo>
                    <a:pt x="176" y="558"/>
                  </a:lnTo>
                  <a:lnTo>
                    <a:pt x="172" y="560"/>
                  </a:lnTo>
                  <a:lnTo>
                    <a:pt x="167" y="562"/>
                  </a:lnTo>
                  <a:lnTo>
                    <a:pt x="163" y="563"/>
                  </a:lnTo>
                  <a:lnTo>
                    <a:pt x="159" y="565"/>
                  </a:lnTo>
                  <a:lnTo>
                    <a:pt x="155" y="568"/>
                  </a:lnTo>
                  <a:lnTo>
                    <a:pt x="151" y="570"/>
                  </a:lnTo>
                  <a:lnTo>
                    <a:pt x="147" y="573"/>
                  </a:lnTo>
                  <a:lnTo>
                    <a:pt x="142" y="575"/>
                  </a:lnTo>
                  <a:lnTo>
                    <a:pt x="138" y="578"/>
                  </a:lnTo>
                  <a:lnTo>
                    <a:pt x="134" y="581"/>
                  </a:lnTo>
                  <a:lnTo>
                    <a:pt x="130" y="584"/>
                  </a:lnTo>
                  <a:lnTo>
                    <a:pt x="126" y="588"/>
                  </a:lnTo>
                  <a:lnTo>
                    <a:pt x="121" y="591"/>
                  </a:lnTo>
                  <a:lnTo>
                    <a:pt x="117" y="595"/>
                  </a:lnTo>
                  <a:lnTo>
                    <a:pt x="113" y="599"/>
                  </a:lnTo>
                  <a:lnTo>
                    <a:pt x="109" y="602"/>
                  </a:lnTo>
                  <a:lnTo>
                    <a:pt x="105" y="606"/>
                  </a:lnTo>
                  <a:lnTo>
                    <a:pt x="100" y="610"/>
                  </a:lnTo>
                  <a:lnTo>
                    <a:pt x="97" y="614"/>
                  </a:lnTo>
                  <a:lnTo>
                    <a:pt x="92" y="619"/>
                  </a:lnTo>
                  <a:lnTo>
                    <a:pt x="88" y="623"/>
                  </a:lnTo>
                  <a:lnTo>
                    <a:pt x="84" y="628"/>
                  </a:lnTo>
                  <a:lnTo>
                    <a:pt x="80" y="633"/>
                  </a:lnTo>
                  <a:lnTo>
                    <a:pt x="75" y="637"/>
                  </a:lnTo>
                  <a:lnTo>
                    <a:pt x="71" y="642"/>
                  </a:lnTo>
                  <a:lnTo>
                    <a:pt x="67" y="647"/>
                  </a:lnTo>
                  <a:lnTo>
                    <a:pt x="63" y="652"/>
                  </a:lnTo>
                  <a:lnTo>
                    <a:pt x="59" y="657"/>
                  </a:lnTo>
                  <a:lnTo>
                    <a:pt x="54" y="663"/>
                  </a:lnTo>
                  <a:lnTo>
                    <a:pt x="50" y="668"/>
                  </a:lnTo>
                  <a:lnTo>
                    <a:pt x="46" y="673"/>
                  </a:lnTo>
                  <a:lnTo>
                    <a:pt x="42" y="679"/>
                  </a:lnTo>
                  <a:lnTo>
                    <a:pt x="38" y="685"/>
                  </a:lnTo>
                  <a:lnTo>
                    <a:pt x="34" y="690"/>
                  </a:lnTo>
                  <a:lnTo>
                    <a:pt x="29" y="696"/>
                  </a:lnTo>
                  <a:lnTo>
                    <a:pt x="25" y="702"/>
                  </a:lnTo>
                  <a:lnTo>
                    <a:pt x="21" y="707"/>
                  </a:lnTo>
                  <a:lnTo>
                    <a:pt x="17" y="713"/>
                  </a:lnTo>
                  <a:lnTo>
                    <a:pt x="13" y="719"/>
                  </a:lnTo>
                  <a:lnTo>
                    <a:pt x="8" y="725"/>
                  </a:lnTo>
                  <a:lnTo>
                    <a:pt x="4" y="731"/>
                  </a:lnTo>
                  <a:lnTo>
                    <a:pt x="0" y="737"/>
                  </a:lnTo>
                  <a:lnTo>
                    <a:pt x="4" y="745"/>
                  </a:lnTo>
                  <a:lnTo>
                    <a:pt x="8" y="753"/>
                  </a:lnTo>
                  <a:lnTo>
                    <a:pt x="13" y="760"/>
                  </a:lnTo>
                  <a:lnTo>
                    <a:pt x="17" y="767"/>
                  </a:lnTo>
                  <a:lnTo>
                    <a:pt x="21" y="775"/>
                  </a:lnTo>
                  <a:lnTo>
                    <a:pt x="25" y="782"/>
                  </a:lnTo>
                  <a:lnTo>
                    <a:pt x="29" y="790"/>
                  </a:lnTo>
                  <a:lnTo>
                    <a:pt x="34" y="797"/>
                  </a:lnTo>
                  <a:lnTo>
                    <a:pt x="38" y="805"/>
                  </a:lnTo>
                  <a:lnTo>
                    <a:pt x="42" y="812"/>
                  </a:lnTo>
                  <a:lnTo>
                    <a:pt x="46" y="819"/>
                  </a:lnTo>
                  <a:lnTo>
                    <a:pt x="50" y="826"/>
                  </a:lnTo>
                  <a:lnTo>
                    <a:pt x="54" y="833"/>
                  </a:lnTo>
                  <a:lnTo>
                    <a:pt x="59" y="841"/>
                  </a:lnTo>
                  <a:lnTo>
                    <a:pt x="63" y="848"/>
                  </a:lnTo>
                  <a:lnTo>
                    <a:pt x="67" y="855"/>
                  </a:lnTo>
                  <a:lnTo>
                    <a:pt x="71" y="862"/>
                  </a:lnTo>
                  <a:lnTo>
                    <a:pt x="75" y="869"/>
                  </a:lnTo>
                  <a:lnTo>
                    <a:pt x="80" y="876"/>
                  </a:lnTo>
                  <a:lnTo>
                    <a:pt x="84" y="882"/>
                  </a:lnTo>
                  <a:lnTo>
                    <a:pt x="88" y="889"/>
                  </a:lnTo>
                  <a:lnTo>
                    <a:pt x="92" y="896"/>
                  </a:lnTo>
                  <a:lnTo>
                    <a:pt x="97" y="902"/>
                  </a:lnTo>
                  <a:lnTo>
                    <a:pt x="100" y="909"/>
                  </a:lnTo>
                  <a:lnTo>
                    <a:pt x="105" y="915"/>
                  </a:lnTo>
                  <a:lnTo>
                    <a:pt x="109" y="922"/>
                  </a:lnTo>
                  <a:lnTo>
                    <a:pt x="113" y="928"/>
                  </a:lnTo>
                  <a:lnTo>
                    <a:pt x="117" y="934"/>
                  </a:lnTo>
                  <a:lnTo>
                    <a:pt x="121" y="940"/>
                  </a:lnTo>
                  <a:lnTo>
                    <a:pt x="126" y="946"/>
                  </a:lnTo>
                  <a:lnTo>
                    <a:pt x="130" y="952"/>
                  </a:lnTo>
                  <a:lnTo>
                    <a:pt x="134" y="958"/>
                  </a:lnTo>
                  <a:lnTo>
                    <a:pt x="138" y="963"/>
                  </a:lnTo>
                  <a:lnTo>
                    <a:pt x="142" y="969"/>
                  </a:lnTo>
                  <a:lnTo>
                    <a:pt x="147" y="974"/>
                  </a:lnTo>
                  <a:lnTo>
                    <a:pt x="151" y="980"/>
                  </a:lnTo>
                  <a:lnTo>
                    <a:pt x="155" y="985"/>
                  </a:lnTo>
                  <a:lnTo>
                    <a:pt x="159" y="990"/>
                  </a:lnTo>
                  <a:lnTo>
                    <a:pt x="163" y="995"/>
                  </a:lnTo>
                  <a:lnTo>
                    <a:pt x="167" y="1000"/>
                  </a:lnTo>
                  <a:lnTo>
                    <a:pt x="172" y="1004"/>
                  </a:lnTo>
                  <a:lnTo>
                    <a:pt x="176" y="1009"/>
                  </a:lnTo>
                  <a:lnTo>
                    <a:pt x="180" y="1013"/>
                  </a:lnTo>
                  <a:lnTo>
                    <a:pt x="184" y="1017"/>
                  </a:lnTo>
                  <a:lnTo>
                    <a:pt x="188" y="1022"/>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a:extLst>
                <a:ext uri="{FF2B5EF4-FFF2-40B4-BE49-F238E27FC236}">
                  <a16:creationId xmlns:a16="http://schemas.microsoft.com/office/drawing/2014/main" id="{4EE4B4C8-8201-34EF-ED71-62E1B902F62D}"/>
                </a:ext>
              </a:extLst>
            </p:cNvPr>
            <p:cNvSpPr>
              <a:spLocks/>
            </p:cNvSpPr>
            <p:nvPr/>
          </p:nvSpPr>
          <p:spPr bwMode="auto">
            <a:xfrm>
              <a:off x="351" y="656"/>
              <a:ext cx="2087" cy="1086"/>
            </a:xfrm>
            <a:custGeom>
              <a:avLst/>
              <a:gdLst>
                <a:gd name="T0" fmla="*/ 29 w 2087"/>
                <a:gd name="T1" fmla="*/ 685 h 1086"/>
                <a:gd name="T2" fmla="*/ 63 w 2087"/>
                <a:gd name="T3" fmla="*/ 692 h 1086"/>
                <a:gd name="T4" fmla="*/ 97 w 2087"/>
                <a:gd name="T5" fmla="*/ 701 h 1086"/>
                <a:gd name="T6" fmla="*/ 130 w 2087"/>
                <a:gd name="T7" fmla="*/ 710 h 1086"/>
                <a:gd name="T8" fmla="*/ 163 w 2087"/>
                <a:gd name="T9" fmla="*/ 721 h 1086"/>
                <a:gd name="T10" fmla="*/ 197 w 2087"/>
                <a:gd name="T11" fmla="*/ 733 h 1086"/>
                <a:gd name="T12" fmla="*/ 230 w 2087"/>
                <a:gd name="T13" fmla="*/ 746 h 1086"/>
                <a:gd name="T14" fmla="*/ 264 w 2087"/>
                <a:gd name="T15" fmla="*/ 759 h 1086"/>
                <a:gd name="T16" fmla="*/ 297 w 2087"/>
                <a:gd name="T17" fmla="*/ 773 h 1086"/>
                <a:gd name="T18" fmla="*/ 331 w 2087"/>
                <a:gd name="T19" fmla="*/ 787 h 1086"/>
                <a:gd name="T20" fmla="*/ 364 w 2087"/>
                <a:gd name="T21" fmla="*/ 801 h 1086"/>
                <a:gd name="T22" fmla="*/ 397 w 2087"/>
                <a:gd name="T23" fmla="*/ 814 h 1086"/>
                <a:gd name="T24" fmla="*/ 431 w 2087"/>
                <a:gd name="T25" fmla="*/ 827 h 1086"/>
                <a:gd name="T26" fmla="*/ 464 w 2087"/>
                <a:gd name="T27" fmla="*/ 838 h 1086"/>
                <a:gd name="T28" fmla="*/ 498 w 2087"/>
                <a:gd name="T29" fmla="*/ 848 h 1086"/>
                <a:gd name="T30" fmla="*/ 531 w 2087"/>
                <a:gd name="T31" fmla="*/ 858 h 1086"/>
                <a:gd name="T32" fmla="*/ 565 w 2087"/>
                <a:gd name="T33" fmla="*/ 865 h 1086"/>
                <a:gd name="T34" fmla="*/ 598 w 2087"/>
                <a:gd name="T35" fmla="*/ 872 h 1086"/>
                <a:gd name="T36" fmla="*/ 632 w 2087"/>
                <a:gd name="T37" fmla="*/ 878 h 1086"/>
                <a:gd name="T38" fmla="*/ 665 w 2087"/>
                <a:gd name="T39" fmla="*/ 882 h 1086"/>
                <a:gd name="T40" fmla="*/ 698 w 2087"/>
                <a:gd name="T41" fmla="*/ 885 h 1086"/>
                <a:gd name="T42" fmla="*/ 732 w 2087"/>
                <a:gd name="T43" fmla="*/ 886 h 1086"/>
                <a:gd name="T44" fmla="*/ 765 w 2087"/>
                <a:gd name="T45" fmla="*/ 885 h 1086"/>
                <a:gd name="T46" fmla="*/ 799 w 2087"/>
                <a:gd name="T47" fmla="*/ 882 h 1086"/>
                <a:gd name="T48" fmla="*/ 832 w 2087"/>
                <a:gd name="T49" fmla="*/ 876 h 1086"/>
                <a:gd name="T50" fmla="*/ 866 w 2087"/>
                <a:gd name="T51" fmla="*/ 867 h 1086"/>
                <a:gd name="T52" fmla="*/ 899 w 2087"/>
                <a:gd name="T53" fmla="*/ 856 h 1086"/>
                <a:gd name="T54" fmla="*/ 933 w 2087"/>
                <a:gd name="T55" fmla="*/ 842 h 1086"/>
                <a:gd name="T56" fmla="*/ 966 w 2087"/>
                <a:gd name="T57" fmla="*/ 827 h 1086"/>
                <a:gd name="T58" fmla="*/ 1000 w 2087"/>
                <a:gd name="T59" fmla="*/ 811 h 1086"/>
                <a:gd name="T60" fmla="*/ 1033 w 2087"/>
                <a:gd name="T61" fmla="*/ 796 h 1086"/>
                <a:gd name="T62" fmla="*/ 1067 w 2087"/>
                <a:gd name="T63" fmla="*/ 784 h 1086"/>
                <a:gd name="T64" fmla="*/ 1100 w 2087"/>
                <a:gd name="T65" fmla="*/ 777 h 1086"/>
                <a:gd name="T66" fmla="*/ 1134 w 2087"/>
                <a:gd name="T67" fmla="*/ 776 h 1086"/>
                <a:gd name="T68" fmla="*/ 1167 w 2087"/>
                <a:gd name="T69" fmla="*/ 783 h 1086"/>
                <a:gd name="T70" fmla="*/ 1200 w 2087"/>
                <a:gd name="T71" fmla="*/ 799 h 1086"/>
                <a:gd name="T72" fmla="*/ 1234 w 2087"/>
                <a:gd name="T73" fmla="*/ 823 h 1086"/>
                <a:gd name="T74" fmla="*/ 1267 w 2087"/>
                <a:gd name="T75" fmla="*/ 855 h 1086"/>
                <a:gd name="T76" fmla="*/ 1301 w 2087"/>
                <a:gd name="T77" fmla="*/ 893 h 1086"/>
                <a:gd name="T78" fmla="*/ 1334 w 2087"/>
                <a:gd name="T79" fmla="*/ 935 h 1086"/>
                <a:gd name="T80" fmla="*/ 1368 w 2087"/>
                <a:gd name="T81" fmla="*/ 977 h 1086"/>
                <a:gd name="T82" fmla="*/ 1401 w 2087"/>
                <a:gd name="T83" fmla="*/ 1017 h 1086"/>
                <a:gd name="T84" fmla="*/ 1435 w 2087"/>
                <a:gd name="T85" fmla="*/ 1050 h 1086"/>
                <a:gd name="T86" fmla="*/ 1468 w 2087"/>
                <a:gd name="T87" fmla="*/ 1074 h 1086"/>
                <a:gd name="T88" fmla="*/ 1501 w 2087"/>
                <a:gd name="T89" fmla="*/ 1085 h 1086"/>
                <a:gd name="T90" fmla="*/ 1535 w 2087"/>
                <a:gd name="T91" fmla="*/ 1082 h 1086"/>
                <a:gd name="T92" fmla="*/ 1568 w 2087"/>
                <a:gd name="T93" fmla="*/ 1063 h 1086"/>
                <a:gd name="T94" fmla="*/ 1602 w 2087"/>
                <a:gd name="T95" fmla="*/ 1028 h 1086"/>
                <a:gd name="T96" fmla="*/ 1636 w 2087"/>
                <a:gd name="T97" fmla="*/ 978 h 1086"/>
                <a:gd name="T98" fmla="*/ 1669 w 2087"/>
                <a:gd name="T99" fmla="*/ 912 h 1086"/>
                <a:gd name="T100" fmla="*/ 1702 w 2087"/>
                <a:gd name="T101" fmla="*/ 835 h 1086"/>
                <a:gd name="T102" fmla="*/ 1736 w 2087"/>
                <a:gd name="T103" fmla="*/ 748 h 1086"/>
                <a:gd name="T104" fmla="*/ 1769 w 2087"/>
                <a:gd name="T105" fmla="*/ 655 h 1086"/>
                <a:gd name="T106" fmla="*/ 1803 w 2087"/>
                <a:gd name="T107" fmla="*/ 558 h 1086"/>
                <a:gd name="T108" fmla="*/ 1836 w 2087"/>
                <a:gd name="T109" fmla="*/ 461 h 1086"/>
                <a:gd name="T110" fmla="*/ 1870 w 2087"/>
                <a:gd name="T111" fmla="*/ 366 h 1086"/>
                <a:gd name="T112" fmla="*/ 1903 w 2087"/>
                <a:gd name="T113" fmla="*/ 278 h 1086"/>
                <a:gd name="T114" fmla="*/ 1936 w 2087"/>
                <a:gd name="T115" fmla="*/ 199 h 1086"/>
                <a:gd name="T116" fmla="*/ 1970 w 2087"/>
                <a:gd name="T117" fmla="*/ 131 h 1086"/>
                <a:gd name="T118" fmla="*/ 2003 w 2087"/>
                <a:gd name="T119" fmla="*/ 75 h 1086"/>
                <a:gd name="T120" fmla="*/ 2037 w 2087"/>
                <a:gd name="T121" fmla="*/ 34 h 1086"/>
                <a:gd name="T122" fmla="*/ 2070 w 2087"/>
                <a:gd name="T123" fmla="*/ 7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086">
                  <a:moveTo>
                    <a:pt x="0" y="679"/>
                  </a:moveTo>
                  <a:lnTo>
                    <a:pt x="4" y="680"/>
                  </a:lnTo>
                  <a:lnTo>
                    <a:pt x="8" y="681"/>
                  </a:lnTo>
                  <a:lnTo>
                    <a:pt x="13" y="682"/>
                  </a:lnTo>
                  <a:lnTo>
                    <a:pt x="17" y="682"/>
                  </a:lnTo>
                  <a:lnTo>
                    <a:pt x="21" y="683"/>
                  </a:lnTo>
                  <a:lnTo>
                    <a:pt x="25" y="684"/>
                  </a:lnTo>
                  <a:lnTo>
                    <a:pt x="29" y="685"/>
                  </a:lnTo>
                  <a:lnTo>
                    <a:pt x="34" y="685"/>
                  </a:lnTo>
                  <a:lnTo>
                    <a:pt x="38" y="686"/>
                  </a:lnTo>
                  <a:lnTo>
                    <a:pt x="42" y="687"/>
                  </a:lnTo>
                  <a:lnTo>
                    <a:pt x="46" y="688"/>
                  </a:lnTo>
                  <a:lnTo>
                    <a:pt x="50" y="689"/>
                  </a:lnTo>
                  <a:lnTo>
                    <a:pt x="54" y="690"/>
                  </a:lnTo>
                  <a:lnTo>
                    <a:pt x="59" y="691"/>
                  </a:lnTo>
                  <a:lnTo>
                    <a:pt x="63" y="692"/>
                  </a:lnTo>
                  <a:lnTo>
                    <a:pt x="67" y="693"/>
                  </a:lnTo>
                  <a:lnTo>
                    <a:pt x="71" y="694"/>
                  </a:lnTo>
                  <a:lnTo>
                    <a:pt x="75" y="695"/>
                  </a:lnTo>
                  <a:lnTo>
                    <a:pt x="80" y="696"/>
                  </a:lnTo>
                  <a:lnTo>
                    <a:pt x="84" y="697"/>
                  </a:lnTo>
                  <a:lnTo>
                    <a:pt x="88" y="698"/>
                  </a:lnTo>
                  <a:lnTo>
                    <a:pt x="92" y="699"/>
                  </a:lnTo>
                  <a:lnTo>
                    <a:pt x="97" y="701"/>
                  </a:lnTo>
                  <a:lnTo>
                    <a:pt x="100" y="702"/>
                  </a:lnTo>
                  <a:lnTo>
                    <a:pt x="105" y="703"/>
                  </a:lnTo>
                  <a:lnTo>
                    <a:pt x="109" y="704"/>
                  </a:lnTo>
                  <a:lnTo>
                    <a:pt x="113" y="705"/>
                  </a:lnTo>
                  <a:lnTo>
                    <a:pt x="117" y="706"/>
                  </a:lnTo>
                  <a:lnTo>
                    <a:pt x="121" y="708"/>
                  </a:lnTo>
                  <a:lnTo>
                    <a:pt x="126" y="709"/>
                  </a:lnTo>
                  <a:lnTo>
                    <a:pt x="130" y="710"/>
                  </a:lnTo>
                  <a:lnTo>
                    <a:pt x="134" y="711"/>
                  </a:lnTo>
                  <a:lnTo>
                    <a:pt x="138" y="713"/>
                  </a:lnTo>
                  <a:lnTo>
                    <a:pt x="142" y="714"/>
                  </a:lnTo>
                  <a:lnTo>
                    <a:pt x="147" y="716"/>
                  </a:lnTo>
                  <a:lnTo>
                    <a:pt x="151" y="717"/>
                  </a:lnTo>
                  <a:lnTo>
                    <a:pt x="155" y="718"/>
                  </a:lnTo>
                  <a:lnTo>
                    <a:pt x="159" y="720"/>
                  </a:lnTo>
                  <a:lnTo>
                    <a:pt x="163" y="721"/>
                  </a:lnTo>
                  <a:lnTo>
                    <a:pt x="167" y="722"/>
                  </a:lnTo>
                  <a:lnTo>
                    <a:pt x="172" y="724"/>
                  </a:lnTo>
                  <a:lnTo>
                    <a:pt x="176" y="725"/>
                  </a:lnTo>
                  <a:lnTo>
                    <a:pt x="180" y="727"/>
                  </a:lnTo>
                  <a:lnTo>
                    <a:pt x="184" y="729"/>
                  </a:lnTo>
                  <a:lnTo>
                    <a:pt x="188" y="730"/>
                  </a:lnTo>
                  <a:lnTo>
                    <a:pt x="193" y="732"/>
                  </a:lnTo>
                  <a:lnTo>
                    <a:pt x="197" y="733"/>
                  </a:lnTo>
                  <a:lnTo>
                    <a:pt x="201" y="735"/>
                  </a:lnTo>
                  <a:lnTo>
                    <a:pt x="205" y="736"/>
                  </a:lnTo>
                  <a:lnTo>
                    <a:pt x="209" y="738"/>
                  </a:lnTo>
                  <a:lnTo>
                    <a:pt x="213" y="739"/>
                  </a:lnTo>
                  <a:lnTo>
                    <a:pt x="218" y="741"/>
                  </a:lnTo>
                  <a:lnTo>
                    <a:pt x="222" y="743"/>
                  </a:lnTo>
                  <a:lnTo>
                    <a:pt x="226" y="744"/>
                  </a:lnTo>
                  <a:lnTo>
                    <a:pt x="230" y="746"/>
                  </a:lnTo>
                  <a:lnTo>
                    <a:pt x="234" y="747"/>
                  </a:lnTo>
                  <a:lnTo>
                    <a:pt x="239" y="749"/>
                  </a:lnTo>
                  <a:lnTo>
                    <a:pt x="243" y="751"/>
                  </a:lnTo>
                  <a:lnTo>
                    <a:pt x="247" y="753"/>
                  </a:lnTo>
                  <a:lnTo>
                    <a:pt x="251" y="754"/>
                  </a:lnTo>
                  <a:lnTo>
                    <a:pt x="255" y="756"/>
                  </a:lnTo>
                  <a:lnTo>
                    <a:pt x="259" y="758"/>
                  </a:lnTo>
                  <a:lnTo>
                    <a:pt x="264" y="759"/>
                  </a:lnTo>
                  <a:lnTo>
                    <a:pt x="268" y="761"/>
                  </a:lnTo>
                  <a:lnTo>
                    <a:pt x="272" y="763"/>
                  </a:lnTo>
                  <a:lnTo>
                    <a:pt x="276" y="765"/>
                  </a:lnTo>
                  <a:lnTo>
                    <a:pt x="280" y="766"/>
                  </a:lnTo>
                  <a:lnTo>
                    <a:pt x="285" y="768"/>
                  </a:lnTo>
                  <a:lnTo>
                    <a:pt x="289" y="770"/>
                  </a:lnTo>
                  <a:lnTo>
                    <a:pt x="293" y="772"/>
                  </a:lnTo>
                  <a:lnTo>
                    <a:pt x="297" y="773"/>
                  </a:lnTo>
                  <a:lnTo>
                    <a:pt x="301" y="775"/>
                  </a:lnTo>
                  <a:lnTo>
                    <a:pt x="305" y="777"/>
                  </a:lnTo>
                  <a:lnTo>
                    <a:pt x="310" y="779"/>
                  </a:lnTo>
                  <a:lnTo>
                    <a:pt x="314" y="780"/>
                  </a:lnTo>
                  <a:lnTo>
                    <a:pt x="318" y="782"/>
                  </a:lnTo>
                  <a:lnTo>
                    <a:pt x="322" y="784"/>
                  </a:lnTo>
                  <a:lnTo>
                    <a:pt x="326" y="786"/>
                  </a:lnTo>
                  <a:lnTo>
                    <a:pt x="331" y="787"/>
                  </a:lnTo>
                  <a:lnTo>
                    <a:pt x="335" y="789"/>
                  </a:lnTo>
                  <a:lnTo>
                    <a:pt x="339" y="791"/>
                  </a:lnTo>
                  <a:lnTo>
                    <a:pt x="343" y="793"/>
                  </a:lnTo>
                  <a:lnTo>
                    <a:pt x="347" y="794"/>
                  </a:lnTo>
                  <a:lnTo>
                    <a:pt x="351" y="796"/>
                  </a:lnTo>
                  <a:lnTo>
                    <a:pt x="356" y="798"/>
                  </a:lnTo>
                  <a:lnTo>
                    <a:pt x="360" y="799"/>
                  </a:lnTo>
                  <a:lnTo>
                    <a:pt x="364" y="801"/>
                  </a:lnTo>
                  <a:lnTo>
                    <a:pt x="368" y="803"/>
                  </a:lnTo>
                  <a:lnTo>
                    <a:pt x="372" y="804"/>
                  </a:lnTo>
                  <a:lnTo>
                    <a:pt x="377" y="806"/>
                  </a:lnTo>
                  <a:lnTo>
                    <a:pt x="381" y="808"/>
                  </a:lnTo>
                  <a:lnTo>
                    <a:pt x="385" y="809"/>
                  </a:lnTo>
                  <a:lnTo>
                    <a:pt x="389" y="811"/>
                  </a:lnTo>
                  <a:lnTo>
                    <a:pt x="393" y="813"/>
                  </a:lnTo>
                  <a:lnTo>
                    <a:pt x="397" y="814"/>
                  </a:lnTo>
                  <a:lnTo>
                    <a:pt x="402" y="816"/>
                  </a:lnTo>
                  <a:lnTo>
                    <a:pt x="406" y="817"/>
                  </a:lnTo>
                  <a:lnTo>
                    <a:pt x="410" y="819"/>
                  </a:lnTo>
                  <a:lnTo>
                    <a:pt x="414" y="821"/>
                  </a:lnTo>
                  <a:lnTo>
                    <a:pt x="418" y="822"/>
                  </a:lnTo>
                  <a:lnTo>
                    <a:pt x="423" y="824"/>
                  </a:lnTo>
                  <a:lnTo>
                    <a:pt x="427" y="825"/>
                  </a:lnTo>
                  <a:lnTo>
                    <a:pt x="431" y="827"/>
                  </a:lnTo>
                  <a:lnTo>
                    <a:pt x="435" y="828"/>
                  </a:lnTo>
                  <a:lnTo>
                    <a:pt x="439" y="830"/>
                  </a:lnTo>
                  <a:lnTo>
                    <a:pt x="444" y="831"/>
                  </a:lnTo>
                  <a:lnTo>
                    <a:pt x="448" y="833"/>
                  </a:lnTo>
                  <a:lnTo>
                    <a:pt x="452" y="834"/>
                  </a:lnTo>
                  <a:lnTo>
                    <a:pt x="456" y="835"/>
                  </a:lnTo>
                  <a:lnTo>
                    <a:pt x="460" y="836"/>
                  </a:lnTo>
                  <a:lnTo>
                    <a:pt x="464" y="838"/>
                  </a:lnTo>
                  <a:lnTo>
                    <a:pt x="469" y="839"/>
                  </a:lnTo>
                  <a:lnTo>
                    <a:pt x="473" y="841"/>
                  </a:lnTo>
                  <a:lnTo>
                    <a:pt x="477" y="842"/>
                  </a:lnTo>
                  <a:lnTo>
                    <a:pt x="481" y="843"/>
                  </a:lnTo>
                  <a:lnTo>
                    <a:pt x="485" y="845"/>
                  </a:lnTo>
                  <a:lnTo>
                    <a:pt x="490" y="846"/>
                  </a:lnTo>
                  <a:lnTo>
                    <a:pt x="494" y="847"/>
                  </a:lnTo>
                  <a:lnTo>
                    <a:pt x="498" y="848"/>
                  </a:lnTo>
                  <a:lnTo>
                    <a:pt x="502" y="849"/>
                  </a:lnTo>
                  <a:lnTo>
                    <a:pt x="506" y="851"/>
                  </a:lnTo>
                  <a:lnTo>
                    <a:pt x="510" y="852"/>
                  </a:lnTo>
                  <a:lnTo>
                    <a:pt x="515" y="853"/>
                  </a:lnTo>
                  <a:lnTo>
                    <a:pt x="519" y="854"/>
                  </a:lnTo>
                  <a:lnTo>
                    <a:pt x="523" y="855"/>
                  </a:lnTo>
                  <a:lnTo>
                    <a:pt x="527" y="856"/>
                  </a:lnTo>
                  <a:lnTo>
                    <a:pt x="531" y="858"/>
                  </a:lnTo>
                  <a:lnTo>
                    <a:pt x="536" y="858"/>
                  </a:lnTo>
                  <a:lnTo>
                    <a:pt x="540" y="860"/>
                  </a:lnTo>
                  <a:lnTo>
                    <a:pt x="544" y="861"/>
                  </a:lnTo>
                  <a:lnTo>
                    <a:pt x="548" y="862"/>
                  </a:lnTo>
                  <a:lnTo>
                    <a:pt x="552" y="863"/>
                  </a:lnTo>
                  <a:lnTo>
                    <a:pt x="556" y="864"/>
                  </a:lnTo>
                  <a:lnTo>
                    <a:pt x="561" y="864"/>
                  </a:lnTo>
                  <a:lnTo>
                    <a:pt x="565" y="865"/>
                  </a:lnTo>
                  <a:lnTo>
                    <a:pt x="569" y="866"/>
                  </a:lnTo>
                  <a:lnTo>
                    <a:pt x="573" y="867"/>
                  </a:lnTo>
                  <a:lnTo>
                    <a:pt x="577" y="868"/>
                  </a:lnTo>
                  <a:lnTo>
                    <a:pt x="582" y="869"/>
                  </a:lnTo>
                  <a:lnTo>
                    <a:pt x="586" y="870"/>
                  </a:lnTo>
                  <a:lnTo>
                    <a:pt x="590" y="871"/>
                  </a:lnTo>
                  <a:lnTo>
                    <a:pt x="594" y="871"/>
                  </a:lnTo>
                  <a:lnTo>
                    <a:pt x="598" y="872"/>
                  </a:lnTo>
                  <a:lnTo>
                    <a:pt x="602" y="873"/>
                  </a:lnTo>
                  <a:lnTo>
                    <a:pt x="607" y="874"/>
                  </a:lnTo>
                  <a:lnTo>
                    <a:pt x="611" y="874"/>
                  </a:lnTo>
                  <a:lnTo>
                    <a:pt x="615" y="875"/>
                  </a:lnTo>
                  <a:lnTo>
                    <a:pt x="619" y="876"/>
                  </a:lnTo>
                  <a:lnTo>
                    <a:pt x="623" y="876"/>
                  </a:lnTo>
                  <a:lnTo>
                    <a:pt x="628" y="877"/>
                  </a:lnTo>
                  <a:lnTo>
                    <a:pt x="632" y="878"/>
                  </a:lnTo>
                  <a:lnTo>
                    <a:pt x="636" y="879"/>
                  </a:lnTo>
                  <a:lnTo>
                    <a:pt x="640" y="879"/>
                  </a:lnTo>
                  <a:lnTo>
                    <a:pt x="644" y="879"/>
                  </a:lnTo>
                  <a:lnTo>
                    <a:pt x="648" y="880"/>
                  </a:lnTo>
                  <a:lnTo>
                    <a:pt x="652" y="881"/>
                  </a:lnTo>
                  <a:lnTo>
                    <a:pt x="657" y="881"/>
                  </a:lnTo>
                  <a:lnTo>
                    <a:pt x="661" y="882"/>
                  </a:lnTo>
                  <a:lnTo>
                    <a:pt x="665" y="882"/>
                  </a:lnTo>
                  <a:lnTo>
                    <a:pt x="669" y="882"/>
                  </a:lnTo>
                  <a:lnTo>
                    <a:pt x="674" y="883"/>
                  </a:lnTo>
                  <a:lnTo>
                    <a:pt x="678" y="883"/>
                  </a:lnTo>
                  <a:lnTo>
                    <a:pt x="682" y="884"/>
                  </a:lnTo>
                  <a:lnTo>
                    <a:pt x="686" y="884"/>
                  </a:lnTo>
                  <a:lnTo>
                    <a:pt x="690" y="884"/>
                  </a:lnTo>
                  <a:lnTo>
                    <a:pt x="694" y="885"/>
                  </a:lnTo>
                  <a:lnTo>
                    <a:pt x="698" y="885"/>
                  </a:lnTo>
                  <a:lnTo>
                    <a:pt x="703" y="885"/>
                  </a:lnTo>
                  <a:lnTo>
                    <a:pt x="707" y="885"/>
                  </a:lnTo>
                  <a:lnTo>
                    <a:pt x="711" y="885"/>
                  </a:lnTo>
                  <a:lnTo>
                    <a:pt x="715" y="886"/>
                  </a:lnTo>
                  <a:lnTo>
                    <a:pt x="720" y="886"/>
                  </a:lnTo>
                  <a:lnTo>
                    <a:pt x="724" y="886"/>
                  </a:lnTo>
                  <a:lnTo>
                    <a:pt x="728" y="886"/>
                  </a:lnTo>
                  <a:lnTo>
                    <a:pt x="732" y="886"/>
                  </a:lnTo>
                  <a:lnTo>
                    <a:pt x="736" y="886"/>
                  </a:lnTo>
                  <a:lnTo>
                    <a:pt x="741" y="886"/>
                  </a:lnTo>
                  <a:lnTo>
                    <a:pt x="744" y="886"/>
                  </a:lnTo>
                  <a:lnTo>
                    <a:pt x="749" y="886"/>
                  </a:lnTo>
                  <a:lnTo>
                    <a:pt x="753" y="886"/>
                  </a:lnTo>
                  <a:lnTo>
                    <a:pt x="757" y="885"/>
                  </a:lnTo>
                  <a:lnTo>
                    <a:pt x="761" y="885"/>
                  </a:lnTo>
                  <a:lnTo>
                    <a:pt x="765" y="885"/>
                  </a:lnTo>
                  <a:lnTo>
                    <a:pt x="770" y="885"/>
                  </a:lnTo>
                  <a:lnTo>
                    <a:pt x="774" y="885"/>
                  </a:lnTo>
                  <a:lnTo>
                    <a:pt x="778" y="884"/>
                  </a:lnTo>
                  <a:lnTo>
                    <a:pt x="782" y="884"/>
                  </a:lnTo>
                  <a:lnTo>
                    <a:pt x="787" y="883"/>
                  </a:lnTo>
                  <a:lnTo>
                    <a:pt x="791" y="883"/>
                  </a:lnTo>
                  <a:lnTo>
                    <a:pt x="795" y="882"/>
                  </a:lnTo>
                  <a:lnTo>
                    <a:pt x="799" y="882"/>
                  </a:lnTo>
                  <a:lnTo>
                    <a:pt x="803" y="881"/>
                  </a:lnTo>
                  <a:lnTo>
                    <a:pt x="807" y="881"/>
                  </a:lnTo>
                  <a:lnTo>
                    <a:pt x="811" y="880"/>
                  </a:lnTo>
                  <a:lnTo>
                    <a:pt x="816" y="879"/>
                  </a:lnTo>
                  <a:lnTo>
                    <a:pt x="820" y="878"/>
                  </a:lnTo>
                  <a:lnTo>
                    <a:pt x="824" y="878"/>
                  </a:lnTo>
                  <a:lnTo>
                    <a:pt x="828" y="877"/>
                  </a:lnTo>
                  <a:lnTo>
                    <a:pt x="832" y="876"/>
                  </a:lnTo>
                  <a:lnTo>
                    <a:pt x="837" y="875"/>
                  </a:lnTo>
                  <a:lnTo>
                    <a:pt x="841" y="874"/>
                  </a:lnTo>
                  <a:lnTo>
                    <a:pt x="845" y="873"/>
                  </a:lnTo>
                  <a:lnTo>
                    <a:pt x="849" y="872"/>
                  </a:lnTo>
                  <a:lnTo>
                    <a:pt x="853" y="871"/>
                  </a:lnTo>
                  <a:lnTo>
                    <a:pt x="857" y="870"/>
                  </a:lnTo>
                  <a:lnTo>
                    <a:pt x="862" y="868"/>
                  </a:lnTo>
                  <a:lnTo>
                    <a:pt x="866" y="867"/>
                  </a:lnTo>
                  <a:lnTo>
                    <a:pt x="870" y="866"/>
                  </a:lnTo>
                  <a:lnTo>
                    <a:pt x="874" y="864"/>
                  </a:lnTo>
                  <a:lnTo>
                    <a:pt x="878" y="863"/>
                  </a:lnTo>
                  <a:lnTo>
                    <a:pt x="883" y="862"/>
                  </a:lnTo>
                  <a:lnTo>
                    <a:pt x="887" y="860"/>
                  </a:lnTo>
                  <a:lnTo>
                    <a:pt x="891" y="859"/>
                  </a:lnTo>
                  <a:lnTo>
                    <a:pt x="895" y="857"/>
                  </a:lnTo>
                  <a:lnTo>
                    <a:pt x="899" y="856"/>
                  </a:lnTo>
                  <a:lnTo>
                    <a:pt x="903" y="854"/>
                  </a:lnTo>
                  <a:lnTo>
                    <a:pt x="908" y="852"/>
                  </a:lnTo>
                  <a:lnTo>
                    <a:pt x="912" y="851"/>
                  </a:lnTo>
                  <a:lnTo>
                    <a:pt x="916" y="849"/>
                  </a:lnTo>
                  <a:lnTo>
                    <a:pt x="920" y="847"/>
                  </a:lnTo>
                  <a:lnTo>
                    <a:pt x="924" y="845"/>
                  </a:lnTo>
                  <a:lnTo>
                    <a:pt x="929" y="844"/>
                  </a:lnTo>
                  <a:lnTo>
                    <a:pt x="933" y="842"/>
                  </a:lnTo>
                  <a:lnTo>
                    <a:pt x="937" y="840"/>
                  </a:lnTo>
                  <a:lnTo>
                    <a:pt x="941" y="838"/>
                  </a:lnTo>
                  <a:lnTo>
                    <a:pt x="945" y="836"/>
                  </a:lnTo>
                  <a:lnTo>
                    <a:pt x="949" y="834"/>
                  </a:lnTo>
                  <a:lnTo>
                    <a:pt x="954" y="832"/>
                  </a:lnTo>
                  <a:lnTo>
                    <a:pt x="958" y="830"/>
                  </a:lnTo>
                  <a:lnTo>
                    <a:pt x="962" y="828"/>
                  </a:lnTo>
                  <a:lnTo>
                    <a:pt x="966" y="827"/>
                  </a:lnTo>
                  <a:lnTo>
                    <a:pt x="970" y="824"/>
                  </a:lnTo>
                  <a:lnTo>
                    <a:pt x="975" y="822"/>
                  </a:lnTo>
                  <a:lnTo>
                    <a:pt x="979" y="821"/>
                  </a:lnTo>
                  <a:lnTo>
                    <a:pt x="983" y="818"/>
                  </a:lnTo>
                  <a:lnTo>
                    <a:pt x="987" y="817"/>
                  </a:lnTo>
                  <a:lnTo>
                    <a:pt x="991" y="815"/>
                  </a:lnTo>
                  <a:lnTo>
                    <a:pt x="995" y="813"/>
                  </a:lnTo>
                  <a:lnTo>
                    <a:pt x="1000" y="811"/>
                  </a:lnTo>
                  <a:lnTo>
                    <a:pt x="1004" y="809"/>
                  </a:lnTo>
                  <a:lnTo>
                    <a:pt x="1008" y="807"/>
                  </a:lnTo>
                  <a:lnTo>
                    <a:pt x="1012" y="805"/>
                  </a:lnTo>
                  <a:lnTo>
                    <a:pt x="1016" y="803"/>
                  </a:lnTo>
                  <a:lnTo>
                    <a:pt x="1021" y="801"/>
                  </a:lnTo>
                  <a:lnTo>
                    <a:pt x="1025" y="799"/>
                  </a:lnTo>
                  <a:lnTo>
                    <a:pt x="1029" y="798"/>
                  </a:lnTo>
                  <a:lnTo>
                    <a:pt x="1033" y="796"/>
                  </a:lnTo>
                  <a:lnTo>
                    <a:pt x="1037" y="794"/>
                  </a:lnTo>
                  <a:lnTo>
                    <a:pt x="1042" y="793"/>
                  </a:lnTo>
                  <a:lnTo>
                    <a:pt x="1046" y="791"/>
                  </a:lnTo>
                  <a:lnTo>
                    <a:pt x="1050" y="790"/>
                  </a:lnTo>
                  <a:lnTo>
                    <a:pt x="1054" y="788"/>
                  </a:lnTo>
                  <a:lnTo>
                    <a:pt x="1058" y="787"/>
                  </a:lnTo>
                  <a:lnTo>
                    <a:pt x="1062" y="785"/>
                  </a:lnTo>
                  <a:lnTo>
                    <a:pt x="1067" y="784"/>
                  </a:lnTo>
                  <a:lnTo>
                    <a:pt x="1071" y="783"/>
                  </a:lnTo>
                  <a:lnTo>
                    <a:pt x="1075" y="782"/>
                  </a:lnTo>
                  <a:lnTo>
                    <a:pt x="1079" y="781"/>
                  </a:lnTo>
                  <a:lnTo>
                    <a:pt x="1083" y="780"/>
                  </a:lnTo>
                  <a:lnTo>
                    <a:pt x="1088" y="779"/>
                  </a:lnTo>
                  <a:lnTo>
                    <a:pt x="1092" y="778"/>
                  </a:lnTo>
                  <a:lnTo>
                    <a:pt x="1096" y="778"/>
                  </a:lnTo>
                  <a:lnTo>
                    <a:pt x="1100" y="777"/>
                  </a:lnTo>
                  <a:lnTo>
                    <a:pt x="1104" y="776"/>
                  </a:lnTo>
                  <a:lnTo>
                    <a:pt x="1108" y="776"/>
                  </a:lnTo>
                  <a:lnTo>
                    <a:pt x="1113" y="776"/>
                  </a:lnTo>
                  <a:lnTo>
                    <a:pt x="1117" y="776"/>
                  </a:lnTo>
                  <a:lnTo>
                    <a:pt x="1121" y="776"/>
                  </a:lnTo>
                  <a:lnTo>
                    <a:pt x="1125" y="776"/>
                  </a:lnTo>
                  <a:lnTo>
                    <a:pt x="1129" y="776"/>
                  </a:lnTo>
                  <a:lnTo>
                    <a:pt x="1134" y="776"/>
                  </a:lnTo>
                  <a:lnTo>
                    <a:pt x="1138" y="777"/>
                  </a:lnTo>
                  <a:lnTo>
                    <a:pt x="1142" y="777"/>
                  </a:lnTo>
                  <a:lnTo>
                    <a:pt x="1146" y="778"/>
                  </a:lnTo>
                  <a:lnTo>
                    <a:pt x="1150" y="779"/>
                  </a:lnTo>
                  <a:lnTo>
                    <a:pt x="1154" y="780"/>
                  </a:lnTo>
                  <a:lnTo>
                    <a:pt x="1159" y="781"/>
                  </a:lnTo>
                  <a:lnTo>
                    <a:pt x="1163" y="782"/>
                  </a:lnTo>
                  <a:lnTo>
                    <a:pt x="1167" y="783"/>
                  </a:lnTo>
                  <a:lnTo>
                    <a:pt x="1171" y="785"/>
                  </a:lnTo>
                  <a:lnTo>
                    <a:pt x="1175" y="786"/>
                  </a:lnTo>
                  <a:lnTo>
                    <a:pt x="1180" y="788"/>
                  </a:lnTo>
                  <a:lnTo>
                    <a:pt x="1184" y="790"/>
                  </a:lnTo>
                  <a:lnTo>
                    <a:pt x="1188" y="792"/>
                  </a:lnTo>
                  <a:lnTo>
                    <a:pt x="1192" y="794"/>
                  </a:lnTo>
                  <a:lnTo>
                    <a:pt x="1196" y="796"/>
                  </a:lnTo>
                  <a:lnTo>
                    <a:pt x="1200" y="799"/>
                  </a:lnTo>
                  <a:lnTo>
                    <a:pt x="1205" y="801"/>
                  </a:lnTo>
                  <a:lnTo>
                    <a:pt x="1209" y="804"/>
                  </a:lnTo>
                  <a:lnTo>
                    <a:pt x="1213" y="807"/>
                  </a:lnTo>
                  <a:lnTo>
                    <a:pt x="1217" y="810"/>
                  </a:lnTo>
                  <a:lnTo>
                    <a:pt x="1221" y="813"/>
                  </a:lnTo>
                  <a:lnTo>
                    <a:pt x="1226" y="816"/>
                  </a:lnTo>
                  <a:lnTo>
                    <a:pt x="1230" y="819"/>
                  </a:lnTo>
                  <a:lnTo>
                    <a:pt x="1234" y="823"/>
                  </a:lnTo>
                  <a:lnTo>
                    <a:pt x="1238" y="826"/>
                  </a:lnTo>
                  <a:lnTo>
                    <a:pt x="1242" y="830"/>
                  </a:lnTo>
                  <a:lnTo>
                    <a:pt x="1246" y="834"/>
                  </a:lnTo>
                  <a:lnTo>
                    <a:pt x="1251" y="838"/>
                  </a:lnTo>
                  <a:lnTo>
                    <a:pt x="1255" y="842"/>
                  </a:lnTo>
                  <a:lnTo>
                    <a:pt x="1259" y="846"/>
                  </a:lnTo>
                  <a:lnTo>
                    <a:pt x="1263" y="850"/>
                  </a:lnTo>
                  <a:lnTo>
                    <a:pt x="1267" y="855"/>
                  </a:lnTo>
                  <a:lnTo>
                    <a:pt x="1272" y="859"/>
                  </a:lnTo>
                  <a:lnTo>
                    <a:pt x="1276" y="864"/>
                  </a:lnTo>
                  <a:lnTo>
                    <a:pt x="1280" y="868"/>
                  </a:lnTo>
                  <a:lnTo>
                    <a:pt x="1284" y="873"/>
                  </a:lnTo>
                  <a:lnTo>
                    <a:pt x="1288" y="878"/>
                  </a:lnTo>
                  <a:lnTo>
                    <a:pt x="1292" y="883"/>
                  </a:lnTo>
                  <a:lnTo>
                    <a:pt x="1297" y="888"/>
                  </a:lnTo>
                  <a:lnTo>
                    <a:pt x="1301" y="893"/>
                  </a:lnTo>
                  <a:lnTo>
                    <a:pt x="1305" y="898"/>
                  </a:lnTo>
                  <a:lnTo>
                    <a:pt x="1309" y="903"/>
                  </a:lnTo>
                  <a:lnTo>
                    <a:pt x="1313" y="908"/>
                  </a:lnTo>
                  <a:lnTo>
                    <a:pt x="1318" y="913"/>
                  </a:lnTo>
                  <a:lnTo>
                    <a:pt x="1322" y="919"/>
                  </a:lnTo>
                  <a:lnTo>
                    <a:pt x="1326" y="924"/>
                  </a:lnTo>
                  <a:lnTo>
                    <a:pt x="1330" y="929"/>
                  </a:lnTo>
                  <a:lnTo>
                    <a:pt x="1334" y="935"/>
                  </a:lnTo>
                  <a:lnTo>
                    <a:pt x="1339" y="940"/>
                  </a:lnTo>
                  <a:lnTo>
                    <a:pt x="1342" y="945"/>
                  </a:lnTo>
                  <a:lnTo>
                    <a:pt x="1347" y="950"/>
                  </a:lnTo>
                  <a:lnTo>
                    <a:pt x="1351" y="956"/>
                  </a:lnTo>
                  <a:lnTo>
                    <a:pt x="1355" y="961"/>
                  </a:lnTo>
                  <a:lnTo>
                    <a:pt x="1359" y="966"/>
                  </a:lnTo>
                  <a:lnTo>
                    <a:pt x="1364" y="972"/>
                  </a:lnTo>
                  <a:lnTo>
                    <a:pt x="1368" y="977"/>
                  </a:lnTo>
                  <a:lnTo>
                    <a:pt x="1372" y="982"/>
                  </a:lnTo>
                  <a:lnTo>
                    <a:pt x="1376" y="987"/>
                  </a:lnTo>
                  <a:lnTo>
                    <a:pt x="1380" y="992"/>
                  </a:lnTo>
                  <a:lnTo>
                    <a:pt x="1385" y="997"/>
                  </a:lnTo>
                  <a:lnTo>
                    <a:pt x="1389" y="1002"/>
                  </a:lnTo>
                  <a:lnTo>
                    <a:pt x="1393" y="1007"/>
                  </a:lnTo>
                  <a:lnTo>
                    <a:pt x="1397" y="1012"/>
                  </a:lnTo>
                  <a:lnTo>
                    <a:pt x="1401" y="1017"/>
                  </a:lnTo>
                  <a:lnTo>
                    <a:pt x="1405" y="1021"/>
                  </a:lnTo>
                  <a:lnTo>
                    <a:pt x="1410" y="1026"/>
                  </a:lnTo>
                  <a:lnTo>
                    <a:pt x="1414" y="1030"/>
                  </a:lnTo>
                  <a:lnTo>
                    <a:pt x="1418" y="1034"/>
                  </a:lnTo>
                  <a:lnTo>
                    <a:pt x="1422" y="1039"/>
                  </a:lnTo>
                  <a:lnTo>
                    <a:pt x="1426" y="1042"/>
                  </a:lnTo>
                  <a:lnTo>
                    <a:pt x="1431" y="1046"/>
                  </a:lnTo>
                  <a:lnTo>
                    <a:pt x="1435" y="1050"/>
                  </a:lnTo>
                  <a:lnTo>
                    <a:pt x="1439" y="1054"/>
                  </a:lnTo>
                  <a:lnTo>
                    <a:pt x="1443" y="1057"/>
                  </a:lnTo>
                  <a:lnTo>
                    <a:pt x="1447" y="1060"/>
                  </a:lnTo>
                  <a:lnTo>
                    <a:pt x="1451" y="1063"/>
                  </a:lnTo>
                  <a:lnTo>
                    <a:pt x="1455" y="1066"/>
                  </a:lnTo>
                  <a:lnTo>
                    <a:pt x="1460" y="1069"/>
                  </a:lnTo>
                  <a:lnTo>
                    <a:pt x="1464" y="1072"/>
                  </a:lnTo>
                  <a:lnTo>
                    <a:pt x="1468" y="1074"/>
                  </a:lnTo>
                  <a:lnTo>
                    <a:pt x="1472" y="1076"/>
                  </a:lnTo>
                  <a:lnTo>
                    <a:pt x="1477" y="1078"/>
                  </a:lnTo>
                  <a:lnTo>
                    <a:pt x="1481" y="1080"/>
                  </a:lnTo>
                  <a:lnTo>
                    <a:pt x="1485" y="1081"/>
                  </a:lnTo>
                  <a:lnTo>
                    <a:pt x="1489" y="1082"/>
                  </a:lnTo>
                  <a:lnTo>
                    <a:pt x="1493" y="1084"/>
                  </a:lnTo>
                  <a:lnTo>
                    <a:pt x="1497" y="1085"/>
                  </a:lnTo>
                  <a:lnTo>
                    <a:pt x="1501" y="1085"/>
                  </a:lnTo>
                  <a:lnTo>
                    <a:pt x="1506" y="1086"/>
                  </a:lnTo>
                  <a:lnTo>
                    <a:pt x="1510" y="1086"/>
                  </a:lnTo>
                  <a:lnTo>
                    <a:pt x="1514" y="1086"/>
                  </a:lnTo>
                  <a:lnTo>
                    <a:pt x="1518" y="1086"/>
                  </a:lnTo>
                  <a:lnTo>
                    <a:pt x="1523" y="1085"/>
                  </a:lnTo>
                  <a:lnTo>
                    <a:pt x="1527" y="1084"/>
                  </a:lnTo>
                  <a:lnTo>
                    <a:pt x="1531" y="1083"/>
                  </a:lnTo>
                  <a:lnTo>
                    <a:pt x="1535" y="1082"/>
                  </a:lnTo>
                  <a:lnTo>
                    <a:pt x="1539" y="1081"/>
                  </a:lnTo>
                  <a:lnTo>
                    <a:pt x="1543" y="1079"/>
                  </a:lnTo>
                  <a:lnTo>
                    <a:pt x="1547" y="1077"/>
                  </a:lnTo>
                  <a:lnTo>
                    <a:pt x="1552" y="1075"/>
                  </a:lnTo>
                  <a:lnTo>
                    <a:pt x="1556" y="1072"/>
                  </a:lnTo>
                  <a:lnTo>
                    <a:pt x="1560" y="1070"/>
                  </a:lnTo>
                  <a:lnTo>
                    <a:pt x="1564" y="1067"/>
                  </a:lnTo>
                  <a:lnTo>
                    <a:pt x="1568" y="1063"/>
                  </a:lnTo>
                  <a:lnTo>
                    <a:pt x="1573" y="1060"/>
                  </a:lnTo>
                  <a:lnTo>
                    <a:pt x="1577" y="1056"/>
                  </a:lnTo>
                  <a:lnTo>
                    <a:pt x="1581" y="1052"/>
                  </a:lnTo>
                  <a:lnTo>
                    <a:pt x="1585" y="1048"/>
                  </a:lnTo>
                  <a:lnTo>
                    <a:pt x="1589" y="1043"/>
                  </a:lnTo>
                  <a:lnTo>
                    <a:pt x="1593" y="1039"/>
                  </a:lnTo>
                  <a:lnTo>
                    <a:pt x="1598" y="1033"/>
                  </a:lnTo>
                  <a:lnTo>
                    <a:pt x="1602" y="1028"/>
                  </a:lnTo>
                  <a:lnTo>
                    <a:pt x="1606" y="1023"/>
                  </a:lnTo>
                  <a:lnTo>
                    <a:pt x="1610" y="1017"/>
                  </a:lnTo>
                  <a:lnTo>
                    <a:pt x="1614" y="1011"/>
                  </a:lnTo>
                  <a:lnTo>
                    <a:pt x="1619" y="1005"/>
                  </a:lnTo>
                  <a:lnTo>
                    <a:pt x="1623" y="998"/>
                  </a:lnTo>
                  <a:lnTo>
                    <a:pt x="1627" y="992"/>
                  </a:lnTo>
                  <a:lnTo>
                    <a:pt x="1631" y="985"/>
                  </a:lnTo>
                  <a:lnTo>
                    <a:pt x="1636" y="978"/>
                  </a:lnTo>
                  <a:lnTo>
                    <a:pt x="1639" y="970"/>
                  </a:lnTo>
                  <a:lnTo>
                    <a:pt x="1644" y="962"/>
                  </a:lnTo>
                  <a:lnTo>
                    <a:pt x="1648" y="955"/>
                  </a:lnTo>
                  <a:lnTo>
                    <a:pt x="1652" y="947"/>
                  </a:lnTo>
                  <a:lnTo>
                    <a:pt x="1656" y="938"/>
                  </a:lnTo>
                  <a:lnTo>
                    <a:pt x="1660" y="930"/>
                  </a:lnTo>
                  <a:lnTo>
                    <a:pt x="1665" y="921"/>
                  </a:lnTo>
                  <a:lnTo>
                    <a:pt x="1669" y="912"/>
                  </a:lnTo>
                  <a:lnTo>
                    <a:pt x="1673" y="903"/>
                  </a:lnTo>
                  <a:lnTo>
                    <a:pt x="1677" y="894"/>
                  </a:lnTo>
                  <a:lnTo>
                    <a:pt x="1681" y="885"/>
                  </a:lnTo>
                  <a:lnTo>
                    <a:pt x="1686" y="875"/>
                  </a:lnTo>
                  <a:lnTo>
                    <a:pt x="1690" y="865"/>
                  </a:lnTo>
                  <a:lnTo>
                    <a:pt x="1694" y="855"/>
                  </a:lnTo>
                  <a:lnTo>
                    <a:pt x="1698" y="845"/>
                  </a:lnTo>
                  <a:lnTo>
                    <a:pt x="1702" y="835"/>
                  </a:lnTo>
                  <a:lnTo>
                    <a:pt x="1706" y="825"/>
                  </a:lnTo>
                  <a:lnTo>
                    <a:pt x="1711" y="814"/>
                  </a:lnTo>
                  <a:lnTo>
                    <a:pt x="1715" y="803"/>
                  </a:lnTo>
                  <a:lnTo>
                    <a:pt x="1719" y="793"/>
                  </a:lnTo>
                  <a:lnTo>
                    <a:pt x="1723" y="782"/>
                  </a:lnTo>
                  <a:lnTo>
                    <a:pt x="1727" y="771"/>
                  </a:lnTo>
                  <a:lnTo>
                    <a:pt x="1732" y="759"/>
                  </a:lnTo>
                  <a:lnTo>
                    <a:pt x="1736" y="748"/>
                  </a:lnTo>
                  <a:lnTo>
                    <a:pt x="1740" y="737"/>
                  </a:lnTo>
                  <a:lnTo>
                    <a:pt x="1744" y="725"/>
                  </a:lnTo>
                  <a:lnTo>
                    <a:pt x="1748" y="714"/>
                  </a:lnTo>
                  <a:lnTo>
                    <a:pt x="1752" y="702"/>
                  </a:lnTo>
                  <a:lnTo>
                    <a:pt x="1757" y="690"/>
                  </a:lnTo>
                  <a:lnTo>
                    <a:pt x="1761" y="679"/>
                  </a:lnTo>
                  <a:lnTo>
                    <a:pt x="1765" y="667"/>
                  </a:lnTo>
                  <a:lnTo>
                    <a:pt x="1769" y="655"/>
                  </a:lnTo>
                  <a:lnTo>
                    <a:pt x="1773" y="643"/>
                  </a:lnTo>
                  <a:lnTo>
                    <a:pt x="1778" y="631"/>
                  </a:lnTo>
                  <a:lnTo>
                    <a:pt x="1782" y="619"/>
                  </a:lnTo>
                  <a:lnTo>
                    <a:pt x="1786" y="606"/>
                  </a:lnTo>
                  <a:lnTo>
                    <a:pt x="1790" y="594"/>
                  </a:lnTo>
                  <a:lnTo>
                    <a:pt x="1794" y="582"/>
                  </a:lnTo>
                  <a:lnTo>
                    <a:pt x="1798" y="570"/>
                  </a:lnTo>
                  <a:lnTo>
                    <a:pt x="1803" y="558"/>
                  </a:lnTo>
                  <a:lnTo>
                    <a:pt x="1807" y="546"/>
                  </a:lnTo>
                  <a:lnTo>
                    <a:pt x="1811" y="533"/>
                  </a:lnTo>
                  <a:lnTo>
                    <a:pt x="1815" y="521"/>
                  </a:lnTo>
                  <a:lnTo>
                    <a:pt x="1819" y="509"/>
                  </a:lnTo>
                  <a:lnTo>
                    <a:pt x="1824" y="497"/>
                  </a:lnTo>
                  <a:lnTo>
                    <a:pt x="1828" y="485"/>
                  </a:lnTo>
                  <a:lnTo>
                    <a:pt x="1832" y="473"/>
                  </a:lnTo>
                  <a:lnTo>
                    <a:pt x="1836" y="461"/>
                  </a:lnTo>
                  <a:lnTo>
                    <a:pt x="1840" y="449"/>
                  </a:lnTo>
                  <a:lnTo>
                    <a:pt x="1844" y="437"/>
                  </a:lnTo>
                  <a:lnTo>
                    <a:pt x="1849" y="425"/>
                  </a:lnTo>
                  <a:lnTo>
                    <a:pt x="1853" y="413"/>
                  </a:lnTo>
                  <a:lnTo>
                    <a:pt x="1857" y="401"/>
                  </a:lnTo>
                  <a:lnTo>
                    <a:pt x="1861" y="390"/>
                  </a:lnTo>
                  <a:lnTo>
                    <a:pt x="1865" y="378"/>
                  </a:lnTo>
                  <a:lnTo>
                    <a:pt x="1870" y="366"/>
                  </a:lnTo>
                  <a:lnTo>
                    <a:pt x="1874" y="355"/>
                  </a:lnTo>
                  <a:lnTo>
                    <a:pt x="1878" y="344"/>
                  </a:lnTo>
                  <a:lnTo>
                    <a:pt x="1882" y="333"/>
                  </a:lnTo>
                  <a:lnTo>
                    <a:pt x="1886" y="322"/>
                  </a:lnTo>
                  <a:lnTo>
                    <a:pt x="1890" y="310"/>
                  </a:lnTo>
                  <a:lnTo>
                    <a:pt x="1895" y="300"/>
                  </a:lnTo>
                  <a:lnTo>
                    <a:pt x="1899" y="289"/>
                  </a:lnTo>
                  <a:lnTo>
                    <a:pt x="1903" y="278"/>
                  </a:lnTo>
                  <a:lnTo>
                    <a:pt x="1907" y="268"/>
                  </a:lnTo>
                  <a:lnTo>
                    <a:pt x="1911" y="258"/>
                  </a:lnTo>
                  <a:lnTo>
                    <a:pt x="1916" y="248"/>
                  </a:lnTo>
                  <a:lnTo>
                    <a:pt x="1920" y="237"/>
                  </a:lnTo>
                  <a:lnTo>
                    <a:pt x="1924" y="228"/>
                  </a:lnTo>
                  <a:lnTo>
                    <a:pt x="1928" y="218"/>
                  </a:lnTo>
                  <a:lnTo>
                    <a:pt x="1932" y="209"/>
                  </a:lnTo>
                  <a:lnTo>
                    <a:pt x="1936" y="199"/>
                  </a:lnTo>
                  <a:lnTo>
                    <a:pt x="1941" y="190"/>
                  </a:lnTo>
                  <a:lnTo>
                    <a:pt x="1945" y="181"/>
                  </a:lnTo>
                  <a:lnTo>
                    <a:pt x="1949" y="172"/>
                  </a:lnTo>
                  <a:lnTo>
                    <a:pt x="1953" y="163"/>
                  </a:lnTo>
                  <a:lnTo>
                    <a:pt x="1957" y="155"/>
                  </a:lnTo>
                  <a:lnTo>
                    <a:pt x="1962" y="147"/>
                  </a:lnTo>
                  <a:lnTo>
                    <a:pt x="1966" y="138"/>
                  </a:lnTo>
                  <a:lnTo>
                    <a:pt x="1970" y="131"/>
                  </a:lnTo>
                  <a:lnTo>
                    <a:pt x="1974" y="123"/>
                  </a:lnTo>
                  <a:lnTo>
                    <a:pt x="1978" y="116"/>
                  </a:lnTo>
                  <a:lnTo>
                    <a:pt x="1983" y="108"/>
                  </a:lnTo>
                  <a:lnTo>
                    <a:pt x="1987" y="101"/>
                  </a:lnTo>
                  <a:lnTo>
                    <a:pt x="1991" y="95"/>
                  </a:lnTo>
                  <a:lnTo>
                    <a:pt x="1995" y="88"/>
                  </a:lnTo>
                  <a:lnTo>
                    <a:pt x="1999" y="81"/>
                  </a:lnTo>
                  <a:lnTo>
                    <a:pt x="2003" y="75"/>
                  </a:lnTo>
                  <a:lnTo>
                    <a:pt x="2008" y="69"/>
                  </a:lnTo>
                  <a:lnTo>
                    <a:pt x="2012" y="64"/>
                  </a:lnTo>
                  <a:lnTo>
                    <a:pt x="2016" y="58"/>
                  </a:lnTo>
                  <a:lnTo>
                    <a:pt x="2020" y="53"/>
                  </a:lnTo>
                  <a:lnTo>
                    <a:pt x="2024" y="48"/>
                  </a:lnTo>
                  <a:lnTo>
                    <a:pt x="2029" y="43"/>
                  </a:lnTo>
                  <a:lnTo>
                    <a:pt x="2033" y="38"/>
                  </a:lnTo>
                  <a:lnTo>
                    <a:pt x="2037" y="34"/>
                  </a:lnTo>
                  <a:lnTo>
                    <a:pt x="2041" y="30"/>
                  </a:lnTo>
                  <a:lnTo>
                    <a:pt x="2045" y="26"/>
                  </a:lnTo>
                  <a:lnTo>
                    <a:pt x="2049" y="22"/>
                  </a:lnTo>
                  <a:lnTo>
                    <a:pt x="2054" y="19"/>
                  </a:lnTo>
                  <a:lnTo>
                    <a:pt x="2058" y="15"/>
                  </a:lnTo>
                  <a:lnTo>
                    <a:pt x="2062" y="12"/>
                  </a:lnTo>
                  <a:lnTo>
                    <a:pt x="2066" y="10"/>
                  </a:lnTo>
                  <a:lnTo>
                    <a:pt x="2070" y="7"/>
                  </a:lnTo>
                  <a:lnTo>
                    <a:pt x="2075" y="5"/>
                  </a:lnTo>
                  <a:lnTo>
                    <a:pt x="2079" y="3"/>
                  </a:lnTo>
                  <a:lnTo>
                    <a:pt x="2083" y="1"/>
                  </a:lnTo>
                  <a:lnTo>
                    <a:pt x="2087"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a:extLst>
                <a:ext uri="{FF2B5EF4-FFF2-40B4-BE49-F238E27FC236}">
                  <a16:creationId xmlns:a16="http://schemas.microsoft.com/office/drawing/2014/main" id="{2CE061AA-0F28-CA9F-B1FC-1EBFD61899D5}"/>
                </a:ext>
              </a:extLst>
            </p:cNvPr>
            <p:cNvSpPr>
              <a:spLocks noEditPoints="1"/>
            </p:cNvSpPr>
            <p:nvPr/>
          </p:nvSpPr>
          <p:spPr bwMode="auto">
            <a:xfrm>
              <a:off x="317" y="1302"/>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a:extLst>
                <a:ext uri="{FF2B5EF4-FFF2-40B4-BE49-F238E27FC236}">
                  <a16:creationId xmlns:a16="http://schemas.microsoft.com/office/drawing/2014/main" id="{653B6926-C468-7C26-AFD5-8FC5DBB80CAB}"/>
                </a:ext>
              </a:extLst>
            </p:cNvPr>
            <p:cNvSpPr>
              <a:spLocks noEditPoints="1"/>
            </p:cNvSpPr>
            <p:nvPr/>
          </p:nvSpPr>
          <p:spPr bwMode="auto">
            <a:xfrm>
              <a:off x="831" y="1475"/>
              <a:ext cx="67" cy="67"/>
            </a:xfrm>
            <a:custGeom>
              <a:avLst/>
              <a:gdLst>
                <a:gd name="T0" fmla="*/ 34 w 67"/>
                <a:gd name="T1" fmla="*/ 0 h 67"/>
                <a:gd name="T2" fmla="*/ 34 w 67"/>
                <a:gd name="T3" fmla="*/ 67 h 67"/>
                <a:gd name="T4" fmla="*/ 0 w 67"/>
                <a:gd name="T5" fmla="*/ 34 h 67"/>
                <a:gd name="T6" fmla="*/ 67 w 67"/>
                <a:gd name="T7" fmla="*/ 34 h 67"/>
              </a:gdLst>
              <a:ahLst/>
              <a:cxnLst>
                <a:cxn ang="0">
                  <a:pos x="T0" y="T1"/>
                </a:cxn>
                <a:cxn ang="0">
                  <a:pos x="T2" y="T3"/>
                </a:cxn>
                <a:cxn ang="0">
                  <a:pos x="T4" y="T5"/>
                </a:cxn>
                <a:cxn ang="0">
                  <a:pos x="T6" y="T7"/>
                </a:cxn>
              </a:cxnLst>
              <a:rect l="0" t="0" r="r" b="b"/>
              <a:pathLst>
                <a:path w="67" h="67">
                  <a:moveTo>
                    <a:pt x="34" y="0"/>
                  </a:moveTo>
                  <a:lnTo>
                    <a:pt x="34" y="67"/>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a:extLst>
                <a:ext uri="{FF2B5EF4-FFF2-40B4-BE49-F238E27FC236}">
                  <a16:creationId xmlns:a16="http://schemas.microsoft.com/office/drawing/2014/main" id="{C53AE8ED-BFA9-EFEF-759D-1ADC805AC41B}"/>
                </a:ext>
              </a:extLst>
            </p:cNvPr>
            <p:cNvSpPr>
              <a:spLocks noEditPoints="1"/>
            </p:cNvSpPr>
            <p:nvPr/>
          </p:nvSpPr>
          <p:spPr bwMode="auto">
            <a:xfrm>
              <a:off x="1361" y="1414"/>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4">
              <a:extLst>
                <a:ext uri="{FF2B5EF4-FFF2-40B4-BE49-F238E27FC236}">
                  <a16:creationId xmlns:a16="http://schemas.microsoft.com/office/drawing/2014/main" id="{FE4D5BCC-B3D1-D579-0010-637FD9FD1EB6}"/>
                </a:ext>
              </a:extLst>
            </p:cNvPr>
            <p:cNvSpPr>
              <a:spLocks noEditPoints="1"/>
            </p:cNvSpPr>
            <p:nvPr/>
          </p:nvSpPr>
          <p:spPr bwMode="auto">
            <a:xfrm>
              <a:off x="1622" y="1520"/>
              <a:ext cx="67" cy="67"/>
            </a:xfrm>
            <a:custGeom>
              <a:avLst/>
              <a:gdLst>
                <a:gd name="T0" fmla="*/ 33 w 67"/>
                <a:gd name="T1" fmla="*/ 0 h 67"/>
                <a:gd name="T2" fmla="*/ 33 w 67"/>
                <a:gd name="T3" fmla="*/ 67 h 67"/>
                <a:gd name="T4" fmla="*/ 0 w 67"/>
                <a:gd name="T5" fmla="*/ 33 h 67"/>
                <a:gd name="T6" fmla="*/ 67 w 67"/>
                <a:gd name="T7" fmla="*/ 33 h 67"/>
              </a:gdLst>
              <a:ahLst/>
              <a:cxnLst>
                <a:cxn ang="0">
                  <a:pos x="T0" y="T1"/>
                </a:cxn>
                <a:cxn ang="0">
                  <a:pos x="T2" y="T3"/>
                </a:cxn>
                <a:cxn ang="0">
                  <a:pos x="T4" y="T5"/>
                </a:cxn>
                <a:cxn ang="0">
                  <a:pos x="T6" y="T7"/>
                </a:cxn>
              </a:cxnLst>
              <a:rect l="0" t="0" r="r" b="b"/>
              <a:pathLst>
                <a:path w="67" h="67">
                  <a:moveTo>
                    <a:pt x="33" y="0"/>
                  </a:moveTo>
                  <a:lnTo>
                    <a:pt x="33" y="67"/>
                  </a:lnTo>
                  <a:moveTo>
                    <a:pt x="0" y="33"/>
                  </a:moveTo>
                  <a:lnTo>
                    <a:pt x="67"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a:extLst>
                <a:ext uri="{FF2B5EF4-FFF2-40B4-BE49-F238E27FC236}">
                  <a16:creationId xmlns:a16="http://schemas.microsoft.com/office/drawing/2014/main" id="{E931E42B-245E-3D41-FD32-25A02A7BF9C2}"/>
                </a:ext>
              </a:extLst>
            </p:cNvPr>
            <p:cNvSpPr>
              <a:spLocks noEditPoints="1"/>
            </p:cNvSpPr>
            <p:nvPr/>
          </p:nvSpPr>
          <p:spPr bwMode="auto">
            <a:xfrm>
              <a:off x="1736" y="1658"/>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8F8F4810-C772-8492-0389-408F5BF21CF7}"/>
                </a:ext>
              </a:extLst>
            </p:cNvPr>
            <p:cNvSpPr>
              <a:spLocks noEditPoints="1"/>
            </p:cNvSpPr>
            <p:nvPr/>
          </p:nvSpPr>
          <p:spPr bwMode="auto">
            <a:xfrm>
              <a:off x="2404" y="622"/>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C3A88BF1-F725-47C3-AED2-E244C4A90E66}"/>
                </a:ext>
              </a:extLst>
            </p:cNvPr>
            <p:cNvSpPr>
              <a:spLocks/>
            </p:cNvSpPr>
            <p:nvPr/>
          </p:nvSpPr>
          <p:spPr bwMode="auto">
            <a:xfrm>
              <a:off x="351" y="656"/>
              <a:ext cx="2087" cy="1160"/>
            </a:xfrm>
            <a:custGeom>
              <a:avLst/>
              <a:gdLst>
                <a:gd name="T0" fmla="*/ 29 w 2087"/>
                <a:gd name="T1" fmla="*/ 716 h 1160"/>
                <a:gd name="T2" fmla="*/ 63 w 2087"/>
                <a:gd name="T3" fmla="*/ 756 h 1160"/>
                <a:gd name="T4" fmla="*/ 97 w 2087"/>
                <a:gd name="T5" fmla="*/ 793 h 1160"/>
                <a:gd name="T6" fmla="*/ 130 w 2087"/>
                <a:gd name="T7" fmla="*/ 824 h 1160"/>
                <a:gd name="T8" fmla="*/ 163 w 2087"/>
                <a:gd name="T9" fmla="*/ 850 h 1160"/>
                <a:gd name="T10" fmla="*/ 197 w 2087"/>
                <a:gd name="T11" fmla="*/ 870 h 1160"/>
                <a:gd name="T12" fmla="*/ 230 w 2087"/>
                <a:gd name="T13" fmla="*/ 883 h 1160"/>
                <a:gd name="T14" fmla="*/ 264 w 2087"/>
                <a:gd name="T15" fmla="*/ 890 h 1160"/>
                <a:gd name="T16" fmla="*/ 297 w 2087"/>
                <a:gd name="T17" fmla="*/ 892 h 1160"/>
                <a:gd name="T18" fmla="*/ 331 w 2087"/>
                <a:gd name="T19" fmla="*/ 891 h 1160"/>
                <a:gd name="T20" fmla="*/ 364 w 2087"/>
                <a:gd name="T21" fmla="*/ 886 h 1160"/>
                <a:gd name="T22" fmla="*/ 397 w 2087"/>
                <a:gd name="T23" fmla="*/ 879 h 1160"/>
                <a:gd name="T24" fmla="*/ 431 w 2087"/>
                <a:gd name="T25" fmla="*/ 871 h 1160"/>
                <a:gd name="T26" fmla="*/ 464 w 2087"/>
                <a:gd name="T27" fmla="*/ 863 h 1160"/>
                <a:gd name="T28" fmla="*/ 498 w 2087"/>
                <a:gd name="T29" fmla="*/ 856 h 1160"/>
                <a:gd name="T30" fmla="*/ 531 w 2087"/>
                <a:gd name="T31" fmla="*/ 850 h 1160"/>
                <a:gd name="T32" fmla="*/ 565 w 2087"/>
                <a:gd name="T33" fmla="*/ 845 h 1160"/>
                <a:gd name="T34" fmla="*/ 598 w 2087"/>
                <a:gd name="T35" fmla="*/ 842 h 1160"/>
                <a:gd name="T36" fmla="*/ 632 w 2087"/>
                <a:gd name="T37" fmla="*/ 841 h 1160"/>
                <a:gd name="T38" fmla="*/ 665 w 2087"/>
                <a:gd name="T39" fmla="*/ 840 h 1160"/>
                <a:gd name="T40" fmla="*/ 698 w 2087"/>
                <a:gd name="T41" fmla="*/ 840 h 1160"/>
                <a:gd name="T42" fmla="*/ 732 w 2087"/>
                <a:gd name="T43" fmla="*/ 840 h 1160"/>
                <a:gd name="T44" fmla="*/ 765 w 2087"/>
                <a:gd name="T45" fmla="*/ 839 h 1160"/>
                <a:gd name="T46" fmla="*/ 799 w 2087"/>
                <a:gd name="T47" fmla="*/ 837 h 1160"/>
                <a:gd name="T48" fmla="*/ 832 w 2087"/>
                <a:gd name="T49" fmla="*/ 834 h 1160"/>
                <a:gd name="T50" fmla="*/ 866 w 2087"/>
                <a:gd name="T51" fmla="*/ 830 h 1160"/>
                <a:gd name="T52" fmla="*/ 899 w 2087"/>
                <a:gd name="T53" fmla="*/ 823 h 1160"/>
                <a:gd name="T54" fmla="*/ 933 w 2087"/>
                <a:gd name="T55" fmla="*/ 816 h 1160"/>
                <a:gd name="T56" fmla="*/ 966 w 2087"/>
                <a:gd name="T57" fmla="*/ 808 h 1160"/>
                <a:gd name="T58" fmla="*/ 1000 w 2087"/>
                <a:gd name="T59" fmla="*/ 800 h 1160"/>
                <a:gd name="T60" fmla="*/ 1033 w 2087"/>
                <a:gd name="T61" fmla="*/ 793 h 1160"/>
                <a:gd name="T62" fmla="*/ 1067 w 2087"/>
                <a:gd name="T63" fmla="*/ 789 h 1160"/>
                <a:gd name="T64" fmla="*/ 1100 w 2087"/>
                <a:gd name="T65" fmla="*/ 788 h 1160"/>
                <a:gd name="T66" fmla="*/ 1134 w 2087"/>
                <a:gd name="T67" fmla="*/ 791 h 1160"/>
                <a:gd name="T68" fmla="*/ 1167 w 2087"/>
                <a:gd name="T69" fmla="*/ 799 h 1160"/>
                <a:gd name="T70" fmla="*/ 1200 w 2087"/>
                <a:gd name="T71" fmla="*/ 814 h 1160"/>
                <a:gd name="T72" fmla="*/ 1234 w 2087"/>
                <a:gd name="T73" fmla="*/ 834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1 h 1160"/>
                <a:gd name="T102" fmla="*/ 1736 w 2087"/>
                <a:gd name="T103" fmla="*/ 982 h 1160"/>
                <a:gd name="T104" fmla="*/ 1769 w 2087"/>
                <a:gd name="T105" fmla="*/ 896 h 1160"/>
                <a:gd name="T106" fmla="*/ 1803 w 2087"/>
                <a:gd name="T107" fmla="*/ 796 h 1160"/>
                <a:gd name="T108" fmla="*/ 1836 w 2087"/>
                <a:gd name="T109" fmla="*/ 686 h 1160"/>
                <a:gd name="T110" fmla="*/ 1870 w 2087"/>
                <a:gd name="T111" fmla="*/ 568 h 1160"/>
                <a:gd name="T112" fmla="*/ 1903 w 2087"/>
                <a:gd name="T113" fmla="*/ 449 h 1160"/>
                <a:gd name="T114" fmla="*/ 1936 w 2087"/>
                <a:gd name="T115" fmla="*/ 332 h 1160"/>
                <a:gd name="T116" fmla="*/ 1970 w 2087"/>
                <a:gd name="T117" fmla="*/ 224 h 1160"/>
                <a:gd name="T118" fmla="*/ 2003 w 2087"/>
                <a:gd name="T119" fmla="*/ 132 h 1160"/>
                <a:gd name="T120" fmla="*/ 2037 w 2087"/>
                <a:gd name="T121" fmla="*/ 59 h 1160"/>
                <a:gd name="T122" fmla="*/ 2070 w 2087"/>
                <a:gd name="T123" fmla="*/ 12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5"/>
                  </a:lnTo>
                  <a:lnTo>
                    <a:pt x="8" y="690"/>
                  </a:lnTo>
                  <a:lnTo>
                    <a:pt x="13" y="695"/>
                  </a:lnTo>
                  <a:lnTo>
                    <a:pt x="17" y="701"/>
                  </a:lnTo>
                  <a:lnTo>
                    <a:pt x="21" y="706"/>
                  </a:lnTo>
                  <a:lnTo>
                    <a:pt x="25" y="711"/>
                  </a:lnTo>
                  <a:lnTo>
                    <a:pt x="29" y="716"/>
                  </a:lnTo>
                  <a:lnTo>
                    <a:pt x="34" y="721"/>
                  </a:lnTo>
                  <a:lnTo>
                    <a:pt x="38" y="726"/>
                  </a:lnTo>
                  <a:lnTo>
                    <a:pt x="42" y="732"/>
                  </a:lnTo>
                  <a:lnTo>
                    <a:pt x="46" y="737"/>
                  </a:lnTo>
                  <a:lnTo>
                    <a:pt x="50" y="741"/>
                  </a:lnTo>
                  <a:lnTo>
                    <a:pt x="54" y="747"/>
                  </a:lnTo>
                  <a:lnTo>
                    <a:pt x="59" y="751"/>
                  </a:lnTo>
                  <a:lnTo>
                    <a:pt x="63" y="756"/>
                  </a:lnTo>
                  <a:lnTo>
                    <a:pt x="67" y="761"/>
                  </a:lnTo>
                  <a:lnTo>
                    <a:pt x="71" y="766"/>
                  </a:lnTo>
                  <a:lnTo>
                    <a:pt x="75" y="770"/>
                  </a:lnTo>
                  <a:lnTo>
                    <a:pt x="80" y="775"/>
                  </a:lnTo>
                  <a:lnTo>
                    <a:pt x="84" y="780"/>
                  </a:lnTo>
                  <a:lnTo>
                    <a:pt x="88" y="784"/>
                  </a:lnTo>
                  <a:lnTo>
                    <a:pt x="92" y="788"/>
                  </a:lnTo>
                  <a:lnTo>
                    <a:pt x="97" y="793"/>
                  </a:lnTo>
                  <a:lnTo>
                    <a:pt x="100" y="797"/>
                  </a:lnTo>
                  <a:lnTo>
                    <a:pt x="105" y="801"/>
                  </a:lnTo>
                  <a:lnTo>
                    <a:pt x="109" y="805"/>
                  </a:lnTo>
                  <a:lnTo>
                    <a:pt x="113" y="809"/>
                  </a:lnTo>
                  <a:lnTo>
                    <a:pt x="117" y="813"/>
                  </a:lnTo>
                  <a:lnTo>
                    <a:pt x="121" y="817"/>
                  </a:lnTo>
                  <a:lnTo>
                    <a:pt x="126" y="821"/>
                  </a:lnTo>
                  <a:lnTo>
                    <a:pt x="130" y="824"/>
                  </a:lnTo>
                  <a:lnTo>
                    <a:pt x="134" y="828"/>
                  </a:lnTo>
                  <a:lnTo>
                    <a:pt x="138" y="831"/>
                  </a:lnTo>
                  <a:lnTo>
                    <a:pt x="142" y="835"/>
                  </a:lnTo>
                  <a:lnTo>
                    <a:pt x="147" y="838"/>
                  </a:lnTo>
                  <a:lnTo>
                    <a:pt x="151" y="841"/>
                  </a:lnTo>
                  <a:lnTo>
                    <a:pt x="155" y="844"/>
                  </a:lnTo>
                  <a:lnTo>
                    <a:pt x="159" y="847"/>
                  </a:lnTo>
                  <a:lnTo>
                    <a:pt x="163" y="850"/>
                  </a:lnTo>
                  <a:lnTo>
                    <a:pt x="167" y="853"/>
                  </a:lnTo>
                  <a:lnTo>
                    <a:pt x="172" y="855"/>
                  </a:lnTo>
                  <a:lnTo>
                    <a:pt x="176" y="858"/>
                  </a:lnTo>
                  <a:lnTo>
                    <a:pt x="180" y="861"/>
                  </a:lnTo>
                  <a:lnTo>
                    <a:pt x="184" y="863"/>
                  </a:lnTo>
                  <a:lnTo>
                    <a:pt x="188" y="865"/>
                  </a:lnTo>
                  <a:lnTo>
                    <a:pt x="193" y="867"/>
                  </a:lnTo>
                  <a:lnTo>
                    <a:pt x="197" y="870"/>
                  </a:lnTo>
                  <a:lnTo>
                    <a:pt x="201" y="871"/>
                  </a:lnTo>
                  <a:lnTo>
                    <a:pt x="205" y="873"/>
                  </a:lnTo>
                  <a:lnTo>
                    <a:pt x="209" y="875"/>
                  </a:lnTo>
                  <a:lnTo>
                    <a:pt x="213" y="877"/>
                  </a:lnTo>
                  <a:lnTo>
                    <a:pt x="218" y="879"/>
                  </a:lnTo>
                  <a:lnTo>
                    <a:pt x="222" y="880"/>
                  </a:lnTo>
                  <a:lnTo>
                    <a:pt x="226" y="881"/>
                  </a:lnTo>
                  <a:lnTo>
                    <a:pt x="230" y="883"/>
                  </a:lnTo>
                  <a:lnTo>
                    <a:pt x="234" y="884"/>
                  </a:lnTo>
                  <a:lnTo>
                    <a:pt x="239" y="885"/>
                  </a:lnTo>
                  <a:lnTo>
                    <a:pt x="243" y="886"/>
                  </a:lnTo>
                  <a:lnTo>
                    <a:pt x="247" y="887"/>
                  </a:lnTo>
                  <a:lnTo>
                    <a:pt x="251" y="888"/>
                  </a:lnTo>
                  <a:lnTo>
                    <a:pt x="255" y="889"/>
                  </a:lnTo>
                  <a:lnTo>
                    <a:pt x="259" y="889"/>
                  </a:lnTo>
                  <a:lnTo>
                    <a:pt x="264" y="890"/>
                  </a:lnTo>
                  <a:lnTo>
                    <a:pt x="268" y="891"/>
                  </a:lnTo>
                  <a:lnTo>
                    <a:pt x="272" y="891"/>
                  </a:lnTo>
                  <a:lnTo>
                    <a:pt x="276" y="891"/>
                  </a:lnTo>
                  <a:lnTo>
                    <a:pt x="280" y="892"/>
                  </a:lnTo>
                  <a:lnTo>
                    <a:pt x="285" y="892"/>
                  </a:lnTo>
                  <a:lnTo>
                    <a:pt x="289" y="892"/>
                  </a:lnTo>
                  <a:lnTo>
                    <a:pt x="293" y="892"/>
                  </a:lnTo>
                  <a:lnTo>
                    <a:pt x="297" y="892"/>
                  </a:lnTo>
                  <a:lnTo>
                    <a:pt x="301" y="892"/>
                  </a:lnTo>
                  <a:lnTo>
                    <a:pt x="305" y="892"/>
                  </a:lnTo>
                  <a:lnTo>
                    <a:pt x="310" y="892"/>
                  </a:lnTo>
                  <a:lnTo>
                    <a:pt x="314" y="892"/>
                  </a:lnTo>
                  <a:lnTo>
                    <a:pt x="318" y="892"/>
                  </a:lnTo>
                  <a:lnTo>
                    <a:pt x="322" y="891"/>
                  </a:lnTo>
                  <a:lnTo>
                    <a:pt x="326" y="891"/>
                  </a:lnTo>
                  <a:lnTo>
                    <a:pt x="331" y="891"/>
                  </a:lnTo>
                  <a:lnTo>
                    <a:pt x="335" y="890"/>
                  </a:lnTo>
                  <a:lnTo>
                    <a:pt x="339" y="890"/>
                  </a:lnTo>
                  <a:lnTo>
                    <a:pt x="343" y="889"/>
                  </a:lnTo>
                  <a:lnTo>
                    <a:pt x="347" y="888"/>
                  </a:lnTo>
                  <a:lnTo>
                    <a:pt x="351" y="888"/>
                  </a:lnTo>
                  <a:lnTo>
                    <a:pt x="356" y="887"/>
                  </a:lnTo>
                  <a:lnTo>
                    <a:pt x="360" y="886"/>
                  </a:lnTo>
                  <a:lnTo>
                    <a:pt x="364" y="886"/>
                  </a:lnTo>
                  <a:lnTo>
                    <a:pt x="368" y="885"/>
                  </a:lnTo>
                  <a:lnTo>
                    <a:pt x="372" y="884"/>
                  </a:lnTo>
                  <a:lnTo>
                    <a:pt x="377" y="883"/>
                  </a:lnTo>
                  <a:lnTo>
                    <a:pt x="381" y="882"/>
                  </a:lnTo>
                  <a:lnTo>
                    <a:pt x="385" y="882"/>
                  </a:lnTo>
                  <a:lnTo>
                    <a:pt x="389" y="881"/>
                  </a:lnTo>
                  <a:lnTo>
                    <a:pt x="393" y="880"/>
                  </a:lnTo>
                  <a:lnTo>
                    <a:pt x="397" y="879"/>
                  </a:lnTo>
                  <a:lnTo>
                    <a:pt x="402" y="878"/>
                  </a:lnTo>
                  <a:lnTo>
                    <a:pt x="406" y="877"/>
                  </a:lnTo>
                  <a:lnTo>
                    <a:pt x="410" y="876"/>
                  </a:lnTo>
                  <a:lnTo>
                    <a:pt x="414" y="875"/>
                  </a:lnTo>
                  <a:lnTo>
                    <a:pt x="418" y="874"/>
                  </a:lnTo>
                  <a:lnTo>
                    <a:pt x="423" y="873"/>
                  </a:lnTo>
                  <a:lnTo>
                    <a:pt x="427" y="872"/>
                  </a:lnTo>
                  <a:lnTo>
                    <a:pt x="431" y="871"/>
                  </a:lnTo>
                  <a:lnTo>
                    <a:pt x="435" y="870"/>
                  </a:lnTo>
                  <a:lnTo>
                    <a:pt x="439" y="869"/>
                  </a:lnTo>
                  <a:lnTo>
                    <a:pt x="444" y="868"/>
                  </a:lnTo>
                  <a:lnTo>
                    <a:pt x="448" y="867"/>
                  </a:lnTo>
                  <a:lnTo>
                    <a:pt x="452" y="866"/>
                  </a:lnTo>
                  <a:lnTo>
                    <a:pt x="456" y="865"/>
                  </a:lnTo>
                  <a:lnTo>
                    <a:pt x="460" y="864"/>
                  </a:lnTo>
                  <a:lnTo>
                    <a:pt x="464" y="863"/>
                  </a:lnTo>
                  <a:lnTo>
                    <a:pt x="469" y="862"/>
                  </a:lnTo>
                  <a:lnTo>
                    <a:pt x="473" y="861"/>
                  </a:lnTo>
                  <a:lnTo>
                    <a:pt x="477" y="860"/>
                  </a:lnTo>
                  <a:lnTo>
                    <a:pt x="481" y="859"/>
                  </a:lnTo>
                  <a:lnTo>
                    <a:pt x="485" y="858"/>
                  </a:lnTo>
                  <a:lnTo>
                    <a:pt x="490" y="858"/>
                  </a:lnTo>
                  <a:lnTo>
                    <a:pt x="494" y="857"/>
                  </a:lnTo>
                  <a:lnTo>
                    <a:pt x="498" y="856"/>
                  </a:lnTo>
                  <a:lnTo>
                    <a:pt x="502" y="855"/>
                  </a:lnTo>
                  <a:lnTo>
                    <a:pt x="506" y="854"/>
                  </a:lnTo>
                  <a:lnTo>
                    <a:pt x="510" y="853"/>
                  </a:lnTo>
                  <a:lnTo>
                    <a:pt x="515" y="853"/>
                  </a:lnTo>
                  <a:lnTo>
                    <a:pt x="519" y="852"/>
                  </a:lnTo>
                  <a:lnTo>
                    <a:pt x="523" y="851"/>
                  </a:lnTo>
                  <a:lnTo>
                    <a:pt x="527" y="850"/>
                  </a:lnTo>
                  <a:lnTo>
                    <a:pt x="531" y="850"/>
                  </a:lnTo>
                  <a:lnTo>
                    <a:pt x="536" y="849"/>
                  </a:lnTo>
                  <a:lnTo>
                    <a:pt x="540" y="848"/>
                  </a:lnTo>
                  <a:lnTo>
                    <a:pt x="544" y="848"/>
                  </a:lnTo>
                  <a:lnTo>
                    <a:pt x="548" y="847"/>
                  </a:lnTo>
                  <a:lnTo>
                    <a:pt x="552" y="847"/>
                  </a:lnTo>
                  <a:lnTo>
                    <a:pt x="556" y="846"/>
                  </a:lnTo>
                  <a:lnTo>
                    <a:pt x="561" y="846"/>
                  </a:lnTo>
                  <a:lnTo>
                    <a:pt x="565" y="845"/>
                  </a:lnTo>
                  <a:lnTo>
                    <a:pt x="569" y="845"/>
                  </a:lnTo>
                  <a:lnTo>
                    <a:pt x="573" y="844"/>
                  </a:lnTo>
                  <a:lnTo>
                    <a:pt x="577" y="844"/>
                  </a:lnTo>
                  <a:lnTo>
                    <a:pt x="582" y="844"/>
                  </a:lnTo>
                  <a:lnTo>
                    <a:pt x="586" y="843"/>
                  </a:lnTo>
                  <a:lnTo>
                    <a:pt x="590" y="843"/>
                  </a:lnTo>
                  <a:lnTo>
                    <a:pt x="594" y="842"/>
                  </a:lnTo>
                  <a:lnTo>
                    <a:pt x="598" y="842"/>
                  </a:lnTo>
                  <a:lnTo>
                    <a:pt x="602" y="842"/>
                  </a:lnTo>
                  <a:lnTo>
                    <a:pt x="607" y="842"/>
                  </a:lnTo>
                  <a:lnTo>
                    <a:pt x="611" y="842"/>
                  </a:lnTo>
                  <a:lnTo>
                    <a:pt x="615" y="841"/>
                  </a:lnTo>
                  <a:lnTo>
                    <a:pt x="619" y="841"/>
                  </a:lnTo>
                  <a:lnTo>
                    <a:pt x="623" y="841"/>
                  </a:lnTo>
                  <a:lnTo>
                    <a:pt x="628" y="841"/>
                  </a:lnTo>
                  <a:lnTo>
                    <a:pt x="632" y="841"/>
                  </a:lnTo>
                  <a:lnTo>
                    <a:pt x="636" y="841"/>
                  </a:lnTo>
                  <a:lnTo>
                    <a:pt x="640" y="841"/>
                  </a:lnTo>
                  <a:lnTo>
                    <a:pt x="644" y="840"/>
                  </a:lnTo>
                  <a:lnTo>
                    <a:pt x="648" y="840"/>
                  </a:lnTo>
                  <a:lnTo>
                    <a:pt x="652" y="840"/>
                  </a:lnTo>
                  <a:lnTo>
                    <a:pt x="657" y="840"/>
                  </a:lnTo>
                  <a:lnTo>
                    <a:pt x="661" y="840"/>
                  </a:lnTo>
                  <a:lnTo>
                    <a:pt x="665" y="840"/>
                  </a:lnTo>
                  <a:lnTo>
                    <a:pt x="669" y="840"/>
                  </a:lnTo>
                  <a:lnTo>
                    <a:pt x="674" y="840"/>
                  </a:lnTo>
                  <a:lnTo>
                    <a:pt x="678" y="840"/>
                  </a:lnTo>
                  <a:lnTo>
                    <a:pt x="682" y="840"/>
                  </a:lnTo>
                  <a:lnTo>
                    <a:pt x="686" y="840"/>
                  </a:lnTo>
                  <a:lnTo>
                    <a:pt x="690" y="840"/>
                  </a:lnTo>
                  <a:lnTo>
                    <a:pt x="694" y="840"/>
                  </a:lnTo>
                  <a:lnTo>
                    <a:pt x="698" y="840"/>
                  </a:lnTo>
                  <a:lnTo>
                    <a:pt x="703" y="840"/>
                  </a:lnTo>
                  <a:lnTo>
                    <a:pt x="707" y="840"/>
                  </a:lnTo>
                  <a:lnTo>
                    <a:pt x="711" y="840"/>
                  </a:lnTo>
                  <a:lnTo>
                    <a:pt x="715" y="840"/>
                  </a:lnTo>
                  <a:lnTo>
                    <a:pt x="720" y="840"/>
                  </a:lnTo>
                  <a:lnTo>
                    <a:pt x="724" y="840"/>
                  </a:lnTo>
                  <a:lnTo>
                    <a:pt x="728" y="840"/>
                  </a:lnTo>
                  <a:lnTo>
                    <a:pt x="732" y="840"/>
                  </a:lnTo>
                  <a:lnTo>
                    <a:pt x="736" y="840"/>
                  </a:lnTo>
                  <a:lnTo>
                    <a:pt x="741" y="840"/>
                  </a:lnTo>
                  <a:lnTo>
                    <a:pt x="744" y="840"/>
                  </a:lnTo>
                  <a:lnTo>
                    <a:pt x="749" y="840"/>
                  </a:lnTo>
                  <a:lnTo>
                    <a:pt x="753" y="840"/>
                  </a:lnTo>
                  <a:lnTo>
                    <a:pt x="757" y="839"/>
                  </a:lnTo>
                  <a:lnTo>
                    <a:pt x="761" y="839"/>
                  </a:lnTo>
                  <a:lnTo>
                    <a:pt x="765" y="839"/>
                  </a:lnTo>
                  <a:lnTo>
                    <a:pt x="770" y="839"/>
                  </a:lnTo>
                  <a:lnTo>
                    <a:pt x="774" y="839"/>
                  </a:lnTo>
                  <a:lnTo>
                    <a:pt x="778" y="839"/>
                  </a:lnTo>
                  <a:lnTo>
                    <a:pt x="782" y="839"/>
                  </a:lnTo>
                  <a:lnTo>
                    <a:pt x="787" y="838"/>
                  </a:lnTo>
                  <a:lnTo>
                    <a:pt x="791" y="838"/>
                  </a:lnTo>
                  <a:lnTo>
                    <a:pt x="795" y="838"/>
                  </a:lnTo>
                  <a:lnTo>
                    <a:pt x="799" y="837"/>
                  </a:lnTo>
                  <a:lnTo>
                    <a:pt x="803" y="837"/>
                  </a:lnTo>
                  <a:lnTo>
                    <a:pt x="807" y="837"/>
                  </a:lnTo>
                  <a:lnTo>
                    <a:pt x="811" y="836"/>
                  </a:lnTo>
                  <a:lnTo>
                    <a:pt x="816" y="836"/>
                  </a:lnTo>
                  <a:lnTo>
                    <a:pt x="820" y="836"/>
                  </a:lnTo>
                  <a:lnTo>
                    <a:pt x="824" y="835"/>
                  </a:lnTo>
                  <a:lnTo>
                    <a:pt x="828" y="835"/>
                  </a:lnTo>
                  <a:lnTo>
                    <a:pt x="832" y="834"/>
                  </a:lnTo>
                  <a:lnTo>
                    <a:pt x="837" y="834"/>
                  </a:lnTo>
                  <a:lnTo>
                    <a:pt x="841" y="833"/>
                  </a:lnTo>
                  <a:lnTo>
                    <a:pt x="845" y="833"/>
                  </a:lnTo>
                  <a:lnTo>
                    <a:pt x="849" y="832"/>
                  </a:lnTo>
                  <a:lnTo>
                    <a:pt x="853" y="832"/>
                  </a:lnTo>
                  <a:lnTo>
                    <a:pt x="857" y="831"/>
                  </a:lnTo>
                  <a:lnTo>
                    <a:pt x="862" y="830"/>
                  </a:lnTo>
                  <a:lnTo>
                    <a:pt x="866" y="830"/>
                  </a:lnTo>
                  <a:lnTo>
                    <a:pt x="870" y="829"/>
                  </a:lnTo>
                  <a:lnTo>
                    <a:pt x="874" y="828"/>
                  </a:lnTo>
                  <a:lnTo>
                    <a:pt x="878" y="827"/>
                  </a:lnTo>
                  <a:lnTo>
                    <a:pt x="883" y="827"/>
                  </a:lnTo>
                  <a:lnTo>
                    <a:pt x="887" y="826"/>
                  </a:lnTo>
                  <a:lnTo>
                    <a:pt x="891" y="825"/>
                  </a:lnTo>
                  <a:lnTo>
                    <a:pt x="895" y="824"/>
                  </a:lnTo>
                  <a:lnTo>
                    <a:pt x="899" y="823"/>
                  </a:lnTo>
                  <a:lnTo>
                    <a:pt x="903" y="823"/>
                  </a:lnTo>
                  <a:lnTo>
                    <a:pt x="908" y="822"/>
                  </a:lnTo>
                  <a:lnTo>
                    <a:pt x="912" y="821"/>
                  </a:lnTo>
                  <a:lnTo>
                    <a:pt x="916" y="820"/>
                  </a:lnTo>
                  <a:lnTo>
                    <a:pt x="920" y="819"/>
                  </a:lnTo>
                  <a:lnTo>
                    <a:pt x="924" y="818"/>
                  </a:lnTo>
                  <a:lnTo>
                    <a:pt x="929" y="817"/>
                  </a:lnTo>
                  <a:lnTo>
                    <a:pt x="933" y="816"/>
                  </a:lnTo>
                  <a:lnTo>
                    <a:pt x="937" y="815"/>
                  </a:lnTo>
                  <a:lnTo>
                    <a:pt x="941" y="814"/>
                  </a:lnTo>
                  <a:lnTo>
                    <a:pt x="945" y="813"/>
                  </a:lnTo>
                  <a:lnTo>
                    <a:pt x="949" y="812"/>
                  </a:lnTo>
                  <a:lnTo>
                    <a:pt x="954" y="811"/>
                  </a:lnTo>
                  <a:lnTo>
                    <a:pt x="958" y="810"/>
                  </a:lnTo>
                  <a:lnTo>
                    <a:pt x="962" y="809"/>
                  </a:lnTo>
                  <a:lnTo>
                    <a:pt x="966" y="808"/>
                  </a:lnTo>
                  <a:lnTo>
                    <a:pt x="970" y="807"/>
                  </a:lnTo>
                  <a:lnTo>
                    <a:pt x="975" y="806"/>
                  </a:lnTo>
                  <a:lnTo>
                    <a:pt x="979" y="805"/>
                  </a:lnTo>
                  <a:lnTo>
                    <a:pt x="983" y="804"/>
                  </a:lnTo>
                  <a:lnTo>
                    <a:pt x="987" y="803"/>
                  </a:lnTo>
                  <a:lnTo>
                    <a:pt x="991" y="802"/>
                  </a:lnTo>
                  <a:lnTo>
                    <a:pt x="995" y="801"/>
                  </a:lnTo>
                  <a:lnTo>
                    <a:pt x="1000" y="800"/>
                  </a:lnTo>
                  <a:lnTo>
                    <a:pt x="1004" y="799"/>
                  </a:lnTo>
                  <a:lnTo>
                    <a:pt x="1008" y="798"/>
                  </a:lnTo>
                  <a:lnTo>
                    <a:pt x="1012" y="798"/>
                  </a:lnTo>
                  <a:lnTo>
                    <a:pt x="1016" y="797"/>
                  </a:lnTo>
                  <a:lnTo>
                    <a:pt x="1021" y="796"/>
                  </a:lnTo>
                  <a:lnTo>
                    <a:pt x="1025" y="795"/>
                  </a:lnTo>
                  <a:lnTo>
                    <a:pt x="1029" y="794"/>
                  </a:lnTo>
                  <a:lnTo>
                    <a:pt x="1033" y="793"/>
                  </a:lnTo>
                  <a:lnTo>
                    <a:pt x="1037" y="793"/>
                  </a:lnTo>
                  <a:lnTo>
                    <a:pt x="1042" y="792"/>
                  </a:lnTo>
                  <a:lnTo>
                    <a:pt x="1046" y="792"/>
                  </a:lnTo>
                  <a:lnTo>
                    <a:pt x="1050" y="791"/>
                  </a:lnTo>
                  <a:lnTo>
                    <a:pt x="1054" y="790"/>
                  </a:lnTo>
                  <a:lnTo>
                    <a:pt x="1058" y="790"/>
                  </a:lnTo>
                  <a:lnTo>
                    <a:pt x="1062" y="790"/>
                  </a:lnTo>
                  <a:lnTo>
                    <a:pt x="1067" y="789"/>
                  </a:lnTo>
                  <a:lnTo>
                    <a:pt x="1071" y="789"/>
                  </a:lnTo>
                  <a:lnTo>
                    <a:pt x="1075" y="788"/>
                  </a:lnTo>
                  <a:lnTo>
                    <a:pt x="1079" y="788"/>
                  </a:lnTo>
                  <a:lnTo>
                    <a:pt x="1083" y="788"/>
                  </a:lnTo>
                  <a:lnTo>
                    <a:pt x="1088" y="788"/>
                  </a:lnTo>
                  <a:lnTo>
                    <a:pt x="1092" y="788"/>
                  </a:lnTo>
                  <a:lnTo>
                    <a:pt x="1096" y="788"/>
                  </a:lnTo>
                  <a:lnTo>
                    <a:pt x="1100" y="788"/>
                  </a:lnTo>
                  <a:lnTo>
                    <a:pt x="1104" y="788"/>
                  </a:lnTo>
                  <a:lnTo>
                    <a:pt x="1108" y="788"/>
                  </a:lnTo>
                  <a:lnTo>
                    <a:pt x="1113" y="788"/>
                  </a:lnTo>
                  <a:lnTo>
                    <a:pt x="1117" y="789"/>
                  </a:lnTo>
                  <a:lnTo>
                    <a:pt x="1121" y="789"/>
                  </a:lnTo>
                  <a:lnTo>
                    <a:pt x="1125" y="790"/>
                  </a:lnTo>
                  <a:lnTo>
                    <a:pt x="1129" y="790"/>
                  </a:lnTo>
                  <a:lnTo>
                    <a:pt x="1134" y="791"/>
                  </a:lnTo>
                  <a:lnTo>
                    <a:pt x="1138" y="792"/>
                  </a:lnTo>
                  <a:lnTo>
                    <a:pt x="1142" y="793"/>
                  </a:lnTo>
                  <a:lnTo>
                    <a:pt x="1146" y="793"/>
                  </a:lnTo>
                  <a:lnTo>
                    <a:pt x="1150" y="794"/>
                  </a:lnTo>
                  <a:lnTo>
                    <a:pt x="1154" y="796"/>
                  </a:lnTo>
                  <a:lnTo>
                    <a:pt x="1159" y="797"/>
                  </a:lnTo>
                  <a:lnTo>
                    <a:pt x="1163" y="798"/>
                  </a:lnTo>
                  <a:lnTo>
                    <a:pt x="1167" y="799"/>
                  </a:lnTo>
                  <a:lnTo>
                    <a:pt x="1171" y="801"/>
                  </a:lnTo>
                  <a:lnTo>
                    <a:pt x="1175" y="802"/>
                  </a:lnTo>
                  <a:lnTo>
                    <a:pt x="1180" y="804"/>
                  </a:lnTo>
                  <a:lnTo>
                    <a:pt x="1184" y="806"/>
                  </a:lnTo>
                  <a:lnTo>
                    <a:pt x="1188" y="808"/>
                  </a:lnTo>
                  <a:lnTo>
                    <a:pt x="1192" y="809"/>
                  </a:lnTo>
                  <a:lnTo>
                    <a:pt x="1196" y="812"/>
                  </a:lnTo>
                  <a:lnTo>
                    <a:pt x="1200" y="814"/>
                  </a:lnTo>
                  <a:lnTo>
                    <a:pt x="1205" y="816"/>
                  </a:lnTo>
                  <a:lnTo>
                    <a:pt x="1209" y="818"/>
                  </a:lnTo>
                  <a:lnTo>
                    <a:pt x="1213" y="821"/>
                  </a:lnTo>
                  <a:lnTo>
                    <a:pt x="1217" y="823"/>
                  </a:lnTo>
                  <a:lnTo>
                    <a:pt x="1221" y="826"/>
                  </a:lnTo>
                  <a:lnTo>
                    <a:pt x="1226" y="828"/>
                  </a:lnTo>
                  <a:lnTo>
                    <a:pt x="1230" y="831"/>
                  </a:lnTo>
                  <a:lnTo>
                    <a:pt x="1234" y="834"/>
                  </a:lnTo>
                  <a:lnTo>
                    <a:pt x="1238" y="837"/>
                  </a:lnTo>
                  <a:lnTo>
                    <a:pt x="1242" y="840"/>
                  </a:lnTo>
                  <a:lnTo>
                    <a:pt x="1246" y="843"/>
                  </a:lnTo>
                  <a:lnTo>
                    <a:pt x="1251" y="847"/>
                  </a:lnTo>
                  <a:lnTo>
                    <a:pt x="1255" y="850"/>
                  </a:lnTo>
                  <a:lnTo>
                    <a:pt x="1259" y="854"/>
                  </a:lnTo>
                  <a:lnTo>
                    <a:pt x="1263" y="857"/>
                  </a:lnTo>
                  <a:lnTo>
                    <a:pt x="1267" y="861"/>
                  </a:lnTo>
                  <a:lnTo>
                    <a:pt x="1272" y="865"/>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1"/>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4"/>
                  </a:lnTo>
                  <a:lnTo>
                    <a:pt x="1665" y="1109"/>
                  </a:lnTo>
                  <a:lnTo>
                    <a:pt x="1669" y="1104"/>
                  </a:lnTo>
                  <a:lnTo>
                    <a:pt x="1673" y="1098"/>
                  </a:lnTo>
                  <a:lnTo>
                    <a:pt x="1677" y="1092"/>
                  </a:lnTo>
                  <a:lnTo>
                    <a:pt x="1681" y="1086"/>
                  </a:lnTo>
                  <a:lnTo>
                    <a:pt x="1686" y="1080"/>
                  </a:lnTo>
                  <a:lnTo>
                    <a:pt x="1690" y="1073"/>
                  </a:lnTo>
                  <a:lnTo>
                    <a:pt x="1694" y="1066"/>
                  </a:lnTo>
                  <a:lnTo>
                    <a:pt x="1698" y="1059"/>
                  </a:lnTo>
                  <a:lnTo>
                    <a:pt x="1702" y="1051"/>
                  </a:lnTo>
                  <a:lnTo>
                    <a:pt x="1706" y="1044"/>
                  </a:lnTo>
                  <a:lnTo>
                    <a:pt x="1711" y="1036"/>
                  </a:lnTo>
                  <a:lnTo>
                    <a:pt x="1715" y="1027"/>
                  </a:lnTo>
                  <a:lnTo>
                    <a:pt x="1719" y="1019"/>
                  </a:lnTo>
                  <a:lnTo>
                    <a:pt x="1723" y="1010"/>
                  </a:lnTo>
                  <a:lnTo>
                    <a:pt x="1727" y="1001"/>
                  </a:lnTo>
                  <a:lnTo>
                    <a:pt x="1732" y="991"/>
                  </a:lnTo>
                  <a:lnTo>
                    <a:pt x="1736" y="982"/>
                  </a:lnTo>
                  <a:lnTo>
                    <a:pt x="1740" y="972"/>
                  </a:lnTo>
                  <a:lnTo>
                    <a:pt x="1744" y="962"/>
                  </a:lnTo>
                  <a:lnTo>
                    <a:pt x="1748" y="951"/>
                  </a:lnTo>
                  <a:lnTo>
                    <a:pt x="1752" y="941"/>
                  </a:lnTo>
                  <a:lnTo>
                    <a:pt x="1757" y="930"/>
                  </a:lnTo>
                  <a:lnTo>
                    <a:pt x="1761" y="919"/>
                  </a:lnTo>
                  <a:lnTo>
                    <a:pt x="1765" y="907"/>
                  </a:lnTo>
                  <a:lnTo>
                    <a:pt x="1769" y="896"/>
                  </a:lnTo>
                  <a:lnTo>
                    <a:pt x="1773" y="884"/>
                  </a:lnTo>
                  <a:lnTo>
                    <a:pt x="1778" y="872"/>
                  </a:lnTo>
                  <a:lnTo>
                    <a:pt x="1782" y="860"/>
                  </a:lnTo>
                  <a:lnTo>
                    <a:pt x="1786" y="848"/>
                  </a:lnTo>
                  <a:lnTo>
                    <a:pt x="1790" y="835"/>
                  </a:lnTo>
                  <a:lnTo>
                    <a:pt x="1794" y="822"/>
                  </a:lnTo>
                  <a:lnTo>
                    <a:pt x="1798" y="809"/>
                  </a:lnTo>
                  <a:lnTo>
                    <a:pt x="1803" y="796"/>
                  </a:lnTo>
                  <a:lnTo>
                    <a:pt x="1807" y="783"/>
                  </a:lnTo>
                  <a:lnTo>
                    <a:pt x="1811" y="770"/>
                  </a:lnTo>
                  <a:lnTo>
                    <a:pt x="1815" y="756"/>
                  </a:lnTo>
                  <a:lnTo>
                    <a:pt x="1819" y="742"/>
                  </a:lnTo>
                  <a:lnTo>
                    <a:pt x="1824" y="728"/>
                  </a:lnTo>
                  <a:lnTo>
                    <a:pt x="1828" y="714"/>
                  </a:lnTo>
                  <a:lnTo>
                    <a:pt x="1832" y="700"/>
                  </a:lnTo>
                  <a:lnTo>
                    <a:pt x="1836" y="686"/>
                  </a:lnTo>
                  <a:lnTo>
                    <a:pt x="1840" y="671"/>
                  </a:lnTo>
                  <a:lnTo>
                    <a:pt x="1844" y="657"/>
                  </a:lnTo>
                  <a:lnTo>
                    <a:pt x="1849" y="642"/>
                  </a:lnTo>
                  <a:lnTo>
                    <a:pt x="1853" y="627"/>
                  </a:lnTo>
                  <a:lnTo>
                    <a:pt x="1857" y="613"/>
                  </a:lnTo>
                  <a:lnTo>
                    <a:pt x="1861" y="598"/>
                  </a:lnTo>
                  <a:lnTo>
                    <a:pt x="1865" y="583"/>
                  </a:lnTo>
                  <a:lnTo>
                    <a:pt x="1870" y="568"/>
                  </a:lnTo>
                  <a:lnTo>
                    <a:pt x="1874" y="553"/>
                  </a:lnTo>
                  <a:lnTo>
                    <a:pt x="1878" y="538"/>
                  </a:lnTo>
                  <a:lnTo>
                    <a:pt x="1882" y="523"/>
                  </a:lnTo>
                  <a:lnTo>
                    <a:pt x="1886" y="508"/>
                  </a:lnTo>
                  <a:lnTo>
                    <a:pt x="1890" y="493"/>
                  </a:lnTo>
                  <a:lnTo>
                    <a:pt x="1895" y="479"/>
                  </a:lnTo>
                  <a:lnTo>
                    <a:pt x="1899" y="464"/>
                  </a:lnTo>
                  <a:lnTo>
                    <a:pt x="1903" y="449"/>
                  </a:lnTo>
                  <a:lnTo>
                    <a:pt x="1907" y="434"/>
                  </a:lnTo>
                  <a:lnTo>
                    <a:pt x="1911" y="419"/>
                  </a:lnTo>
                  <a:lnTo>
                    <a:pt x="1916" y="404"/>
                  </a:lnTo>
                  <a:lnTo>
                    <a:pt x="1920" y="390"/>
                  </a:lnTo>
                  <a:lnTo>
                    <a:pt x="1924" y="375"/>
                  </a:lnTo>
                  <a:lnTo>
                    <a:pt x="1928" y="361"/>
                  </a:lnTo>
                  <a:lnTo>
                    <a:pt x="1932" y="346"/>
                  </a:lnTo>
                  <a:lnTo>
                    <a:pt x="1936" y="332"/>
                  </a:lnTo>
                  <a:lnTo>
                    <a:pt x="1941" y="318"/>
                  </a:lnTo>
                  <a:lnTo>
                    <a:pt x="1945" y="304"/>
                  </a:lnTo>
                  <a:lnTo>
                    <a:pt x="1949" y="290"/>
                  </a:lnTo>
                  <a:lnTo>
                    <a:pt x="1953" y="277"/>
                  </a:lnTo>
                  <a:lnTo>
                    <a:pt x="1957" y="263"/>
                  </a:lnTo>
                  <a:lnTo>
                    <a:pt x="1962" y="250"/>
                  </a:lnTo>
                  <a:lnTo>
                    <a:pt x="1966" y="237"/>
                  </a:lnTo>
                  <a:lnTo>
                    <a:pt x="1970" y="224"/>
                  </a:lnTo>
                  <a:lnTo>
                    <a:pt x="1974" y="212"/>
                  </a:lnTo>
                  <a:lnTo>
                    <a:pt x="1978" y="200"/>
                  </a:lnTo>
                  <a:lnTo>
                    <a:pt x="1983" y="187"/>
                  </a:lnTo>
                  <a:lnTo>
                    <a:pt x="1987" y="176"/>
                  </a:lnTo>
                  <a:lnTo>
                    <a:pt x="1991" y="164"/>
                  </a:lnTo>
                  <a:lnTo>
                    <a:pt x="1995" y="153"/>
                  </a:lnTo>
                  <a:lnTo>
                    <a:pt x="1999" y="142"/>
                  </a:lnTo>
                  <a:lnTo>
                    <a:pt x="2003" y="132"/>
                  </a:lnTo>
                  <a:lnTo>
                    <a:pt x="2008" y="121"/>
                  </a:lnTo>
                  <a:lnTo>
                    <a:pt x="2012" y="111"/>
                  </a:lnTo>
                  <a:lnTo>
                    <a:pt x="2016" y="101"/>
                  </a:lnTo>
                  <a:lnTo>
                    <a:pt x="2020" y="92"/>
                  </a:lnTo>
                  <a:lnTo>
                    <a:pt x="2024" y="83"/>
                  </a:lnTo>
                  <a:lnTo>
                    <a:pt x="2029" y="75"/>
                  </a:lnTo>
                  <a:lnTo>
                    <a:pt x="2033" y="67"/>
                  </a:lnTo>
                  <a:lnTo>
                    <a:pt x="2037" y="59"/>
                  </a:lnTo>
                  <a:lnTo>
                    <a:pt x="2041" y="52"/>
                  </a:lnTo>
                  <a:lnTo>
                    <a:pt x="2045" y="45"/>
                  </a:lnTo>
                  <a:lnTo>
                    <a:pt x="2049" y="38"/>
                  </a:lnTo>
                  <a:lnTo>
                    <a:pt x="2054" y="32"/>
                  </a:lnTo>
                  <a:lnTo>
                    <a:pt x="2058" y="26"/>
                  </a:lnTo>
                  <a:lnTo>
                    <a:pt x="2062" y="21"/>
                  </a:lnTo>
                  <a:lnTo>
                    <a:pt x="2066" y="16"/>
                  </a:lnTo>
                  <a:lnTo>
                    <a:pt x="2070" y="12"/>
                  </a:lnTo>
                  <a:lnTo>
                    <a:pt x="2075" y="8"/>
                  </a:lnTo>
                  <a:lnTo>
                    <a:pt x="2079" y="5"/>
                  </a:lnTo>
                  <a:lnTo>
                    <a:pt x="2083" y="2"/>
                  </a:lnTo>
                  <a:lnTo>
                    <a:pt x="2087"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a:extLst>
                <a:ext uri="{FF2B5EF4-FFF2-40B4-BE49-F238E27FC236}">
                  <a16:creationId xmlns:a16="http://schemas.microsoft.com/office/drawing/2014/main" id="{103F8B4B-AB6D-55BF-F383-495CCDAD9CBA}"/>
                </a:ext>
              </a:extLst>
            </p:cNvPr>
            <p:cNvSpPr>
              <a:spLocks noChangeArrowheads="1"/>
            </p:cNvSpPr>
            <p:nvPr/>
          </p:nvSpPr>
          <p:spPr bwMode="auto">
            <a:xfrm>
              <a:off x="1245" y="502"/>
              <a:ext cx="871" cy="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a:extLst>
                <a:ext uri="{FF2B5EF4-FFF2-40B4-BE49-F238E27FC236}">
                  <a16:creationId xmlns:a16="http://schemas.microsoft.com/office/drawing/2014/main" id="{0C5D3BB1-66A2-3B19-A8D0-B60E3C2AD054}"/>
                </a:ext>
              </a:extLst>
            </p:cNvPr>
            <p:cNvSpPr>
              <a:spLocks noChangeArrowheads="1"/>
            </p:cNvSpPr>
            <p:nvPr/>
          </p:nvSpPr>
          <p:spPr bwMode="auto">
            <a:xfrm>
              <a:off x="1471" y="516"/>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68%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50">
              <a:extLst>
                <a:ext uri="{FF2B5EF4-FFF2-40B4-BE49-F238E27FC236}">
                  <a16:creationId xmlns:a16="http://schemas.microsoft.com/office/drawing/2014/main" id="{6928E146-C2C9-64C3-F30C-9EE1AD449D0D}"/>
                </a:ext>
              </a:extLst>
            </p:cNvPr>
            <p:cNvSpPr>
              <a:spLocks noChangeArrowheads="1"/>
            </p:cNvSpPr>
            <p:nvPr/>
          </p:nvSpPr>
          <p:spPr bwMode="auto">
            <a:xfrm>
              <a:off x="1265" y="524"/>
              <a:ext cx="192" cy="75"/>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a:extLst>
                <a:ext uri="{FF2B5EF4-FFF2-40B4-BE49-F238E27FC236}">
                  <a16:creationId xmlns:a16="http://schemas.microsoft.com/office/drawing/2014/main" id="{EC1ACE2B-F851-9364-902E-320302DE50D3}"/>
                </a:ext>
              </a:extLst>
            </p:cNvPr>
            <p:cNvSpPr>
              <a:spLocks noChangeArrowheads="1"/>
            </p:cNvSpPr>
            <p:nvPr/>
          </p:nvSpPr>
          <p:spPr bwMode="auto">
            <a:xfrm>
              <a:off x="1471" y="622"/>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6CAAB4E2-0F30-BA0F-6B3F-05F297838A4C}"/>
                </a:ext>
              </a:extLst>
            </p:cNvPr>
            <p:cNvSpPr>
              <a:spLocks noChangeShapeType="1"/>
            </p:cNvSpPr>
            <p:nvPr/>
          </p:nvSpPr>
          <p:spPr bwMode="auto">
            <a:xfrm>
              <a:off x="1265" y="664"/>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a:extLst>
                <a:ext uri="{FF2B5EF4-FFF2-40B4-BE49-F238E27FC236}">
                  <a16:creationId xmlns:a16="http://schemas.microsoft.com/office/drawing/2014/main" id="{B1B80787-7636-F324-F520-A02EEBABD74A}"/>
                </a:ext>
              </a:extLst>
            </p:cNvPr>
            <p:cNvSpPr>
              <a:spLocks noChangeArrowheads="1"/>
            </p:cNvSpPr>
            <p:nvPr/>
          </p:nvSpPr>
          <p:spPr bwMode="auto">
            <a:xfrm>
              <a:off x="1471" y="723"/>
              <a:ext cx="3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Freeform 54">
              <a:extLst>
                <a:ext uri="{FF2B5EF4-FFF2-40B4-BE49-F238E27FC236}">
                  <a16:creationId xmlns:a16="http://schemas.microsoft.com/office/drawing/2014/main" id="{936943AD-011A-DE07-0675-084C68882D9C}"/>
                </a:ext>
              </a:extLst>
            </p:cNvPr>
            <p:cNvSpPr>
              <a:spLocks noEditPoints="1"/>
            </p:cNvSpPr>
            <p:nvPr/>
          </p:nvSpPr>
          <p:spPr bwMode="auto">
            <a:xfrm>
              <a:off x="1327" y="734"/>
              <a:ext cx="67" cy="67"/>
            </a:xfrm>
            <a:custGeom>
              <a:avLst/>
              <a:gdLst>
                <a:gd name="T0" fmla="*/ 34 w 67"/>
                <a:gd name="T1" fmla="*/ 0 h 67"/>
                <a:gd name="T2" fmla="*/ 34 w 67"/>
                <a:gd name="T3" fmla="*/ 67 h 67"/>
                <a:gd name="T4" fmla="*/ 0 w 67"/>
                <a:gd name="T5" fmla="*/ 33 h 67"/>
                <a:gd name="T6" fmla="*/ 67 w 67"/>
                <a:gd name="T7" fmla="*/ 33 h 67"/>
              </a:gdLst>
              <a:ahLst/>
              <a:cxnLst>
                <a:cxn ang="0">
                  <a:pos x="T0" y="T1"/>
                </a:cxn>
                <a:cxn ang="0">
                  <a:pos x="T2" y="T3"/>
                </a:cxn>
                <a:cxn ang="0">
                  <a:pos x="T4" y="T5"/>
                </a:cxn>
                <a:cxn ang="0">
                  <a:pos x="T6" y="T7"/>
                </a:cxn>
              </a:cxnLst>
              <a:rect l="0" t="0" r="r" b="b"/>
              <a:pathLst>
                <a:path w="67" h="67">
                  <a:moveTo>
                    <a:pt x="34" y="0"/>
                  </a:moveTo>
                  <a:lnTo>
                    <a:pt x="34" y="67"/>
                  </a:lnTo>
                  <a:moveTo>
                    <a:pt x="0" y="33"/>
                  </a:moveTo>
                  <a:lnTo>
                    <a:pt x="67"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55">
              <a:extLst>
                <a:ext uri="{FF2B5EF4-FFF2-40B4-BE49-F238E27FC236}">
                  <a16:creationId xmlns:a16="http://schemas.microsoft.com/office/drawing/2014/main" id="{D644072E-8FA5-BC2D-0CEB-800FDDCD8BE9}"/>
                </a:ext>
              </a:extLst>
            </p:cNvPr>
            <p:cNvSpPr>
              <a:spLocks noChangeArrowheads="1"/>
            </p:cNvSpPr>
            <p:nvPr/>
          </p:nvSpPr>
          <p:spPr bwMode="auto">
            <a:xfrm>
              <a:off x="1471" y="829"/>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6">
              <a:extLst>
                <a:ext uri="{FF2B5EF4-FFF2-40B4-BE49-F238E27FC236}">
                  <a16:creationId xmlns:a16="http://schemas.microsoft.com/office/drawing/2014/main" id="{D102188C-4864-CC31-E858-B2C540B93A8B}"/>
                </a:ext>
              </a:extLst>
            </p:cNvPr>
            <p:cNvSpPr>
              <a:spLocks noChangeShapeType="1"/>
            </p:cNvSpPr>
            <p:nvPr/>
          </p:nvSpPr>
          <p:spPr bwMode="auto">
            <a:xfrm>
              <a:off x="1265" y="870"/>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57">
              <a:extLst>
                <a:ext uri="{FF2B5EF4-FFF2-40B4-BE49-F238E27FC236}">
                  <a16:creationId xmlns:a16="http://schemas.microsoft.com/office/drawing/2014/main" id="{9DD771DD-D5CB-88D3-C880-66C9C89D8FA8}"/>
                </a:ext>
              </a:extLst>
            </p:cNvPr>
            <p:cNvSpPr>
              <a:spLocks noChangeArrowheads="1"/>
            </p:cNvSpPr>
            <p:nvPr/>
          </p:nvSpPr>
          <p:spPr bwMode="auto">
            <a:xfrm>
              <a:off x="1245" y="502"/>
              <a:ext cx="871" cy="428"/>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0" name="Picture 59">
            <a:extLst>
              <a:ext uri="{FF2B5EF4-FFF2-40B4-BE49-F238E27FC236}">
                <a16:creationId xmlns:a16="http://schemas.microsoft.com/office/drawing/2014/main" id="{BD82C5B3-D49B-F94A-0C5B-097AD678A5CE}"/>
              </a:ext>
            </a:extLst>
          </p:cNvPr>
          <p:cNvPicPr>
            <a:picLocks noChangeAspect="1"/>
          </p:cNvPicPr>
          <p:nvPr/>
        </p:nvPicPr>
        <p:blipFill>
          <a:blip r:embed="rId3"/>
          <a:stretch>
            <a:fillRect/>
          </a:stretch>
        </p:blipFill>
        <p:spPr>
          <a:xfrm>
            <a:off x="4270376" y="3153603"/>
            <a:ext cx="4267200" cy="3200400"/>
          </a:xfrm>
          <a:prstGeom prst="rect">
            <a:avLst/>
          </a:prstGeom>
        </p:spPr>
      </p:pic>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17944E23-D6CC-DB30-5765-F2BDF34E50C1}"/>
                  </a:ext>
                </a:extLst>
              </p:cNvPr>
              <p:cNvSpPr txBox="1"/>
              <p:nvPr/>
            </p:nvSpPr>
            <p:spPr>
              <a:xfrm>
                <a:off x="1823747" y="3031989"/>
                <a:ext cx="914866"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=6</m:t>
                      </m:r>
                    </m:oMath>
                  </m:oMathPara>
                </a14:m>
                <a:endParaRPr lang="en-US" dirty="0"/>
              </a:p>
            </p:txBody>
          </p:sp>
        </mc:Choice>
        <mc:Fallback xmlns="">
          <p:sp>
            <p:nvSpPr>
              <p:cNvPr id="61" name="TextBox 60">
                <a:extLst>
                  <a:ext uri="{FF2B5EF4-FFF2-40B4-BE49-F238E27FC236}">
                    <a16:creationId xmlns:a16="http://schemas.microsoft.com/office/drawing/2014/main" id="{17944E23-D6CC-DB30-5765-F2BDF34E50C1}"/>
                  </a:ext>
                </a:extLst>
              </p:cNvPr>
              <p:cNvSpPr txBox="1">
                <a:spLocks noRot="1" noChangeAspect="1" noMove="1" noResize="1" noEditPoints="1" noAdjustHandles="1" noChangeArrowheads="1" noChangeShapeType="1" noTextEdit="1"/>
              </p:cNvSpPr>
              <p:nvPr/>
            </p:nvSpPr>
            <p:spPr>
              <a:xfrm>
                <a:off x="1823747" y="3031989"/>
                <a:ext cx="914866" cy="391261"/>
              </a:xfrm>
              <a:prstGeom prst="rect">
                <a:avLst/>
              </a:prstGeom>
              <a:blipFill>
                <a:blip r:embed="rId4"/>
                <a:stretch>
                  <a:fillRect b="-1538"/>
                </a:stretch>
              </a:blipFill>
            </p:spPr>
            <p:txBody>
              <a:bodyPr/>
              <a:lstStyle/>
              <a:p>
                <a:r>
                  <a:rPr lang="en-US">
                    <a:noFill/>
                  </a:rPr>
                  <a:t> </a:t>
                </a:r>
              </a:p>
            </p:txBody>
          </p:sp>
        </mc:Fallback>
      </mc:AlternateContent>
      <p:cxnSp>
        <p:nvCxnSpPr>
          <p:cNvPr id="63" name="Straight Arrow Connector 62">
            <a:extLst>
              <a:ext uri="{FF2B5EF4-FFF2-40B4-BE49-F238E27FC236}">
                <a16:creationId xmlns:a16="http://schemas.microsoft.com/office/drawing/2014/main" id="{EF8F326B-2EE1-AE39-D4B4-458CBEB89DEB}"/>
              </a:ext>
            </a:extLst>
          </p:cNvPr>
          <p:cNvCxnSpPr/>
          <p:nvPr/>
        </p:nvCxnSpPr>
        <p:spPr>
          <a:xfrm>
            <a:off x="4270376" y="2222810"/>
            <a:ext cx="2918444" cy="12061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7414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5ECFDED-02A7-3F2F-A46A-68446D34AD46}"/>
                  </a:ext>
                </a:extLst>
              </p:cNvPr>
              <p:cNvSpPr>
                <a:spLocks noGrp="1"/>
              </p:cNvSpPr>
              <p:nvPr>
                <p:ph type="body" sz="quarter" idx="10"/>
              </p:nvPr>
            </p:nvSpPr>
            <p:spPr>
              <a:xfrm>
                <a:off x="304800" y="774200"/>
                <a:ext cx="8534400" cy="1574990"/>
              </a:xfrm>
            </p:spPr>
            <p:txBody>
              <a:bodyPr>
                <a:normAutofit/>
              </a:bodyPr>
              <a:lstStyle/>
              <a:p>
                <a:r>
                  <a:rPr lang="en-US" sz="2000" dirty="0"/>
                  <a:t>After adding 7th sample</a:t>
                </a:r>
              </a:p>
              <a:p>
                <a:pPr lvl="1"/>
                <a:r>
                  <a:rPr lang="en-US" dirty="0"/>
                  <a:t>New sample location = 0.762 (exploitation)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𝑃𝐵𝑆</m:t>
                        </m:r>
                      </m:sub>
                    </m:sSub>
                    <m:r>
                      <a:rPr lang="en-US" b="0" i="1" smtClean="0">
                        <a:latin typeface="Cambria Math" panose="02040503050406030204" pitchFamily="18" charset="0"/>
                      </a:rPr>
                      <m:t>=−6.01</m:t>
                    </m:r>
                  </m:oMath>
                </a14:m>
                <a:endParaRPr lang="en-US" dirty="0"/>
              </a:p>
              <a:p>
                <a:pPr lvl="1"/>
                <a:r>
                  <a:rPr lang="en-US" dirty="0"/>
                  <a:t>Eventually converges to true optimum: </a:t>
                </a:r>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𝑜𝑝𝑡</m:t>
                            </m:r>
                          </m:sub>
                        </m:sSub>
                        <m:r>
                          <a:rPr lang="en-US" i="1">
                            <a:latin typeface="Cambria Math" panose="02040503050406030204" pitchFamily="18" charset="0"/>
                          </a:rPr>
                          <m:t>=0.757</m:t>
                        </m:r>
                      </m:e>
                    </m:d>
                    <m:r>
                      <a:rPr lang="en-US" i="1">
                        <a:latin typeface="Cambria Math" panose="02040503050406030204" pitchFamily="18" charset="0"/>
                      </a:rPr>
                      <m:t>=−6.02</m:t>
                    </m:r>
                  </m:oMath>
                </a14:m>
                <a:endParaRPr lang="en-US" dirty="0"/>
              </a:p>
            </p:txBody>
          </p:sp>
        </mc:Choice>
        <mc:Fallback xmlns="">
          <p:sp>
            <p:nvSpPr>
              <p:cNvPr id="2" name="Text Placeholder 1">
                <a:extLst>
                  <a:ext uri="{FF2B5EF4-FFF2-40B4-BE49-F238E27FC236}">
                    <a16:creationId xmlns:a16="http://schemas.microsoft.com/office/drawing/2014/main" id="{45ECFDED-02A7-3F2F-A46A-68446D34AD46}"/>
                  </a:ext>
                </a:extLst>
              </p:cNvPr>
              <p:cNvSpPr>
                <a:spLocks noGrp="1" noRot="1" noChangeAspect="1" noMove="1" noResize="1" noEditPoints="1" noAdjustHandles="1" noChangeArrowheads="1" noChangeShapeType="1" noTextEdit="1"/>
              </p:cNvSpPr>
              <p:nvPr>
                <p:ph type="body" sz="quarter" idx="10"/>
              </p:nvPr>
            </p:nvSpPr>
            <p:spPr>
              <a:xfrm>
                <a:off x="304800" y="774200"/>
                <a:ext cx="8534400" cy="1574990"/>
              </a:xfrm>
              <a:blipFill>
                <a:blip r:embed="rId2"/>
                <a:stretch>
                  <a:fillRect l="-643" t="-348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C102326-E122-BF15-04C5-D2736CF86742}"/>
              </a:ext>
            </a:extLst>
          </p:cNvPr>
          <p:cNvSpPr>
            <a:spLocks noGrp="1"/>
          </p:cNvSpPr>
          <p:nvPr>
            <p:ph type="title"/>
          </p:nvPr>
        </p:nvSpPr>
        <p:spPr/>
        <p:txBody>
          <a:bodyPr>
            <a:normAutofit fontScale="90000"/>
          </a:bodyPr>
          <a:lstStyle/>
          <a:p>
            <a:r>
              <a:rPr lang="en-US" dirty="0"/>
              <a:t>Ex10.1) Adding Additional Sample using EI </a:t>
            </a:r>
            <a:r>
              <a:rPr lang="en-US" i="1" dirty="0"/>
              <a:t>cont</a:t>
            </a:r>
            <a:r>
              <a:rPr lang="en-US" dirty="0"/>
              <a:t>.</a:t>
            </a:r>
          </a:p>
        </p:txBody>
      </p:sp>
      <p:grpSp>
        <p:nvGrpSpPr>
          <p:cNvPr id="4" name="Group 106">
            <a:extLst>
              <a:ext uri="{FF2B5EF4-FFF2-40B4-BE49-F238E27FC236}">
                <a16:creationId xmlns:a16="http://schemas.microsoft.com/office/drawing/2014/main" id="{EE23973A-A1BE-E1ED-6729-7CBE6AE85406}"/>
              </a:ext>
            </a:extLst>
          </p:cNvPr>
          <p:cNvGrpSpPr>
            <a:grpSpLocks noChangeAspect="1"/>
          </p:cNvGrpSpPr>
          <p:nvPr/>
        </p:nvGrpSpPr>
        <p:grpSpPr bwMode="auto">
          <a:xfrm>
            <a:off x="4500605" y="3371926"/>
            <a:ext cx="3968750" cy="3094038"/>
            <a:chOff x="1210" y="1001"/>
            <a:chExt cx="2500" cy="1949"/>
          </a:xfrm>
        </p:grpSpPr>
        <p:sp>
          <p:nvSpPr>
            <p:cNvPr id="5" name="Rectangle 107">
              <a:extLst>
                <a:ext uri="{FF2B5EF4-FFF2-40B4-BE49-F238E27FC236}">
                  <a16:creationId xmlns:a16="http://schemas.microsoft.com/office/drawing/2014/main" id="{51DCBF11-D47D-F663-601E-6E3A0681FB06}"/>
                </a:ext>
              </a:extLst>
            </p:cNvPr>
            <p:cNvSpPr>
              <a:spLocks noChangeArrowheads="1"/>
            </p:cNvSpPr>
            <p:nvPr/>
          </p:nvSpPr>
          <p:spPr bwMode="auto">
            <a:xfrm>
              <a:off x="1551" y="1049"/>
              <a:ext cx="2087" cy="1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Line 108">
              <a:extLst>
                <a:ext uri="{FF2B5EF4-FFF2-40B4-BE49-F238E27FC236}">
                  <a16:creationId xmlns:a16="http://schemas.microsoft.com/office/drawing/2014/main" id="{598277E9-54F3-5290-17B1-F61A4FBAAA7D}"/>
                </a:ext>
              </a:extLst>
            </p:cNvPr>
            <p:cNvSpPr>
              <a:spLocks noChangeShapeType="1"/>
            </p:cNvSpPr>
            <p:nvPr/>
          </p:nvSpPr>
          <p:spPr bwMode="auto">
            <a:xfrm>
              <a:off x="1551" y="2642"/>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09">
              <a:extLst>
                <a:ext uri="{FF2B5EF4-FFF2-40B4-BE49-F238E27FC236}">
                  <a16:creationId xmlns:a16="http://schemas.microsoft.com/office/drawing/2014/main" id="{45D7A202-32C2-D611-1AE3-BBEB258DC793}"/>
                </a:ext>
              </a:extLst>
            </p:cNvPr>
            <p:cNvSpPr>
              <a:spLocks noChangeShapeType="1"/>
            </p:cNvSpPr>
            <p:nvPr/>
          </p:nvSpPr>
          <p:spPr bwMode="auto">
            <a:xfrm>
              <a:off x="1551" y="1049"/>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10">
              <a:extLst>
                <a:ext uri="{FF2B5EF4-FFF2-40B4-BE49-F238E27FC236}">
                  <a16:creationId xmlns:a16="http://schemas.microsoft.com/office/drawing/2014/main" id="{E7843289-EA0B-D1EF-FB1C-49ADA0C03D4B}"/>
                </a:ext>
              </a:extLst>
            </p:cNvPr>
            <p:cNvSpPr>
              <a:spLocks noChangeShapeType="1"/>
            </p:cNvSpPr>
            <p:nvPr/>
          </p:nvSpPr>
          <p:spPr bwMode="auto">
            <a:xfrm flipV="1">
              <a:off x="1551"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11">
              <a:extLst>
                <a:ext uri="{FF2B5EF4-FFF2-40B4-BE49-F238E27FC236}">
                  <a16:creationId xmlns:a16="http://schemas.microsoft.com/office/drawing/2014/main" id="{EA963F37-F3E7-4529-7CB2-3680AD57F536}"/>
                </a:ext>
              </a:extLst>
            </p:cNvPr>
            <p:cNvSpPr>
              <a:spLocks noChangeShapeType="1"/>
            </p:cNvSpPr>
            <p:nvPr/>
          </p:nvSpPr>
          <p:spPr bwMode="auto">
            <a:xfrm flipV="1">
              <a:off x="1968"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2">
              <a:extLst>
                <a:ext uri="{FF2B5EF4-FFF2-40B4-BE49-F238E27FC236}">
                  <a16:creationId xmlns:a16="http://schemas.microsoft.com/office/drawing/2014/main" id="{832303DD-2E2F-67D5-D71E-9B985418A431}"/>
                </a:ext>
              </a:extLst>
            </p:cNvPr>
            <p:cNvSpPr>
              <a:spLocks noChangeShapeType="1"/>
            </p:cNvSpPr>
            <p:nvPr/>
          </p:nvSpPr>
          <p:spPr bwMode="auto">
            <a:xfrm flipV="1">
              <a:off x="2386"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13">
              <a:extLst>
                <a:ext uri="{FF2B5EF4-FFF2-40B4-BE49-F238E27FC236}">
                  <a16:creationId xmlns:a16="http://schemas.microsoft.com/office/drawing/2014/main" id="{6B91DA81-CCB3-DD09-8544-98A33C80AB3F}"/>
                </a:ext>
              </a:extLst>
            </p:cNvPr>
            <p:cNvSpPr>
              <a:spLocks noChangeShapeType="1"/>
            </p:cNvSpPr>
            <p:nvPr/>
          </p:nvSpPr>
          <p:spPr bwMode="auto">
            <a:xfrm flipV="1">
              <a:off x="2803"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4">
              <a:extLst>
                <a:ext uri="{FF2B5EF4-FFF2-40B4-BE49-F238E27FC236}">
                  <a16:creationId xmlns:a16="http://schemas.microsoft.com/office/drawing/2014/main" id="{1D1DCD68-4FED-6ADF-AF5B-FB1273ED897B}"/>
                </a:ext>
              </a:extLst>
            </p:cNvPr>
            <p:cNvSpPr>
              <a:spLocks noChangeShapeType="1"/>
            </p:cNvSpPr>
            <p:nvPr/>
          </p:nvSpPr>
          <p:spPr bwMode="auto">
            <a:xfrm flipV="1">
              <a:off x="3221"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5">
              <a:extLst>
                <a:ext uri="{FF2B5EF4-FFF2-40B4-BE49-F238E27FC236}">
                  <a16:creationId xmlns:a16="http://schemas.microsoft.com/office/drawing/2014/main" id="{523AC16E-F487-4ECE-9A0A-0787F800CE8D}"/>
                </a:ext>
              </a:extLst>
            </p:cNvPr>
            <p:cNvSpPr>
              <a:spLocks noChangeShapeType="1"/>
            </p:cNvSpPr>
            <p:nvPr/>
          </p:nvSpPr>
          <p:spPr bwMode="auto">
            <a:xfrm flipV="1">
              <a:off x="3638"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6">
              <a:extLst>
                <a:ext uri="{FF2B5EF4-FFF2-40B4-BE49-F238E27FC236}">
                  <a16:creationId xmlns:a16="http://schemas.microsoft.com/office/drawing/2014/main" id="{E6CE09D0-7EA4-8066-DFA7-258D50523ED6}"/>
                </a:ext>
              </a:extLst>
            </p:cNvPr>
            <p:cNvSpPr>
              <a:spLocks noChangeShapeType="1"/>
            </p:cNvSpPr>
            <p:nvPr/>
          </p:nvSpPr>
          <p:spPr bwMode="auto">
            <a:xfrm>
              <a:off x="1551" y="104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17">
              <a:extLst>
                <a:ext uri="{FF2B5EF4-FFF2-40B4-BE49-F238E27FC236}">
                  <a16:creationId xmlns:a16="http://schemas.microsoft.com/office/drawing/2014/main" id="{8AA99CAE-385C-E0AF-7B7A-545732F32E36}"/>
                </a:ext>
              </a:extLst>
            </p:cNvPr>
            <p:cNvSpPr>
              <a:spLocks noChangeShapeType="1"/>
            </p:cNvSpPr>
            <p:nvPr/>
          </p:nvSpPr>
          <p:spPr bwMode="auto">
            <a:xfrm>
              <a:off x="1968" y="104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8">
              <a:extLst>
                <a:ext uri="{FF2B5EF4-FFF2-40B4-BE49-F238E27FC236}">
                  <a16:creationId xmlns:a16="http://schemas.microsoft.com/office/drawing/2014/main" id="{A78B0D0B-78BE-2599-5B54-2D8F4C2F7489}"/>
                </a:ext>
              </a:extLst>
            </p:cNvPr>
            <p:cNvSpPr>
              <a:spLocks noChangeShapeType="1"/>
            </p:cNvSpPr>
            <p:nvPr/>
          </p:nvSpPr>
          <p:spPr bwMode="auto">
            <a:xfrm>
              <a:off x="2386" y="104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19">
              <a:extLst>
                <a:ext uri="{FF2B5EF4-FFF2-40B4-BE49-F238E27FC236}">
                  <a16:creationId xmlns:a16="http://schemas.microsoft.com/office/drawing/2014/main" id="{935D6F05-41A6-3871-C841-6212E50D5121}"/>
                </a:ext>
              </a:extLst>
            </p:cNvPr>
            <p:cNvSpPr>
              <a:spLocks noChangeShapeType="1"/>
            </p:cNvSpPr>
            <p:nvPr/>
          </p:nvSpPr>
          <p:spPr bwMode="auto">
            <a:xfrm>
              <a:off x="2803" y="104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20">
              <a:extLst>
                <a:ext uri="{FF2B5EF4-FFF2-40B4-BE49-F238E27FC236}">
                  <a16:creationId xmlns:a16="http://schemas.microsoft.com/office/drawing/2014/main" id="{FEA18042-3CD7-4821-C22F-F03EF6D75DFC}"/>
                </a:ext>
              </a:extLst>
            </p:cNvPr>
            <p:cNvSpPr>
              <a:spLocks noChangeShapeType="1"/>
            </p:cNvSpPr>
            <p:nvPr/>
          </p:nvSpPr>
          <p:spPr bwMode="auto">
            <a:xfrm>
              <a:off x="3221" y="104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21">
              <a:extLst>
                <a:ext uri="{FF2B5EF4-FFF2-40B4-BE49-F238E27FC236}">
                  <a16:creationId xmlns:a16="http://schemas.microsoft.com/office/drawing/2014/main" id="{E14A137F-913E-7E6B-BADE-A18825310E83}"/>
                </a:ext>
              </a:extLst>
            </p:cNvPr>
            <p:cNvSpPr>
              <a:spLocks noChangeShapeType="1"/>
            </p:cNvSpPr>
            <p:nvPr/>
          </p:nvSpPr>
          <p:spPr bwMode="auto">
            <a:xfrm>
              <a:off x="3638" y="1049"/>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22">
              <a:extLst>
                <a:ext uri="{FF2B5EF4-FFF2-40B4-BE49-F238E27FC236}">
                  <a16:creationId xmlns:a16="http://schemas.microsoft.com/office/drawing/2014/main" id="{4602F1F6-8D93-77EF-6325-439F7ABC9EBD}"/>
                </a:ext>
              </a:extLst>
            </p:cNvPr>
            <p:cNvSpPr>
              <a:spLocks noChangeArrowheads="1"/>
            </p:cNvSpPr>
            <p:nvPr/>
          </p:nvSpPr>
          <p:spPr bwMode="auto">
            <a:xfrm>
              <a:off x="1527" y="268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23">
              <a:extLst>
                <a:ext uri="{FF2B5EF4-FFF2-40B4-BE49-F238E27FC236}">
                  <a16:creationId xmlns:a16="http://schemas.microsoft.com/office/drawing/2014/main" id="{5A9BFF66-E967-345A-6757-F410483CEE4F}"/>
                </a:ext>
              </a:extLst>
            </p:cNvPr>
            <p:cNvSpPr>
              <a:spLocks noChangeArrowheads="1"/>
            </p:cNvSpPr>
            <p:nvPr/>
          </p:nvSpPr>
          <p:spPr bwMode="auto">
            <a:xfrm>
              <a:off x="1907"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24">
              <a:extLst>
                <a:ext uri="{FF2B5EF4-FFF2-40B4-BE49-F238E27FC236}">
                  <a16:creationId xmlns:a16="http://schemas.microsoft.com/office/drawing/2014/main" id="{13313794-DCA9-3669-62B8-070F00B221F6}"/>
                </a:ext>
              </a:extLst>
            </p:cNvPr>
            <p:cNvSpPr>
              <a:spLocks noChangeArrowheads="1"/>
            </p:cNvSpPr>
            <p:nvPr/>
          </p:nvSpPr>
          <p:spPr bwMode="auto">
            <a:xfrm>
              <a:off x="2325"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25">
              <a:extLst>
                <a:ext uri="{FF2B5EF4-FFF2-40B4-BE49-F238E27FC236}">
                  <a16:creationId xmlns:a16="http://schemas.microsoft.com/office/drawing/2014/main" id="{E7993F76-3C0C-2D7A-3832-9C80DEBD148E}"/>
                </a:ext>
              </a:extLst>
            </p:cNvPr>
            <p:cNvSpPr>
              <a:spLocks noChangeArrowheads="1"/>
            </p:cNvSpPr>
            <p:nvPr/>
          </p:nvSpPr>
          <p:spPr bwMode="auto">
            <a:xfrm>
              <a:off x="2739"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26">
              <a:extLst>
                <a:ext uri="{FF2B5EF4-FFF2-40B4-BE49-F238E27FC236}">
                  <a16:creationId xmlns:a16="http://schemas.microsoft.com/office/drawing/2014/main" id="{689ED69D-5F04-8851-5AB5-C89AC0D0C2F4}"/>
                </a:ext>
              </a:extLst>
            </p:cNvPr>
            <p:cNvSpPr>
              <a:spLocks noChangeArrowheads="1"/>
            </p:cNvSpPr>
            <p:nvPr/>
          </p:nvSpPr>
          <p:spPr bwMode="auto">
            <a:xfrm>
              <a:off x="3157"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27">
              <a:extLst>
                <a:ext uri="{FF2B5EF4-FFF2-40B4-BE49-F238E27FC236}">
                  <a16:creationId xmlns:a16="http://schemas.microsoft.com/office/drawing/2014/main" id="{7FF02CD9-69C1-6950-B34F-3AD522CCEBAC}"/>
                </a:ext>
              </a:extLst>
            </p:cNvPr>
            <p:cNvSpPr>
              <a:spLocks noChangeArrowheads="1"/>
            </p:cNvSpPr>
            <p:nvPr/>
          </p:nvSpPr>
          <p:spPr bwMode="auto">
            <a:xfrm>
              <a:off x="3614" y="268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28">
              <a:extLst>
                <a:ext uri="{FF2B5EF4-FFF2-40B4-BE49-F238E27FC236}">
                  <a16:creationId xmlns:a16="http://schemas.microsoft.com/office/drawing/2014/main" id="{A83EBB75-D885-B8F7-B21F-047073838C84}"/>
                </a:ext>
              </a:extLst>
            </p:cNvPr>
            <p:cNvSpPr>
              <a:spLocks noChangeArrowheads="1"/>
            </p:cNvSpPr>
            <p:nvPr/>
          </p:nvSpPr>
          <p:spPr bwMode="auto">
            <a:xfrm>
              <a:off x="2570" y="2806"/>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129">
              <a:extLst>
                <a:ext uri="{FF2B5EF4-FFF2-40B4-BE49-F238E27FC236}">
                  <a16:creationId xmlns:a16="http://schemas.microsoft.com/office/drawing/2014/main" id="{00462D6A-B18D-81A4-C4A5-674E91160B5B}"/>
                </a:ext>
              </a:extLst>
            </p:cNvPr>
            <p:cNvSpPr>
              <a:spLocks noChangeShapeType="1"/>
            </p:cNvSpPr>
            <p:nvPr/>
          </p:nvSpPr>
          <p:spPr bwMode="auto">
            <a:xfrm flipV="1">
              <a:off x="1551" y="1049"/>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30">
              <a:extLst>
                <a:ext uri="{FF2B5EF4-FFF2-40B4-BE49-F238E27FC236}">
                  <a16:creationId xmlns:a16="http://schemas.microsoft.com/office/drawing/2014/main" id="{30BE21AF-4377-14DA-ACE6-309A0BF98C3D}"/>
                </a:ext>
              </a:extLst>
            </p:cNvPr>
            <p:cNvSpPr>
              <a:spLocks noChangeShapeType="1"/>
            </p:cNvSpPr>
            <p:nvPr/>
          </p:nvSpPr>
          <p:spPr bwMode="auto">
            <a:xfrm flipV="1">
              <a:off x="3638" y="1049"/>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131">
              <a:extLst>
                <a:ext uri="{FF2B5EF4-FFF2-40B4-BE49-F238E27FC236}">
                  <a16:creationId xmlns:a16="http://schemas.microsoft.com/office/drawing/2014/main" id="{AB3833CF-D607-6891-8902-92D1778ACE78}"/>
                </a:ext>
              </a:extLst>
            </p:cNvPr>
            <p:cNvSpPr>
              <a:spLocks noChangeShapeType="1"/>
            </p:cNvSpPr>
            <p:nvPr/>
          </p:nvSpPr>
          <p:spPr bwMode="auto">
            <a:xfrm>
              <a:off x="1551" y="264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132">
              <a:extLst>
                <a:ext uri="{FF2B5EF4-FFF2-40B4-BE49-F238E27FC236}">
                  <a16:creationId xmlns:a16="http://schemas.microsoft.com/office/drawing/2014/main" id="{90CE0AB7-DF35-4AAD-05BF-EAAFC6E9502C}"/>
                </a:ext>
              </a:extLst>
            </p:cNvPr>
            <p:cNvSpPr>
              <a:spLocks noChangeShapeType="1"/>
            </p:cNvSpPr>
            <p:nvPr/>
          </p:nvSpPr>
          <p:spPr bwMode="auto">
            <a:xfrm>
              <a:off x="1551" y="211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133">
              <a:extLst>
                <a:ext uri="{FF2B5EF4-FFF2-40B4-BE49-F238E27FC236}">
                  <a16:creationId xmlns:a16="http://schemas.microsoft.com/office/drawing/2014/main" id="{2DE7C686-ED49-5E52-DCE3-215528F8BF40}"/>
                </a:ext>
              </a:extLst>
            </p:cNvPr>
            <p:cNvSpPr>
              <a:spLocks noChangeShapeType="1"/>
            </p:cNvSpPr>
            <p:nvPr/>
          </p:nvSpPr>
          <p:spPr bwMode="auto">
            <a:xfrm>
              <a:off x="1551" y="158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134">
              <a:extLst>
                <a:ext uri="{FF2B5EF4-FFF2-40B4-BE49-F238E27FC236}">
                  <a16:creationId xmlns:a16="http://schemas.microsoft.com/office/drawing/2014/main" id="{7EBB922D-A022-FDBF-3CD6-9AE773B26A35}"/>
                </a:ext>
              </a:extLst>
            </p:cNvPr>
            <p:cNvSpPr>
              <a:spLocks noChangeShapeType="1"/>
            </p:cNvSpPr>
            <p:nvPr/>
          </p:nvSpPr>
          <p:spPr bwMode="auto">
            <a:xfrm>
              <a:off x="1551" y="104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35">
              <a:extLst>
                <a:ext uri="{FF2B5EF4-FFF2-40B4-BE49-F238E27FC236}">
                  <a16:creationId xmlns:a16="http://schemas.microsoft.com/office/drawing/2014/main" id="{1713D82B-E989-4E38-663D-A589F32D1807}"/>
                </a:ext>
              </a:extLst>
            </p:cNvPr>
            <p:cNvSpPr>
              <a:spLocks noChangeShapeType="1"/>
            </p:cNvSpPr>
            <p:nvPr/>
          </p:nvSpPr>
          <p:spPr bwMode="auto">
            <a:xfrm flipH="1">
              <a:off x="3617" y="264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136">
              <a:extLst>
                <a:ext uri="{FF2B5EF4-FFF2-40B4-BE49-F238E27FC236}">
                  <a16:creationId xmlns:a16="http://schemas.microsoft.com/office/drawing/2014/main" id="{396C9DEC-5B12-3460-B2F8-3F91F06A9523}"/>
                </a:ext>
              </a:extLst>
            </p:cNvPr>
            <p:cNvSpPr>
              <a:spLocks noChangeShapeType="1"/>
            </p:cNvSpPr>
            <p:nvPr/>
          </p:nvSpPr>
          <p:spPr bwMode="auto">
            <a:xfrm flipH="1">
              <a:off x="3617" y="211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37">
              <a:extLst>
                <a:ext uri="{FF2B5EF4-FFF2-40B4-BE49-F238E27FC236}">
                  <a16:creationId xmlns:a16="http://schemas.microsoft.com/office/drawing/2014/main" id="{6559DFBC-DDDF-E8BE-0D7B-8F4C068B07F2}"/>
                </a:ext>
              </a:extLst>
            </p:cNvPr>
            <p:cNvSpPr>
              <a:spLocks noChangeShapeType="1"/>
            </p:cNvSpPr>
            <p:nvPr/>
          </p:nvSpPr>
          <p:spPr bwMode="auto">
            <a:xfrm flipH="1">
              <a:off x="3617" y="158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38">
              <a:extLst>
                <a:ext uri="{FF2B5EF4-FFF2-40B4-BE49-F238E27FC236}">
                  <a16:creationId xmlns:a16="http://schemas.microsoft.com/office/drawing/2014/main" id="{28630C50-1B86-98D2-AAFC-C1FB19A8D858}"/>
                </a:ext>
              </a:extLst>
            </p:cNvPr>
            <p:cNvSpPr>
              <a:spLocks noChangeShapeType="1"/>
            </p:cNvSpPr>
            <p:nvPr/>
          </p:nvSpPr>
          <p:spPr bwMode="auto">
            <a:xfrm flipH="1">
              <a:off x="3617" y="104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Rectangle 139">
              <a:extLst>
                <a:ext uri="{FF2B5EF4-FFF2-40B4-BE49-F238E27FC236}">
                  <a16:creationId xmlns:a16="http://schemas.microsoft.com/office/drawing/2014/main" id="{5F59A05E-7399-E382-C2D1-E52F26BD8EF9}"/>
                </a:ext>
              </a:extLst>
            </p:cNvPr>
            <p:cNvSpPr>
              <a:spLocks noChangeArrowheads="1"/>
            </p:cNvSpPr>
            <p:nvPr/>
          </p:nvSpPr>
          <p:spPr bwMode="auto">
            <a:xfrm>
              <a:off x="1469" y="259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40">
              <a:extLst>
                <a:ext uri="{FF2B5EF4-FFF2-40B4-BE49-F238E27FC236}">
                  <a16:creationId xmlns:a16="http://schemas.microsoft.com/office/drawing/2014/main" id="{A1FE4619-20BF-AF30-9A32-CF3438EC30B2}"/>
                </a:ext>
              </a:extLst>
            </p:cNvPr>
            <p:cNvSpPr>
              <a:spLocks noChangeArrowheads="1"/>
            </p:cNvSpPr>
            <p:nvPr/>
          </p:nvSpPr>
          <p:spPr bwMode="auto">
            <a:xfrm>
              <a:off x="1344" y="2064"/>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41">
              <a:extLst>
                <a:ext uri="{FF2B5EF4-FFF2-40B4-BE49-F238E27FC236}">
                  <a16:creationId xmlns:a16="http://schemas.microsoft.com/office/drawing/2014/main" id="{488BE2E5-5CB3-5085-0BA8-87E2BFA0131A}"/>
                </a:ext>
              </a:extLst>
            </p:cNvPr>
            <p:cNvSpPr>
              <a:spLocks noChangeArrowheads="1"/>
            </p:cNvSpPr>
            <p:nvPr/>
          </p:nvSpPr>
          <p:spPr bwMode="auto">
            <a:xfrm>
              <a:off x="1397" y="153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42">
              <a:extLst>
                <a:ext uri="{FF2B5EF4-FFF2-40B4-BE49-F238E27FC236}">
                  <a16:creationId xmlns:a16="http://schemas.microsoft.com/office/drawing/2014/main" id="{F24ED375-B7AF-3AD1-2B6B-020934B78BED}"/>
                </a:ext>
              </a:extLst>
            </p:cNvPr>
            <p:cNvSpPr>
              <a:spLocks noChangeArrowheads="1"/>
            </p:cNvSpPr>
            <p:nvPr/>
          </p:nvSpPr>
          <p:spPr bwMode="auto">
            <a:xfrm>
              <a:off x="1344" y="1001"/>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43">
              <a:extLst>
                <a:ext uri="{FF2B5EF4-FFF2-40B4-BE49-F238E27FC236}">
                  <a16:creationId xmlns:a16="http://schemas.microsoft.com/office/drawing/2014/main" id="{80A81D0F-7A19-BFE2-B0B5-83B1F19EE4B7}"/>
                </a:ext>
              </a:extLst>
            </p:cNvPr>
            <p:cNvSpPr>
              <a:spLocks noChangeArrowheads="1"/>
            </p:cNvSpPr>
            <p:nvPr/>
          </p:nvSpPr>
          <p:spPr bwMode="auto">
            <a:xfrm rot="16200000">
              <a:off x="1222" y="1817"/>
              <a:ext cx="1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44">
              <a:extLst>
                <a:ext uri="{FF2B5EF4-FFF2-40B4-BE49-F238E27FC236}">
                  <a16:creationId xmlns:a16="http://schemas.microsoft.com/office/drawing/2014/main" id="{EC8FB752-E1ED-02B7-15D4-D2FB35DC84C3}"/>
                </a:ext>
              </a:extLst>
            </p:cNvPr>
            <p:cNvSpPr>
              <a:spLocks noChangeArrowheads="1"/>
            </p:cNvSpPr>
            <p:nvPr/>
          </p:nvSpPr>
          <p:spPr bwMode="auto">
            <a:xfrm rot="16200000">
              <a:off x="1243" y="1775"/>
              <a:ext cx="7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45">
              <a:extLst>
                <a:ext uri="{FF2B5EF4-FFF2-40B4-BE49-F238E27FC236}">
                  <a16:creationId xmlns:a16="http://schemas.microsoft.com/office/drawing/2014/main" id="{00CECD11-A63C-7587-C1FF-F092F5CCB1C9}"/>
                </a:ext>
              </a:extLst>
            </p:cNvPr>
            <p:cNvSpPr>
              <a:spLocks noChangeArrowheads="1"/>
            </p:cNvSpPr>
            <p:nvPr/>
          </p:nvSpPr>
          <p:spPr bwMode="auto">
            <a:xfrm rot="16200000">
              <a:off x="1241" y="1745"/>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146">
              <a:extLst>
                <a:ext uri="{FF2B5EF4-FFF2-40B4-BE49-F238E27FC236}">
                  <a16:creationId xmlns:a16="http://schemas.microsoft.com/office/drawing/2014/main" id="{B41D0A07-56E7-FF85-47C8-39AC1C444B6D}"/>
                </a:ext>
              </a:extLst>
            </p:cNvPr>
            <p:cNvSpPr>
              <a:spLocks noChangeArrowheads="1"/>
            </p:cNvSpPr>
            <p:nvPr/>
          </p:nvSpPr>
          <p:spPr bwMode="auto">
            <a:xfrm rot="16200000">
              <a:off x="1231" y="1700"/>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147">
              <a:extLst>
                <a:ext uri="{FF2B5EF4-FFF2-40B4-BE49-F238E27FC236}">
                  <a16:creationId xmlns:a16="http://schemas.microsoft.com/office/drawing/2014/main" id="{847A984D-E06E-FDD6-5039-973CED0A66D2}"/>
                </a:ext>
              </a:extLst>
            </p:cNvPr>
            <p:cNvSpPr>
              <a:spLocks noChangeArrowheads="1"/>
            </p:cNvSpPr>
            <p:nvPr/>
          </p:nvSpPr>
          <p:spPr bwMode="auto">
            <a:xfrm rot="16200000">
              <a:off x="1241" y="1667"/>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Freeform 148">
              <a:extLst>
                <a:ext uri="{FF2B5EF4-FFF2-40B4-BE49-F238E27FC236}">
                  <a16:creationId xmlns:a16="http://schemas.microsoft.com/office/drawing/2014/main" id="{79FA7D44-392B-6829-BF4C-0627605C4B49}"/>
                </a:ext>
              </a:extLst>
            </p:cNvPr>
            <p:cNvSpPr>
              <a:spLocks/>
            </p:cNvSpPr>
            <p:nvPr/>
          </p:nvSpPr>
          <p:spPr bwMode="auto">
            <a:xfrm>
              <a:off x="1551" y="1050"/>
              <a:ext cx="2087" cy="1592"/>
            </a:xfrm>
            <a:custGeom>
              <a:avLst/>
              <a:gdLst>
                <a:gd name="T0" fmla="*/ 29 w 2087"/>
                <a:gd name="T1" fmla="*/ 1592 h 1592"/>
                <a:gd name="T2" fmla="*/ 63 w 2087"/>
                <a:gd name="T3" fmla="*/ 1592 h 1592"/>
                <a:gd name="T4" fmla="*/ 97 w 2087"/>
                <a:gd name="T5" fmla="*/ 1592 h 1592"/>
                <a:gd name="T6" fmla="*/ 130 w 2087"/>
                <a:gd name="T7" fmla="*/ 1592 h 1592"/>
                <a:gd name="T8" fmla="*/ 163 w 2087"/>
                <a:gd name="T9" fmla="*/ 1591 h 1592"/>
                <a:gd name="T10" fmla="*/ 197 w 2087"/>
                <a:gd name="T11" fmla="*/ 1587 h 1592"/>
                <a:gd name="T12" fmla="*/ 230 w 2087"/>
                <a:gd name="T13" fmla="*/ 1583 h 1592"/>
                <a:gd name="T14" fmla="*/ 264 w 2087"/>
                <a:gd name="T15" fmla="*/ 1583 h 1592"/>
                <a:gd name="T16" fmla="*/ 297 w 2087"/>
                <a:gd name="T17" fmla="*/ 1586 h 1592"/>
                <a:gd name="T18" fmla="*/ 331 w 2087"/>
                <a:gd name="T19" fmla="*/ 1590 h 1592"/>
                <a:gd name="T20" fmla="*/ 364 w 2087"/>
                <a:gd name="T21" fmla="*/ 1592 h 1592"/>
                <a:gd name="T22" fmla="*/ 397 w 2087"/>
                <a:gd name="T23" fmla="*/ 1592 h 1592"/>
                <a:gd name="T24" fmla="*/ 431 w 2087"/>
                <a:gd name="T25" fmla="*/ 1592 h 1592"/>
                <a:gd name="T26" fmla="*/ 464 w 2087"/>
                <a:gd name="T27" fmla="*/ 1592 h 1592"/>
                <a:gd name="T28" fmla="*/ 498 w 2087"/>
                <a:gd name="T29" fmla="*/ 1592 h 1592"/>
                <a:gd name="T30" fmla="*/ 531 w 2087"/>
                <a:gd name="T31" fmla="*/ 1592 h 1592"/>
                <a:gd name="T32" fmla="*/ 565 w 2087"/>
                <a:gd name="T33" fmla="*/ 1592 h 1592"/>
                <a:gd name="T34" fmla="*/ 598 w 2087"/>
                <a:gd name="T35" fmla="*/ 1592 h 1592"/>
                <a:gd name="T36" fmla="*/ 632 w 2087"/>
                <a:gd name="T37" fmla="*/ 1592 h 1592"/>
                <a:gd name="T38" fmla="*/ 665 w 2087"/>
                <a:gd name="T39" fmla="*/ 1592 h 1592"/>
                <a:gd name="T40" fmla="*/ 698 w 2087"/>
                <a:gd name="T41" fmla="*/ 1592 h 1592"/>
                <a:gd name="T42" fmla="*/ 732 w 2087"/>
                <a:gd name="T43" fmla="*/ 1592 h 1592"/>
                <a:gd name="T44" fmla="*/ 765 w 2087"/>
                <a:gd name="T45" fmla="*/ 1592 h 1592"/>
                <a:gd name="T46" fmla="*/ 799 w 2087"/>
                <a:gd name="T47" fmla="*/ 1592 h 1592"/>
                <a:gd name="T48" fmla="*/ 832 w 2087"/>
                <a:gd name="T49" fmla="*/ 1592 h 1592"/>
                <a:gd name="T50" fmla="*/ 866 w 2087"/>
                <a:gd name="T51" fmla="*/ 1592 h 1592"/>
                <a:gd name="T52" fmla="*/ 899 w 2087"/>
                <a:gd name="T53" fmla="*/ 1592 h 1592"/>
                <a:gd name="T54" fmla="*/ 933 w 2087"/>
                <a:gd name="T55" fmla="*/ 1592 h 1592"/>
                <a:gd name="T56" fmla="*/ 966 w 2087"/>
                <a:gd name="T57" fmla="*/ 1592 h 1592"/>
                <a:gd name="T58" fmla="*/ 1000 w 2087"/>
                <a:gd name="T59" fmla="*/ 1592 h 1592"/>
                <a:gd name="T60" fmla="*/ 1033 w 2087"/>
                <a:gd name="T61" fmla="*/ 1592 h 1592"/>
                <a:gd name="T62" fmla="*/ 1067 w 2087"/>
                <a:gd name="T63" fmla="*/ 1592 h 1592"/>
                <a:gd name="T64" fmla="*/ 1100 w 2087"/>
                <a:gd name="T65" fmla="*/ 1592 h 1592"/>
                <a:gd name="T66" fmla="*/ 1134 w 2087"/>
                <a:gd name="T67" fmla="*/ 1592 h 1592"/>
                <a:gd name="T68" fmla="*/ 1167 w 2087"/>
                <a:gd name="T69" fmla="*/ 1592 h 1592"/>
                <a:gd name="T70" fmla="*/ 1200 w 2087"/>
                <a:gd name="T71" fmla="*/ 1592 h 1592"/>
                <a:gd name="T72" fmla="*/ 1234 w 2087"/>
                <a:gd name="T73" fmla="*/ 1592 h 1592"/>
                <a:gd name="T74" fmla="*/ 1267 w 2087"/>
                <a:gd name="T75" fmla="*/ 1592 h 1592"/>
                <a:gd name="T76" fmla="*/ 1301 w 2087"/>
                <a:gd name="T77" fmla="*/ 1592 h 1592"/>
                <a:gd name="T78" fmla="*/ 1334 w 2087"/>
                <a:gd name="T79" fmla="*/ 1592 h 1592"/>
                <a:gd name="T80" fmla="*/ 1368 w 2087"/>
                <a:gd name="T81" fmla="*/ 1592 h 1592"/>
                <a:gd name="T82" fmla="*/ 1401 w 2087"/>
                <a:gd name="T83" fmla="*/ 1592 h 1592"/>
                <a:gd name="T84" fmla="*/ 1435 w 2087"/>
                <a:gd name="T85" fmla="*/ 1592 h 1592"/>
                <a:gd name="T86" fmla="*/ 1468 w 2087"/>
                <a:gd name="T87" fmla="*/ 1592 h 1592"/>
                <a:gd name="T88" fmla="*/ 1501 w 2087"/>
                <a:gd name="T89" fmla="*/ 1592 h 1592"/>
                <a:gd name="T90" fmla="*/ 1535 w 2087"/>
                <a:gd name="T91" fmla="*/ 1592 h 1592"/>
                <a:gd name="T92" fmla="*/ 1568 w 2087"/>
                <a:gd name="T93" fmla="*/ 458 h 1592"/>
                <a:gd name="T94" fmla="*/ 1602 w 2087"/>
                <a:gd name="T95" fmla="*/ 197 h 1592"/>
                <a:gd name="T96" fmla="*/ 1636 w 2087"/>
                <a:gd name="T97" fmla="*/ 1314 h 1592"/>
                <a:gd name="T98" fmla="*/ 1669 w 2087"/>
                <a:gd name="T99" fmla="*/ 1578 h 1592"/>
                <a:gd name="T100" fmla="*/ 1702 w 2087"/>
                <a:gd name="T101" fmla="*/ 1592 h 1592"/>
                <a:gd name="T102" fmla="*/ 1736 w 2087"/>
                <a:gd name="T103" fmla="*/ 1592 h 1592"/>
                <a:gd name="T104" fmla="*/ 1769 w 2087"/>
                <a:gd name="T105" fmla="*/ 1592 h 1592"/>
                <a:gd name="T106" fmla="*/ 1803 w 2087"/>
                <a:gd name="T107" fmla="*/ 1592 h 1592"/>
                <a:gd name="T108" fmla="*/ 1836 w 2087"/>
                <a:gd name="T109" fmla="*/ 1592 h 1592"/>
                <a:gd name="T110" fmla="*/ 1870 w 2087"/>
                <a:gd name="T111" fmla="*/ 1592 h 1592"/>
                <a:gd name="T112" fmla="*/ 1903 w 2087"/>
                <a:gd name="T113" fmla="*/ 1592 h 1592"/>
                <a:gd name="T114" fmla="*/ 1936 w 2087"/>
                <a:gd name="T115" fmla="*/ 1592 h 1592"/>
                <a:gd name="T116" fmla="*/ 1970 w 2087"/>
                <a:gd name="T117" fmla="*/ 1592 h 1592"/>
                <a:gd name="T118" fmla="*/ 2003 w 2087"/>
                <a:gd name="T119" fmla="*/ 1592 h 1592"/>
                <a:gd name="T120" fmla="*/ 2037 w 2087"/>
                <a:gd name="T121" fmla="*/ 1592 h 1592"/>
                <a:gd name="T122" fmla="*/ 2070 w 2087"/>
                <a:gd name="T123" fmla="*/ 1592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592">
                  <a:moveTo>
                    <a:pt x="0" y="1592"/>
                  </a:moveTo>
                  <a:lnTo>
                    <a:pt x="4" y="1592"/>
                  </a:lnTo>
                  <a:lnTo>
                    <a:pt x="8" y="1592"/>
                  </a:lnTo>
                  <a:lnTo>
                    <a:pt x="13" y="1592"/>
                  </a:lnTo>
                  <a:lnTo>
                    <a:pt x="17" y="1592"/>
                  </a:lnTo>
                  <a:lnTo>
                    <a:pt x="21" y="1592"/>
                  </a:lnTo>
                  <a:lnTo>
                    <a:pt x="25" y="1592"/>
                  </a:lnTo>
                  <a:lnTo>
                    <a:pt x="29" y="1592"/>
                  </a:lnTo>
                  <a:lnTo>
                    <a:pt x="34" y="1592"/>
                  </a:lnTo>
                  <a:lnTo>
                    <a:pt x="38" y="1592"/>
                  </a:lnTo>
                  <a:lnTo>
                    <a:pt x="42" y="1592"/>
                  </a:lnTo>
                  <a:lnTo>
                    <a:pt x="46" y="1592"/>
                  </a:lnTo>
                  <a:lnTo>
                    <a:pt x="50" y="1592"/>
                  </a:lnTo>
                  <a:lnTo>
                    <a:pt x="54" y="1592"/>
                  </a:lnTo>
                  <a:lnTo>
                    <a:pt x="59" y="1592"/>
                  </a:lnTo>
                  <a:lnTo>
                    <a:pt x="63" y="1592"/>
                  </a:lnTo>
                  <a:lnTo>
                    <a:pt x="67" y="1592"/>
                  </a:lnTo>
                  <a:lnTo>
                    <a:pt x="71" y="1592"/>
                  </a:lnTo>
                  <a:lnTo>
                    <a:pt x="75" y="1592"/>
                  </a:lnTo>
                  <a:lnTo>
                    <a:pt x="80" y="1592"/>
                  </a:lnTo>
                  <a:lnTo>
                    <a:pt x="84" y="1592"/>
                  </a:lnTo>
                  <a:lnTo>
                    <a:pt x="88" y="1592"/>
                  </a:lnTo>
                  <a:lnTo>
                    <a:pt x="92" y="1592"/>
                  </a:lnTo>
                  <a:lnTo>
                    <a:pt x="97" y="1592"/>
                  </a:lnTo>
                  <a:lnTo>
                    <a:pt x="100" y="1592"/>
                  </a:lnTo>
                  <a:lnTo>
                    <a:pt x="105" y="1592"/>
                  </a:lnTo>
                  <a:lnTo>
                    <a:pt x="109" y="1592"/>
                  </a:lnTo>
                  <a:lnTo>
                    <a:pt x="113" y="1592"/>
                  </a:lnTo>
                  <a:lnTo>
                    <a:pt x="117" y="1592"/>
                  </a:lnTo>
                  <a:lnTo>
                    <a:pt x="121" y="1592"/>
                  </a:lnTo>
                  <a:lnTo>
                    <a:pt x="126" y="1592"/>
                  </a:lnTo>
                  <a:lnTo>
                    <a:pt x="130" y="1592"/>
                  </a:lnTo>
                  <a:lnTo>
                    <a:pt x="134" y="1592"/>
                  </a:lnTo>
                  <a:lnTo>
                    <a:pt x="138" y="1592"/>
                  </a:lnTo>
                  <a:lnTo>
                    <a:pt x="142" y="1592"/>
                  </a:lnTo>
                  <a:lnTo>
                    <a:pt x="147" y="1592"/>
                  </a:lnTo>
                  <a:lnTo>
                    <a:pt x="151" y="1591"/>
                  </a:lnTo>
                  <a:lnTo>
                    <a:pt x="155" y="1591"/>
                  </a:lnTo>
                  <a:lnTo>
                    <a:pt x="159" y="1591"/>
                  </a:lnTo>
                  <a:lnTo>
                    <a:pt x="163" y="1591"/>
                  </a:lnTo>
                  <a:lnTo>
                    <a:pt x="167" y="1590"/>
                  </a:lnTo>
                  <a:lnTo>
                    <a:pt x="172" y="1590"/>
                  </a:lnTo>
                  <a:lnTo>
                    <a:pt x="176" y="1589"/>
                  </a:lnTo>
                  <a:lnTo>
                    <a:pt x="180" y="1589"/>
                  </a:lnTo>
                  <a:lnTo>
                    <a:pt x="184" y="1589"/>
                  </a:lnTo>
                  <a:lnTo>
                    <a:pt x="188" y="1588"/>
                  </a:lnTo>
                  <a:lnTo>
                    <a:pt x="193" y="1588"/>
                  </a:lnTo>
                  <a:lnTo>
                    <a:pt x="197" y="1587"/>
                  </a:lnTo>
                  <a:lnTo>
                    <a:pt x="201" y="1586"/>
                  </a:lnTo>
                  <a:lnTo>
                    <a:pt x="205" y="1586"/>
                  </a:lnTo>
                  <a:lnTo>
                    <a:pt x="209" y="1586"/>
                  </a:lnTo>
                  <a:lnTo>
                    <a:pt x="213" y="1585"/>
                  </a:lnTo>
                  <a:lnTo>
                    <a:pt x="218" y="1585"/>
                  </a:lnTo>
                  <a:lnTo>
                    <a:pt x="222" y="1584"/>
                  </a:lnTo>
                  <a:lnTo>
                    <a:pt x="226" y="1584"/>
                  </a:lnTo>
                  <a:lnTo>
                    <a:pt x="230" y="1583"/>
                  </a:lnTo>
                  <a:lnTo>
                    <a:pt x="234" y="1583"/>
                  </a:lnTo>
                  <a:lnTo>
                    <a:pt x="239" y="1583"/>
                  </a:lnTo>
                  <a:lnTo>
                    <a:pt x="243" y="1583"/>
                  </a:lnTo>
                  <a:lnTo>
                    <a:pt x="247" y="1583"/>
                  </a:lnTo>
                  <a:lnTo>
                    <a:pt x="251" y="1582"/>
                  </a:lnTo>
                  <a:lnTo>
                    <a:pt x="255" y="1582"/>
                  </a:lnTo>
                  <a:lnTo>
                    <a:pt x="259" y="1583"/>
                  </a:lnTo>
                  <a:lnTo>
                    <a:pt x="264" y="1583"/>
                  </a:lnTo>
                  <a:lnTo>
                    <a:pt x="268" y="1583"/>
                  </a:lnTo>
                  <a:lnTo>
                    <a:pt x="272" y="1583"/>
                  </a:lnTo>
                  <a:lnTo>
                    <a:pt x="276" y="1583"/>
                  </a:lnTo>
                  <a:lnTo>
                    <a:pt x="280" y="1584"/>
                  </a:lnTo>
                  <a:lnTo>
                    <a:pt x="285" y="1584"/>
                  </a:lnTo>
                  <a:lnTo>
                    <a:pt x="289" y="1585"/>
                  </a:lnTo>
                  <a:lnTo>
                    <a:pt x="293" y="1585"/>
                  </a:lnTo>
                  <a:lnTo>
                    <a:pt x="297" y="1586"/>
                  </a:lnTo>
                  <a:lnTo>
                    <a:pt x="301" y="1586"/>
                  </a:lnTo>
                  <a:lnTo>
                    <a:pt x="305" y="1587"/>
                  </a:lnTo>
                  <a:lnTo>
                    <a:pt x="310" y="1587"/>
                  </a:lnTo>
                  <a:lnTo>
                    <a:pt x="314" y="1588"/>
                  </a:lnTo>
                  <a:lnTo>
                    <a:pt x="318" y="1588"/>
                  </a:lnTo>
                  <a:lnTo>
                    <a:pt x="322" y="1589"/>
                  </a:lnTo>
                  <a:lnTo>
                    <a:pt x="326" y="1589"/>
                  </a:lnTo>
                  <a:lnTo>
                    <a:pt x="331" y="1590"/>
                  </a:lnTo>
                  <a:lnTo>
                    <a:pt x="335" y="1590"/>
                  </a:lnTo>
                  <a:lnTo>
                    <a:pt x="339" y="1590"/>
                  </a:lnTo>
                  <a:lnTo>
                    <a:pt x="343" y="1591"/>
                  </a:lnTo>
                  <a:lnTo>
                    <a:pt x="347" y="1591"/>
                  </a:lnTo>
                  <a:lnTo>
                    <a:pt x="351" y="1591"/>
                  </a:lnTo>
                  <a:lnTo>
                    <a:pt x="356" y="1592"/>
                  </a:lnTo>
                  <a:lnTo>
                    <a:pt x="360" y="1592"/>
                  </a:lnTo>
                  <a:lnTo>
                    <a:pt x="364" y="1592"/>
                  </a:lnTo>
                  <a:lnTo>
                    <a:pt x="368" y="1592"/>
                  </a:lnTo>
                  <a:lnTo>
                    <a:pt x="372" y="1592"/>
                  </a:lnTo>
                  <a:lnTo>
                    <a:pt x="377" y="1592"/>
                  </a:lnTo>
                  <a:lnTo>
                    <a:pt x="381" y="1592"/>
                  </a:lnTo>
                  <a:lnTo>
                    <a:pt x="385" y="1592"/>
                  </a:lnTo>
                  <a:lnTo>
                    <a:pt x="389" y="1592"/>
                  </a:lnTo>
                  <a:lnTo>
                    <a:pt x="393" y="1592"/>
                  </a:lnTo>
                  <a:lnTo>
                    <a:pt x="397" y="1592"/>
                  </a:lnTo>
                  <a:lnTo>
                    <a:pt x="402" y="1592"/>
                  </a:lnTo>
                  <a:lnTo>
                    <a:pt x="406" y="1592"/>
                  </a:lnTo>
                  <a:lnTo>
                    <a:pt x="410" y="1592"/>
                  </a:lnTo>
                  <a:lnTo>
                    <a:pt x="414" y="1592"/>
                  </a:lnTo>
                  <a:lnTo>
                    <a:pt x="418" y="1592"/>
                  </a:lnTo>
                  <a:lnTo>
                    <a:pt x="423" y="1592"/>
                  </a:lnTo>
                  <a:lnTo>
                    <a:pt x="427" y="1592"/>
                  </a:lnTo>
                  <a:lnTo>
                    <a:pt x="431" y="1592"/>
                  </a:lnTo>
                  <a:lnTo>
                    <a:pt x="435" y="1592"/>
                  </a:lnTo>
                  <a:lnTo>
                    <a:pt x="439" y="1592"/>
                  </a:lnTo>
                  <a:lnTo>
                    <a:pt x="444" y="1592"/>
                  </a:lnTo>
                  <a:lnTo>
                    <a:pt x="448" y="1592"/>
                  </a:lnTo>
                  <a:lnTo>
                    <a:pt x="452" y="1592"/>
                  </a:lnTo>
                  <a:lnTo>
                    <a:pt x="456" y="1592"/>
                  </a:lnTo>
                  <a:lnTo>
                    <a:pt x="460" y="1592"/>
                  </a:lnTo>
                  <a:lnTo>
                    <a:pt x="464" y="1592"/>
                  </a:lnTo>
                  <a:lnTo>
                    <a:pt x="469" y="1592"/>
                  </a:lnTo>
                  <a:lnTo>
                    <a:pt x="473" y="1592"/>
                  </a:lnTo>
                  <a:lnTo>
                    <a:pt x="477" y="1592"/>
                  </a:lnTo>
                  <a:lnTo>
                    <a:pt x="481" y="1592"/>
                  </a:lnTo>
                  <a:lnTo>
                    <a:pt x="485" y="1592"/>
                  </a:lnTo>
                  <a:lnTo>
                    <a:pt x="490" y="1592"/>
                  </a:lnTo>
                  <a:lnTo>
                    <a:pt x="494" y="1592"/>
                  </a:lnTo>
                  <a:lnTo>
                    <a:pt x="498" y="1592"/>
                  </a:lnTo>
                  <a:lnTo>
                    <a:pt x="502" y="1592"/>
                  </a:lnTo>
                  <a:lnTo>
                    <a:pt x="506" y="1592"/>
                  </a:lnTo>
                  <a:lnTo>
                    <a:pt x="510" y="1592"/>
                  </a:lnTo>
                  <a:lnTo>
                    <a:pt x="515" y="1592"/>
                  </a:lnTo>
                  <a:lnTo>
                    <a:pt x="519" y="1592"/>
                  </a:lnTo>
                  <a:lnTo>
                    <a:pt x="523" y="1592"/>
                  </a:lnTo>
                  <a:lnTo>
                    <a:pt x="527" y="1592"/>
                  </a:lnTo>
                  <a:lnTo>
                    <a:pt x="531" y="1592"/>
                  </a:lnTo>
                  <a:lnTo>
                    <a:pt x="536" y="1592"/>
                  </a:lnTo>
                  <a:lnTo>
                    <a:pt x="540" y="1592"/>
                  </a:lnTo>
                  <a:lnTo>
                    <a:pt x="544" y="1592"/>
                  </a:lnTo>
                  <a:lnTo>
                    <a:pt x="548" y="1592"/>
                  </a:lnTo>
                  <a:lnTo>
                    <a:pt x="552" y="1592"/>
                  </a:lnTo>
                  <a:lnTo>
                    <a:pt x="556" y="1592"/>
                  </a:lnTo>
                  <a:lnTo>
                    <a:pt x="561" y="1592"/>
                  </a:lnTo>
                  <a:lnTo>
                    <a:pt x="565" y="1592"/>
                  </a:lnTo>
                  <a:lnTo>
                    <a:pt x="569" y="1592"/>
                  </a:lnTo>
                  <a:lnTo>
                    <a:pt x="573" y="1592"/>
                  </a:lnTo>
                  <a:lnTo>
                    <a:pt x="577" y="1592"/>
                  </a:lnTo>
                  <a:lnTo>
                    <a:pt x="582" y="1592"/>
                  </a:lnTo>
                  <a:lnTo>
                    <a:pt x="586" y="1592"/>
                  </a:lnTo>
                  <a:lnTo>
                    <a:pt x="590" y="1592"/>
                  </a:lnTo>
                  <a:lnTo>
                    <a:pt x="594" y="1592"/>
                  </a:lnTo>
                  <a:lnTo>
                    <a:pt x="598" y="1592"/>
                  </a:lnTo>
                  <a:lnTo>
                    <a:pt x="602" y="1592"/>
                  </a:lnTo>
                  <a:lnTo>
                    <a:pt x="607" y="1592"/>
                  </a:lnTo>
                  <a:lnTo>
                    <a:pt x="611" y="1592"/>
                  </a:lnTo>
                  <a:lnTo>
                    <a:pt x="615" y="1592"/>
                  </a:lnTo>
                  <a:lnTo>
                    <a:pt x="619" y="1592"/>
                  </a:lnTo>
                  <a:lnTo>
                    <a:pt x="623" y="1592"/>
                  </a:lnTo>
                  <a:lnTo>
                    <a:pt x="628" y="1592"/>
                  </a:lnTo>
                  <a:lnTo>
                    <a:pt x="632" y="1592"/>
                  </a:lnTo>
                  <a:lnTo>
                    <a:pt x="636" y="1592"/>
                  </a:lnTo>
                  <a:lnTo>
                    <a:pt x="640" y="1592"/>
                  </a:lnTo>
                  <a:lnTo>
                    <a:pt x="644" y="1592"/>
                  </a:lnTo>
                  <a:lnTo>
                    <a:pt x="648" y="1592"/>
                  </a:lnTo>
                  <a:lnTo>
                    <a:pt x="652" y="1592"/>
                  </a:lnTo>
                  <a:lnTo>
                    <a:pt x="657" y="1592"/>
                  </a:lnTo>
                  <a:lnTo>
                    <a:pt x="661" y="1592"/>
                  </a:lnTo>
                  <a:lnTo>
                    <a:pt x="665" y="1592"/>
                  </a:lnTo>
                  <a:lnTo>
                    <a:pt x="669" y="1592"/>
                  </a:lnTo>
                  <a:lnTo>
                    <a:pt x="674" y="1592"/>
                  </a:lnTo>
                  <a:lnTo>
                    <a:pt x="678" y="1592"/>
                  </a:lnTo>
                  <a:lnTo>
                    <a:pt x="682" y="1592"/>
                  </a:lnTo>
                  <a:lnTo>
                    <a:pt x="686" y="1592"/>
                  </a:lnTo>
                  <a:lnTo>
                    <a:pt x="690" y="1592"/>
                  </a:lnTo>
                  <a:lnTo>
                    <a:pt x="694" y="1592"/>
                  </a:lnTo>
                  <a:lnTo>
                    <a:pt x="698" y="1592"/>
                  </a:lnTo>
                  <a:lnTo>
                    <a:pt x="703" y="1592"/>
                  </a:lnTo>
                  <a:lnTo>
                    <a:pt x="707" y="1592"/>
                  </a:lnTo>
                  <a:lnTo>
                    <a:pt x="711" y="1592"/>
                  </a:lnTo>
                  <a:lnTo>
                    <a:pt x="715" y="1592"/>
                  </a:lnTo>
                  <a:lnTo>
                    <a:pt x="720" y="1592"/>
                  </a:lnTo>
                  <a:lnTo>
                    <a:pt x="724" y="1592"/>
                  </a:lnTo>
                  <a:lnTo>
                    <a:pt x="728" y="1592"/>
                  </a:lnTo>
                  <a:lnTo>
                    <a:pt x="732" y="1592"/>
                  </a:lnTo>
                  <a:lnTo>
                    <a:pt x="736" y="1592"/>
                  </a:lnTo>
                  <a:lnTo>
                    <a:pt x="741" y="1592"/>
                  </a:lnTo>
                  <a:lnTo>
                    <a:pt x="744" y="1592"/>
                  </a:lnTo>
                  <a:lnTo>
                    <a:pt x="749" y="1592"/>
                  </a:lnTo>
                  <a:lnTo>
                    <a:pt x="753" y="1592"/>
                  </a:lnTo>
                  <a:lnTo>
                    <a:pt x="757" y="1592"/>
                  </a:lnTo>
                  <a:lnTo>
                    <a:pt x="761" y="1592"/>
                  </a:lnTo>
                  <a:lnTo>
                    <a:pt x="765" y="1592"/>
                  </a:lnTo>
                  <a:lnTo>
                    <a:pt x="770" y="1592"/>
                  </a:lnTo>
                  <a:lnTo>
                    <a:pt x="774" y="1592"/>
                  </a:lnTo>
                  <a:lnTo>
                    <a:pt x="778" y="1592"/>
                  </a:lnTo>
                  <a:lnTo>
                    <a:pt x="782" y="1592"/>
                  </a:lnTo>
                  <a:lnTo>
                    <a:pt x="787" y="1592"/>
                  </a:lnTo>
                  <a:lnTo>
                    <a:pt x="791" y="1592"/>
                  </a:lnTo>
                  <a:lnTo>
                    <a:pt x="795" y="1592"/>
                  </a:lnTo>
                  <a:lnTo>
                    <a:pt x="799" y="1592"/>
                  </a:lnTo>
                  <a:lnTo>
                    <a:pt x="803" y="1592"/>
                  </a:lnTo>
                  <a:lnTo>
                    <a:pt x="807" y="1592"/>
                  </a:lnTo>
                  <a:lnTo>
                    <a:pt x="811" y="1592"/>
                  </a:lnTo>
                  <a:lnTo>
                    <a:pt x="816" y="1592"/>
                  </a:lnTo>
                  <a:lnTo>
                    <a:pt x="820" y="1592"/>
                  </a:lnTo>
                  <a:lnTo>
                    <a:pt x="824" y="1592"/>
                  </a:lnTo>
                  <a:lnTo>
                    <a:pt x="828" y="1592"/>
                  </a:lnTo>
                  <a:lnTo>
                    <a:pt x="832" y="1592"/>
                  </a:lnTo>
                  <a:lnTo>
                    <a:pt x="837" y="1592"/>
                  </a:lnTo>
                  <a:lnTo>
                    <a:pt x="841" y="1592"/>
                  </a:lnTo>
                  <a:lnTo>
                    <a:pt x="845" y="1592"/>
                  </a:lnTo>
                  <a:lnTo>
                    <a:pt x="849" y="1592"/>
                  </a:lnTo>
                  <a:lnTo>
                    <a:pt x="853" y="1592"/>
                  </a:lnTo>
                  <a:lnTo>
                    <a:pt x="857" y="1592"/>
                  </a:lnTo>
                  <a:lnTo>
                    <a:pt x="862" y="1592"/>
                  </a:lnTo>
                  <a:lnTo>
                    <a:pt x="866" y="1592"/>
                  </a:lnTo>
                  <a:lnTo>
                    <a:pt x="870" y="1592"/>
                  </a:lnTo>
                  <a:lnTo>
                    <a:pt x="874" y="1592"/>
                  </a:lnTo>
                  <a:lnTo>
                    <a:pt x="878" y="1592"/>
                  </a:lnTo>
                  <a:lnTo>
                    <a:pt x="883" y="1592"/>
                  </a:lnTo>
                  <a:lnTo>
                    <a:pt x="887" y="1592"/>
                  </a:lnTo>
                  <a:lnTo>
                    <a:pt x="891" y="1592"/>
                  </a:lnTo>
                  <a:lnTo>
                    <a:pt x="895" y="1592"/>
                  </a:lnTo>
                  <a:lnTo>
                    <a:pt x="899" y="1592"/>
                  </a:lnTo>
                  <a:lnTo>
                    <a:pt x="903" y="1592"/>
                  </a:lnTo>
                  <a:lnTo>
                    <a:pt x="908" y="1592"/>
                  </a:lnTo>
                  <a:lnTo>
                    <a:pt x="912" y="1592"/>
                  </a:lnTo>
                  <a:lnTo>
                    <a:pt x="916" y="1592"/>
                  </a:lnTo>
                  <a:lnTo>
                    <a:pt x="920" y="1592"/>
                  </a:lnTo>
                  <a:lnTo>
                    <a:pt x="924" y="1592"/>
                  </a:lnTo>
                  <a:lnTo>
                    <a:pt x="929" y="1592"/>
                  </a:lnTo>
                  <a:lnTo>
                    <a:pt x="933" y="1592"/>
                  </a:lnTo>
                  <a:lnTo>
                    <a:pt x="937" y="1592"/>
                  </a:lnTo>
                  <a:lnTo>
                    <a:pt x="941" y="1592"/>
                  </a:lnTo>
                  <a:lnTo>
                    <a:pt x="945" y="1592"/>
                  </a:lnTo>
                  <a:lnTo>
                    <a:pt x="949" y="1592"/>
                  </a:lnTo>
                  <a:lnTo>
                    <a:pt x="954" y="1592"/>
                  </a:lnTo>
                  <a:lnTo>
                    <a:pt x="958" y="1592"/>
                  </a:lnTo>
                  <a:lnTo>
                    <a:pt x="962" y="1592"/>
                  </a:lnTo>
                  <a:lnTo>
                    <a:pt x="966" y="1592"/>
                  </a:lnTo>
                  <a:lnTo>
                    <a:pt x="970" y="1592"/>
                  </a:lnTo>
                  <a:lnTo>
                    <a:pt x="975" y="1592"/>
                  </a:lnTo>
                  <a:lnTo>
                    <a:pt x="979" y="1592"/>
                  </a:lnTo>
                  <a:lnTo>
                    <a:pt x="983" y="1592"/>
                  </a:lnTo>
                  <a:lnTo>
                    <a:pt x="987" y="1592"/>
                  </a:lnTo>
                  <a:lnTo>
                    <a:pt x="991" y="1592"/>
                  </a:lnTo>
                  <a:lnTo>
                    <a:pt x="995" y="1592"/>
                  </a:lnTo>
                  <a:lnTo>
                    <a:pt x="1000" y="1592"/>
                  </a:lnTo>
                  <a:lnTo>
                    <a:pt x="1004" y="1592"/>
                  </a:lnTo>
                  <a:lnTo>
                    <a:pt x="1008" y="1592"/>
                  </a:lnTo>
                  <a:lnTo>
                    <a:pt x="1012" y="1592"/>
                  </a:lnTo>
                  <a:lnTo>
                    <a:pt x="1016" y="1592"/>
                  </a:lnTo>
                  <a:lnTo>
                    <a:pt x="1021" y="1592"/>
                  </a:lnTo>
                  <a:lnTo>
                    <a:pt x="1025" y="1592"/>
                  </a:lnTo>
                  <a:lnTo>
                    <a:pt x="1029" y="1592"/>
                  </a:lnTo>
                  <a:lnTo>
                    <a:pt x="1033" y="1592"/>
                  </a:lnTo>
                  <a:lnTo>
                    <a:pt x="1037" y="1592"/>
                  </a:lnTo>
                  <a:lnTo>
                    <a:pt x="1042" y="1592"/>
                  </a:lnTo>
                  <a:lnTo>
                    <a:pt x="1046" y="1592"/>
                  </a:lnTo>
                  <a:lnTo>
                    <a:pt x="1050" y="1592"/>
                  </a:lnTo>
                  <a:lnTo>
                    <a:pt x="1054" y="1592"/>
                  </a:lnTo>
                  <a:lnTo>
                    <a:pt x="1058" y="1592"/>
                  </a:lnTo>
                  <a:lnTo>
                    <a:pt x="1062" y="1592"/>
                  </a:lnTo>
                  <a:lnTo>
                    <a:pt x="1067" y="1592"/>
                  </a:lnTo>
                  <a:lnTo>
                    <a:pt x="1071" y="1592"/>
                  </a:lnTo>
                  <a:lnTo>
                    <a:pt x="1075" y="1592"/>
                  </a:lnTo>
                  <a:lnTo>
                    <a:pt x="1079" y="1592"/>
                  </a:lnTo>
                  <a:lnTo>
                    <a:pt x="1083" y="1592"/>
                  </a:lnTo>
                  <a:lnTo>
                    <a:pt x="1088" y="1592"/>
                  </a:lnTo>
                  <a:lnTo>
                    <a:pt x="1092" y="1592"/>
                  </a:lnTo>
                  <a:lnTo>
                    <a:pt x="1096" y="1592"/>
                  </a:lnTo>
                  <a:lnTo>
                    <a:pt x="1100" y="1592"/>
                  </a:lnTo>
                  <a:lnTo>
                    <a:pt x="1104" y="1592"/>
                  </a:lnTo>
                  <a:lnTo>
                    <a:pt x="1108" y="1592"/>
                  </a:lnTo>
                  <a:lnTo>
                    <a:pt x="1113" y="1592"/>
                  </a:lnTo>
                  <a:lnTo>
                    <a:pt x="1117" y="1592"/>
                  </a:lnTo>
                  <a:lnTo>
                    <a:pt x="1121" y="1592"/>
                  </a:lnTo>
                  <a:lnTo>
                    <a:pt x="1125" y="1592"/>
                  </a:lnTo>
                  <a:lnTo>
                    <a:pt x="1129" y="1592"/>
                  </a:lnTo>
                  <a:lnTo>
                    <a:pt x="1134" y="1592"/>
                  </a:lnTo>
                  <a:lnTo>
                    <a:pt x="1138" y="1592"/>
                  </a:lnTo>
                  <a:lnTo>
                    <a:pt x="1142" y="1592"/>
                  </a:lnTo>
                  <a:lnTo>
                    <a:pt x="1146" y="1592"/>
                  </a:lnTo>
                  <a:lnTo>
                    <a:pt x="1150" y="1592"/>
                  </a:lnTo>
                  <a:lnTo>
                    <a:pt x="1154" y="1592"/>
                  </a:lnTo>
                  <a:lnTo>
                    <a:pt x="1159" y="1592"/>
                  </a:lnTo>
                  <a:lnTo>
                    <a:pt x="1163" y="1592"/>
                  </a:lnTo>
                  <a:lnTo>
                    <a:pt x="1167" y="1592"/>
                  </a:lnTo>
                  <a:lnTo>
                    <a:pt x="1171" y="1592"/>
                  </a:lnTo>
                  <a:lnTo>
                    <a:pt x="1175" y="1592"/>
                  </a:lnTo>
                  <a:lnTo>
                    <a:pt x="1180" y="1592"/>
                  </a:lnTo>
                  <a:lnTo>
                    <a:pt x="1184" y="1592"/>
                  </a:lnTo>
                  <a:lnTo>
                    <a:pt x="1188" y="1592"/>
                  </a:lnTo>
                  <a:lnTo>
                    <a:pt x="1192" y="1592"/>
                  </a:lnTo>
                  <a:lnTo>
                    <a:pt x="1196" y="1592"/>
                  </a:lnTo>
                  <a:lnTo>
                    <a:pt x="1200" y="1592"/>
                  </a:lnTo>
                  <a:lnTo>
                    <a:pt x="1205" y="1592"/>
                  </a:lnTo>
                  <a:lnTo>
                    <a:pt x="1209" y="1592"/>
                  </a:lnTo>
                  <a:lnTo>
                    <a:pt x="1213" y="1592"/>
                  </a:lnTo>
                  <a:lnTo>
                    <a:pt x="1217" y="1592"/>
                  </a:lnTo>
                  <a:lnTo>
                    <a:pt x="1221" y="1592"/>
                  </a:lnTo>
                  <a:lnTo>
                    <a:pt x="1226" y="1592"/>
                  </a:lnTo>
                  <a:lnTo>
                    <a:pt x="1230" y="1592"/>
                  </a:lnTo>
                  <a:lnTo>
                    <a:pt x="1234" y="1592"/>
                  </a:lnTo>
                  <a:lnTo>
                    <a:pt x="1238" y="1592"/>
                  </a:lnTo>
                  <a:lnTo>
                    <a:pt x="1242" y="1592"/>
                  </a:lnTo>
                  <a:lnTo>
                    <a:pt x="1246" y="1592"/>
                  </a:lnTo>
                  <a:lnTo>
                    <a:pt x="1251" y="1592"/>
                  </a:lnTo>
                  <a:lnTo>
                    <a:pt x="1255" y="1592"/>
                  </a:lnTo>
                  <a:lnTo>
                    <a:pt x="1259" y="1592"/>
                  </a:lnTo>
                  <a:lnTo>
                    <a:pt x="1263" y="1592"/>
                  </a:lnTo>
                  <a:lnTo>
                    <a:pt x="1267" y="1592"/>
                  </a:lnTo>
                  <a:lnTo>
                    <a:pt x="1272" y="1592"/>
                  </a:lnTo>
                  <a:lnTo>
                    <a:pt x="1276" y="1592"/>
                  </a:lnTo>
                  <a:lnTo>
                    <a:pt x="1280" y="1592"/>
                  </a:lnTo>
                  <a:lnTo>
                    <a:pt x="1284" y="1592"/>
                  </a:lnTo>
                  <a:lnTo>
                    <a:pt x="1288" y="1592"/>
                  </a:lnTo>
                  <a:lnTo>
                    <a:pt x="1292" y="1592"/>
                  </a:lnTo>
                  <a:lnTo>
                    <a:pt x="1297" y="1592"/>
                  </a:lnTo>
                  <a:lnTo>
                    <a:pt x="1301" y="1592"/>
                  </a:lnTo>
                  <a:lnTo>
                    <a:pt x="1305" y="1592"/>
                  </a:lnTo>
                  <a:lnTo>
                    <a:pt x="1309" y="1592"/>
                  </a:lnTo>
                  <a:lnTo>
                    <a:pt x="1313" y="1592"/>
                  </a:lnTo>
                  <a:lnTo>
                    <a:pt x="1318" y="1592"/>
                  </a:lnTo>
                  <a:lnTo>
                    <a:pt x="1322" y="1592"/>
                  </a:lnTo>
                  <a:lnTo>
                    <a:pt x="1326" y="1592"/>
                  </a:lnTo>
                  <a:lnTo>
                    <a:pt x="1330" y="1592"/>
                  </a:lnTo>
                  <a:lnTo>
                    <a:pt x="1334" y="1592"/>
                  </a:lnTo>
                  <a:lnTo>
                    <a:pt x="1339" y="1592"/>
                  </a:lnTo>
                  <a:lnTo>
                    <a:pt x="1342" y="1592"/>
                  </a:lnTo>
                  <a:lnTo>
                    <a:pt x="1347" y="1592"/>
                  </a:lnTo>
                  <a:lnTo>
                    <a:pt x="1351" y="1592"/>
                  </a:lnTo>
                  <a:lnTo>
                    <a:pt x="1355" y="1592"/>
                  </a:lnTo>
                  <a:lnTo>
                    <a:pt x="1359" y="1592"/>
                  </a:lnTo>
                  <a:lnTo>
                    <a:pt x="1364" y="1592"/>
                  </a:lnTo>
                  <a:lnTo>
                    <a:pt x="1368" y="1592"/>
                  </a:lnTo>
                  <a:lnTo>
                    <a:pt x="1372" y="1592"/>
                  </a:lnTo>
                  <a:lnTo>
                    <a:pt x="1376" y="1592"/>
                  </a:lnTo>
                  <a:lnTo>
                    <a:pt x="1380" y="1592"/>
                  </a:lnTo>
                  <a:lnTo>
                    <a:pt x="1385" y="1592"/>
                  </a:lnTo>
                  <a:lnTo>
                    <a:pt x="1389" y="1592"/>
                  </a:lnTo>
                  <a:lnTo>
                    <a:pt x="1393" y="1592"/>
                  </a:lnTo>
                  <a:lnTo>
                    <a:pt x="1397" y="1592"/>
                  </a:lnTo>
                  <a:lnTo>
                    <a:pt x="1401" y="1592"/>
                  </a:lnTo>
                  <a:lnTo>
                    <a:pt x="1405" y="1592"/>
                  </a:lnTo>
                  <a:lnTo>
                    <a:pt x="1410" y="1592"/>
                  </a:lnTo>
                  <a:lnTo>
                    <a:pt x="1414" y="1592"/>
                  </a:lnTo>
                  <a:lnTo>
                    <a:pt x="1418" y="1592"/>
                  </a:lnTo>
                  <a:lnTo>
                    <a:pt x="1422" y="1592"/>
                  </a:lnTo>
                  <a:lnTo>
                    <a:pt x="1426" y="1592"/>
                  </a:lnTo>
                  <a:lnTo>
                    <a:pt x="1431" y="1592"/>
                  </a:lnTo>
                  <a:lnTo>
                    <a:pt x="1435" y="1592"/>
                  </a:lnTo>
                  <a:lnTo>
                    <a:pt x="1439" y="1592"/>
                  </a:lnTo>
                  <a:lnTo>
                    <a:pt x="1443" y="1592"/>
                  </a:lnTo>
                  <a:lnTo>
                    <a:pt x="1447" y="1592"/>
                  </a:lnTo>
                  <a:lnTo>
                    <a:pt x="1451" y="1592"/>
                  </a:lnTo>
                  <a:lnTo>
                    <a:pt x="1455" y="1592"/>
                  </a:lnTo>
                  <a:lnTo>
                    <a:pt x="1460" y="1592"/>
                  </a:lnTo>
                  <a:lnTo>
                    <a:pt x="1464" y="1592"/>
                  </a:lnTo>
                  <a:lnTo>
                    <a:pt x="1468" y="1592"/>
                  </a:lnTo>
                  <a:lnTo>
                    <a:pt x="1472" y="1592"/>
                  </a:lnTo>
                  <a:lnTo>
                    <a:pt x="1477" y="1592"/>
                  </a:lnTo>
                  <a:lnTo>
                    <a:pt x="1481" y="1592"/>
                  </a:lnTo>
                  <a:lnTo>
                    <a:pt x="1485" y="1592"/>
                  </a:lnTo>
                  <a:lnTo>
                    <a:pt x="1489" y="1592"/>
                  </a:lnTo>
                  <a:lnTo>
                    <a:pt x="1493" y="1592"/>
                  </a:lnTo>
                  <a:lnTo>
                    <a:pt x="1497" y="1592"/>
                  </a:lnTo>
                  <a:lnTo>
                    <a:pt x="1501" y="1592"/>
                  </a:lnTo>
                  <a:lnTo>
                    <a:pt x="1506" y="1592"/>
                  </a:lnTo>
                  <a:lnTo>
                    <a:pt x="1510" y="1592"/>
                  </a:lnTo>
                  <a:lnTo>
                    <a:pt x="1514" y="1592"/>
                  </a:lnTo>
                  <a:lnTo>
                    <a:pt x="1518" y="1592"/>
                  </a:lnTo>
                  <a:lnTo>
                    <a:pt x="1523" y="1592"/>
                  </a:lnTo>
                  <a:lnTo>
                    <a:pt x="1527" y="1592"/>
                  </a:lnTo>
                  <a:lnTo>
                    <a:pt x="1531" y="1592"/>
                  </a:lnTo>
                  <a:lnTo>
                    <a:pt x="1535" y="1592"/>
                  </a:lnTo>
                  <a:lnTo>
                    <a:pt x="1539" y="1592"/>
                  </a:lnTo>
                  <a:lnTo>
                    <a:pt x="1543" y="1592"/>
                  </a:lnTo>
                  <a:lnTo>
                    <a:pt x="1547" y="1592"/>
                  </a:lnTo>
                  <a:lnTo>
                    <a:pt x="1552" y="1509"/>
                  </a:lnTo>
                  <a:lnTo>
                    <a:pt x="1556" y="1192"/>
                  </a:lnTo>
                  <a:lnTo>
                    <a:pt x="1560" y="911"/>
                  </a:lnTo>
                  <a:lnTo>
                    <a:pt x="1564" y="666"/>
                  </a:lnTo>
                  <a:lnTo>
                    <a:pt x="1568" y="458"/>
                  </a:lnTo>
                  <a:lnTo>
                    <a:pt x="1573" y="288"/>
                  </a:lnTo>
                  <a:lnTo>
                    <a:pt x="1577" y="157"/>
                  </a:lnTo>
                  <a:lnTo>
                    <a:pt x="1581" y="65"/>
                  </a:lnTo>
                  <a:lnTo>
                    <a:pt x="1585" y="12"/>
                  </a:lnTo>
                  <a:lnTo>
                    <a:pt x="1589" y="0"/>
                  </a:lnTo>
                  <a:lnTo>
                    <a:pt x="1593" y="28"/>
                  </a:lnTo>
                  <a:lnTo>
                    <a:pt x="1598" y="95"/>
                  </a:lnTo>
                  <a:lnTo>
                    <a:pt x="1602" y="197"/>
                  </a:lnTo>
                  <a:lnTo>
                    <a:pt x="1606" y="329"/>
                  </a:lnTo>
                  <a:lnTo>
                    <a:pt x="1610" y="482"/>
                  </a:lnTo>
                  <a:lnTo>
                    <a:pt x="1614" y="646"/>
                  </a:lnTo>
                  <a:lnTo>
                    <a:pt x="1619" y="809"/>
                  </a:lnTo>
                  <a:lnTo>
                    <a:pt x="1623" y="964"/>
                  </a:lnTo>
                  <a:lnTo>
                    <a:pt x="1627" y="1101"/>
                  </a:lnTo>
                  <a:lnTo>
                    <a:pt x="1631" y="1218"/>
                  </a:lnTo>
                  <a:lnTo>
                    <a:pt x="1636" y="1314"/>
                  </a:lnTo>
                  <a:lnTo>
                    <a:pt x="1639" y="1390"/>
                  </a:lnTo>
                  <a:lnTo>
                    <a:pt x="1644" y="1448"/>
                  </a:lnTo>
                  <a:lnTo>
                    <a:pt x="1648" y="1491"/>
                  </a:lnTo>
                  <a:lnTo>
                    <a:pt x="1652" y="1522"/>
                  </a:lnTo>
                  <a:lnTo>
                    <a:pt x="1656" y="1544"/>
                  </a:lnTo>
                  <a:lnTo>
                    <a:pt x="1660" y="1560"/>
                  </a:lnTo>
                  <a:lnTo>
                    <a:pt x="1665" y="1571"/>
                  </a:lnTo>
                  <a:lnTo>
                    <a:pt x="1669" y="1578"/>
                  </a:lnTo>
                  <a:lnTo>
                    <a:pt x="1673" y="1583"/>
                  </a:lnTo>
                  <a:lnTo>
                    <a:pt x="1677" y="1586"/>
                  </a:lnTo>
                  <a:lnTo>
                    <a:pt x="1681" y="1588"/>
                  </a:lnTo>
                  <a:lnTo>
                    <a:pt x="1686" y="1589"/>
                  </a:lnTo>
                  <a:lnTo>
                    <a:pt x="1690" y="1590"/>
                  </a:lnTo>
                  <a:lnTo>
                    <a:pt x="1694" y="1591"/>
                  </a:lnTo>
                  <a:lnTo>
                    <a:pt x="1698" y="1591"/>
                  </a:lnTo>
                  <a:lnTo>
                    <a:pt x="1702" y="1592"/>
                  </a:lnTo>
                  <a:lnTo>
                    <a:pt x="1706" y="1592"/>
                  </a:lnTo>
                  <a:lnTo>
                    <a:pt x="1711" y="1592"/>
                  </a:lnTo>
                  <a:lnTo>
                    <a:pt x="1715" y="1592"/>
                  </a:lnTo>
                  <a:lnTo>
                    <a:pt x="1719" y="1592"/>
                  </a:lnTo>
                  <a:lnTo>
                    <a:pt x="1723" y="1592"/>
                  </a:lnTo>
                  <a:lnTo>
                    <a:pt x="1727" y="1592"/>
                  </a:lnTo>
                  <a:lnTo>
                    <a:pt x="1732" y="1592"/>
                  </a:lnTo>
                  <a:lnTo>
                    <a:pt x="1736" y="1592"/>
                  </a:lnTo>
                  <a:lnTo>
                    <a:pt x="1740" y="1592"/>
                  </a:lnTo>
                  <a:lnTo>
                    <a:pt x="1744" y="1592"/>
                  </a:lnTo>
                  <a:lnTo>
                    <a:pt x="1748" y="1592"/>
                  </a:lnTo>
                  <a:lnTo>
                    <a:pt x="1752" y="1592"/>
                  </a:lnTo>
                  <a:lnTo>
                    <a:pt x="1757" y="1592"/>
                  </a:lnTo>
                  <a:lnTo>
                    <a:pt x="1761" y="1592"/>
                  </a:lnTo>
                  <a:lnTo>
                    <a:pt x="1765" y="1592"/>
                  </a:lnTo>
                  <a:lnTo>
                    <a:pt x="1769" y="1592"/>
                  </a:lnTo>
                  <a:lnTo>
                    <a:pt x="1773" y="1592"/>
                  </a:lnTo>
                  <a:lnTo>
                    <a:pt x="1778" y="1592"/>
                  </a:lnTo>
                  <a:lnTo>
                    <a:pt x="1782" y="1592"/>
                  </a:lnTo>
                  <a:lnTo>
                    <a:pt x="1786" y="1592"/>
                  </a:lnTo>
                  <a:lnTo>
                    <a:pt x="1790" y="1592"/>
                  </a:lnTo>
                  <a:lnTo>
                    <a:pt x="1794" y="1592"/>
                  </a:lnTo>
                  <a:lnTo>
                    <a:pt x="1798" y="1592"/>
                  </a:lnTo>
                  <a:lnTo>
                    <a:pt x="1803" y="1592"/>
                  </a:lnTo>
                  <a:lnTo>
                    <a:pt x="1807" y="1592"/>
                  </a:lnTo>
                  <a:lnTo>
                    <a:pt x="1811" y="1592"/>
                  </a:lnTo>
                  <a:lnTo>
                    <a:pt x="1815" y="1592"/>
                  </a:lnTo>
                  <a:lnTo>
                    <a:pt x="1819" y="1592"/>
                  </a:lnTo>
                  <a:lnTo>
                    <a:pt x="1824" y="1592"/>
                  </a:lnTo>
                  <a:lnTo>
                    <a:pt x="1828" y="1592"/>
                  </a:lnTo>
                  <a:lnTo>
                    <a:pt x="1832" y="1592"/>
                  </a:lnTo>
                  <a:lnTo>
                    <a:pt x="1836" y="1592"/>
                  </a:lnTo>
                  <a:lnTo>
                    <a:pt x="1840" y="1592"/>
                  </a:lnTo>
                  <a:lnTo>
                    <a:pt x="1844" y="1592"/>
                  </a:lnTo>
                  <a:lnTo>
                    <a:pt x="1849" y="1592"/>
                  </a:lnTo>
                  <a:lnTo>
                    <a:pt x="1853" y="1592"/>
                  </a:lnTo>
                  <a:lnTo>
                    <a:pt x="1857" y="1592"/>
                  </a:lnTo>
                  <a:lnTo>
                    <a:pt x="1861" y="1592"/>
                  </a:lnTo>
                  <a:lnTo>
                    <a:pt x="1865" y="1592"/>
                  </a:lnTo>
                  <a:lnTo>
                    <a:pt x="1870" y="1592"/>
                  </a:lnTo>
                  <a:lnTo>
                    <a:pt x="1874" y="1592"/>
                  </a:lnTo>
                  <a:lnTo>
                    <a:pt x="1878" y="1592"/>
                  </a:lnTo>
                  <a:lnTo>
                    <a:pt x="1882" y="1592"/>
                  </a:lnTo>
                  <a:lnTo>
                    <a:pt x="1886" y="1592"/>
                  </a:lnTo>
                  <a:lnTo>
                    <a:pt x="1890" y="1592"/>
                  </a:lnTo>
                  <a:lnTo>
                    <a:pt x="1895" y="1592"/>
                  </a:lnTo>
                  <a:lnTo>
                    <a:pt x="1899" y="1592"/>
                  </a:lnTo>
                  <a:lnTo>
                    <a:pt x="1903" y="1592"/>
                  </a:lnTo>
                  <a:lnTo>
                    <a:pt x="1907" y="1592"/>
                  </a:lnTo>
                  <a:lnTo>
                    <a:pt x="1911" y="1592"/>
                  </a:lnTo>
                  <a:lnTo>
                    <a:pt x="1916" y="1592"/>
                  </a:lnTo>
                  <a:lnTo>
                    <a:pt x="1920" y="1592"/>
                  </a:lnTo>
                  <a:lnTo>
                    <a:pt x="1924" y="1592"/>
                  </a:lnTo>
                  <a:lnTo>
                    <a:pt x="1928" y="1592"/>
                  </a:lnTo>
                  <a:lnTo>
                    <a:pt x="1932" y="1592"/>
                  </a:lnTo>
                  <a:lnTo>
                    <a:pt x="1936" y="1592"/>
                  </a:lnTo>
                  <a:lnTo>
                    <a:pt x="1941" y="1592"/>
                  </a:lnTo>
                  <a:lnTo>
                    <a:pt x="1945" y="1592"/>
                  </a:lnTo>
                  <a:lnTo>
                    <a:pt x="1949" y="1592"/>
                  </a:lnTo>
                  <a:lnTo>
                    <a:pt x="1953" y="1592"/>
                  </a:lnTo>
                  <a:lnTo>
                    <a:pt x="1957" y="1592"/>
                  </a:lnTo>
                  <a:lnTo>
                    <a:pt x="1962" y="1592"/>
                  </a:lnTo>
                  <a:lnTo>
                    <a:pt x="1966" y="1592"/>
                  </a:lnTo>
                  <a:lnTo>
                    <a:pt x="1970" y="1592"/>
                  </a:lnTo>
                  <a:lnTo>
                    <a:pt x="1974" y="1592"/>
                  </a:lnTo>
                  <a:lnTo>
                    <a:pt x="1978" y="1592"/>
                  </a:lnTo>
                  <a:lnTo>
                    <a:pt x="1983" y="1592"/>
                  </a:lnTo>
                  <a:lnTo>
                    <a:pt x="1987" y="1592"/>
                  </a:lnTo>
                  <a:lnTo>
                    <a:pt x="1991" y="1592"/>
                  </a:lnTo>
                  <a:lnTo>
                    <a:pt x="1995" y="1592"/>
                  </a:lnTo>
                  <a:lnTo>
                    <a:pt x="1999" y="1592"/>
                  </a:lnTo>
                  <a:lnTo>
                    <a:pt x="2003" y="1592"/>
                  </a:lnTo>
                  <a:lnTo>
                    <a:pt x="2008" y="1592"/>
                  </a:lnTo>
                  <a:lnTo>
                    <a:pt x="2012" y="1592"/>
                  </a:lnTo>
                  <a:lnTo>
                    <a:pt x="2016" y="1592"/>
                  </a:lnTo>
                  <a:lnTo>
                    <a:pt x="2020" y="1592"/>
                  </a:lnTo>
                  <a:lnTo>
                    <a:pt x="2024" y="1592"/>
                  </a:lnTo>
                  <a:lnTo>
                    <a:pt x="2029" y="1592"/>
                  </a:lnTo>
                  <a:lnTo>
                    <a:pt x="2033" y="1592"/>
                  </a:lnTo>
                  <a:lnTo>
                    <a:pt x="2037" y="1592"/>
                  </a:lnTo>
                  <a:lnTo>
                    <a:pt x="2041" y="1592"/>
                  </a:lnTo>
                  <a:lnTo>
                    <a:pt x="2045" y="1592"/>
                  </a:lnTo>
                  <a:lnTo>
                    <a:pt x="2049" y="1592"/>
                  </a:lnTo>
                  <a:lnTo>
                    <a:pt x="2054" y="1592"/>
                  </a:lnTo>
                  <a:lnTo>
                    <a:pt x="2058" y="1592"/>
                  </a:lnTo>
                  <a:lnTo>
                    <a:pt x="2062" y="1592"/>
                  </a:lnTo>
                  <a:lnTo>
                    <a:pt x="2066" y="1592"/>
                  </a:lnTo>
                  <a:lnTo>
                    <a:pt x="2070" y="1592"/>
                  </a:lnTo>
                  <a:lnTo>
                    <a:pt x="2075" y="1592"/>
                  </a:lnTo>
                  <a:lnTo>
                    <a:pt x="2079" y="1592"/>
                  </a:lnTo>
                  <a:lnTo>
                    <a:pt x="2083" y="1592"/>
                  </a:lnTo>
                  <a:lnTo>
                    <a:pt x="2087" y="1592"/>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9">
              <a:extLst>
                <a:ext uri="{FF2B5EF4-FFF2-40B4-BE49-F238E27FC236}">
                  <a16:creationId xmlns:a16="http://schemas.microsoft.com/office/drawing/2014/main" id="{CD499FA2-D798-8DE8-09C4-88E1395626E0}"/>
                </a:ext>
              </a:extLst>
            </p:cNvPr>
            <p:cNvSpPr>
              <a:spLocks/>
            </p:cNvSpPr>
            <p:nvPr/>
          </p:nvSpPr>
          <p:spPr bwMode="auto">
            <a:xfrm>
              <a:off x="3110" y="1018"/>
              <a:ext cx="61" cy="58"/>
            </a:xfrm>
            <a:custGeom>
              <a:avLst/>
              <a:gdLst>
                <a:gd name="T0" fmla="*/ 0 w 61"/>
                <a:gd name="T1" fmla="*/ 22 h 58"/>
                <a:gd name="T2" fmla="*/ 23 w 61"/>
                <a:gd name="T3" fmla="*/ 22 h 58"/>
                <a:gd name="T4" fmla="*/ 30 w 61"/>
                <a:gd name="T5" fmla="*/ 0 h 58"/>
                <a:gd name="T6" fmla="*/ 38 w 61"/>
                <a:gd name="T7" fmla="*/ 22 h 58"/>
                <a:gd name="T8" fmla="*/ 61 w 61"/>
                <a:gd name="T9" fmla="*/ 22 h 58"/>
                <a:gd name="T10" fmla="*/ 43 w 61"/>
                <a:gd name="T11" fmla="*/ 36 h 58"/>
                <a:gd name="T12" fmla="*/ 49 w 61"/>
                <a:gd name="T13" fmla="*/ 58 h 58"/>
                <a:gd name="T14" fmla="*/ 30 w 61"/>
                <a:gd name="T15" fmla="*/ 45 h 58"/>
                <a:gd name="T16" fmla="*/ 12 w 61"/>
                <a:gd name="T17" fmla="*/ 58 h 58"/>
                <a:gd name="T18" fmla="*/ 18 w 61"/>
                <a:gd name="T19" fmla="*/ 36 h 58"/>
                <a:gd name="T20" fmla="*/ 0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0" y="22"/>
                  </a:moveTo>
                  <a:lnTo>
                    <a:pt x="23" y="22"/>
                  </a:lnTo>
                  <a:lnTo>
                    <a:pt x="30" y="0"/>
                  </a:lnTo>
                  <a:lnTo>
                    <a:pt x="38" y="22"/>
                  </a:lnTo>
                  <a:lnTo>
                    <a:pt x="61" y="22"/>
                  </a:lnTo>
                  <a:lnTo>
                    <a:pt x="43" y="36"/>
                  </a:lnTo>
                  <a:lnTo>
                    <a:pt x="49" y="58"/>
                  </a:lnTo>
                  <a:lnTo>
                    <a:pt x="30" y="45"/>
                  </a:lnTo>
                  <a:lnTo>
                    <a:pt x="12" y="58"/>
                  </a:lnTo>
                  <a:lnTo>
                    <a:pt x="18" y="36"/>
                  </a:lnTo>
                  <a:lnTo>
                    <a:pt x="0" y="22"/>
                  </a:lnTo>
                  <a:close/>
                </a:path>
              </a:pathLst>
            </a:custGeom>
            <a:noFill/>
            <a:ln w="15875"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152">
            <a:extLst>
              <a:ext uri="{FF2B5EF4-FFF2-40B4-BE49-F238E27FC236}">
                <a16:creationId xmlns:a16="http://schemas.microsoft.com/office/drawing/2014/main" id="{FBFA863A-899D-8853-F4F4-780A88DB78F7}"/>
              </a:ext>
            </a:extLst>
          </p:cNvPr>
          <p:cNvGrpSpPr>
            <a:grpSpLocks noChangeAspect="1"/>
          </p:cNvGrpSpPr>
          <p:nvPr/>
        </p:nvGrpSpPr>
        <p:grpSpPr bwMode="auto">
          <a:xfrm>
            <a:off x="509901" y="3356836"/>
            <a:ext cx="3892550" cy="3094038"/>
            <a:chOff x="1258" y="1001"/>
            <a:chExt cx="2452" cy="1949"/>
          </a:xfrm>
        </p:grpSpPr>
        <p:sp>
          <p:nvSpPr>
            <p:cNvPr id="49" name="Rectangle 153">
              <a:extLst>
                <a:ext uri="{FF2B5EF4-FFF2-40B4-BE49-F238E27FC236}">
                  <a16:creationId xmlns:a16="http://schemas.microsoft.com/office/drawing/2014/main" id="{642C9834-8F26-8039-7BEA-FC307EEE1F73}"/>
                </a:ext>
              </a:extLst>
            </p:cNvPr>
            <p:cNvSpPr>
              <a:spLocks noChangeArrowheads="1"/>
            </p:cNvSpPr>
            <p:nvPr/>
          </p:nvSpPr>
          <p:spPr bwMode="auto">
            <a:xfrm>
              <a:off x="1551" y="1049"/>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154">
              <a:extLst>
                <a:ext uri="{FF2B5EF4-FFF2-40B4-BE49-F238E27FC236}">
                  <a16:creationId xmlns:a16="http://schemas.microsoft.com/office/drawing/2014/main" id="{3449C725-39CB-D370-8545-549EF4735FCC}"/>
                </a:ext>
              </a:extLst>
            </p:cNvPr>
            <p:cNvSpPr>
              <a:spLocks noChangeShapeType="1"/>
            </p:cNvSpPr>
            <p:nvPr/>
          </p:nvSpPr>
          <p:spPr bwMode="auto">
            <a:xfrm>
              <a:off x="1551" y="2642"/>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55">
              <a:extLst>
                <a:ext uri="{FF2B5EF4-FFF2-40B4-BE49-F238E27FC236}">
                  <a16:creationId xmlns:a16="http://schemas.microsoft.com/office/drawing/2014/main" id="{21BC555D-AB0E-0BBC-1ECF-CC14C9F72CAF}"/>
                </a:ext>
              </a:extLst>
            </p:cNvPr>
            <p:cNvSpPr>
              <a:spLocks noChangeShapeType="1"/>
            </p:cNvSpPr>
            <p:nvPr/>
          </p:nvSpPr>
          <p:spPr bwMode="auto">
            <a:xfrm flipV="1">
              <a:off x="1551"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156">
              <a:extLst>
                <a:ext uri="{FF2B5EF4-FFF2-40B4-BE49-F238E27FC236}">
                  <a16:creationId xmlns:a16="http://schemas.microsoft.com/office/drawing/2014/main" id="{08F93157-7777-3A3D-4745-F9F22785FF2C}"/>
                </a:ext>
              </a:extLst>
            </p:cNvPr>
            <p:cNvSpPr>
              <a:spLocks noChangeShapeType="1"/>
            </p:cNvSpPr>
            <p:nvPr/>
          </p:nvSpPr>
          <p:spPr bwMode="auto">
            <a:xfrm flipV="1">
              <a:off x="1968"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157">
              <a:extLst>
                <a:ext uri="{FF2B5EF4-FFF2-40B4-BE49-F238E27FC236}">
                  <a16:creationId xmlns:a16="http://schemas.microsoft.com/office/drawing/2014/main" id="{7FE2DCD0-8620-6A8B-DF43-D7354285B364}"/>
                </a:ext>
              </a:extLst>
            </p:cNvPr>
            <p:cNvSpPr>
              <a:spLocks noChangeShapeType="1"/>
            </p:cNvSpPr>
            <p:nvPr/>
          </p:nvSpPr>
          <p:spPr bwMode="auto">
            <a:xfrm flipV="1">
              <a:off x="2386"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158">
              <a:extLst>
                <a:ext uri="{FF2B5EF4-FFF2-40B4-BE49-F238E27FC236}">
                  <a16:creationId xmlns:a16="http://schemas.microsoft.com/office/drawing/2014/main" id="{36DE9B83-2722-075B-6476-A52E551DDDAE}"/>
                </a:ext>
              </a:extLst>
            </p:cNvPr>
            <p:cNvSpPr>
              <a:spLocks noChangeShapeType="1"/>
            </p:cNvSpPr>
            <p:nvPr/>
          </p:nvSpPr>
          <p:spPr bwMode="auto">
            <a:xfrm flipV="1">
              <a:off x="2803"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159">
              <a:extLst>
                <a:ext uri="{FF2B5EF4-FFF2-40B4-BE49-F238E27FC236}">
                  <a16:creationId xmlns:a16="http://schemas.microsoft.com/office/drawing/2014/main" id="{8966ABDD-9852-6408-9B9C-561C616966BB}"/>
                </a:ext>
              </a:extLst>
            </p:cNvPr>
            <p:cNvSpPr>
              <a:spLocks noChangeShapeType="1"/>
            </p:cNvSpPr>
            <p:nvPr/>
          </p:nvSpPr>
          <p:spPr bwMode="auto">
            <a:xfrm flipV="1">
              <a:off x="3221"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60">
              <a:extLst>
                <a:ext uri="{FF2B5EF4-FFF2-40B4-BE49-F238E27FC236}">
                  <a16:creationId xmlns:a16="http://schemas.microsoft.com/office/drawing/2014/main" id="{B6BFAE7B-98AA-32BE-2C5A-4CECE6E225B1}"/>
                </a:ext>
              </a:extLst>
            </p:cNvPr>
            <p:cNvSpPr>
              <a:spLocks noChangeShapeType="1"/>
            </p:cNvSpPr>
            <p:nvPr/>
          </p:nvSpPr>
          <p:spPr bwMode="auto">
            <a:xfrm flipV="1">
              <a:off x="3638" y="2621"/>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161">
              <a:extLst>
                <a:ext uri="{FF2B5EF4-FFF2-40B4-BE49-F238E27FC236}">
                  <a16:creationId xmlns:a16="http://schemas.microsoft.com/office/drawing/2014/main" id="{4B6C5975-AFAF-A8BA-BA13-4BC28EC01903}"/>
                </a:ext>
              </a:extLst>
            </p:cNvPr>
            <p:cNvSpPr>
              <a:spLocks noChangeArrowheads="1"/>
            </p:cNvSpPr>
            <p:nvPr/>
          </p:nvSpPr>
          <p:spPr bwMode="auto">
            <a:xfrm>
              <a:off x="1527" y="268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162">
              <a:extLst>
                <a:ext uri="{FF2B5EF4-FFF2-40B4-BE49-F238E27FC236}">
                  <a16:creationId xmlns:a16="http://schemas.microsoft.com/office/drawing/2014/main" id="{C120BDCC-5C7C-B152-F7A9-E9E82AFF644C}"/>
                </a:ext>
              </a:extLst>
            </p:cNvPr>
            <p:cNvSpPr>
              <a:spLocks noChangeArrowheads="1"/>
            </p:cNvSpPr>
            <p:nvPr/>
          </p:nvSpPr>
          <p:spPr bwMode="auto">
            <a:xfrm>
              <a:off x="1907"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163">
              <a:extLst>
                <a:ext uri="{FF2B5EF4-FFF2-40B4-BE49-F238E27FC236}">
                  <a16:creationId xmlns:a16="http://schemas.microsoft.com/office/drawing/2014/main" id="{1AEF4E6D-FD6F-F3EB-9F0B-D06D72BB042D}"/>
                </a:ext>
              </a:extLst>
            </p:cNvPr>
            <p:cNvSpPr>
              <a:spLocks noChangeArrowheads="1"/>
            </p:cNvSpPr>
            <p:nvPr/>
          </p:nvSpPr>
          <p:spPr bwMode="auto">
            <a:xfrm>
              <a:off x="2325"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164">
              <a:extLst>
                <a:ext uri="{FF2B5EF4-FFF2-40B4-BE49-F238E27FC236}">
                  <a16:creationId xmlns:a16="http://schemas.microsoft.com/office/drawing/2014/main" id="{F5D87601-4100-CF38-E49E-D6C072F4B41B}"/>
                </a:ext>
              </a:extLst>
            </p:cNvPr>
            <p:cNvSpPr>
              <a:spLocks noChangeArrowheads="1"/>
            </p:cNvSpPr>
            <p:nvPr/>
          </p:nvSpPr>
          <p:spPr bwMode="auto">
            <a:xfrm>
              <a:off x="2739"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165">
              <a:extLst>
                <a:ext uri="{FF2B5EF4-FFF2-40B4-BE49-F238E27FC236}">
                  <a16:creationId xmlns:a16="http://schemas.microsoft.com/office/drawing/2014/main" id="{A3BB3DB1-EB70-AAD9-8F38-FC1FADFE4C1F}"/>
                </a:ext>
              </a:extLst>
            </p:cNvPr>
            <p:cNvSpPr>
              <a:spLocks noChangeArrowheads="1"/>
            </p:cNvSpPr>
            <p:nvPr/>
          </p:nvSpPr>
          <p:spPr bwMode="auto">
            <a:xfrm>
              <a:off x="3157" y="2680"/>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166">
              <a:extLst>
                <a:ext uri="{FF2B5EF4-FFF2-40B4-BE49-F238E27FC236}">
                  <a16:creationId xmlns:a16="http://schemas.microsoft.com/office/drawing/2014/main" id="{AA66EE74-59F9-2FE0-4F94-EB1405467E92}"/>
                </a:ext>
              </a:extLst>
            </p:cNvPr>
            <p:cNvSpPr>
              <a:spLocks noChangeArrowheads="1"/>
            </p:cNvSpPr>
            <p:nvPr/>
          </p:nvSpPr>
          <p:spPr bwMode="auto">
            <a:xfrm>
              <a:off x="3614" y="268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167">
              <a:extLst>
                <a:ext uri="{FF2B5EF4-FFF2-40B4-BE49-F238E27FC236}">
                  <a16:creationId xmlns:a16="http://schemas.microsoft.com/office/drawing/2014/main" id="{4E616C47-AB89-8988-7DE2-50ED0A794C67}"/>
                </a:ext>
              </a:extLst>
            </p:cNvPr>
            <p:cNvSpPr>
              <a:spLocks noChangeArrowheads="1"/>
            </p:cNvSpPr>
            <p:nvPr/>
          </p:nvSpPr>
          <p:spPr bwMode="auto">
            <a:xfrm>
              <a:off x="2570" y="2806"/>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168">
              <a:extLst>
                <a:ext uri="{FF2B5EF4-FFF2-40B4-BE49-F238E27FC236}">
                  <a16:creationId xmlns:a16="http://schemas.microsoft.com/office/drawing/2014/main" id="{1FA5175F-4394-09B3-D90D-0C2C12EF3928}"/>
                </a:ext>
              </a:extLst>
            </p:cNvPr>
            <p:cNvSpPr>
              <a:spLocks noChangeShapeType="1"/>
            </p:cNvSpPr>
            <p:nvPr/>
          </p:nvSpPr>
          <p:spPr bwMode="auto">
            <a:xfrm flipV="1">
              <a:off x="1551" y="1049"/>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69">
              <a:extLst>
                <a:ext uri="{FF2B5EF4-FFF2-40B4-BE49-F238E27FC236}">
                  <a16:creationId xmlns:a16="http://schemas.microsoft.com/office/drawing/2014/main" id="{C5255D7B-298F-E45E-D90A-7336F265EBE7}"/>
                </a:ext>
              </a:extLst>
            </p:cNvPr>
            <p:cNvSpPr>
              <a:spLocks noChangeShapeType="1"/>
            </p:cNvSpPr>
            <p:nvPr/>
          </p:nvSpPr>
          <p:spPr bwMode="auto">
            <a:xfrm>
              <a:off x="1551" y="264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Line 170">
              <a:extLst>
                <a:ext uri="{FF2B5EF4-FFF2-40B4-BE49-F238E27FC236}">
                  <a16:creationId xmlns:a16="http://schemas.microsoft.com/office/drawing/2014/main" id="{49F6F14C-88B2-6FC9-BB52-E46DC10E850E}"/>
                </a:ext>
              </a:extLst>
            </p:cNvPr>
            <p:cNvSpPr>
              <a:spLocks noChangeShapeType="1"/>
            </p:cNvSpPr>
            <p:nvPr/>
          </p:nvSpPr>
          <p:spPr bwMode="auto">
            <a:xfrm>
              <a:off x="1551" y="237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Line 171">
              <a:extLst>
                <a:ext uri="{FF2B5EF4-FFF2-40B4-BE49-F238E27FC236}">
                  <a16:creationId xmlns:a16="http://schemas.microsoft.com/office/drawing/2014/main" id="{223049CB-8A1B-5614-EC94-E84A6433B305}"/>
                </a:ext>
              </a:extLst>
            </p:cNvPr>
            <p:cNvSpPr>
              <a:spLocks noChangeShapeType="1"/>
            </p:cNvSpPr>
            <p:nvPr/>
          </p:nvSpPr>
          <p:spPr bwMode="auto">
            <a:xfrm>
              <a:off x="1551" y="211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Line 172">
              <a:extLst>
                <a:ext uri="{FF2B5EF4-FFF2-40B4-BE49-F238E27FC236}">
                  <a16:creationId xmlns:a16="http://schemas.microsoft.com/office/drawing/2014/main" id="{E81FC4E6-6BA6-ACFC-E4D4-D1ACE4B7D806}"/>
                </a:ext>
              </a:extLst>
            </p:cNvPr>
            <p:cNvSpPr>
              <a:spLocks noChangeShapeType="1"/>
            </p:cNvSpPr>
            <p:nvPr/>
          </p:nvSpPr>
          <p:spPr bwMode="auto">
            <a:xfrm>
              <a:off x="1551" y="184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Line 173">
              <a:extLst>
                <a:ext uri="{FF2B5EF4-FFF2-40B4-BE49-F238E27FC236}">
                  <a16:creationId xmlns:a16="http://schemas.microsoft.com/office/drawing/2014/main" id="{03B900A6-3ACE-A477-0A06-D917473FBD15}"/>
                </a:ext>
              </a:extLst>
            </p:cNvPr>
            <p:cNvSpPr>
              <a:spLocks noChangeShapeType="1"/>
            </p:cNvSpPr>
            <p:nvPr/>
          </p:nvSpPr>
          <p:spPr bwMode="auto">
            <a:xfrm>
              <a:off x="1551" y="158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Line 174">
              <a:extLst>
                <a:ext uri="{FF2B5EF4-FFF2-40B4-BE49-F238E27FC236}">
                  <a16:creationId xmlns:a16="http://schemas.microsoft.com/office/drawing/2014/main" id="{388F313E-99F3-E7DD-6013-ACD7E4175945}"/>
                </a:ext>
              </a:extLst>
            </p:cNvPr>
            <p:cNvSpPr>
              <a:spLocks noChangeShapeType="1"/>
            </p:cNvSpPr>
            <p:nvPr/>
          </p:nvSpPr>
          <p:spPr bwMode="auto">
            <a:xfrm>
              <a:off x="1551" y="131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Line 175">
              <a:extLst>
                <a:ext uri="{FF2B5EF4-FFF2-40B4-BE49-F238E27FC236}">
                  <a16:creationId xmlns:a16="http://schemas.microsoft.com/office/drawing/2014/main" id="{4D7D1272-BE92-737B-D64B-3F772E0B4131}"/>
                </a:ext>
              </a:extLst>
            </p:cNvPr>
            <p:cNvSpPr>
              <a:spLocks noChangeShapeType="1"/>
            </p:cNvSpPr>
            <p:nvPr/>
          </p:nvSpPr>
          <p:spPr bwMode="auto">
            <a:xfrm>
              <a:off x="1551" y="104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176">
              <a:extLst>
                <a:ext uri="{FF2B5EF4-FFF2-40B4-BE49-F238E27FC236}">
                  <a16:creationId xmlns:a16="http://schemas.microsoft.com/office/drawing/2014/main" id="{27FAF146-6B28-4DFF-A297-E01616A45D4D}"/>
                </a:ext>
              </a:extLst>
            </p:cNvPr>
            <p:cNvSpPr>
              <a:spLocks noChangeArrowheads="1"/>
            </p:cNvSpPr>
            <p:nvPr/>
          </p:nvSpPr>
          <p:spPr bwMode="auto">
            <a:xfrm>
              <a:off x="1392" y="2594"/>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177">
              <a:extLst>
                <a:ext uri="{FF2B5EF4-FFF2-40B4-BE49-F238E27FC236}">
                  <a16:creationId xmlns:a16="http://schemas.microsoft.com/office/drawing/2014/main" id="{E8C1394A-A582-E919-8091-72B189048A4A}"/>
                </a:ext>
              </a:extLst>
            </p:cNvPr>
            <p:cNvSpPr>
              <a:spLocks noChangeArrowheads="1"/>
            </p:cNvSpPr>
            <p:nvPr/>
          </p:nvSpPr>
          <p:spPr bwMode="auto">
            <a:xfrm>
              <a:off x="1440" y="2329"/>
              <a:ext cx="1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178">
              <a:extLst>
                <a:ext uri="{FF2B5EF4-FFF2-40B4-BE49-F238E27FC236}">
                  <a16:creationId xmlns:a16="http://schemas.microsoft.com/office/drawing/2014/main" id="{ADDF243D-06F7-108D-1A7F-E3BC62C63B65}"/>
                </a:ext>
              </a:extLst>
            </p:cNvPr>
            <p:cNvSpPr>
              <a:spLocks noChangeArrowheads="1"/>
            </p:cNvSpPr>
            <p:nvPr/>
          </p:nvSpPr>
          <p:spPr bwMode="auto">
            <a:xfrm>
              <a:off x="1469" y="206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Rectangle 179">
              <a:extLst>
                <a:ext uri="{FF2B5EF4-FFF2-40B4-BE49-F238E27FC236}">
                  <a16:creationId xmlns:a16="http://schemas.microsoft.com/office/drawing/2014/main" id="{A6C26ACB-BD0F-80EF-A717-DD1A85F2B532}"/>
                </a:ext>
              </a:extLst>
            </p:cNvPr>
            <p:cNvSpPr>
              <a:spLocks noChangeArrowheads="1"/>
            </p:cNvSpPr>
            <p:nvPr/>
          </p:nvSpPr>
          <p:spPr bwMode="auto">
            <a:xfrm>
              <a:off x="1469" y="180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Rectangle 180">
              <a:extLst>
                <a:ext uri="{FF2B5EF4-FFF2-40B4-BE49-F238E27FC236}">
                  <a16:creationId xmlns:a16="http://schemas.microsoft.com/office/drawing/2014/main" id="{AECC1B78-4DA1-B11E-3678-4C26BFA88189}"/>
                </a:ext>
              </a:extLst>
            </p:cNvPr>
            <p:cNvSpPr>
              <a:spLocks noChangeArrowheads="1"/>
            </p:cNvSpPr>
            <p:nvPr/>
          </p:nvSpPr>
          <p:spPr bwMode="auto">
            <a:xfrm>
              <a:off x="1421" y="1530"/>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Rectangle 181">
              <a:extLst>
                <a:ext uri="{FF2B5EF4-FFF2-40B4-BE49-F238E27FC236}">
                  <a16:creationId xmlns:a16="http://schemas.microsoft.com/office/drawing/2014/main" id="{2E505471-362B-FFA1-B429-C793FCFC1519}"/>
                </a:ext>
              </a:extLst>
            </p:cNvPr>
            <p:cNvSpPr>
              <a:spLocks noChangeArrowheads="1"/>
            </p:cNvSpPr>
            <p:nvPr/>
          </p:nvSpPr>
          <p:spPr bwMode="auto">
            <a:xfrm>
              <a:off x="1421" y="1266"/>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8" name="Rectangle 182">
              <a:extLst>
                <a:ext uri="{FF2B5EF4-FFF2-40B4-BE49-F238E27FC236}">
                  <a16:creationId xmlns:a16="http://schemas.microsoft.com/office/drawing/2014/main" id="{E4EA4500-70C4-59B0-697E-5D6DCF79907A}"/>
                </a:ext>
              </a:extLst>
            </p:cNvPr>
            <p:cNvSpPr>
              <a:spLocks noChangeArrowheads="1"/>
            </p:cNvSpPr>
            <p:nvPr/>
          </p:nvSpPr>
          <p:spPr bwMode="auto">
            <a:xfrm>
              <a:off x="1421" y="1001"/>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183">
              <a:extLst>
                <a:ext uri="{FF2B5EF4-FFF2-40B4-BE49-F238E27FC236}">
                  <a16:creationId xmlns:a16="http://schemas.microsoft.com/office/drawing/2014/main" id="{2FBC30C1-539D-1EDD-536B-6163EAC18300}"/>
                </a:ext>
              </a:extLst>
            </p:cNvPr>
            <p:cNvSpPr>
              <a:spLocks noChangeArrowheads="1"/>
            </p:cNvSpPr>
            <p:nvPr/>
          </p:nvSpPr>
          <p:spPr bwMode="auto">
            <a:xfrm rot="16200000">
              <a:off x="1279" y="1807"/>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184">
              <a:extLst>
                <a:ext uri="{FF2B5EF4-FFF2-40B4-BE49-F238E27FC236}">
                  <a16:creationId xmlns:a16="http://schemas.microsoft.com/office/drawing/2014/main" id="{B8AAB6F2-BEA1-4173-EA34-11AE71B52AE4}"/>
                </a:ext>
              </a:extLst>
            </p:cNvPr>
            <p:cNvSpPr>
              <a:spLocks noChangeArrowheads="1"/>
            </p:cNvSpPr>
            <p:nvPr/>
          </p:nvSpPr>
          <p:spPr bwMode="auto">
            <a:xfrm rot="16200000">
              <a:off x="1289" y="1764"/>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185">
              <a:extLst>
                <a:ext uri="{FF2B5EF4-FFF2-40B4-BE49-F238E27FC236}">
                  <a16:creationId xmlns:a16="http://schemas.microsoft.com/office/drawing/2014/main" id="{B5E56E24-F640-7D53-C99D-EAE90A9D2AA6}"/>
                </a:ext>
              </a:extLst>
            </p:cNvPr>
            <p:cNvSpPr>
              <a:spLocks noChangeArrowheads="1"/>
            </p:cNvSpPr>
            <p:nvPr/>
          </p:nvSpPr>
          <p:spPr bwMode="auto">
            <a:xfrm rot="16200000">
              <a:off x="1279" y="1719"/>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186">
              <a:extLst>
                <a:ext uri="{FF2B5EF4-FFF2-40B4-BE49-F238E27FC236}">
                  <a16:creationId xmlns:a16="http://schemas.microsoft.com/office/drawing/2014/main" id="{52599CB5-D5F2-0AD0-E438-BFE7B7BB2219}"/>
                </a:ext>
              </a:extLst>
            </p:cNvPr>
            <p:cNvSpPr>
              <a:spLocks noChangeArrowheads="1"/>
            </p:cNvSpPr>
            <p:nvPr/>
          </p:nvSpPr>
          <p:spPr bwMode="auto">
            <a:xfrm rot="16200000">
              <a:off x="1289" y="1686"/>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Freeform 187">
              <a:extLst>
                <a:ext uri="{FF2B5EF4-FFF2-40B4-BE49-F238E27FC236}">
                  <a16:creationId xmlns:a16="http://schemas.microsoft.com/office/drawing/2014/main" id="{FC743B60-4ABB-FC70-2AA3-397715141D80}"/>
                </a:ext>
              </a:extLst>
            </p:cNvPr>
            <p:cNvSpPr>
              <a:spLocks/>
            </p:cNvSpPr>
            <p:nvPr/>
          </p:nvSpPr>
          <p:spPr bwMode="auto">
            <a:xfrm>
              <a:off x="1551" y="1271"/>
              <a:ext cx="2087" cy="1166"/>
            </a:xfrm>
            <a:custGeom>
              <a:avLst/>
              <a:gdLst>
                <a:gd name="T0" fmla="*/ 310 w 2087"/>
                <a:gd name="T1" fmla="*/ 902 h 1166"/>
                <a:gd name="T2" fmla="*/ 377 w 2087"/>
                <a:gd name="T3" fmla="*/ 894 h 1166"/>
                <a:gd name="T4" fmla="*/ 444 w 2087"/>
                <a:gd name="T5" fmla="*/ 875 h 1166"/>
                <a:gd name="T6" fmla="*/ 510 w 2087"/>
                <a:gd name="T7" fmla="*/ 854 h 1166"/>
                <a:gd name="T8" fmla="*/ 577 w 2087"/>
                <a:gd name="T9" fmla="*/ 911 h 1166"/>
                <a:gd name="T10" fmla="*/ 644 w 2087"/>
                <a:gd name="T11" fmla="*/ 951 h 1166"/>
                <a:gd name="T12" fmla="*/ 711 w 2087"/>
                <a:gd name="T13" fmla="*/ 965 h 1166"/>
                <a:gd name="T14" fmla="*/ 778 w 2087"/>
                <a:gd name="T15" fmla="*/ 953 h 1166"/>
                <a:gd name="T16" fmla="*/ 845 w 2087"/>
                <a:gd name="T17" fmla="*/ 918 h 1166"/>
                <a:gd name="T18" fmla="*/ 912 w 2087"/>
                <a:gd name="T19" fmla="*/ 872 h 1166"/>
                <a:gd name="T20" fmla="*/ 979 w 2087"/>
                <a:gd name="T21" fmla="*/ 825 h 1166"/>
                <a:gd name="T22" fmla="*/ 1046 w 2087"/>
                <a:gd name="T23" fmla="*/ 792 h 1166"/>
                <a:gd name="T24" fmla="*/ 1113 w 2087"/>
                <a:gd name="T25" fmla="*/ 791 h 1166"/>
                <a:gd name="T26" fmla="*/ 1180 w 2087"/>
                <a:gd name="T27" fmla="*/ 806 h 1166"/>
                <a:gd name="T28" fmla="*/ 1246 w 2087"/>
                <a:gd name="T29" fmla="*/ 844 h 1166"/>
                <a:gd name="T30" fmla="*/ 1313 w 2087"/>
                <a:gd name="T31" fmla="*/ 907 h 1166"/>
                <a:gd name="T32" fmla="*/ 1380 w 2087"/>
                <a:gd name="T33" fmla="*/ 988 h 1166"/>
                <a:gd name="T34" fmla="*/ 1447 w 2087"/>
                <a:gd name="T35" fmla="*/ 1069 h 1166"/>
                <a:gd name="T36" fmla="*/ 1514 w 2087"/>
                <a:gd name="T37" fmla="*/ 1134 h 1166"/>
                <a:gd name="T38" fmla="*/ 1581 w 2087"/>
                <a:gd name="T39" fmla="*/ 1164 h 1166"/>
                <a:gd name="T40" fmla="*/ 1648 w 2087"/>
                <a:gd name="T41" fmla="*/ 1152 h 1166"/>
                <a:gd name="T42" fmla="*/ 1715 w 2087"/>
                <a:gd name="T43" fmla="*/ 1088 h 1166"/>
                <a:gd name="T44" fmla="*/ 1782 w 2087"/>
                <a:gd name="T45" fmla="*/ 969 h 1166"/>
                <a:gd name="T46" fmla="*/ 1849 w 2087"/>
                <a:gd name="T47" fmla="*/ 800 h 1166"/>
                <a:gd name="T48" fmla="*/ 1916 w 2087"/>
                <a:gd name="T49" fmla="*/ 592 h 1166"/>
                <a:gd name="T50" fmla="*/ 1983 w 2087"/>
                <a:gd name="T51" fmla="*/ 361 h 1166"/>
                <a:gd name="T52" fmla="*/ 2049 w 2087"/>
                <a:gd name="T53" fmla="*/ 126 h 1166"/>
                <a:gd name="T54" fmla="*/ 2062 w 2087"/>
                <a:gd name="T55" fmla="*/ 47 h 1166"/>
                <a:gd name="T56" fmla="*/ 1995 w 2087"/>
                <a:gd name="T57" fmla="*/ 212 h 1166"/>
                <a:gd name="T58" fmla="*/ 1928 w 2087"/>
                <a:gd name="T59" fmla="*/ 418 h 1166"/>
                <a:gd name="T60" fmla="*/ 1861 w 2087"/>
                <a:gd name="T61" fmla="*/ 638 h 1166"/>
                <a:gd name="T62" fmla="*/ 1794 w 2087"/>
                <a:gd name="T63" fmla="*/ 844 h 1166"/>
                <a:gd name="T64" fmla="*/ 1727 w 2087"/>
                <a:gd name="T65" fmla="*/ 1009 h 1166"/>
                <a:gd name="T66" fmla="*/ 1660 w 2087"/>
                <a:gd name="T67" fmla="*/ 1116 h 1166"/>
                <a:gd name="T68" fmla="*/ 1593 w 2087"/>
                <a:gd name="T69" fmla="*/ 1159 h 1166"/>
                <a:gd name="T70" fmla="*/ 1527 w 2087"/>
                <a:gd name="T71" fmla="*/ 1141 h 1166"/>
                <a:gd name="T72" fmla="*/ 1460 w 2087"/>
                <a:gd name="T73" fmla="*/ 1082 h 1166"/>
                <a:gd name="T74" fmla="*/ 1393 w 2087"/>
                <a:gd name="T75" fmla="*/ 1002 h 1166"/>
                <a:gd name="T76" fmla="*/ 1326 w 2087"/>
                <a:gd name="T77" fmla="*/ 921 h 1166"/>
                <a:gd name="T78" fmla="*/ 1259 w 2087"/>
                <a:gd name="T79" fmla="*/ 851 h 1166"/>
                <a:gd name="T80" fmla="*/ 1192 w 2087"/>
                <a:gd name="T81" fmla="*/ 801 h 1166"/>
                <a:gd name="T82" fmla="*/ 1125 w 2087"/>
                <a:gd name="T83" fmla="*/ 780 h 1166"/>
                <a:gd name="T84" fmla="*/ 1058 w 2087"/>
                <a:gd name="T85" fmla="*/ 787 h 1166"/>
                <a:gd name="T86" fmla="*/ 991 w 2087"/>
                <a:gd name="T87" fmla="*/ 798 h 1166"/>
                <a:gd name="T88" fmla="*/ 924 w 2087"/>
                <a:gd name="T89" fmla="*/ 807 h 1166"/>
                <a:gd name="T90" fmla="*/ 857 w 2087"/>
                <a:gd name="T91" fmla="*/ 813 h 1166"/>
                <a:gd name="T92" fmla="*/ 791 w 2087"/>
                <a:gd name="T93" fmla="*/ 815 h 1166"/>
                <a:gd name="T94" fmla="*/ 724 w 2087"/>
                <a:gd name="T95" fmla="*/ 817 h 1166"/>
                <a:gd name="T96" fmla="*/ 657 w 2087"/>
                <a:gd name="T97" fmla="*/ 821 h 1166"/>
                <a:gd name="T98" fmla="*/ 590 w 2087"/>
                <a:gd name="T99" fmla="*/ 832 h 1166"/>
                <a:gd name="T100" fmla="*/ 523 w 2087"/>
                <a:gd name="T101" fmla="*/ 850 h 1166"/>
                <a:gd name="T102" fmla="*/ 456 w 2087"/>
                <a:gd name="T103" fmla="*/ 790 h 1166"/>
                <a:gd name="T104" fmla="*/ 389 w 2087"/>
                <a:gd name="T105" fmla="*/ 717 h 1166"/>
                <a:gd name="T106" fmla="*/ 322 w 2087"/>
                <a:gd name="T107" fmla="*/ 652 h 1166"/>
                <a:gd name="T108" fmla="*/ 255 w 2087"/>
                <a:gd name="T109" fmla="*/ 607 h 1166"/>
                <a:gd name="T110" fmla="*/ 188 w 2087"/>
                <a:gd name="T111" fmla="*/ 587 h 1166"/>
                <a:gd name="T112" fmla="*/ 121 w 2087"/>
                <a:gd name="T113" fmla="*/ 597 h 1166"/>
                <a:gd name="T114" fmla="*/ 54 w 2087"/>
                <a:gd name="T115" fmla="*/ 633 h 1166"/>
                <a:gd name="T116" fmla="*/ 8 w 2087"/>
                <a:gd name="T117" fmla="*/ 691 h 1166"/>
                <a:gd name="T118" fmla="*/ 75 w 2087"/>
                <a:gd name="T119" fmla="*/ 775 h 1166"/>
                <a:gd name="T120" fmla="*/ 142 w 2087"/>
                <a:gd name="T121" fmla="*/ 839 h 1166"/>
                <a:gd name="T122" fmla="*/ 209 w 2087"/>
                <a:gd name="T123" fmla="*/ 881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6">
                  <a:moveTo>
                    <a:pt x="247" y="894"/>
                  </a:moveTo>
                  <a:lnTo>
                    <a:pt x="251" y="895"/>
                  </a:lnTo>
                  <a:lnTo>
                    <a:pt x="255" y="896"/>
                  </a:lnTo>
                  <a:lnTo>
                    <a:pt x="259" y="897"/>
                  </a:lnTo>
                  <a:lnTo>
                    <a:pt x="264" y="898"/>
                  </a:lnTo>
                  <a:lnTo>
                    <a:pt x="268" y="899"/>
                  </a:lnTo>
                  <a:lnTo>
                    <a:pt x="272" y="899"/>
                  </a:lnTo>
                  <a:lnTo>
                    <a:pt x="276" y="900"/>
                  </a:lnTo>
                  <a:lnTo>
                    <a:pt x="280" y="901"/>
                  </a:lnTo>
                  <a:lnTo>
                    <a:pt x="285" y="901"/>
                  </a:lnTo>
                  <a:lnTo>
                    <a:pt x="289" y="901"/>
                  </a:lnTo>
                  <a:lnTo>
                    <a:pt x="293" y="901"/>
                  </a:lnTo>
                  <a:lnTo>
                    <a:pt x="297" y="902"/>
                  </a:lnTo>
                  <a:lnTo>
                    <a:pt x="301" y="902"/>
                  </a:lnTo>
                  <a:lnTo>
                    <a:pt x="305" y="902"/>
                  </a:lnTo>
                  <a:lnTo>
                    <a:pt x="310" y="902"/>
                  </a:lnTo>
                  <a:lnTo>
                    <a:pt x="314" y="902"/>
                  </a:lnTo>
                  <a:lnTo>
                    <a:pt x="318" y="902"/>
                  </a:lnTo>
                  <a:lnTo>
                    <a:pt x="322" y="901"/>
                  </a:lnTo>
                  <a:lnTo>
                    <a:pt x="326" y="901"/>
                  </a:lnTo>
                  <a:lnTo>
                    <a:pt x="331" y="901"/>
                  </a:lnTo>
                  <a:lnTo>
                    <a:pt x="335" y="901"/>
                  </a:lnTo>
                  <a:lnTo>
                    <a:pt x="339" y="900"/>
                  </a:lnTo>
                  <a:lnTo>
                    <a:pt x="343" y="900"/>
                  </a:lnTo>
                  <a:lnTo>
                    <a:pt x="347" y="899"/>
                  </a:lnTo>
                  <a:lnTo>
                    <a:pt x="351" y="898"/>
                  </a:lnTo>
                  <a:lnTo>
                    <a:pt x="356" y="898"/>
                  </a:lnTo>
                  <a:lnTo>
                    <a:pt x="360" y="897"/>
                  </a:lnTo>
                  <a:lnTo>
                    <a:pt x="364" y="896"/>
                  </a:lnTo>
                  <a:lnTo>
                    <a:pt x="368" y="895"/>
                  </a:lnTo>
                  <a:lnTo>
                    <a:pt x="372" y="895"/>
                  </a:lnTo>
                  <a:lnTo>
                    <a:pt x="377" y="894"/>
                  </a:lnTo>
                  <a:lnTo>
                    <a:pt x="381" y="893"/>
                  </a:lnTo>
                  <a:lnTo>
                    <a:pt x="385" y="892"/>
                  </a:lnTo>
                  <a:lnTo>
                    <a:pt x="389" y="891"/>
                  </a:lnTo>
                  <a:lnTo>
                    <a:pt x="393" y="890"/>
                  </a:lnTo>
                  <a:lnTo>
                    <a:pt x="397" y="889"/>
                  </a:lnTo>
                  <a:lnTo>
                    <a:pt x="402" y="888"/>
                  </a:lnTo>
                  <a:lnTo>
                    <a:pt x="406" y="886"/>
                  </a:lnTo>
                  <a:lnTo>
                    <a:pt x="410" y="885"/>
                  </a:lnTo>
                  <a:lnTo>
                    <a:pt x="414" y="884"/>
                  </a:lnTo>
                  <a:lnTo>
                    <a:pt x="418" y="883"/>
                  </a:lnTo>
                  <a:lnTo>
                    <a:pt x="423" y="882"/>
                  </a:lnTo>
                  <a:lnTo>
                    <a:pt x="427" y="880"/>
                  </a:lnTo>
                  <a:lnTo>
                    <a:pt x="431" y="879"/>
                  </a:lnTo>
                  <a:lnTo>
                    <a:pt x="435" y="878"/>
                  </a:lnTo>
                  <a:lnTo>
                    <a:pt x="439" y="876"/>
                  </a:lnTo>
                  <a:lnTo>
                    <a:pt x="444" y="875"/>
                  </a:lnTo>
                  <a:lnTo>
                    <a:pt x="448" y="874"/>
                  </a:lnTo>
                  <a:lnTo>
                    <a:pt x="452" y="873"/>
                  </a:lnTo>
                  <a:lnTo>
                    <a:pt x="456" y="871"/>
                  </a:lnTo>
                  <a:lnTo>
                    <a:pt x="460" y="870"/>
                  </a:lnTo>
                  <a:lnTo>
                    <a:pt x="464" y="869"/>
                  </a:lnTo>
                  <a:lnTo>
                    <a:pt x="469" y="867"/>
                  </a:lnTo>
                  <a:lnTo>
                    <a:pt x="473" y="866"/>
                  </a:lnTo>
                  <a:lnTo>
                    <a:pt x="477" y="864"/>
                  </a:lnTo>
                  <a:lnTo>
                    <a:pt x="481" y="863"/>
                  </a:lnTo>
                  <a:lnTo>
                    <a:pt x="485" y="862"/>
                  </a:lnTo>
                  <a:lnTo>
                    <a:pt x="490" y="861"/>
                  </a:lnTo>
                  <a:lnTo>
                    <a:pt x="494" y="859"/>
                  </a:lnTo>
                  <a:lnTo>
                    <a:pt x="498" y="858"/>
                  </a:lnTo>
                  <a:lnTo>
                    <a:pt x="502" y="856"/>
                  </a:lnTo>
                  <a:lnTo>
                    <a:pt x="506" y="855"/>
                  </a:lnTo>
                  <a:lnTo>
                    <a:pt x="510" y="854"/>
                  </a:lnTo>
                  <a:lnTo>
                    <a:pt x="515" y="854"/>
                  </a:lnTo>
                  <a:lnTo>
                    <a:pt x="519" y="858"/>
                  </a:lnTo>
                  <a:lnTo>
                    <a:pt x="523" y="862"/>
                  </a:lnTo>
                  <a:lnTo>
                    <a:pt x="527" y="866"/>
                  </a:lnTo>
                  <a:lnTo>
                    <a:pt x="531" y="870"/>
                  </a:lnTo>
                  <a:lnTo>
                    <a:pt x="536" y="874"/>
                  </a:lnTo>
                  <a:lnTo>
                    <a:pt x="540" y="878"/>
                  </a:lnTo>
                  <a:lnTo>
                    <a:pt x="544" y="882"/>
                  </a:lnTo>
                  <a:lnTo>
                    <a:pt x="548" y="886"/>
                  </a:lnTo>
                  <a:lnTo>
                    <a:pt x="552" y="890"/>
                  </a:lnTo>
                  <a:lnTo>
                    <a:pt x="556" y="894"/>
                  </a:lnTo>
                  <a:lnTo>
                    <a:pt x="561" y="897"/>
                  </a:lnTo>
                  <a:lnTo>
                    <a:pt x="565" y="901"/>
                  </a:lnTo>
                  <a:lnTo>
                    <a:pt x="569" y="904"/>
                  </a:lnTo>
                  <a:lnTo>
                    <a:pt x="573" y="908"/>
                  </a:lnTo>
                  <a:lnTo>
                    <a:pt x="577" y="911"/>
                  </a:lnTo>
                  <a:lnTo>
                    <a:pt x="582" y="914"/>
                  </a:lnTo>
                  <a:lnTo>
                    <a:pt x="586" y="917"/>
                  </a:lnTo>
                  <a:lnTo>
                    <a:pt x="590" y="920"/>
                  </a:lnTo>
                  <a:lnTo>
                    <a:pt x="594" y="923"/>
                  </a:lnTo>
                  <a:lnTo>
                    <a:pt x="598" y="926"/>
                  </a:lnTo>
                  <a:lnTo>
                    <a:pt x="602" y="929"/>
                  </a:lnTo>
                  <a:lnTo>
                    <a:pt x="607" y="931"/>
                  </a:lnTo>
                  <a:lnTo>
                    <a:pt x="611" y="934"/>
                  </a:lnTo>
                  <a:lnTo>
                    <a:pt x="615" y="937"/>
                  </a:lnTo>
                  <a:lnTo>
                    <a:pt x="619" y="939"/>
                  </a:lnTo>
                  <a:lnTo>
                    <a:pt x="623" y="941"/>
                  </a:lnTo>
                  <a:lnTo>
                    <a:pt x="628" y="944"/>
                  </a:lnTo>
                  <a:lnTo>
                    <a:pt x="632" y="946"/>
                  </a:lnTo>
                  <a:lnTo>
                    <a:pt x="636" y="948"/>
                  </a:lnTo>
                  <a:lnTo>
                    <a:pt x="640" y="950"/>
                  </a:lnTo>
                  <a:lnTo>
                    <a:pt x="644" y="951"/>
                  </a:lnTo>
                  <a:lnTo>
                    <a:pt x="648" y="953"/>
                  </a:lnTo>
                  <a:lnTo>
                    <a:pt x="652" y="955"/>
                  </a:lnTo>
                  <a:lnTo>
                    <a:pt x="657" y="956"/>
                  </a:lnTo>
                  <a:lnTo>
                    <a:pt x="661" y="957"/>
                  </a:lnTo>
                  <a:lnTo>
                    <a:pt x="665" y="959"/>
                  </a:lnTo>
                  <a:lnTo>
                    <a:pt x="669" y="960"/>
                  </a:lnTo>
                  <a:lnTo>
                    <a:pt x="674" y="961"/>
                  </a:lnTo>
                  <a:lnTo>
                    <a:pt x="678" y="962"/>
                  </a:lnTo>
                  <a:lnTo>
                    <a:pt x="682" y="962"/>
                  </a:lnTo>
                  <a:lnTo>
                    <a:pt x="686" y="963"/>
                  </a:lnTo>
                  <a:lnTo>
                    <a:pt x="690" y="964"/>
                  </a:lnTo>
                  <a:lnTo>
                    <a:pt x="694" y="964"/>
                  </a:lnTo>
                  <a:lnTo>
                    <a:pt x="698" y="965"/>
                  </a:lnTo>
                  <a:lnTo>
                    <a:pt x="703" y="965"/>
                  </a:lnTo>
                  <a:lnTo>
                    <a:pt x="707" y="965"/>
                  </a:lnTo>
                  <a:lnTo>
                    <a:pt x="711" y="965"/>
                  </a:lnTo>
                  <a:lnTo>
                    <a:pt x="715" y="965"/>
                  </a:lnTo>
                  <a:lnTo>
                    <a:pt x="720" y="965"/>
                  </a:lnTo>
                  <a:lnTo>
                    <a:pt x="724" y="965"/>
                  </a:lnTo>
                  <a:lnTo>
                    <a:pt x="728" y="965"/>
                  </a:lnTo>
                  <a:lnTo>
                    <a:pt x="732" y="964"/>
                  </a:lnTo>
                  <a:lnTo>
                    <a:pt x="736" y="963"/>
                  </a:lnTo>
                  <a:lnTo>
                    <a:pt x="741" y="963"/>
                  </a:lnTo>
                  <a:lnTo>
                    <a:pt x="744" y="962"/>
                  </a:lnTo>
                  <a:lnTo>
                    <a:pt x="749" y="961"/>
                  </a:lnTo>
                  <a:lnTo>
                    <a:pt x="753" y="960"/>
                  </a:lnTo>
                  <a:lnTo>
                    <a:pt x="757" y="959"/>
                  </a:lnTo>
                  <a:lnTo>
                    <a:pt x="761" y="958"/>
                  </a:lnTo>
                  <a:lnTo>
                    <a:pt x="765" y="957"/>
                  </a:lnTo>
                  <a:lnTo>
                    <a:pt x="770" y="956"/>
                  </a:lnTo>
                  <a:lnTo>
                    <a:pt x="774" y="954"/>
                  </a:lnTo>
                  <a:lnTo>
                    <a:pt x="778" y="953"/>
                  </a:lnTo>
                  <a:lnTo>
                    <a:pt x="782" y="951"/>
                  </a:lnTo>
                  <a:lnTo>
                    <a:pt x="787" y="949"/>
                  </a:lnTo>
                  <a:lnTo>
                    <a:pt x="791" y="947"/>
                  </a:lnTo>
                  <a:lnTo>
                    <a:pt x="795" y="946"/>
                  </a:lnTo>
                  <a:lnTo>
                    <a:pt x="799" y="944"/>
                  </a:lnTo>
                  <a:lnTo>
                    <a:pt x="803" y="942"/>
                  </a:lnTo>
                  <a:lnTo>
                    <a:pt x="807" y="940"/>
                  </a:lnTo>
                  <a:lnTo>
                    <a:pt x="811" y="938"/>
                  </a:lnTo>
                  <a:lnTo>
                    <a:pt x="816" y="935"/>
                  </a:lnTo>
                  <a:lnTo>
                    <a:pt x="820" y="933"/>
                  </a:lnTo>
                  <a:lnTo>
                    <a:pt x="824" y="931"/>
                  </a:lnTo>
                  <a:lnTo>
                    <a:pt x="828" y="928"/>
                  </a:lnTo>
                  <a:lnTo>
                    <a:pt x="832" y="926"/>
                  </a:lnTo>
                  <a:lnTo>
                    <a:pt x="837" y="923"/>
                  </a:lnTo>
                  <a:lnTo>
                    <a:pt x="841" y="921"/>
                  </a:lnTo>
                  <a:lnTo>
                    <a:pt x="845" y="918"/>
                  </a:lnTo>
                  <a:lnTo>
                    <a:pt x="849" y="916"/>
                  </a:lnTo>
                  <a:lnTo>
                    <a:pt x="853" y="913"/>
                  </a:lnTo>
                  <a:lnTo>
                    <a:pt x="857" y="910"/>
                  </a:lnTo>
                  <a:lnTo>
                    <a:pt x="862" y="907"/>
                  </a:lnTo>
                  <a:lnTo>
                    <a:pt x="866" y="904"/>
                  </a:lnTo>
                  <a:lnTo>
                    <a:pt x="870" y="902"/>
                  </a:lnTo>
                  <a:lnTo>
                    <a:pt x="874" y="899"/>
                  </a:lnTo>
                  <a:lnTo>
                    <a:pt x="878" y="896"/>
                  </a:lnTo>
                  <a:lnTo>
                    <a:pt x="883" y="893"/>
                  </a:lnTo>
                  <a:lnTo>
                    <a:pt x="887" y="890"/>
                  </a:lnTo>
                  <a:lnTo>
                    <a:pt x="891" y="887"/>
                  </a:lnTo>
                  <a:lnTo>
                    <a:pt x="895" y="884"/>
                  </a:lnTo>
                  <a:lnTo>
                    <a:pt x="899" y="881"/>
                  </a:lnTo>
                  <a:lnTo>
                    <a:pt x="903" y="878"/>
                  </a:lnTo>
                  <a:lnTo>
                    <a:pt x="908" y="875"/>
                  </a:lnTo>
                  <a:lnTo>
                    <a:pt x="912" y="872"/>
                  </a:lnTo>
                  <a:lnTo>
                    <a:pt x="916" y="869"/>
                  </a:lnTo>
                  <a:lnTo>
                    <a:pt x="920" y="866"/>
                  </a:lnTo>
                  <a:lnTo>
                    <a:pt x="924" y="863"/>
                  </a:lnTo>
                  <a:lnTo>
                    <a:pt x="929" y="860"/>
                  </a:lnTo>
                  <a:lnTo>
                    <a:pt x="933" y="857"/>
                  </a:lnTo>
                  <a:lnTo>
                    <a:pt x="937" y="854"/>
                  </a:lnTo>
                  <a:lnTo>
                    <a:pt x="941" y="851"/>
                  </a:lnTo>
                  <a:lnTo>
                    <a:pt x="945" y="848"/>
                  </a:lnTo>
                  <a:lnTo>
                    <a:pt x="949" y="845"/>
                  </a:lnTo>
                  <a:lnTo>
                    <a:pt x="954" y="842"/>
                  </a:lnTo>
                  <a:lnTo>
                    <a:pt x="958" y="839"/>
                  </a:lnTo>
                  <a:lnTo>
                    <a:pt x="962" y="836"/>
                  </a:lnTo>
                  <a:lnTo>
                    <a:pt x="966" y="833"/>
                  </a:lnTo>
                  <a:lnTo>
                    <a:pt x="970" y="831"/>
                  </a:lnTo>
                  <a:lnTo>
                    <a:pt x="975" y="828"/>
                  </a:lnTo>
                  <a:lnTo>
                    <a:pt x="979" y="825"/>
                  </a:lnTo>
                  <a:lnTo>
                    <a:pt x="983" y="823"/>
                  </a:lnTo>
                  <a:lnTo>
                    <a:pt x="987" y="820"/>
                  </a:lnTo>
                  <a:lnTo>
                    <a:pt x="991" y="818"/>
                  </a:lnTo>
                  <a:lnTo>
                    <a:pt x="995" y="815"/>
                  </a:lnTo>
                  <a:lnTo>
                    <a:pt x="1000" y="813"/>
                  </a:lnTo>
                  <a:lnTo>
                    <a:pt x="1004" y="810"/>
                  </a:lnTo>
                  <a:lnTo>
                    <a:pt x="1008" y="808"/>
                  </a:lnTo>
                  <a:lnTo>
                    <a:pt x="1012" y="806"/>
                  </a:lnTo>
                  <a:lnTo>
                    <a:pt x="1016" y="804"/>
                  </a:lnTo>
                  <a:lnTo>
                    <a:pt x="1021" y="802"/>
                  </a:lnTo>
                  <a:lnTo>
                    <a:pt x="1025" y="800"/>
                  </a:lnTo>
                  <a:lnTo>
                    <a:pt x="1029" y="798"/>
                  </a:lnTo>
                  <a:lnTo>
                    <a:pt x="1033" y="796"/>
                  </a:lnTo>
                  <a:lnTo>
                    <a:pt x="1037" y="794"/>
                  </a:lnTo>
                  <a:lnTo>
                    <a:pt x="1042" y="793"/>
                  </a:lnTo>
                  <a:lnTo>
                    <a:pt x="1046" y="792"/>
                  </a:lnTo>
                  <a:lnTo>
                    <a:pt x="1050" y="791"/>
                  </a:lnTo>
                  <a:lnTo>
                    <a:pt x="1054" y="791"/>
                  </a:lnTo>
                  <a:lnTo>
                    <a:pt x="1058" y="791"/>
                  </a:lnTo>
                  <a:lnTo>
                    <a:pt x="1062" y="790"/>
                  </a:lnTo>
                  <a:lnTo>
                    <a:pt x="1067" y="790"/>
                  </a:lnTo>
                  <a:lnTo>
                    <a:pt x="1071" y="790"/>
                  </a:lnTo>
                  <a:lnTo>
                    <a:pt x="1075" y="790"/>
                  </a:lnTo>
                  <a:lnTo>
                    <a:pt x="1079" y="790"/>
                  </a:lnTo>
                  <a:lnTo>
                    <a:pt x="1083" y="790"/>
                  </a:lnTo>
                  <a:lnTo>
                    <a:pt x="1088" y="790"/>
                  </a:lnTo>
                  <a:lnTo>
                    <a:pt x="1092" y="790"/>
                  </a:lnTo>
                  <a:lnTo>
                    <a:pt x="1096" y="790"/>
                  </a:lnTo>
                  <a:lnTo>
                    <a:pt x="1100" y="790"/>
                  </a:lnTo>
                  <a:lnTo>
                    <a:pt x="1104" y="790"/>
                  </a:lnTo>
                  <a:lnTo>
                    <a:pt x="1108" y="790"/>
                  </a:lnTo>
                  <a:lnTo>
                    <a:pt x="1113" y="791"/>
                  </a:lnTo>
                  <a:lnTo>
                    <a:pt x="1117" y="791"/>
                  </a:lnTo>
                  <a:lnTo>
                    <a:pt x="1121" y="792"/>
                  </a:lnTo>
                  <a:lnTo>
                    <a:pt x="1125" y="792"/>
                  </a:lnTo>
                  <a:lnTo>
                    <a:pt x="1129" y="793"/>
                  </a:lnTo>
                  <a:lnTo>
                    <a:pt x="1134" y="793"/>
                  </a:lnTo>
                  <a:lnTo>
                    <a:pt x="1138" y="794"/>
                  </a:lnTo>
                  <a:lnTo>
                    <a:pt x="1142" y="795"/>
                  </a:lnTo>
                  <a:lnTo>
                    <a:pt x="1146" y="796"/>
                  </a:lnTo>
                  <a:lnTo>
                    <a:pt x="1150" y="797"/>
                  </a:lnTo>
                  <a:lnTo>
                    <a:pt x="1154" y="798"/>
                  </a:lnTo>
                  <a:lnTo>
                    <a:pt x="1159" y="799"/>
                  </a:lnTo>
                  <a:lnTo>
                    <a:pt x="1163" y="800"/>
                  </a:lnTo>
                  <a:lnTo>
                    <a:pt x="1167" y="802"/>
                  </a:lnTo>
                  <a:lnTo>
                    <a:pt x="1171" y="803"/>
                  </a:lnTo>
                  <a:lnTo>
                    <a:pt x="1175" y="804"/>
                  </a:lnTo>
                  <a:lnTo>
                    <a:pt x="1180" y="806"/>
                  </a:lnTo>
                  <a:lnTo>
                    <a:pt x="1184" y="808"/>
                  </a:lnTo>
                  <a:lnTo>
                    <a:pt x="1188" y="809"/>
                  </a:lnTo>
                  <a:lnTo>
                    <a:pt x="1192" y="811"/>
                  </a:lnTo>
                  <a:lnTo>
                    <a:pt x="1196" y="813"/>
                  </a:lnTo>
                  <a:lnTo>
                    <a:pt x="1200" y="815"/>
                  </a:lnTo>
                  <a:lnTo>
                    <a:pt x="1205" y="818"/>
                  </a:lnTo>
                  <a:lnTo>
                    <a:pt x="1209" y="820"/>
                  </a:lnTo>
                  <a:lnTo>
                    <a:pt x="1213" y="822"/>
                  </a:lnTo>
                  <a:lnTo>
                    <a:pt x="1217" y="824"/>
                  </a:lnTo>
                  <a:lnTo>
                    <a:pt x="1221" y="827"/>
                  </a:lnTo>
                  <a:lnTo>
                    <a:pt x="1226" y="830"/>
                  </a:lnTo>
                  <a:lnTo>
                    <a:pt x="1230" y="832"/>
                  </a:lnTo>
                  <a:lnTo>
                    <a:pt x="1234" y="835"/>
                  </a:lnTo>
                  <a:lnTo>
                    <a:pt x="1238" y="838"/>
                  </a:lnTo>
                  <a:lnTo>
                    <a:pt x="1242" y="841"/>
                  </a:lnTo>
                  <a:lnTo>
                    <a:pt x="1246" y="844"/>
                  </a:lnTo>
                  <a:lnTo>
                    <a:pt x="1251" y="848"/>
                  </a:lnTo>
                  <a:lnTo>
                    <a:pt x="1255" y="851"/>
                  </a:lnTo>
                  <a:lnTo>
                    <a:pt x="1259" y="854"/>
                  </a:lnTo>
                  <a:lnTo>
                    <a:pt x="1263" y="858"/>
                  </a:lnTo>
                  <a:lnTo>
                    <a:pt x="1267" y="861"/>
                  </a:lnTo>
                  <a:lnTo>
                    <a:pt x="1272" y="865"/>
                  </a:lnTo>
                  <a:lnTo>
                    <a:pt x="1276" y="869"/>
                  </a:lnTo>
                  <a:lnTo>
                    <a:pt x="1280" y="873"/>
                  </a:lnTo>
                  <a:lnTo>
                    <a:pt x="1284" y="877"/>
                  </a:lnTo>
                  <a:lnTo>
                    <a:pt x="1288" y="881"/>
                  </a:lnTo>
                  <a:lnTo>
                    <a:pt x="1292" y="885"/>
                  </a:lnTo>
                  <a:lnTo>
                    <a:pt x="1297" y="889"/>
                  </a:lnTo>
                  <a:lnTo>
                    <a:pt x="1301" y="893"/>
                  </a:lnTo>
                  <a:lnTo>
                    <a:pt x="1305" y="898"/>
                  </a:lnTo>
                  <a:lnTo>
                    <a:pt x="1309" y="902"/>
                  </a:lnTo>
                  <a:lnTo>
                    <a:pt x="1313" y="907"/>
                  </a:lnTo>
                  <a:lnTo>
                    <a:pt x="1318" y="912"/>
                  </a:lnTo>
                  <a:lnTo>
                    <a:pt x="1322" y="917"/>
                  </a:lnTo>
                  <a:lnTo>
                    <a:pt x="1326" y="922"/>
                  </a:lnTo>
                  <a:lnTo>
                    <a:pt x="1330" y="927"/>
                  </a:lnTo>
                  <a:lnTo>
                    <a:pt x="1334" y="931"/>
                  </a:lnTo>
                  <a:lnTo>
                    <a:pt x="1339" y="937"/>
                  </a:lnTo>
                  <a:lnTo>
                    <a:pt x="1342" y="942"/>
                  </a:lnTo>
                  <a:lnTo>
                    <a:pt x="1347" y="947"/>
                  </a:lnTo>
                  <a:lnTo>
                    <a:pt x="1351" y="952"/>
                  </a:lnTo>
                  <a:lnTo>
                    <a:pt x="1355" y="957"/>
                  </a:lnTo>
                  <a:lnTo>
                    <a:pt x="1359" y="962"/>
                  </a:lnTo>
                  <a:lnTo>
                    <a:pt x="1364" y="967"/>
                  </a:lnTo>
                  <a:lnTo>
                    <a:pt x="1368" y="972"/>
                  </a:lnTo>
                  <a:lnTo>
                    <a:pt x="1372" y="978"/>
                  </a:lnTo>
                  <a:lnTo>
                    <a:pt x="1376" y="983"/>
                  </a:lnTo>
                  <a:lnTo>
                    <a:pt x="1380" y="988"/>
                  </a:lnTo>
                  <a:lnTo>
                    <a:pt x="1385" y="993"/>
                  </a:lnTo>
                  <a:lnTo>
                    <a:pt x="1389" y="998"/>
                  </a:lnTo>
                  <a:lnTo>
                    <a:pt x="1393" y="1003"/>
                  </a:lnTo>
                  <a:lnTo>
                    <a:pt x="1397" y="1008"/>
                  </a:lnTo>
                  <a:lnTo>
                    <a:pt x="1401" y="1014"/>
                  </a:lnTo>
                  <a:lnTo>
                    <a:pt x="1405" y="1019"/>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3"/>
                  </a:lnTo>
                  <a:lnTo>
                    <a:pt x="1531" y="1145"/>
                  </a:lnTo>
                  <a:lnTo>
                    <a:pt x="1535" y="1147"/>
                  </a:lnTo>
                  <a:lnTo>
                    <a:pt x="1539" y="1150"/>
                  </a:lnTo>
                  <a:lnTo>
                    <a:pt x="1543" y="1151"/>
                  </a:lnTo>
                  <a:lnTo>
                    <a:pt x="1547" y="1153"/>
                  </a:lnTo>
                  <a:lnTo>
                    <a:pt x="1552" y="1155"/>
                  </a:lnTo>
                  <a:lnTo>
                    <a:pt x="1556" y="1156"/>
                  </a:lnTo>
                  <a:lnTo>
                    <a:pt x="1560" y="1158"/>
                  </a:lnTo>
                  <a:lnTo>
                    <a:pt x="1564" y="1160"/>
                  </a:lnTo>
                  <a:lnTo>
                    <a:pt x="1568" y="1161"/>
                  </a:lnTo>
                  <a:lnTo>
                    <a:pt x="1573" y="1162"/>
                  </a:lnTo>
                  <a:lnTo>
                    <a:pt x="1577" y="1163"/>
                  </a:lnTo>
                  <a:lnTo>
                    <a:pt x="1581" y="1164"/>
                  </a:lnTo>
                  <a:lnTo>
                    <a:pt x="1585" y="1165"/>
                  </a:lnTo>
                  <a:lnTo>
                    <a:pt x="1589" y="1165"/>
                  </a:lnTo>
                  <a:lnTo>
                    <a:pt x="1593" y="1165"/>
                  </a:lnTo>
                  <a:lnTo>
                    <a:pt x="1598" y="1166"/>
                  </a:lnTo>
                  <a:lnTo>
                    <a:pt x="1602" y="1165"/>
                  </a:lnTo>
                  <a:lnTo>
                    <a:pt x="1606" y="1165"/>
                  </a:lnTo>
                  <a:lnTo>
                    <a:pt x="1610" y="1165"/>
                  </a:lnTo>
                  <a:lnTo>
                    <a:pt x="1614" y="1164"/>
                  </a:lnTo>
                  <a:lnTo>
                    <a:pt x="1619" y="1163"/>
                  </a:lnTo>
                  <a:lnTo>
                    <a:pt x="1623" y="1162"/>
                  </a:lnTo>
                  <a:lnTo>
                    <a:pt x="1627" y="1161"/>
                  </a:lnTo>
                  <a:lnTo>
                    <a:pt x="1631" y="1160"/>
                  </a:lnTo>
                  <a:lnTo>
                    <a:pt x="1636" y="1158"/>
                  </a:lnTo>
                  <a:lnTo>
                    <a:pt x="1639" y="1156"/>
                  </a:lnTo>
                  <a:lnTo>
                    <a:pt x="1644" y="1154"/>
                  </a:lnTo>
                  <a:lnTo>
                    <a:pt x="1648" y="1152"/>
                  </a:lnTo>
                  <a:lnTo>
                    <a:pt x="1652" y="1150"/>
                  </a:lnTo>
                  <a:lnTo>
                    <a:pt x="1656" y="1147"/>
                  </a:lnTo>
                  <a:lnTo>
                    <a:pt x="1660" y="1144"/>
                  </a:lnTo>
                  <a:lnTo>
                    <a:pt x="1665" y="1141"/>
                  </a:lnTo>
                  <a:lnTo>
                    <a:pt x="1669" y="1138"/>
                  </a:lnTo>
                  <a:lnTo>
                    <a:pt x="1673" y="1134"/>
                  </a:lnTo>
                  <a:lnTo>
                    <a:pt x="1677" y="1131"/>
                  </a:lnTo>
                  <a:lnTo>
                    <a:pt x="1681" y="1127"/>
                  </a:lnTo>
                  <a:lnTo>
                    <a:pt x="1686" y="1123"/>
                  </a:lnTo>
                  <a:lnTo>
                    <a:pt x="1690" y="1118"/>
                  </a:lnTo>
                  <a:lnTo>
                    <a:pt x="1694" y="1114"/>
                  </a:lnTo>
                  <a:lnTo>
                    <a:pt x="1698" y="1109"/>
                  </a:lnTo>
                  <a:lnTo>
                    <a:pt x="1702" y="1104"/>
                  </a:lnTo>
                  <a:lnTo>
                    <a:pt x="1706" y="1099"/>
                  </a:lnTo>
                  <a:lnTo>
                    <a:pt x="1711" y="1093"/>
                  </a:lnTo>
                  <a:lnTo>
                    <a:pt x="1715" y="1088"/>
                  </a:lnTo>
                  <a:lnTo>
                    <a:pt x="1719" y="1082"/>
                  </a:lnTo>
                  <a:lnTo>
                    <a:pt x="1723" y="1076"/>
                  </a:lnTo>
                  <a:lnTo>
                    <a:pt x="1727" y="1070"/>
                  </a:lnTo>
                  <a:lnTo>
                    <a:pt x="1732" y="1063"/>
                  </a:lnTo>
                  <a:lnTo>
                    <a:pt x="1736" y="1056"/>
                  </a:lnTo>
                  <a:lnTo>
                    <a:pt x="1740" y="1049"/>
                  </a:lnTo>
                  <a:lnTo>
                    <a:pt x="1744" y="1042"/>
                  </a:lnTo>
                  <a:lnTo>
                    <a:pt x="1748" y="1035"/>
                  </a:lnTo>
                  <a:lnTo>
                    <a:pt x="1752" y="1027"/>
                  </a:lnTo>
                  <a:lnTo>
                    <a:pt x="1757" y="1020"/>
                  </a:lnTo>
                  <a:lnTo>
                    <a:pt x="1761" y="1012"/>
                  </a:lnTo>
                  <a:lnTo>
                    <a:pt x="1765" y="1004"/>
                  </a:lnTo>
                  <a:lnTo>
                    <a:pt x="1769" y="995"/>
                  </a:lnTo>
                  <a:lnTo>
                    <a:pt x="1773" y="987"/>
                  </a:lnTo>
                  <a:lnTo>
                    <a:pt x="1778" y="978"/>
                  </a:lnTo>
                  <a:lnTo>
                    <a:pt x="1782" y="969"/>
                  </a:lnTo>
                  <a:lnTo>
                    <a:pt x="1786" y="960"/>
                  </a:lnTo>
                  <a:lnTo>
                    <a:pt x="1790" y="950"/>
                  </a:lnTo>
                  <a:lnTo>
                    <a:pt x="1794" y="941"/>
                  </a:lnTo>
                  <a:lnTo>
                    <a:pt x="1798" y="931"/>
                  </a:lnTo>
                  <a:lnTo>
                    <a:pt x="1803" y="921"/>
                  </a:lnTo>
                  <a:lnTo>
                    <a:pt x="1807" y="911"/>
                  </a:lnTo>
                  <a:lnTo>
                    <a:pt x="1811" y="901"/>
                  </a:lnTo>
                  <a:lnTo>
                    <a:pt x="1815" y="890"/>
                  </a:lnTo>
                  <a:lnTo>
                    <a:pt x="1819" y="879"/>
                  </a:lnTo>
                  <a:lnTo>
                    <a:pt x="1824" y="869"/>
                  </a:lnTo>
                  <a:lnTo>
                    <a:pt x="1828" y="858"/>
                  </a:lnTo>
                  <a:lnTo>
                    <a:pt x="1832" y="846"/>
                  </a:lnTo>
                  <a:lnTo>
                    <a:pt x="1836" y="835"/>
                  </a:lnTo>
                  <a:lnTo>
                    <a:pt x="1840" y="824"/>
                  </a:lnTo>
                  <a:lnTo>
                    <a:pt x="1844" y="812"/>
                  </a:lnTo>
                  <a:lnTo>
                    <a:pt x="1849" y="800"/>
                  </a:lnTo>
                  <a:lnTo>
                    <a:pt x="1853" y="788"/>
                  </a:lnTo>
                  <a:lnTo>
                    <a:pt x="1857" y="776"/>
                  </a:lnTo>
                  <a:lnTo>
                    <a:pt x="1861" y="763"/>
                  </a:lnTo>
                  <a:lnTo>
                    <a:pt x="1865" y="751"/>
                  </a:lnTo>
                  <a:lnTo>
                    <a:pt x="1870" y="738"/>
                  </a:lnTo>
                  <a:lnTo>
                    <a:pt x="1874" y="726"/>
                  </a:lnTo>
                  <a:lnTo>
                    <a:pt x="1878" y="713"/>
                  </a:lnTo>
                  <a:lnTo>
                    <a:pt x="1882" y="700"/>
                  </a:lnTo>
                  <a:lnTo>
                    <a:pt x="1886" y="687"/>
                  </a:lnTo>
                  <a:lnTo>
                    <a:pt x="1890" y="673"/>
                  </a:lnTo>
                  <a:lnTo>
                    <a:pt x="1895" y="660"/>
                  </a:lnTo>
                  <a:lnTo>
                    <a:pt x="1899" y="647"/>
                  </a:lnTo>
                  <a:lnTo>
                    <a:pt x="1903" y="633"/>
                  </a:lnTo>
                  <a:lnTo>
                    <a:pt x="1907" y="620"/>
                  </a:lnTo>
                  <a:lnTo>
                    <a:pt x="1911" y="606"/>
                  </a:lnTo>
                  <a:lnTo>
                    <a:pt x="1916" y="592"/>
                  </a:lnTo>
                  <a:lnTo>
                    <a:pt x="1920" y="578"/>
                  </a:lnTo>
                  <a:lnTo>
                    <a:pt x="1924" y="564"/>
                  </a:lnTo>
                  <a:lnTo>
                    <a:pt x="1928" y="550"/>
                  </a:lnTo>
                  <a:lnTo>
                    <a:pt x="1932" y="536"/>
                  </a:lnTo>
                  <a:lnTo>
                    <a:pt x="1936" y="521"/>
                  </a:lnTo>
                  <a:lnTo>
                    <a:pt x="1941" y="507"/>
                  </a:lnTo>
                  <a:lnTo>
                    <a:pt x="1945" y="493"/>
                  </a:lnTo>
                  <a:lnTo>
                    <a:pt x="1949" y="478"/>
                  </a:lnTo>
                  <a:lnTo>
                    <a:pt x="1953" y="464"/>
                  </a:lnTo>
                  <a:lnTo>
                    <a:pt x="1957" y="449"/>
                  </a:lnTo>
                  <a:lnTo>
                    <a:pt x="1962" y="434"/>
                  </a:lnTo>
                  <a:lnTo>
                    <a:pt x="1966" y="420"/>
                  </a:lnTo>
                  <a:lnTo>
                    <a:pt x="1970" y="405"/>
                  </a:lnTo>
                  <a:lnTo>
                    <a:pt x="1974" y="390"/>
                  </a:lnTo>
                  <a:lnTo>
                    <a:pt x="1978" y="376"/>
                  </a:lnTo>
                  <a:lnTo>
                    <a:pt x="1983" y="361"/>
                  </a:lnTo>
                  <a:lnTo>
                    <a:pt x="1987" y="346"/>
                  </a:lnTo>
                  <a:lnTo>
                    <a:pt x="1991" y="332"/>
                  </a:lnTo>
                  <a:lnTo>
                    <a:pt x="1995" y="317"/>
                  </a:lnTo>
                  <a:lnTo>
                    <a:pt x="1999" y="302"/>
                  </a:lnTo>
                  <a:lnTo>
                    <a:pt x="2003" y="287"/>
                  </a:lnTo>
                  <a:lnTo>
                    <a:pt x="2008" y="272"/>
                  </a:lnTo>
                  <a:lnTo>
                    <a:pt x="2012" y="258"/>
                  </a:lnTo>
                  <a:lnTo>
                    <a:pt x="2016" y="243"/>
                  </a:lnTo>
                  <a:lnTo>
                    <a:pt x="2020" y="228"/>
                  </a:lnTo>
                  <a:lnTo>
                    <a:pt x="2024" y="213"/>
                  </a:lnTo>
                  <a:lnTo>
                    <a:pt x="2029" y="199"/>
                  </a:lnTo>
                  <a:lnTo>
                    <a:pt x="2033" y="184"/>
                  </a:lnTo>
                  <a:lnTo>
                    <a:pt x="2037" y="170"/>
                  </a:lnTo>
                  <a:lnTo>
                    <a:pt x="2041" y="155"/>
                  </a:lnTo>
                  <a:lnTo>
                    <a:pt x="2045" y="141"/>
                  </a:lnTo>
                  <a:lnTo>
                    <a:pt x="2049" y="126"/>
                  </a:lnTo>
                  <a:lnTo>
                    <a:pt x="2054" y="112"/>
                  </a:lnTo>
                  <a:lnTo>
                    <a:pt x="2058" y="98"/>
                  </a:lnTo>
                  <a:lnTo>
                    <a:pt x="2062" y="83"/>
                  </a:lnTo>
                  <a:lnTo>
                    <a:pt x="2066" y="69"/>
                  </a:lnTo>
                  <a:lnTo>
                    <a:pt x="2070" y="55"/>
                  </a:lnTo>
                  <a:lnTo>
                    <a:pt x="2075" y="41"/>
                  </a:lnTo>
                  <a:lnTo>
                    <a:pt x="2079" y="27"/>
                  </a:lnTo>
                  <a:lnTo>
                    <a:pt x="2083" y="13"/>
                  </a:lnTo>
                  <a:lnTo>
                    <a:pt x="2087" y="0"/>
                  </a:lnTo>
                  <a:lnTo>
                    <a:pt x="2087" y="0"/>
                  </a:lnTo>
                  <a:lnTo>
                    <a:pt x="2083" y="7"/>
                  </a:lnTo>
                  <a:lnTo>
                    <a:pt x="2079" y="15"/>
                  </a:lnTo>
                  <a:lnTo>
                    <a:pt x="2075" y="22"/>
                  </a:lnTo>
                  <a:lnTo>
                    <a:pt x="2070" y="31"/>
                  </a:lnTo>
                  <a:lnTo>
                    <a:pt x="2066" y="39"/>
                  </a:lnTo>
                  <a:lnTo>
                    <a:pt x="2062" y="47"/>
                  </a:lnTo>
                  <a:lnTo>
                    <a:pt x="2058" y="56"/>
                  </a:lnTo>
                  <a:lnTo>
                    <a:pt x="2054" y="65"/>
                  </a:lnTo>
                  <a:lnTo>
                    <a:pt x="2049" y="74"/>
                  </a:lnTo>
                  <a:lnTo>
                    <a:pt x="2045" y="83"/>
                  </a:lnTo>
                  <a:lnTo>
                    <a:pt x="2041" y="93"/>
                  </a:lnTo>
                  <a:lnTo>
                    <a:pt x="2037" y="103"/>
                  </a:lnTo>
                  <a:lnTo>
                    <a:pt x="2033" y="113"/>
                  </a:lnTo>
                  <a:lnTo>
                    <a:pt x="2029" y="123"/>
                  </a:lnTo>
                  <a:lnTo>
                    <a:pt x="2024" y="134"/>
                  </a:lnTo>
                  <a:lnTo>
                    <a:pt x="2020" y="144"/>
                  </a:lnTo>
                  <a:lnTo>
                    <a:pt x="2016" y="155"/>
                  </a:lnTo>
                  <a:lnTo>
                    <a:pt x="2012" y="166"/>
                  </a:lnTo>
                  <a:lnTo>
                    <a:pt x="2008" y="178"/>
                  </a:lnTo>
                  <a:lnTo>
                    <a:pt x="2003" y="189"/>
                  </a:lnTo>
                  <a:lnTo>
                    <a:pt x="1999" y="201"/>
                  </a:lnTo>
                  <a:lnTo>
                    <a:pt x="1995" y="212"/>
                  </a:lnTo>
                  <a:lnTo>
                    <a:pt x="1991" y="224"/>
                  </a:lnTo>
                  <a:lnTo>
                    <a:pt x="1987" y="237"/>
                  </a:lnTo>
                  <a:lnTo>
                    <a:pt x="1983" y="249"/>
                  </a:lnTo>
                  <a:lnTo>
                    <a:pt x="1978" y="261"/>
                  </a:lnTo>
                  <a:lnTo>
                    <a:pt x="1974" y="273"/>
                  </a:lnTo>
                  <a:lnTo>
                    <a:pt x="1970" y="286"/>
                  </a:lnTo>
                  <a:lnTo>
                    <a:pt x="1966" y="299"/>
                  </a:lnTo>
                  <a:lnTo>
                    <a:pt x="1962" y="312"/>
                  </a:lnTo>
                  <a:lnTo>
                    <a:pt x="1957" y="325"/>
                  </a:lnTo>
                  <a:lnTo>
                    <a:pt x="1953" y="338"/>
                  </a:lnTo>
                  <a:lnTo>
                    <a:pt x="1949" y="351"/>
                  </a:lnTo>
                  <a:lnTo>
                    <a:pt x="1945" y="364"/>
                  </a:lnTo>
                  <a:lnTo>
                    <a:pt x="1941" y="378"/>
                  </a:lnTo>
                  <a:lnTo>
                    <a:pt x="1936" y="391"/>
                  </a:lnTo>
                  <a:lnTo>
                    <a:pt x="1932" y="405"/>
                  </a:lnTo>
                  <a:lnTo>
                    <a:pt x="1928" y="418"/>
                  </a:lnTo>
                  <a:lnTo>
                    <a:pt x="1924" y="432"/>
                  </a:lnTo>
                  <a:lnTo>
                    <a:pt x="1920" y="446"/>
                  </a:lnTo>
                  <a:lnTo>
                    <a:pt x="1916" y="459"/>
                  </a:lnTo>
                  <a:lnTo>
                    <a:pt x="1911" y="473"/>
                  </a:lnTo>
                  <a:lnTo>
                    <a:pt x="1907" y="487"/>
                  </a:lnTo>
                  <a:lnTo>
                    <a:pt x="1903" y="501"/>
                  </a:lnTo>
                  <a:lnTo>
                    <a:pt x="1899" y="514"/>
                  </a:lnTo>
                  <a:lnTo>
                    <a:pt x="1895" y="528"/>
                  </a:lnTo>
                  <a:lnTo>
                    <a:pt x="1890" y="542"/>
                  </a:lnTo>
                  <a:lnTo>
                    <a:pt x="1886" y="556"/>
                  </a:lnTo>
                  <a:lnTo>
                    <a:pt x="1882" y="570"/>
                  </a:lnTo>
                  <a:lnTo>
                    <a:pt x="1878" y="583"/>
                  </a:lnTo>
                  <a:lnTo>
                    <a:pt x="1874" y="597"/>
                  </a:lnTo>
                  <a:lnTo>
                    <a:pt x="1870" y="611"/>
                  </a:lnTo>
                  <a:lnTo>
                    <a:pt x="1865" y="624"/>
                  </a:lnTo>
                  <a:lnTo>
                    <a:pt x="1861" y="638"/>
                  </a:lnTo>
                  <a:lnTo>
                    <a:pt x="1857" y="652"/>
                  </a:lnTo>
                  <a:lnTo>
                    <a:pt x="1853" y="665"/>
                  </a:lnTo>
                  <a:lnTo>
                    <a:pt x="1849" y="679"/>
                  </a:lnTo>
                  <a:lnTo>
                    <a:pt x="1844" y="692"/>
                  </a:lnTo>
                  <a:lnTo>
                    <a:pt x="1840" y="705"/>
                  </a:lnTo>
                  <a:lnTo>
                    <a:pt x="1836" y="718"/>
                  </a:lnTo>
                  <a:lnTo>
                    <a:pt x="1832" y="732"/>
                  </a:lnTo>
                  <a:lnTo>
                    <a:pt x="1828" y="744"/>
                  </a:lnTo>
                  <a:lnTo>
                    <a:pt x="1824" y="757"/>
                  </a:lnTo>
                  <a:lnTo>
                    <a:pt x="1819" y="770"/>
                  </a:lnTo>
                  <a:lnTo>
                    <a:pt x="1815" y="783"/>
                  </a:lnTo>
                  <a:lnTo>
                    <a:pt x="1811" y="795"/>
                  </a:lnTo>
                  <a:lnTo>
                    <a:pt x="1807" y="808"/>
                  </a:lnTo>
                  <a:lnTo>
                    <a:pt x="1803" y="820"/>
                  </a:lnTo>
                  <a:lnTo>
                    <a:pt x="1798" y="832"/>
                  </a:lnTo>
                  <a:lnTo>
                    <a:pt x="1794" y="844"/>
                  </a:lnTo>
                  <a:lnTo>
                    <a:pt x="1790" y="855"/>
                  </a:lnTo>
                  <a:lnTo>
                    <a:pt x="1786" y="867"/>
                  </a:lnTo>
                  <a:lnTo>
                    <a:pt x="1782" y="878"/>
                  </a:lnTo>
                  <a:lnTo>
                    <a:pt x="1778" y="890"/>
                  </a:lnTo>
                  <a:lnTo>
                    <a:pt x="1773" y="901"/>
                  </a:lnTo>
                  <a:lnTo>
                    <a:pt x="1769" y="912"/>
                  </a:lnTo>
                  <a:lnTo>
                    <a:pt x="1765" y="922"/>
                  </a:lnTo>
                  <a:lnTo>
                    <a:pt x="1761" y="933"/>
                  </a:lnTo>
                  <a:lnTo>
                    <a:pt x="1757" y="943"/>
                  </a:lnTo>
                  <a:lnTo>
                    <a:pt x="1752" y="953"/>
                  </a:lnTo>
                  <a:lnTo>
                    <a:pt x="1748" y="963"/>
                  </a:lnTo>
                  <a:lnTo>
                    <a:pt x="1744" y="972"/>
                  </a:lnTo>
                  <a:lnTo>
                    <a:pt x="1740" y="982"/>
                  </a:lnTo>
                  <a:lnTo>
                    <a:pt x="1736" y="991"/>
                  </a:lnTo>
                  <a:lnTo>
                    <a:pt x="1732" y="1000"/>
                  </a:lnTo>
                  <a:lnTo>
                    <a:pt x="1727" y="1009"/>
                  </a:lnTo>
                  <a:lnTo>
                    <a:pt x="1723" y="1018"/>
                  </a:lnTo>
                  <a:lnTo>
                    <a:pt x="1719" y="1026"/>
                  </a:lnTo>
                  <a:lnTo>
                    <a:pt x="1715" y="1034"/>
                  </a:lnTo>
                  <a:lnTo>
                    <a:pt x="1711" y="1042"/>
                  </a:lnTo>
                  <a:lnTo>
                    <a:pt x="1706" y="1049"/>
                  </a:lnTo>
                  <a:lnTo>
                    <a:pt x="1702" y="1057"/>
                  </a:lnTo>
                  <a:lnTo>
                    <a:pt x="1698" y="1064"/>
                  </a:lnTo>
                  <a:lnTo>
                    <a:pt x="1694" y="1070"/>
                  </a:lnTo>
                  <a:lnTo>
                    <a:pt x="1690" y="1077"/>
                  </a:lnTo>
                  <a:lnTo>
                    <a:pt x="1686" y="1083"/>
                  </a:lnTo>
                  <a:lnTo>
                    <a:pt x="1681" y="1089"/>
                  </a:lnTo>
                  <a:lnTo>
                    <a:pt x="1677" y="1095"/>
                  </a:lnTo>
                  <a:lnTo>
                    <a:pt x="1673" y="1101"/>
                  </a:lnTo>
                  <a:lnTo>
                    <a:pt x="1669" y="1106"/>
                  </a:lnTo>
                  <a:lnTo>
                    <a:pt x="1665" y="1111"/>
                  </a:lnTo>
                  <a:lnTo>
                    <a:pt x="1660" y="1116"/>
                  </a:lnTo>
                  <a:lnTo>
                    <a:pt x="1656" y="1121"/>
                  </a:lnTo>
                  <a:lnTo>
                    <a:pt x="1652" y="1125"/>
                  </a:lnTo>
                  <a:lnTo>
                    <a:pt x="1648" y="1129"/>
                  </a:lnTo>
                  <a:lnTo>
                    <a:pt x="1644" y="1133"/>
                  </a:lnTo>
                  <a:lnTo>
                    <a:pt x="1639" y="1136"/>
                  </a:lnTo>
                  <a:lnTo>
                    <a:pt x="1636" y="1140"/>
                  </a:lnTo>
                  <a:lnTo>
                    <a:pt x="1631" y="1143"/>
                  </a:lnTo>
                  <a:lnTo>
                    <a:pt x="1627" y="1145"/>
                  </a:lnTo>
                  <a:lnTo>
                    <a:pt x="1623" y="1148"/>
                  </a:lnTo>
                  <a:lnTo>
                    <a:pt x="1619" y="1150"/>
                  </a:lnTo>
                  <a:lnTo>
                    <a:pt x="1614" y="1152"/>
                  </a:lnTo>
                  <a:lnTo>
                    <a:pt x="1610" y="1154"/>
                  </a:lnTo>
                  <a:lnTo>
                    <a:pt x="1606" y="1156"/>
                  </a:lnTo>
                  <a:lnTo>
                    <a:pt x="1602" y="1157"/>
                  </a:lnTo>
                  <a:lnTo>
                    <a:pt x="1598" y="1158"/>
                  </a:lnTo>
                  <a:lnTo>
                    <a:pt x="1593" y="1159"/>
                  </a:lnTo>
                  <a:lnTo>
                    <a:pt x="1589" y="1159"/>
                  </a:lnTo>
                  <a:lnTo>
                    <a:pt x="1585" y="1159"/>
                  </a:lnTo>
                  <a:lnTo>
                    <a:pt x="1581" y="1160"/>
                  </a:lnTo>
                  <a:lnTo>
                    <a:pt x="1577" y="1160"/>
                  </a:lnTo>
                  <a:lnTo>
                    <a:pt x="1573" y="1159"/>
                  </a:lnTo>
                  <a:lnTo>
                    <a:pt x="1568" y="1159"/>
                  </a:lnTo>
                  <a:lnTo>
                    <a:pt x="1564" y="1158"/>
                  </a:lnTo>
                  <a:lnTo>
                    <a:pt x="1560" y="1157"/>
                  </a:lnTo>
                  <a:lnTo>
                    <a:pt x="1556" y="1156"/>
                  </a:lnTo>
                  <a:lnTo>
                    <a:pt x="1552" y="1155"/>
                  </a:lnTo>
                  <a:lnTo>
                    <a:pt x="1547" y="1153"/>
                  </a:lnTo>
                  <a:lnTo>
                    <a:pt x="1543" y="1151"/>
                  </a:lnTo>
                  <a:lnTo>
                    <a:pt x="1539" y="1148"/>
                  </a:lnTo>
                  <a:lnTo>
                    <a:pt x="1535" y="1146"/>
                  </a:lnTo>
                  <a:lnTo>
                    <a:pt x="1531" y="1143"/>
                  </a:lnTo>
                  <a:lnTo>
                    <a:pt x="1527" y="1141"/>
                  </a:lnTo>
                  <a:lnTo>
                    <a:pt x="1523" y="1138"/>
                  </a:lnTo>
                  <a:lnTo>
                    <a:pt x="1518" y="1135"/>
                  </a:lnTo>
                  <a:lnTo>
                    <a:pt x="1514" y="1132"/>
                  </a:lnTo>
                  <a:lnTo>
                    <a:pt x="1510" y="1128"/>
                  </a:lnTo>
                  <a:lnTo>
                    <a:pt x="1506" y="1125"/>
                  </a:lnTo>
                  <a:lnTo>
                    <a:pt x="1501" y="1122"/>
                  </a:lnTo>
                  <a:lnTo>
                    <a:pt x="1497" y="1118"/>
                  </a:lnTo>
                  <a:lnTo>
                    <a:pt x="1493" y="1115"/>
                  </a:lnTo>
                  <a:lnTo>
                    <a:pt x="1489" y="1111"/>
                  </a:lnTo>
                  <a:lnTo>
                    <a:pt x="1485" y="1107"/>
                  </a:lnTo>
                  <a:lnTo>
                    <a:pt x="1481" y="1103"/>
                  </a:lnTo>
                  <a:lnTo>
                    <a:pt x="1477" y="1099"/>
                  </a:lnTo>
                  <a:lnTo>
                    <a:pt x="1472" y="1095"/>
                  </a:lnTo>
                  <a:lnTo>
                    <a:pt x="1468" y="1090"/>
                  </a:lnTo>
                  <a:lnTo>
                    <a:pt x="1464" y="1086"/>
                  </a:lnTo>
                  <a:lnTo>
                    <a:pt x="1460" y="1082"/>
                  </a:lnTo>
                  <a:lnTo>
                    <a:pt x="1455" y="1077"/>
                  </a:lnTo>
                  <a:lnTo>
                    <a:pt x="1451" y="1073"/>
                  </a:lnTo>
                  <a:lnTo>
                    <a:pt x="1447" y="1068"/>
                  </a:lnTo>
                  <a:lnTo>
                    <a:pt x="1443" y="1063"/>
                  </a:lnTo>
                  <a:lnTo>
                    <a:pt x="1439" y="1058"/>
                  </a:lnTo>
                  <a:lnTo>
                    <a:pt x="1435" y="1054"/>
                  </a:lnTo>
                  <a:lnTo>
                    <a:pt x="1431" y="1049"/>
                  </a:lnTo>
                  <a:lnTo>
                    <a:pt x="1426" y="1044"/>
                  </a:lnTo>
                  <a:lnTo>
                    <a:pt x="1422" y="1039"/>
                  </a:lnTo>
                  <a:lnTo>
                    <a:pt x="1418" y="1034"/>
                  </a:lnTo>
                  <a:lnTo>
                    <a:pt x="1414" y="1029"/>
                  </a:lnTo>
                  <a:lnTo>
                    <a:pt x="1410" y="1024"/>
                  </a:lnTo>
                  <a:lnTo>
                    <a:pt x="1405" y="1018"/>
                  </a:lnTo>
                  <a:lnTo>
                    <a:pt x="1401" y="1013"/>
                  </a:lnTo>
                  <a:lnTo>
                    <a:pt x="1397" y="1008"/>
                  </a:lnTo>
                  <a:lnTo>
                    <a:pt x="1393" y="1002"/>
                  </a:lnTo>
                  <a:lnTo>
                    <a:pt x="1389" y="997"/>
                  </a:lnTo>
                  <a:lnTo>
                    <a:pt x="1385" y="992"/>
                  </a:lnTo>
                  <a:lnTo>
                    <a:pt x="1380" y="987"/>
                  </a:lnTo>
                  <a:lnTo>
                    <a:pt x="1376" y="981"/>
                  </a:lnTo>
                  <a:lnTo>
                    <a:pt x="1372" y="976"/>
                  </a:lnTo>
                  <a:lnTo>
                    <a:pt x="1368" y="971"/>
                  </a:lnTo>
                  <a:lnTo>
                    <a:pt x="1364" y="966"/>
                  </a:lnTo>
                  <a:lnTo>
                    <a:pt x="1359" y="960"/>
                  </a:lnTo>
                  <a:lnTo>
                    <a:pt x="1355" y="955"/>
                  </a:lnTo>
                  <a:lnTo>
                    <a:pt x="1351" y="950"/>
                  </a:lnTo>
                  <a:lnTo>
                    <a:pt x="1347" y="945"/>
                  </a:lnTo>
                  <a:lnTo>
                    <a:pt x="1342" y="940"/>
                  </a:lnTo>
                  <a:lnTo>
                    <a:pt x="1339" y="935"/>
                  </a:lnTo>
                  <a:lnTo>
                    <a:pt x="1334" y="930"/>
                  </a:lnTo>
                  <a:lnTo>
                    <a:pt x="1330" y="925"/>
                  </a:lnTo>
                  <a:lnTo>
                    <a:pt x="1326" y="921"/>
                  </a:lnTo>
                  <a:lnTo>
                    <a:pt x="1322" y="916"/>
                  </a:lnTo>
                  <a:lnTo>
                    <a:pt x="1318" y="911"/>
                  </a:lnTo>
                  <a:lnTo>
                    <a:pt x="1313" y="907"/>
                  </a:lnTo>
                  <a:lnTo>
                    <a:pt x="1309" y="902"/>
                  </a:lnTo>
                  <a:lnTo>
                    <a:pt x="1305" y="898"/>
                  </a:lnTo>
                  <a:lnTo>
                    <a:pt x="1301" y="893"/>
                  </a:lnTo>
                  <a:lnTo>
                    <a:pt x="1297" y="888"/>
                  </a:lnTo>
                  <a:lnTo>
                    <a:pt x="1292" y="884"/>
                  </a:lnTo>
                  <a:lnTo>
                    <a:pt x="1288" y="879"/>
                  </a:lnTo>
                  <a:lnTo>
                    <a:pt x="1284" y="875"/>
                  </a:lnTo>
                  <a:lnTo>
                    <a:pt x="1280" y="871"/>
                  </a:lnTo>
                  <a:lnTo>
                    <a:pt x="1276" y="867"/>
                  </a:lnTo>
                  <a:lnTo>
                    <a:pt x="1272" y="863"/>
                  </a:lnTo>
                  <a:lnTo>
                    <a:pt x="1267" y="858"/>
                  </a:lnTo>
                  <a:lnTo>
                    <a:pt x="1263" y="855"/>
                  </a:lnTo>
                  <a:lnTo>
                    <a:pt x="1259" y="851"/>
                  </a:lnTo>
                  <a:lnTo>
                    <a:pt x="1255" y="847"/>
                  </a:lnTo>
                  <a:lnTo>
                    <a:pt x="1251" y="843"/>
                  </a:lnTo>
                  <a:lnTo>
                    <a:pt x="1246" y="839"/>
                  </a:lnTo>
                  <a:lnTo>
                    <a:pt x="1242" y="836"/>
                  </a:lnTo>
                  <a:lnTo>
                    <a:pt x="1238" y="833"/>
                  </a:lnTo>
                  <a:lnTo>
                    <a:pt x="1234" y="829"/>
                  </a:lnTo>
                  <a:lnTo>
                    <a:pt x="1230" y="826"/>
                  </a:lnTo>
                  <a:lnTo>
                    <a:pt x="1226" y="823"/>
                  </a:lnTo>
                  <a:lnTo>
                    <a:pt x="1221" y="820"/>
                  </a:lnTo>
                  <a:lnTo>
                    <a:pt x="1217" y="817"/>
                  </a:lnTo>
                  <a:lnTo>
                    <a:pt x="1213" y="814"/>
                  </a:lnTo>
                  <a:lnTo>
                    <a:pt x="1209" y="811"/>
                  </a:lnTo>
                  <a:lnTo>
                    <a:pt x="1205" y="808"/>
                  </a:lnTo>
                  <a:lnTo>
                    <a:pt x="1200" y="806"/>
                  </a:lnTo>
                  <a:lnTo>
                    <a:pt x="1196" y="804"/>
                  </a:lnTo>
                  <a:lnTo>
                    <a:pt x="1192" y="801"/>
                  </a:lnTo>
                  <a:lnTo>
                    <a:pt x="1188" y="799"/>
                  </a:lnTo>
                  <a:lnTo>
                    <a:pt x="1184" y="797"/>
                  </a:lnTo>
                  <a:lnTo>
                    <a:pt x="1180" y="795"/>
                  </a:lnTo>
                  <a:lnTo>
                    <a:pt x="1175" y="793"/>
                  </a:lnTo>
                  <a:lnTo>
                    <a:pt x="1171" y="791"/>
                  </a:lnTo>
                  <a:lnTo>
                    <a:pt x="1167" y="790"/>
                  </a:lnTo>
                  <a:lnTo>
                    <a:pt x="1163" y="788"/>
                  </a:lnTo>
                  <a:lnTo>
                    <a:pt x="1159" y="787"/>
                  </a:lnTo>
                  <a:lnTo>
                    <a:pt x="1154" y="786"/>
                  </a:lnTo>
                  <a:lnTo>
                    <a:pt x="1150" y="784"/>
                  </a:lnTo>
                  <a:lnTo>
                    <a:pt x="1146" y="783"/>
                  </a:lnTo>
                  <a:lnTo>
                    <a:pt x="1142" y="782"/>
                  </a:lnTo>
                  <a:lnTo>
                    <a:pt x="1138" y="782"/>
                  </a:lnTo>
                  <a:lnTo>
                    <a:pt x="1134" y="781"/>
                  </a:lnTo>
                  <a:lnTo>
                    <a:pt x="1129" y="780"/>
                  </a:lnTo>
                  <a:lnTo>
                    <a:pt x="1125" y="780"/>
                  </a:lnTo>
                  <a:lnTo>
                    <a:pt x="1121" y="779"/>
                  </a:lnTo>
                  <a:lnTo>
                    <a:pt x="1117" y="779"/>
                  </a:lnTo>
                  <a:lnTo>
                    <a:pt x="1113" y="779"/>
                  </a:lnTo>
                  <a:lnTo>
                    <a:pt x="1108" y="779"/>
                  </a:lnTo>
                  <a:lnTo>
                    <a:pt x="1104" y="779"/>
                  </a:lnTo>
                  <a:lnTo>
                    <a:pt x="1100" y="779"/>
                  </a:lnTo>
                  <a:lnTo>
                    <a:pt x="1096" y="780"/>
                  </a:lnTo>
                  <a:lnTo>
                    <a:pt x="1092" y="780"/>
                  </a:lnTo>
                  <a:lnTo>
                    <a:pt x="1088" y="781"/>
                  </a:lnTo>
                  <a:lnTo>
                    <a:pt x="1083" y="781"/>
                  </a:lnTo>
                  <a:lnTo>
                    <a:pt x="1079" y="782"/>
                  </a:lnTo>
                  <a:lnTo>
                    <a:pt x="1075" y="783"/>
                  </a:lnTo>
                  <a:lnTo>
                    <a:pt x="1071" y="784"/>
                  </a:lnTo>
                  <a:lnTo>
                    <a:pt x="1067" y="784"/>
                  </a:lnTo>
                  <a:lnTo>
                    <a:pt x="1062" y="786"/>
                  </a:lnTo>
                  <a:lnTo>
                    <a:pt x="1058" y="787"/>
                  </a:lnTo>
                  <a:lnTo>
                    <a:pt x="1054" y="788"/>
                  </a:lnTo>
                  <a:lnTo>
                    <a:pt x="1050" y="790"/>
                  </a:lnTo>
                  <a:lnTo>
                    <a:pt x="1046" y="791"/>
                  </a:lnTo>
                  <a:lnTo>
                    <a:pt x="1042" y="792"/>
                  </a:lnTo>
                  <a:lnTo>
                    <a:pt x="1037" y="793"/>
                  </a:lnTo>
                  <a:lnTo>
                    <a:pt x="1033" y="793"/>
                  </a:lnTo>
                  <a:lnTo>
                    <a:pt x="1029" y="793"/>
                  </a:lnTo>
                  <a:lnTo>
                    <a:pt x="1025" y="794"/>
                  </a:lnTo>
                  <a:lnTo>
                    <a:pt x="1021" y="794"/>
                  </a:lnTo>
                  <a:lnTo>
                    <a:pt x="1016" y="795"/>
                  </a:lnTo>
                  <a:lnTo>
                    <a:pt x="1012" y="796"/>
                  </a:lnTo>
                  <a:lnTo>
                    <a:pt x="1008" y="796"/>
                  </a:lnTo>
                  <a:lnTo>
                    <a:pt x="1004" y="796"/>
                  </a:lnTo>
                  <a:lnTo>
                    <a:pt x="1000" y="797"/>
                  </a:lnTo>
                  <a:lnTo>
                    <a:pt x="995" y="798"/>
                  </a:lnTo>
                  <a:lnTo>
                    <a:pt x="991" y="798"/>
                  </a:lnTo>
                  <a:lnTo>
                    <a:pt x="987" y="799"/>
                  </a:lnTo>
                  <a:lnTo>
                    <a:pt x="983" y="799"/>
                  </a:lnTo>
                  <a:lnTo>
                    <a:pt x="979" y="800"/>
                  </a:lnTo>
                  <a:lnTo>
                    <a:pt x="975" y="801"/>
                  </a:lnTo>
                  <a:lnTo>
                    <a:pt x="970" y="801"/>
                  </a:lnTo>
                  <a:lnTo>
                    <a:pt x="966" y="802"/>
                  </a:lnTo>
                  <a:lnTo>
                    <a:pt x="962" y="802"/>
                  </a:lnTo>
                  <a:lnTo>
                    <a:pt x="958" y="803"/>
                  </a:lnTo>
                  <a:lnTo>
                    <a:pt x="954" y="804"/>
                  </a:lnTo>
                  <a:lnTo>
                    <a:pt x="949" y="804"/>
                  </a:lnTo>
                  <a:lnTo>
                    <a:pt x="945" y="805"/>
                  </a:lnTo>
                  <a:lnTo>
                    <a:pt x="941" y="805"/>
                  </a:lnTo>
                  <a:lnTo>
                    <a:pt x="937" y="806"/>
                  </a:lnTo>
                  <a:lnTo>
                    <a:pt x="933" y="806"/>
                  </a:lnTo>
                  <a:lnTo>
                    <a:pt x="929" y="807"/>
                  </a:lnTo>
                  <a:lnTo>
                    <a:pt x="924" y="807"/>
                  </a:lnTo>
                  <a:lnTo>
                    <a:pt x="920" y="808"/>
                  </a:lnTo>
                  <a:lnTo>
                    <a:pt x="916" y="808"/>
                  </a:lnTo>
                  <a:lnTo>
                    <a:pt x="912" y="809"/>
                  </a:lnTo>
                  <a:lnTo>
                    <a:pt x="908" y="809"/>
                  </a:lnTo>
                  <a:lnTo>
                    <a:pt x="903" y="810"/>
                  </a:lnTo>
                  <a:lnTo>
                    <a:pt x="899" y="810"/>
                  </a:lnTo>
                  <a:lnTo>
                    <a:pt x="895" y="811"/>
                  </a:lnTo>
                  <a:lnTo>
                    <a:pt x="891" y="811"/>
                  </a:lnTo>
                  <a:lnTo>
                    <a:pt x="887" y="811"/>
                  </a:lnTo>
                  <a:lnTo>
                    <a:pt x="883" y="812"/>
                  </a:lnTo>
                  <a:lnTo>
                    <a:pt x="878" y="812"/>
                  </a:lnTo>
                  <a:lnTo>
                    <a:pt x="874" y="812"/>
                  </a:lnTo>
                  <a:lnTo>
                    <a:pt x="870" y="812"/>
                  </a:lnTo>
                  <a:lnTo>
                    <a:pt x="866" y="813"/>
                  </a:lnTo>
                  <a:lnTo>
                    <a:pt x="862" y="813"/>
                  </a:lnTo>
                  <a:lnTo>
                    <a:pt x="857" y="813"/>
                  </a:lnTo>
                  <a:lnTo>
                    <a:pt x="853" y="814"/>
                  </a:lnTo>
                  <a:lnTo>
                    <a:pt x="849" y="814"/>
                  </a:lnTo>
                  <a:lnTo>
                    <a:pt x="845" y="814"/>
                  </a:lnTo>
                  <a:lnTo>
                    <a:pt x="841" y="814"/>
                  </a:lnTo>
                  <a:lnTo>
                    <a:pt x="837" y="814"/>
                  </a:lnTo>
                  <a:lnTo>
                    <a:pt x="832" y="815"/>
                  </a:lnTo>
                  <a:lnTo>
                    <a:pt x="828" y="815"/>
                  </a:lnTo>
                  <a:lnTo>
                    <a:pt x="824" y="815"/>
                  </a:lnTo>
                  <a:lnTo>
                    <a:pt x="820" y="815"/>
                  </a:lnTo>
                  <a:lnTo>
                    <a:pt x="816" y="815"/>
                  </a:lnTo>
                  <a:lnTo>
                    <a:pt x="811" y="815"/>
                  </a:lnTo>
                  <a:lnTo>
                    <a:pt x="807" y="815"/>
                  </a:lnTo>
                  <a:lnTo>
                    <a:pt x="803" y="815"/>
                  </a:lnTo>
                  <a:lnTo>
                    <a:pt x="799" y="815"/>
                  </a:lnTo>
                  <a:lnTo>
                    <a:pt x="795" y="815"/>
                  </a:lnTo>
                  <a:lnTo>
                    <a:pt x="791" y="815"/>
                  </a:lnTo>
                  <a:lnTo>
                    <a:pt x="787" y="815"/>
                  </a:lnTo>
                  <a:lnTo>
                    <a:pt x="782" y="816"/>
                  </a:lnTo>
                  <a:lnTo>
                    <a:pt x="778" y="816"/>
                  </a:lnTo>
                  <a:lnTo>
                    <a:pt x="774" y="816"/>
                  </a:lnTo>
                  <a:lnTo>
                    <a:pt x="770" y="816"/>
                  </a:lnTo>
                  <a:lnTo>
                    <a:pt x="765" y="816"/>
                  </a:lnTo>
                  <a:lnTo>
                    <a:pt x="761" y="816"/>
                  </a:lnTo>
                  <a:lnTo>
                    <a:pt x="757" y="816"/>
                  </a:lnTo>
                  <a:lnTo>
                    <a:pt x="753" y="816"/>
                  </a:lnTo>
                  <a:lnTo>
                    <a:pt x="749" y="816"/>
                  </a:lnTo>
                  <a:lnTo>
                    <a:pt x="744" y="816"/>
                  </a:lnTo>
                  <a:lnTo>
                    <a:pt x="741" y="816"/>
                  </a:lnTo>
                  <a:lnTo>
                    <a:pt x="736" y="817"/>
                  </a:lnTo>
                  <a:lnTo>
                    <a:pt x="732" y="817"/>
                  </a:lnTo>
                  <a:lnTo>
                    <a:pt x="728" y="817"/>
                  </a:lnTo>
                  <a:lnTo>
                    <a:pt x="724" y="817"/>
                  </a:lnTo>
                  <a:lnTo>
                    <a:pt x="720" y="817"/>
                  </a:lnTo>
                  <a:lnTo>
                    <a:pt x="715" y="817"/>
                  </a:lnTo>
                  <a:lnTo>
                    <a:pt x="711" y="818"/>
                  </a:lnTo>
                  <a:lnTo>
                    <a:pt x="707" y="818"/>
                  </a:lnTo>
                  <a:lnTo>
                    <a:pt x="703" y="818"/>
                  </a:lnTo>
                  <a:lnTo>
                    <a:pt x="698" y="818"/>
                  </a:lnTo>
                  <a:lnTo>
                    <a:pt x="694" y="818"/>
                  </a:lnTo>
                  <a:lnTo>
                    <a:pt x="690" y="818"/>
                  </a:lnTo>
                  <a:lnTo>
                    <a:pt x="686" y="819"/>
                  </a:lnTo>
                  <a:lnTo>
                    <a:pt x="682" y="819"/>
                  </a:lnTo>
                  <a:lnTo>
                    <a:pt x="678" y="819"/>
                  </a:lnTo>
                  <a:lnTo>
                    <a:pt x="674" y="820"/>
                  </a:lnTo>
                  <a:lnTo>
                    <a:pt x="669" y="820"/>
                  </a:lnTo>
                  <a:lnTo>
                    <a:pt x="665" y="821"/>
                  </a:lnTo>
                  <a:lnTo>
                    <a:pt x="661" y="821"/>
                  </a:lnTo>
                  <a:lnTo>
                    <a:pt x="657" y="821"/>
                  </a:lnTo>
                  <a:lnTo>
                    <a:pt x="652" y="822"/>
                  </a:lnTo>
                  <a:lnTo>
                    <a:pt x="648" y="822"/>
                  </a:lnTo>
                  <a:lnTo>
                    <a:pt x="644" y="823"/>
                  </a:lnTo>
                  <a:lnTo>
                    <a:pt x="640" y="824"/>
                  </a:lnTo>
                  <a:lnTo>
                    <a:pt x="636" y="824"/>
                  </a:lnTo>
                  <a:lnTo>
                    <a:pt x="632" y="825"/>
                  </a:lnTo>
                  <a:lnTo>
                    <a:pt x="628" y="825"/>
                  </a:lnTo>
                  <a:lnTo>
                    <a:pt x="623" y="826"/>
                  </a:lnTo>
                  <a:lnTo>
                    <a:pt x="619" y="827"/>
                  </a:lnTo>
                  <a:lnTo>
                    <a:pt x="615" y="827"/>
                  </a:lnTo>
                  <a:lnTo>
                    <a:pt x="611" y="828"/>
                  </a:lnTo>
                  <a:lnTo>
                    <a:pt x="607" y="829"/>
                  </a:lnTo>
                  <a:lnTo>
                    <a:pt x="602" y="830"/>
                  </a:lnTo>
                  <a:lnTo>
                    <a:pt x="598" y="830"/>
                  </a:lnTo>
                  <a:lnTo>
                    <a:pt x="594" y="831"/>
                  </a:lnTo>
                  <a:lnTo>
                    <a:pt x="590" y="832"/>
                  </a:lnTo>
                  <a:lnTo>
                    <a:pt x="586" y="833"/>
                  </a:lnTo>
                  <a:lnTo>
                    <a:pt x="582" y="834"/>
                  </a:lnTo>
                  <a:lnTo>
                    <a:pt x="577" y="835"/>
                  </a:lnTo>
                  <a:lnTo>
                    <a:pt x="573" y="836"/>
                  </a:lnTo>
                  <a:lnTo>
                    <a:pt x="569" y="837"/>
                  </a:lnTo>
                  <a:lnTo>
                    <a:pt x="565" y="838"/>
                  </a:lnTo>
                  <a:lnTo>
                    <a:pt x="561" y="839"/>
                  </a:lnTo>
                  <a:lnTo>
                    <a:pt x="556" y="840"/>
                  </a:lnTo>
                  <a:lnTo>
                    <a:pt x="552" y="842"/>
                  </a:lnTo>
                  <a:lnTo>
                    <a:pt x="548" y="842"/>
                  </a:lnTo>
                  <a:lnTo>
                    <a:pt x="544" y="844"/>
                  </a:lnTo>
                  <a:lnTo>
                    <a:pt x="540" y="845"/>
                  </a:lnTo>
                  <a:lnTo>
                    <a:pt x="536" y="846"/>
                  </a:lnTo>
                  <a:lnTo>
                    <a:pt x="531" y="847"/>
                  </a:lnTo>
                  <a:lnTo>
                    <a:pt x="527" y="848"/>
                  </a:lnTo>
                  <a:lnTo>
                    <a:pt x="523" y="850"/>
                  </a:lnTo>
                  <a:lnTo>
                    <a:pt x="519" y="851"/>
                  </a:lnTo>
                  <a:lnTo>
                    <a:pt x="515" y="852"/>
                  </a:lnTo>
                  <a:lnTo>
                    <a:pt x="510" y="849"/>
                  </a:lnTo>
                  <a:lnTo>
                    <a:pt x="506" y="845"/>
                  </a:lnTo>
                  <a:lnTo>
                    <a:pt x="502" y="841"/>
                  </a:lnTo>
                  <a:lnTo>
                    <a:pt x="498" y="836"/>
                  </a:lnTo>
                  <a:lnTo>
                    <a:pt x="494" y="832"/>
                  </a:lnTo>
                  <a:lnTo>
                    <a:pt x="490" y="827"/>
                  </a:lnTo>
                  <a:lnTo>
                    <a:pt x="485" y="823"/>
                  </a:lnTo>
                  <a:lnTo>
                    <a:pt x="481" y="818"/>
                  </a:lnTo>
                  <a:lnTo>
                    <a:pt x="477" y="814"/>
                  </a:lnTo>
                  <a:lnTo>
                    <a:pt x="473" y="809"/>
                  </a:lnTo>
                  <a:lnTo>
                    <a:pt x="469" y="805"/>
                  </a:lnTo>
                  <a:lnTo>
                    <a:pt x="464" y="800"/>
                  </a:lnTo>
                  <a:lnTo>
                    <a:pt x="460" y="795"/>
                  </a:lnTo>
                  <a:lnTo>
                    <a:pt x="456" y="790"/>
                  </a:lnTo>
                  <a:lnTo>
                    <a:pt x="452" y="786"/>
                  </a:lnTo>
                  <a:lnTo>
                    <a:pt x="448" y="781"/>
                  </a:lnTo>
                  <a:lnTo>
                    <a:pt x="444" y="777"/>
                  </a:lnTo>
                  <a:lnTo>
                    <a:pt x="439" y="772"/>
                  </a:lnTo>
                  <a:lnTo>
                    <a:pt x="435" y="767"/>
                  </a:lnTo>
                  <a:lnTo>
                    <a:pt x="431" y="762"/>
                  </a:lnTo>
                  <a:lnTo>
                    <a:pt x="427" y="758"/>
                  </a:lnTo>
                  <a:lnTo>
                    <a:pt x="423" y="753"/>
                  </a:lnTo>
                  <a:lnTo>
                    <a:pt x="418" y="749"/>
                  </a:lnTo>
                  <a:lnTo>
                    <a:pt x="414" y="744"/>
                  </a:lnTo>
                  <a:lnTo>
                    <a:pt x="410" y="739"/>
                  </a:lnTo>
                  <a:lnTo>
                    <a:pt x="406" y="735"/>
                  </a:lnTo>
                  <a:lnTo>
                    <a:pt x="402" y="730"/>
                  </a:lnTo>
                  <a:lnTo>
                    <a:pt x="397" y="726"/>
                  </a:lnTo>
                  <a:lnTo>
                    <a:pt x="393" y="721"/>
                  </a:lnTo>
                  <a:lnTo>
                    <a:pt x="389" y="717"/>
                  </a:lnTo>
                  <a:lnTo>
                    <a:pt x="385" y="712"/>
                  </a:lnTo>
                  <a:lnTo>
                    <a:pt x="381" y="708"/>
                  </a:lnTo>
                  <a:lnTo>
                    <a:pt x="377" y="704"/>
                  </a:lnTo>
                  <a:lnTo>
                    <a:pt x="372" y="699"/>
                  </a:lnTo>
                  <a:lnTo>
                    <a:pt x="368" y="695"/>
                  </a:lnTo>
                  <a:lnTo>
                    <a:pt x="364" y="691"/>
                  </a:lnTo>
                  <a:lnTo>
                    <a:pt x="360" y="687"/>
                  </a:lnTo>
                  <a:lnTo>
                    <a:pt x="356" y="682"/>
                  </a:lnTo>
                  <a:lnTo>
                    <a:pt x="351" y="679"/>
                  </a:lnTo>
                  <a:lnTo>
                    <a:pt x="347" y="675"/>
                  </a:lnTo>
                  <a:lnTo>
                    <a:pt x="343" y="671"/>
                  </a:lnTo>
                  <a:lnTo>
                    <a:pt x="339" y="667"/>
                  </a:lnTo>
                  <a:lnTo>
                    <a:pt x="335" y="663"/>
                  </a:lnTo>
                  <a:lnTo>
                    <a:pt x="331" y="659"/>
                  </a:lnTo>
                  <a:lnTo>
                    <a:pt x="326" y="656"/>
                  </a:lnTo>
                  <a:lnTo>
                    <a:pt x="322" y="652"/>
                  </a:lnTo>
                  <a:lnTo>
                    <a:pt x="318" y="649"/>
                  </a:lnTo>
                  <a:lnTo>
                    <a:pt x="314" y="645"/>
                  </a:lnTo>
                  <a:lnTo>
                    <a:pt x="310" y="642"/>
                  </a:lnTo>
                  <a:lnTo>
                    <a:pt x="305" y="639"/>
                  </a:lnTo>
                  <a:lnTo>
                    <a:pt x="301" y="636"/>
                  </a:lnTo>
                  <a:lnTo>
                    <a:pt x="297" y="633"/>
                  </a:lnTo>
                  <a:lnTo>
                    <a:pt x="293" y="630"/>
                  </a:lnTo>
                  <a:lnTo>
                    <a:pt x="289" y="627"/>
                  </a:lnTo>
                  <a:lnTo>
                    <a:pt x="285" y="624"/>
                  </a:lnTo>
                  <a:lnTo>
                    <a:pt x="280" y="621"/>
                  </a:lnTo>
                  <a:lnTo>
                    <a:pt x="276" y="618"/>
                  </a:lnTo>
                  <a:lnTo>
                    <a:pt x="272" y="616"/>
                  </a:lnTo>
                  <a:lnTo>
                    <a:pt x="268" y="614"/>
                  </a:lnTo>
                  <a:lnTo>
                    <a:pt x="264" y="611"/>
                  </a:lnTo>
                  <a:lnTo>
                    <a:pt x="259" y="609"/>
                  </a:lnTo>
                  <a:lnTo>
                    <a:pt x="255" y="607"/>
                  </a:lnTo>
                  <a:lnTo>
                    <a:pt x="251" y="605"/>
                  </a:lnTo>
                  <a:lnTo>
                    <a:pt x="247" y="603"/>
                  </a:lnTo>
                  <a:lnTo>
                    <a:pt x="243" y="601"/>
                  </a:lnTo>
                  <a:lnTo>
                    <a:pt x="239" y="599"/>
                  </a:lnTo>
                  <a:lnTo>
                    <a:pt x="234" y="598"/>
                  </a:lnTo>
                  <a:lnTo>
                    <a:pt x="230" y="596"/>
                  </a:lnTo>
                  <a:lnTo>
                    <a:pt x="226" y="595"/>
                  </a:lnTo>
                  <a:lnTo>
                    <a:pt x="222" y="594"/>
                  </a:lnTo>
                  <a:lnTo>
                    <a:pt x="218" y="593"/>
                  </a:lnTo>
                  <a:lnTo>
                    <a:pt x="213" y="591"/>
                  </a:lnTo>
                  <a:lnTo>
                    <a:pt x="209" y="590"/>
                  </a:lnTo>
                  <a:lnTo>
                    <a:pt x="205" y="590"/>
                  </a:lnTo>
                  <a:lnTo>
                    <a:pt x="201" y="589"/>
                  </a:lnTo>
                  <a:lnTo>
                    <a:pt x="197" y="588"/>
                  </a:lnTo>
                  <a:lnTo>
                    <a:pt x="193" y="588"/>
                  </a:lnTo>
                  <a:lnTo>
                    <a:pt x="188" y="587"/>
                  </a:lnTo>
                  <a:lnTo>
                    <a:pt x="184" y="587"/>
                  </a:lnTo>
                  <a:lnTo>
                    <a:pt x="180" y="587"/>
                  </a:lnTo>
                  <a:lnTo>
                    <a:pt x="176" y="587"/>
                  </a:lnTo>
                  <a:lnTo>
                    <a:pt x="172" y="587"/>
                  </a:lnTo>
                  <a:lnTo>
                    <a:pt x="167" y="587"/>
                  </a:lnTo>
                  <a:lnTo>
                    <a:pt x="163" y="588"/>
                  </a:lnTo>
                  <a:lnTo>
                    <a:pt x="159" y="588"/>
                  </a:lnTo>
                  <a:lnTo>
                    <a:pt x="155" y="589"/>
                  </a:lnTo>
                  <a:lnTo>
                    <a:pt x="151" y="589"/>
                  </a:lnTo>
                  <a:lnTo>
                    <a:pt x="147" y="590"/>
                  </a:lnTo>
                  <a:lnTo>
                    <a:pt x="142" y="591"/>
                  </a:lnTo>
                  <a:lnTo>
                    <a:pt x="138" y="592"/>
                  </a:lnTo>
                  <a:lnTo>
                    <a:pt x="134" y="593"/>
                  </a:lnTo>
                  <a:lnTo>
                    <a:pt x="130" y="594"/>
                  </a:lnTo>
                  <a:lnTo>
                    <a:pt x="126" y="595"/>
                  </a:lnTo>
                  <a:lnTo>
                    <a:pt x="121" y="597"/>
                  </a:lnTo>
                  <a:lnTo>
                    <a:pt x="117" y="598"/>
                  </a:lnTo>
                  <a:lnTo>
                    <a:pt x="113" y="600"/>
                  </a:lnTo>
                  <a:lnTo>
                    <a:pt x="109" y="602"/>
                  </a:lnTo>
                  <a:lnTo>
                    <a:pt x="105" y="603"/>
                  </a:lnTo>
                  <a:lnTo>
                    <a:pt x="100" y="606"/>
                  </a:lnTo>
                  <a:lnTo>
                    <a:pt x="97" y="607"/>
                  </a:lnTo>
                  <a:lnTo>
                    <a:pt x="92" y="609"/>
                  </a:lnTo>
                  <a:lnTo>
                    <a:pt x="88" y="612"/>
                  </a:lnTo>
                  <a:lnTo>
                    <a:pt x="84" y="614"/>
                  </a:lnTo>
                  <a:lnTo>
                    <a:pt x="80" y="617"/>
                  </a:lnTo>
                  <a:lnTo>
                    <a:pt x="75" y="619"/>
                  </a:lnTo>
                  <a:lnTo>
                    <a:pt x="71" y="622"/>
                  </a:lnTo>
                  <a:lnTo>
                    <a:pt x="67" y="624"/>
                  </a:lnTo>
                  <a:lnTo>
                    <a:pt x="63" y="627"/>
                  </a:lnTo>
                  <a:lnTo>
                    <a:pt x="59" y="630"/>
                  </a:lnTo>
                  <a:lnTo>
                    <a:pt x="54" y="633"/>
                  </a:lnTo>
                  <a:lnTo>
                    <a:pt x="50" y="636"/>
                  </a:lnTo>
                  <a:lnTo>
                    <a:pt x="46" y="639"/>
                  </a:lnTo>
                  <a:lnTo>
                    <a:pt x="42" y="642"/>
                  </a:lnTo>
                  <a:lnTo>
                    <a:pt x="38" y="646"/>
                  </a:lnTo>
                  <a:lnTo>
                    <a:pt x="34" y="649"/>
                  </a:lnTo>
                  <a:lnTo>
                    <a:pt x="29" y="653"/>
                  </a:lnTo>
                  <a:lnTo>
                    <a:pt x="25" y="656"/>
                  </a:lnTo>
                  <a:lnTo>
                    <a:pt x="21" y="660"/>
                  </a:lnTo>
                  <a:lnTo>
                    <a:pt x="17" y="664"/>
                  </a:lnTo>
                  <a:lnTo>
                    <a:pt x="13" y="667"/>
                  </a:lnTo>
                  <a:lnTo>
                    <a:pt x="8" y="671"/>
                  </a:lnTo>
                  <a:lnTo>
                    <a:pt x="4" y="675"/>
                  </a:lnTo>
                  <a:lnTo>
                    <a:pt x="0" y="679"/>
                  </a:lnTo>
                  <a:lnTo>
                    <a:pt x="0" y="679"/>
                  </a:lnTo>
                  <a:lnTo>
                    <a:pt x="4" y="685"/>
                  </a:lnTo>
                  <a:lnTo>
                    <a:pt x="8" y="691"/>
                  </a:lnTo>
                  <a:lnTo>
                    <a:pt x="13" y="697"/>
                  </a:lnTo>
                  <a:lnTo>
                    <a:pt x="17" y="702"/>
                  </a:lnTo>
                  <a:lnTo>
                    <a:pt x="21" y="708"/>
                  </a:lnTo>
                  <a:lnTo>
                    <a:pt x="25" y="713"/>
                  </a:lnTo>
                  <a:lnTo>
                    <a:pt x="29" y="719"/>
                  </a:lnTo>
                  <a:lnTo>
                    <a:pt x="34" y="724"/>
                  </a:lnTo>
                  <a:lnTo>
                    <a:pt x="38" y="730"/>
                  </a:lnTo>
                  <a:lnTo>
                    <a:pt x="42" y="735"/>
                  </a:lnTo>
                  <a:lnTo>
                    <a:pt x="46" y="740"/>
                  </a:lnTo>
                  <a:lnTo>
                    <a:pt x="50" y="745"/>
                  </a:lnTo>
                  <a:lnTo>
                    <a:pt x="54" y="750"/>
                  </a:lnTo>
                  <a:lnTo>
                    <a:pt x="59" y="755"/>
                  </a:lnTo>
                  <a:lnTo>
                    <a:pt x="63" y="760"/>
                  </a:lnTo>
                  <a:lnTo>
                    <a:pt x="67" y="765"/>
                  </a:lnTo>
                  <a:lnTo>
                    <a:pt x="71" y="770"/>
                  </a:lnTo>
                  <a:lnTo>
                    <a:pt x="75" y="775"/>
                  </a:lnTo>
                  <a:lnTo>
                    <a:pt x="80" y="779"/>
                  </a:lnTo>
                  <a:lnTo>
                    <a:pt x="84" y="784"/>
                  </a:lnTo>
                  <a:lnTo>
                    <a:pt x="88" y="788"/>
                  </a:lnTo>
                  <a:lnTo>
                    <a:pt x="92" y="793"/>
                  </a:lnTo>
                  <a:lnTo>
                    <a:pt x="97" y="797"/>
                  </a:lnTo>
                  <a:lnTo>
                    <a:pt x="100" y="801"/>
                  </a:lnTo>
                  <a:lnTo>
                    <a:pt x="105" y="805"/>
                  </a:lnTo>
                  <a:lnTo>
                    <a:pt x="109" y="809"/>
                  </a:lnTo>
                  <a:lnTo>
                    <a:pt x="113" y="813"/>
                  </a:lnTo>
                  <a:lnTo>
                    <a:pt x="117" y="817"/>
                  </a:lnTo>
                  <a:lnTo>
                    <a:pt x="121" y="821"/>
                  </a:lnTo>
                  <a:lnTo>
                    <a:pt x="126" y="825"/>
                  </a:lnTo>
                  <a:lnTo>
                    <a:pt x="130" y="828"/>
                  </a:lnTo>
                  <a:lnTo>
                    <a:pt x="134" y="832"/>
                  </a:lnTo>
                  <a:lnTo>
                    <a:pt x="138" y="836"/>
                  </a:lnTo>
                  <a:lnTo>
                    <a:pt x="142" y="839"/>
                  </a:lnTo>
                  <a:lnTo>
                    <a:pt x="147" y="842"/>
                  </a:lnTo>
                  <a:lnTo>
                    <a:pt x="151" y="845"/>
                  </a:lnTo>
                  <a:lnTo>
                    <a:pt x="155" y="848"/>
                  </a:lnTo>
                  <a:lnTo>
                    <a:pt x="159" y="852"/>
                  </a:lnTo>
                  <a:lnTo>
                    <a:pt x="163" y="855"/>
                  </a:lnTo>
                  <a:lnTo>
                    <a:pt x="167" y="857"/>
                  </a:lnTo>
                  <a:lnTo>
                    <a:pt x="172" y="860"/>
                  </a:lnTo>
                  <a:lnTo>
                    <a:pt x="176" y="863"/>
                  </a:lnTo>
                  <a:lnTo>
                    <a:pt x="180" y="865"/>
                  </a:lnTo>
                  <a:lnTo>
                    <a:pt x="184" y="868"/>
                  </a:lnTo>
                  <a:lnTo>
                    <a:pt x="188" y="870"/>
                  </a:lnTo>
                  <a:lnTo>
                    <a:pt x="193" y="873"/>
                  </a:lnTo>
                  <a:lnTo>
                    <a:pt x="197" y="875"/>
                  </a:lnTo>
                  <a:lnTo>
                    <a:pt x="201" y="877"/>
                  </a:lnTo>
                  <a:lnTo>
                    <a:pt x="205" y="879"/>
                  </a:lnTo>
                  <a:lnTo>
                    <a:pt x="209" y="881"/>
                  </a:lnTo>
                  <a:lnTo>
                    <a:pt x="213" y="882"/>
                  </a:lnTo>
                  <a:lnTo>
                    <a:pt x="218" y="884"/>
                  </a:lnTo>
                  <a:lnTo>
                    <a:pt x="222" y="886"/>
                  </a:lnTo>
                  <a:lnTo>
                    <a:pt x="226" y="888"/>
                  </a:lnTo>
                  <a:lnTo>
                    <a:pt x="230" y="889"/>
                  </a:lnTo>
                  <a:lnTo>
                    <a:pt x="234" y="891"/>
                  </a:lnTo>
                  <a:lnTo>
                    <a:pt x="239" y="892"/>
                  </a:lnTo>
                  <a:lnTo>
                    <a:pt x="243" y="893"/>
                  </a:lnTo>
                  <a:lnTo>
                    <a:pt x="247" y="894"/>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88">
              <a:extLst>
                <a:ext uri="{FF2B5EF4-FFF2-40B4-BE49-F238E27FC236}">
                  <a16:creationId xmlns:a16="http://schemas.microsoft.com/office/drawing/2014/main" id="{332726CD-A1A5-C3F7-8DC0-D06F5717CF2D}"/>
                </a:ext>
              </a:extLst>
            </p:cNvPr>
            <p:cNvSpPr>
              <a:spLocks/>
            </p:cNvSpPr>
            <p:nvPr/>
          </p:nvSpPr>
          <p:spPr bwMode="auto">
            <a:xfrm>
              <a:off x="1551" y="1271"/>
              <a:ext cx="2087" cy="1162"/>
            </a:xfrm>
            <a:custGeom>
              <a:avLst/>
              <a:gdLst>
                <a:gd name="T0" fmla="*/ 29 w 2087"/>
                <a:gd name="T1" fmla="*/ 686 h 1162"/>
                <a:gd name="T2" fmla="*/ 63 w 2087"/>
                <a:gd name="T3" fmla="*/ 694 h 1162"/>
                <a:gd name="T4" fmla="*/ 97 w 2087"/>
                <a:gd name="T5" fmla="*/ 702 h 1162"/>
                <a:gd name="T6" fmla="*/ 130 w 2087"/>
                <a:gd name="T7" fmla="*/ 711 h 1162"/>
                <a:gd name="T8" fmla="*/ 163 w 2087"/>
                <a:gd name="T9" fmla="*/ 721 h 1162"/>
                <a:gd name="T10" fmla="*/ 197 w 2087"/>
                <a:gd name="T11" fmla="*/ 732 h 1162"/>
                <a:gd name="T12" fmla="*/ 230 w 2087"/>
                <a:gd name="T13" fmla="*/ 743 h 1162"/>
                <a:gd name="T14" fmla="*/ 264 w 2087"/>
                <a:gd name="T15" fmla="*/ 755 h 1162"/>
                <a:gd name="T16" fmla="*/ 297 w 2087"/>
                <a:gd name="T17" fmla="*/ 767 h 1162"/>
                <a:gd name="T18" fmla="*/ 331 w 2087"/>
                <a:gd name="T19" fmla="*/ 780 h 1162"/>
                <a:gd name="T20" fmla="*/ 364 w 2087"/>
                <a:gd name="T21" fmla="*/ 793 h 1162"/>
                <a:gd name="T22" fmla="*/ 397 w 2087"/>
                <a:gd name="T23" fmla="*/ 807 h 1162"/>
                <a:gd name="T24" fmla="*/ 431 w 2087"/>
                <a:gd name="T25" fmla="*/ 821 h 1162"/>
                <a:gd name="T26" fmla="*/ 464 w 2087"/>
                <a:gd name="T27" fmla="*/ 834 h 1162"/>
                <a:gd name="T28" fmla="*/ 498 w 2087"/>
                <a:gd name="T29" fmla="*/ 847 h 1162"/>
                <a:gd name="T30" fmla="*/ 531 w 2087"/>
                <a:gd name="T31" fmla="*/ 859 h 1162"/>
                <a:gd name="T32" fmla="*/ 565 w 2087"/>
                <a:gd name="T33" fmla="*/ 870 h 1162"/>
                <a:gd name="T34" fmla="*/ 598 w 2087"/>
                <a:gd name="T35" fmla="*/ 878 h 1162"/>
                <a:gd name="T36" fmla="*/ 632 w 2087"/>
                <a:gd name="T37" fmla="*/ 885 h 1162"/>
                <a:gd name="T38" fmla="*/ 665 w 2087"/>
                <a:gd name="T39" fmla="*/ 890 h 1162"/>
                <a:gd name="T40" fmla="*/ 698 w 2087"/>
                <a:gd name="T41" fmla="*/ 891 h 1162"/>
                <a:gd name="T42" fmla="*/ 732 w 2087"/>
                <a:gd name="T43" fmla="*/ 890 h 1162"/>
                <a:gd name="T44" fmla="*/ 765 w 2087"/>
                <a:gd name="T45" fmla="*/ 886 h 1162"/>
                <a:gd name="T46" fmla="*/ 799 w 2087"/>
                <a:gd name="T47" fmla="*/ 879 h 1162"/>
                <a:gd name="T48" fmla="*/ 832 w 2087"/>
                <a:gd name="T49" fmla="*/ 870 h 1162"/>
                <a:gd name="T50" fmla="*/ 866 w 2087"/>
                <a:gd name="T51" fmla="*/ 859 h 1162"/>
                <a:gd name="T52" fmla="*/ 899 w 2087"/>
                <a:gd name="T53" fmla="*/ 845 h 1162"/>
                <a:gd name="T54" fmla="*/ 933 w 2087"/>
                <a:gd name="T55" fmla="*/ 832 h 1162"/>
                <a:gd name="T56" fmla="*/ 966 w 2087"/>
                <a:gd name="T57" fmla="*/ 818 h 1162"/>
                <a:gd name="T58" fmla="*/ 1000 w 2087"/>
                <a:gd name="T59" fmla="*/ 805 h 1162"/>
                <a:gd name="T60" fmla="*/ 1033 w 2087"/>
                <a:gd name="T61" fmla="*/ 794 h 1162"/>
                <a:gd name="T62" fmla="*/ 1067 w 2087"/>
                <a:gd name="T63" fmla="*/ 787 h 1162"/>
                <a:gd name="T64" fmla="*/ 1100 w 2087"/>
                <a:gd name="T65" fmla="*/ 784 h 1162"/>
                <a:gd name="T66" fmla="*/ 1134 w 2087"/>
                <a:gd name="T67" fmla="*/ 787 h 1162"/>
                <a:gd name="T68" fmla="*/ 1167 w 2087"/>
                <a:gd name="T69" fmla="*/ 796 h 1162"/>
                <a:gd name="T70" fmla="*/ 1200 w 2087"/>
                <a:gd name="T71" fmla="*/ 811 h 1162"/>
                <a:gd name="T72" fmla="*/ 1234 w 2087"/>
                <a:gd name="T73" fmla="*/ 832 h 1162"/>
                <a:gd name="T74" fmla="*/ 1267 w 2087"/>
                <a:gd name="T75" fmla="*/ 860 h 1162"/>
                <a:gd name="T76" fmla="*/ 1301 w 2087"/>
                <a:gd name="T77" fmla="*/ 893 h 1162"/>
                <a:gd name="T78" fmla="*/ 1334 w 2087"/>
                <a:gd name="T79" fmla="*/ 931 h 1162"/>
                <a:gd name="T80" fmla="*/ 1368 w 2087"/>
                <a:gd name="T81" fmla="*/ 971 h 1162"/>
                <a:gd name="T82" fmla="*/ 1401 w 2087"/>
                <a:gd name="T83" fmla="*/ 1013 h 1162"/>
                <a:gd name="T84" fmla="*/ 1435 w 2087"/>
                <a:gd name="T85" fmla="*/ 1054 h 1162"/>
                <a:gd name="T86" fmla="*/ 1468 w 2087"/>
                <a:gd name="T87" fmla="*/ 1091 h 1162"/>
                <a:gd name="T88" fmla="*/ 1501 w 2087"/>
                <a:gd name="T89" fmla="*/ 1123 h 1162"/>
                <a:gd name="T90" fmla="*/ 1535 w 2087"/>
                <a:gd name="T91" fmla="*/ 1147 h 1162"/>
                <a:gd name="T92" fmla="*/ 1568 w 2087"/>
                <a:gd name="T93" fmla="*/ 1160 h 1162"/>
                <a:gd name="T94" fmla="*/ 1602 w 2087"/>
                <a:gd name="T95" fmla="*/ 1161 h 1162"/>
                <a:gd name="T96" fmla="*/ 1636 w 2087"/>
                <a:gd name="T97" fmla="*/ 1149 h 1162"/>
                <a:gd name="T98" fmla="*/ 1669 w 2087"/>
                <a:gd name="T99" fmla="*/ 1122 h 1162"/>
                <a:gd name="T100" fmla="*/ 1702 w 2087"/>
                <a:gd name="T101" fmla="*/ 1080 h 1162"/>
                <a:gd name="T102" fmla="*/ 1736 w 2087"/>
                <a:gd name="T103" fmla="*/ 1024 h 1162"/>
                <a:gd name="T104" fmla="*/ 1769 w 2087"/>
                <a:gd name="T105" fmla="*/ 953 h 1162"/>
                <a:gd name="T106" fmla="*/ 1803 w 2087"/>
                <a:gd name="T107" fmla="*/ 870 h 1162"/>
                <a:gd name="T108" fmla="*/ 1836 w 2087"/>
                <a:gd name="T109" fmla="*/ 777 h 1162"/>
                <a:gd name="T110" fmla="*/ 1870 w 2087"/>
                <a:gd name="T111" fmla="*/ 675 h 1162"/>
                <a:gd name="T112" fmla="*/ 1903 w 2087"/>
                <a:gd name="T113" fmla="*/ 567 h 1162"/>
                <a:gd name="T114" fmla="*/ 1936 w 2087"/>
                <a:gd name="T115" fmla="*/ 456 h 1162"/>
                <a:gd name="T116" fmla="*/ 1970 w 2087"/>
                <a:gd name="T117" fmla="*/ 346 h 1162"/>
                <a:gd name="T118" fmla="*/ 2003 w 2087"/>
                <a:gd name="T119" fmla="*/ 238 h 1162"/>
                <a:gd name="T120" fmla="*/ 2037 w 2087"/>
                <a:gd name="T121" fmla="*/ 136 h 1162"/>
                <a:gd name="T122" fmla="*/ 2070 w 2087"/>
                <a:gd name="T123" fmla="*/ 43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2">
                  <a:moveTo>
                    <a:pt x="0" y="679"/>
                  </a:moveTo>
                  <a:lnTo>
                    <a:pt x="4" y="680"/>
                  </a:lnTo>
                  <a:lnTo>
                    <a:pt x="8" y="681"/>
                  </a:lnTo>
                  <a:lnTo>
                    <a:pt x="13" y="682"/>
                  </a:lnTo>
                  <a:lnTo>
                    <a:pt x="17" y="683"/>
                  </a:lnTo>
                  <a:lnTo>
                    <a:pt x="21" y="684"/>
                  </a:lnTo>
                  <a:lnTo>
                    <a:pt x="25" y="685"/>
                  </a:lnTo>
                  <a:lnTo>
                    <a:pt x="29" y="686"/>
                  </a:lnTo>
                  <a:lnTo>
                    <a:pt x="34" y="687"/>
                  </a:lnTo>
                  <a:lnTo>
                    <a:pt x="38" y="688"/>
                  </a:lnTo>
                  <a:lnTo>
                    <a:pt x="42" y="689"/>
                  </a:lnTo>
                  <a:lnTo>
                    <a:pt x="46" y="690"/>
                  </a:lnTo>
                  <a:lnTo>
                    <a:pt x="50" y="691"/>
                  </a:lnTo>
                  <a:lnTo>
                    <a:pt x="54" y="692"/>
                  </a:lnTo>
                  <a:lnTo>
                    <a:pt x="59" y="693"/>
                  </a:lnTo>
                  <a:lnTo>
                    <a:pt x="63" y="694"/>
                  </a:lnTo>
                  <a:lnTo>
                    <a:pt x="67" y="695"/>
                  </a:lnTo>
                  <a:lnTo>
                    <a:pt x="71" y="696"/>
                  </a:lnTo>
                  <a:lnTo>
                    <a:pt x="75" y="697"/>
                  </a:lnTo>
                  <a:lnTo>
                    <a:pt x="80" y="698"/>
                  </a:lnTo>
                  <a:lnTo>
                    <a:pt x="84" y="699"/>
                  </a:lnTo>
                  <a:lnTo>
                    <a:pt x="88" y="700"/>
                  </a:lnTo>
                  <a:lnTo>
                    <a:pt x="92" y="701"/>
                  </a:lnTo>
                  <a:lnTo>
                    <a:pt x="97" y="702"/>
                  </a:lnTo>
                  <a:lnTo>
                    <a:pt x="100" y="703"/>
                  </a:lnTo>
                  <a:lnTo>
                    <a:pt x="105" y="704"/>
                  </a:lnTo>
                  <a:lnTo>
                    <a:pt x="109" y="706"/>
                  </a:lnTo>
                  <a:lnTo>
                    <a:pt x="113" y="707"/>
                  </a:lnTo>
                  <a:lnTo>
                    <a:pt x="117" y="708"/>
                  </a:lnTo>
                  <a:lnTo>
                    <a:pt x="121" y="709"/>
                  </a:lnTo>
                  <a:lnTo>
                    <a:pt x="126" y="710"/>
                  </a:lnTo>
                  <a:lnTo>
                    <a:pt x="130" y="711"/>
                  </a:lnTo>
                  <a:lnTo>
                    <a:pt x="134" y="713"/>
                  </a:lnTo>
                  <a:lnTo>
                    <a:pt x="138" y="714"/>
                  </a:lnTo>
                  <a:lnTo>
                    <a:pt x="142" y="715"/>
                  </a:lnTo>
                  <a:lnTo>
                    <a:pt x="147" y="716"/>
                  </a:lnTo>
                  <a:lnTo>
                    <a:pt x="151" y="717"/>
                  </a:lnTo>
                  <a:lnTo>
                    <a:pt x="155" y="719"/>
                  </a:lnTo>
                  <a:lnTo>
                    <a:pt x="159" y="720"/>
                  </a:lnTo>
                  <a:lnTo>
                    <a:pt x="163" y="721"/>
                  </a:lnTo>
                  <a:lnTo>
                    <a:pt x="167" y="722"/>
                  </a:lnTo>
                  <a:lnTo>
                    <a:pt x="172" y="724"/>
                  </a:lnTo>
                  <a:lnTo>
                    <a:pt x="176" y="725"/>
                  </a:lnTo>
                  <a:lnTo>
                    <a:pt x="180" y="726"/>
                  </a:lnTo>
                  <a:lnTo>
                    <a:pt x="184" y="728"/>
                  </a:lnTo>
                  <a:lnTo>
                    <a:pt x="188" y="729"/>
                  </a:lnTo>
                  <a:lnTo>
                    <a:pt x="193" y="730"/>
                  </a:lnTo>
                  <a:lnTo>
                    <a:pt x="197" y="732"/>
                  </a:lnTo>
                  <a:lnTo>
                    <a:pt x="201" y="733"/>
                  </a:lnTo>
                  <a:lnTo>
                    <a:pt x="205" y="734"/>
                  </a:lnTo>
                  <a:lnTo>
                    <a:pt x="209" y="736"/>
                  </a:lnTo>
                  <a:lnTo>
                    <a:pt x="213" y="737"/>
                  </a:lnTo>
                  <a:lnTo>
                    <a:pt x="218" y="738"/>
                  </a:lnTo>
                  <a:lnTo>
                    <a:pt x="222" y="740"/>
                  </a:lnTo>
                  <a:lnTo>
                    <a:pt x="226" y="741"/>
                  </a:lnTo>
                  <a:lnTo>
                    <a:pt x="230" y="743"/>
                  </a:lnTo>
                  <a:lnTo>
                    <a:pt x="234" y="744"/>
                  </a:lnTo>
                  <a:lnTo>
                    <a:pt x="239" y="746"/>
                  </a:lnTo>
                  <a:lnTo>
                    <a:pt x="243" y="747"/>
                  </a:lnTo>
                  <a:lnTo>
                    <a:pt x="247" y="749"/>
                  </a:lnTo>
                  <a:lnTo>
                    <a:pt x="251" y="750"/>
                  </a:lnTo>
                  <a:lnTo>
                    <a:pt x="255" y="752"/>
                  </a:lnTo>
                  <a:lnTo>
                    <a:pt x="259" y="753"/>
                  </a:lnTo>
                  <a:lnTo>
                    <a:pt x="264" y="755"/>
                  </a:lnTo>
                  <a:lnTo>
                    <a:pt x="268" y="756"/>
                  </a:lnTo>
                  <a:lnTo>
                    <a:pt x="272" y="758"/>
                  </a:lnTo>
                  <a:lnTo>
                    <a:pt x="276" y="759"/>
                  </a:lnTo>
                  <a:lnTo>
                    <a:pt x="280" y="761"/>
                  </a:lnTo>
                  <a:lnTo>
                    <a:pt x="285" y="762"/>
                  </a:lnTo>
                  <a:lnTo>
                    <a:pt x="289" y="764"/>
                  </a:lnTo>
                  <a:lnTo>
                    <a:pt x="293" y="765"/>
                  </a:lnTo>
                  <a:lnTo>
                    <a:pt x="297" y="767"/>
                  </a:lnTo>
                  <a:lnTo>
                    <a:pt x="301" y="769"/>
                  </a:lnTo>
                  <a:lnTo>
                    <a:pt x="305" y="770"/>
                  </a:lnTo>
                  <a:lnTo>
                    <a:pt x="310" y="772"/>
                  </a:lnTo>
                  <a:lnTo>
                    <a:pt x="314" y="774"/>
                  </a:lnTo>
                  <a:lnTo>
                    <a:pt x="318" y="775"/>
                  </a:lnTo>
                  <a:lnTo>
                    <a:pt x="322" y="777"/>
                  </a:lnTo>
                  <a:lnTo>
                    <a:pt x="326" y="778"/>
                  </a:lnTo>
                  <a:lnTo>
                    <a:pt x="331" y="780"/>
                  </a:lnTo>
                  <a:lnTo>
                    <a:pt x="335" y="782"/>
                  </a:lnTo>
                  <a:lnTo>
                    <a:pt x="339" y="784"/>
                  </a:lnTo>
                  <a:lnTo>
                    <a:pt x="343" y="785"/>
                  </a:lnTo>
                  <a:lnTo>
                    <a:pt x="347" y="787"/>
                  </a:lnTo>
                  <a:lnTo>
                    <a:pt x="351" y="788"/>
                  </a:lnTo>
                  <a:lnTo>
                    <a:pt x="356" y="790"/>
                  </a:lnTo>
                  <a:lnTo>
                    <a:pt x="360" y="792"/>
                  </a:lnTo>
                  <a:lnTo>
                    <a:pt x="364" y="793"/>
                  </a:lnTo>
                  <a:lnTo>
                    <a:pt x="368" y="795"/>
                  </a:lnTo>
                  <a:lnTo>
                    <a:pt x="372" y="797"/>
                  </a:lnTo>
                  <a:lnTo>
                    <a:pt x="377" y="799"/>
                  </a:lnTo>
                  <a:lnTo>
                    <a:pt x="381" y="800"/>
                  </a:lnTo>
                  <a:lnTo>
                    <a:pt x="385" y="802"/>
                  </a:lnTo>
                  <a:lnTo>
                    <a:pt x="389" y="804"/>
                  </a:lnTo>
                  <a:lnTo>
                    <a:pt x="393" y="805"/>
                  </a:lnTo>
                  <a:lnTo>
                    <a:pt x="397" y="807"/>
                  </a:lnTo>
                  <a:lnTo>
                    <a:pt x="402" y="809"/>
                  </a:lnTo>
                  <a:lnTo>
                    <a:pt x="406" y="811"/>
                  </a:lnTo>
                  <a:lnTo>
                    <a:pt x="410" y="812"/>
                  </a:lnTo>
                  <a:lnTo>
                    <a:pt x="414" y="814"/>
                  </a:lnTo>
                  <a:lnTo>
                    <a:pt x="418" y="816"/>
                  </a:lnTo>
                  <a:lnTo>
                    <a:pt x="423" y="818"/>
                  </a:lnTo>
                  <a:lnTo>
                    <a:pt x="427" y="819"/>
                  </a:lnTo>
                  <a:lnTo>
                    <a:pt x="431" y="821"/>
                  </a:lnTo>
                  <a:lnTo>
                    <a:pt x="435" y="823"/>
                  </a:lnTo>
                  <a:lnTo>
                    <a:pt x="439" y="824"/>
                  </a:lnTo>
                  <a:lnTo>
                    <a:pt x="444" y="826"/>
                  </a:lnTo>
                  <a:lnTo>
                    <a:pt x="448" y="828"/>
                  </a:lnTo>
                  <a:lnTo>
                    <a:pt x="452" y="829"/>
                  </a:lnTo>
                  <a:lnTo>
                    <a:pt x="456" y="831"/>
                  </a:lnTo>
                  <a:lnTo>
                    <a:pt x="460" y="833"/>
                  </a:lnTo>
                  <a:lnTo>
                    <a:pt x="464" y="834"/>
                  </a:lnTo>
                  <a:lnTo>
                    <a:pt x="469" y="836"/>
                  </a:lnTo>
                  <a:lnTo>
                    <a:pt x="473" y="837"/>
                  </a:lnTo>
                  <a:lnTo>
                    <a:pt x="477" y="839"/>
                  </a:lnTo>
                  <a:lnTo>
                    <a:pt x="481" y="841"/>
                  </a:lnTo>
                  <a:lnTo>
                    <a:pt x="485" y="842"/>
                  </a:lnTo>
                  <a:lnTo>
                    <a:pt x="490" y="844"/>
                  </a:lnTo>
                  <a:lnTo>
                    <a:pt x="494" y="845"/>
                  </a:lnTo>
                  <a:lnTo>
                    <a:pt x="498" y="847"/>
                  </a:lnTo>
                  <a:lnTo>
                    <a:pt x="502" y="848"/>
                  </a:lnTo>
                  <a:lnTo>
                    <a:pt x="506" y="850"/>
                  </a:lnTo>
                  <a:lnTo>
                    <a:pt x="510" y="852"/>
                  </a:lnTo>
                  <a:lnTo>
                    <a:pt x="515" y="853"/>
                  </a:lnTo>
                  <a:lnTo>
                    <a:pt x="519" y="855"/>
                  </a:lnTo>
                  <a:lnTo>
                    <a:pt x="523" y="856"/>
                  </a:lnTo>
                  <a:lnTo>
                    <a:pt x="527" y="858"/>
                  </a:lnTo>
                  <a:lnTo>
                    <a:pt x="531" y="859"/>
                  </a:lnTo>
                  <a:lnTo>
                    <a:pt x="536" y="860"/>
                  </a:lnTo>
                  <a:lnTo>
                    <a:pt x="540" y="862"/>
                  </a:lnTo>
                  <a:lnTo>
                    <a:pt x="544" y="863"/>
                  </a:lnTo>
                  <a:lnTo>
                    <a:pt x="548" y="864"/>
                  </a:lnTo>
                  <a:lnTo>
                    <a:pt x="552" y="866"/>
                  </a:lnTo>
                  <a:lnTo>
                    <a:pt x="556" y="867"/>
                  </a:lnTo>
                  <a:lnTo>
                    <a:pt x="561" y="868"/>
                  </a:lnTo>
                  <a:lnTo>
                    <a:pt x="565" y="870"/>
                  </a:lnTo>
                  <a:lnTo>
                    <a:pt x="569" y="871"/>
                  </a:lnTo>
                  <a:lnTo>
                    <a:pt x="573" y="872"/>
                  </a:lnTo>
                  <a:lnTo>
                    <a:pt x="577" y="873"/>
                  </a:lnTo>
                  <a:lnTo>
                    <a:pt x="582" y="874"/>
                  </a:lnTo>
                  <a:lnTo>
                    <a:pt x="586" y="875"/>
                  </a:lnTo>
                  <a:lnTo>
                    <a:pt x="590" y="876"/>
                  </a:lnTo>
                  <a:lnTo>
                    <a:pt x="594" y="877"/>
                  </a:lnTo>
                  <a:lnTo>
                    <a:pt x="598" y="878"/>
                  </a:lnTo>
                  <a:lnTo>
                    <a:pt x="602" y="879"/>
                  </a:lnTo>
                  <a:lnTo>
                    <a:pt x="607" y="880"/>
                  </a:lnTo>
                  <a:lnTo>
                    <a:pt x="611" y="881"/>
                  </a:lnTo>
                  <a:lnTo>
                    <a:pt x="615" y="882"/>
                  </a:lnTo>
                  <a:lnTo>
                    <a:pt x="619" y="883"/>
                  </a:lnTo>
                  <a:lnTo>
                    <a:pt x="623" y="884"/>
                  </a:lnTo>
                  <a:lnTo>
                    <a:pt x="628" y="885"/>
                  </a:lnTo>
                  <a:lnTo>
                    <a:pt x="632" y="885"/>
                  </a:lnTo>
                  <a:lnTo>
                    <a:pt x="636" y="886"/>
                  </a:lnTo>
                  <a:lnTo>
                    <a:pt x="640" y="886"/>
                  </a:lnTo>
                  <a:lnTo>
                    <a:pt x="644" y="887"/>
                  </a:lnTo>
                  <a:lnTo>
                    <a:pt x="648" y="888"/>
                  </a:lnTo>
                  <a:lnTo>
                    <a:pt x="652" y="888"/>
                  </a:lnTo>
                  <a:lnTo>
                    <a:pt x="657" y="889"/>
                  </a:lnTo>
                  <a:lnTo>
                    <a:pt x="661" y="889"/>
                  </a:lnTo>
                  <a:lnTo>
                    <a:pt x="665" y="890"/>
                  </a:lnTo>
                  <a:lnTo>
                    <a:pt x="669" y="890"/>
                  </a:lnTo>
                  <a:lnTo>
                    <a:pt x="674" y="890"/>
                  </a:lnTo>
                  <a:lnTo>
                    <a:pt x="678" y="891"/>
                  </a:lnTo>
                  <a:lnTo>
                    <a:pt x="682" y="891"/>
                  </a:lnTo>
                  <a:lnTo>
                    <a:pt x="686" y="891"/>
                  </a:lnTo>
                  <a:lnTo>
                    <a:pt x="690" y="891"/>
                  </a:lnTo>
                  <a:lnTo>
                    <a:pt x="694" y="891"/>
                  </a:lnTo>
                  <a:lnTo>
                    <a:pt x="698" y="891"/>
                  </a:lnTo>
                  <a:lnTo>
                    <a:pt x="703" y="891"/>
                  </a:lnTo>
                  <a:lnTo>
                    <a:pt x="707" y="891"/>
                  </a:lnTo>
                  <a:lnTo>
                    <a:pt x="711" y="891"/>
                  </a:lnTo>
                  <a:lnTo>
                    <a:pt x="715" y="891"/>
                  </a:lnTo>
                  <a:lnTo>
                    <a:pt x="720" y="891"/>
                  </a:lnTo>
                  <a:lnTo>
                    <a:pt x="724" y="891"/>
                  </a:lnTo>
                  <a:lnTo>
                    <a:pt x="728" y="891"/>
                  </a:lnTo>
                  <a:lnTo>
                    <a:pt x="732" y="890"/>
                  </a:lnTo>
                  <a:lnTo>
                    <a:pt x="736" y="890"/>
                  </a:lnTo>
                  <a:lnTo>
                    <a:pt x="741" y="890"/>
                  </a:lnTo>
                  <a:lnTo>
                    <a:pt x="744" y="889"/>
                  </a:lnTo>
                  <a:lnTo>
                    <a:pt x="749" y="889"/>
                  </a:lnTo>
                  <a:lnTo>
                    <a:pt x="753" y="888"/>
                  </a:lnTo>
                  <a:lnTo>
                    <a:pt x="757" y="888"/>
                  </a:lnTo>
                  <a:lnTo>
                    <a:pt x="761" y="887"/>
                  </a:lnTo>
                  <a:lnTo>
                    <a:pt x="765" y="886"/>
                  </a:lnTo>
                  <a:lnTo>
                    <a:pt x="770" y="886"/>
                  </a:lnTo>
                  <a:lnTo>
                    <a:pt x="774" y="885"/>
                  </a:lnTo>
                  <a:lnTo>
                    <a:pt x="778" y="884"/>
                  </a:lnTo>
                  <a:lnTo>
                    <a:pt x="782" y="883"/>
                  </a:lnTo>
                  <a:lnTo>
                    <a:pt x="787" y="882"/>
                  </a:lnTo>
                  <a:lnTo>
                    <a:pt x="791" y="882"/>
                  </a:lnTo>
                  <a:lnTo>
                    <a:pt x="795" y="881"/>
                  </a:lnTo>
                  <a:lnTo>
                    <a:pt x="799" y="879"/>
                  </a:lnTo>
                  <a:lnTo>
                    <a:pt x="803" y="879"/>
                  </a:lnTo>
                  <a:lnTo>
                    <a:pt x="807" y="877"/>
                  </a:lnTo>
                  <a:lnTo>
                    <a:pt x="811" y="876"/>
                  </a:lnTo>
                  <a:lnTo>
                    <a:pt x="816" y="875"/>
                  </a:lnTo>
                  <a:lnTo>
                    <a:pt x="820" y="874"/>
                  </a:lnTo>
                  <a:lnTo>
                    <a:pt x="824" y="873"/>
                  </a:lnTo>
                  <a:lnTo>
                    <a:pt x="828" y="871"/>
                  </a:lnTo>
                  <a:lnTo>
                    <a:pt x="832" y="870"/>
                  </a:lnTo>
                  <a:lnTo>
                    <a:pt x="837" y="869"/>
                  </a:lnTo>
                  <a:lnTo>
                    <a:pt x="841" y="867"/>
                  </a:lnTo>
                  <a:lnTo>
                    <a:pt x="845" y="866"/>
                  </a:lnTo>
                  <a:lnTo>
                    <a:pt x="849" y="865"/>
                  </a:lnTo>
                  <a:lnTo>
                    <a:pt x="853" y="863"/>
                  </a:lnTo>
                  <a:lnTo>
                    <a:pt x="857" y="862"/>
                  </a:lnTo>
                  <a:lnTo>
                    <a:pt x="862" y="860"/>
                  </a:lnTo>
                  <a:lnTo>
                    <a:pt x="866" y="859"/>
                  </a:lnTo>
                  <a:lnTo>
                    <a:pt x="870" y="857"/>
                  </a:lnTo>
                  <a:lnTo>
                    <a:pt x="874" y="855"/>
                  </a:lnTo>
                  <a:lnTo>
                    <a:pt x="878" y="854"/>
                  </a:lnTo>
                  <a:lnTo>
                    <a:pt x="883" y="852"/>
                  </a:lnTo>
                  <a:lnTo>
                    <a:pt x="887" y="851"/>
                  </a:lnTo>
                  <a:lnTo>
                    <a:pt x="891" y="849"/>
                  </a:lnTo>
                  <a:lnTo>
                    <a:pt x="895" y="847"/>
                  </a:lnTo>
                  <a:lnTo>
                    <a:pt x="899" y="845"/>
                  </a:lnTo>
                  <a:lnTo>
                    <a:pt x="903" y="844"/>
                  </a:lnTo>
                  <a:lnTo>
                    <a:pt x="908" y="842"/>
                  </a:lnTo>
                  <a:lnTo>
                    <a:pt x="912" y="840"/>
                  </a:lnTo>
                  <a:lnTo>
                    <a:pt x="916" y="839"/>
                  </a:lnTo>
                  <a:lnTo>
                    <a:pt x="920" y="837"/>
                  </a:lnTo>
                  <a:lnTo>
                    <a:pt x="924" y="835"/>
                  </a:lnTo>
                  <a:lnTo>
                    <a:pt x="929" y="833"/>
                  </a:lnTo>
                  <a:lnTo>
                    <a:pt x="933" y="832"/>
                  </a:lnTo>
                  <a:lnTo>
                    <a:pt x="937" y="830"/>
                  </a:lnTo>
                  <a:lnTo>
                    <a:pt x="941" y="828"/>
                  </a:lnTo>
                  <a:lnTo>
                    <a:pt x="945" y="826"/>
                  </a:lnTo>
                  <a:lnTo>
                    <a:pt x="949" y="824"/>
                  </a:lnTo>
                  <a:lnTo>
                    <a:pt x="954" y="823"/>
                  </a:lnTo>
                  <a:lnTo>
                    <a:pt x="958" y="821"/>
                  </a:lnTo>
                  <a:lnTo>
                    <a:pt x="962" y="819"/>
                  </a:lnTo>
                  <a:lnTo>
                    <a:pt x="966" y="818"/>
                  </a:lnTo>
                  <a:lnTo>
                    <a:pt x="970" y="816"/>
                  </a:lnTo>
                  <a:lnTo>
                    <a:pt x="975" y="814"/>
                  </a:lnTo>
                  <a:lnTo>
                    <a:pt x="979" y="813"/>
                  </a:lnTo>
                  <a:lnTo>
                    <a:pt x="983" y="811"/>
                  </a:lnTo>
                  <a:lnTo>
                    <a:pt x="987" y="809"/>
                  </a:lnTo>
                  <a:lnTo>
                    <a:pt x="991" y="808"/>
                  </a:lnTo>
                  <a:lnTo>
                    <a:pt x="995" y="806"/>
                  </a:lnTo>
                  <a:lnTo>
                    <a:pt x="1000" y="805"/>
                  </a:lnTo>
                  <a:lnTo>
                    <a:pt x="1004" y="803"/>
                  </a:lnTo>
                  <a:lnTo>
                    <a:pt x="1008" y="802"/>
                  </a:lnTo>
                  <a:lnTo>
                    <a:pt x="1012" y="801"/>
                  </a:lnTo>
                  <a:lnTo>
                    <a:pt x="1016" y="799"/>
                  </a:lnTo>
                  <a:lnTo>
                    <a:pt x="1021" y="798"/>
                  </a:lnTo>
                  <a:lnTo>
                    <a:pt x="1025" y="797"/>
                  </a:lnTo>
                  <a:lnTo>
                    <a:pt x="1029" y="796"/>
                  </a:lnTo>
                  <a:lnTo>
                    <a:pt x="1033" y="794"/>
                  </a:lnTo>
                  <a:lnTo>
                    <a:pt x="1037" y="793"/>
                  </a:lnTo>
                  <a:lnTo>
                    <a:pt x="1042" y="792"/>
                  </a:lnTo>
                  <a:lnTo>
                    <a:pt x="1046" y="791"/>
                  </a:lnTo>
                  <a:lnTo>
                    <a:pt x="1050" y="790"/>
                  </a:lnTo>
                  <a:lnTo>
                    <a:pt x="1054" y="790"/>
                  </a:lnTo>
                  <a:lnTo>
                    <a:pt x="1058" y="789"/>
                  </a:lnTo>
                  <a:lnTo>
                    <a:pt x="1062" y="788"/>
                  </a:lnTo>
                  <a:lnTo>
                    <a:pt x="1067" y="787"/>
                  </a:lnTo>
                  <a:lnTo>
                    <a:pt x="1071" y="787"/>
                  </a:lnTo>
                  <a:lnTo>
                    <a:pt x="1075" y="786"/>
                  </a:lnTo>
                  <a:lnTo>
                    <a:pt x="1079" y="786"/>
                  </a:lnTo>
                  <a:lnTo>
                    <a:pt x="1083" y="785"/>
                  </a:lnTo>
                  <a:lnTo>
                    <a:pt x="1088" y="785"/>
                  </a:lnTo>
                  <a:lnTo>
                    <a:pt x="1092" y="785"/>
                  </a:lnTo>
                  <a:lnTo>
                    <a:pt x="1096" y="785"/>
                  </a:lnTo>
                  <a:lnTo>
                    <a:pt x="1100" y="784"/>
                  </a:lnTo>
                  <a:lnTo>
                    <a:pt x="1104" y="784"/>
                  </a:lnTo>
                  <a:lnTo>
                    <a:pt x="1108" y="785"/>
                  </a:lnTo>
                  <a:lnTo>
                    <a:pt x="1113" y="785"/>
                  </a:lnTo>
                  <a:lnTo>
                    <a:pt x="1117" y="785"/>
                  </a:lnTo>
                  <a:lnTo>
                    <a:pt x="1121" y="785"/>
                  </a:lnTo>
                  <a:lnTo>
                    <a:pt x="1125" y="786"/>
                  </a:lnTo>
                  <a:lnTo>
                    <a:pt x="1129" y="787"/>
                  </a:lnTo>
                  <a:lnTo>
                    <a:pt x="1134" y="787"/>
                  </a:lnTo>
                  <a:lnTo>
                    <a:pt x="1138" y="788"/>
                  </a:lnTo>
                  <a:lnTo>
                    <a:pt x="1142" y="789"/>
                  </a:lnTo>
                  <a:lnTo>
                    <a:pt x="1146" y="790"/>
                  </a:lnTo>
                  <a:lnTo>
                    <a:pt x="1150" y="790"/>
                  </a:lnTo>
                  <a:lnTo>
                    <a:pt x="1154" y="792"/>
                  </a:lnTo>
                  <a:lnTo>
                    <a:pt x="1159" y="793"/>
                  </a:lnTo>
                  <a:lnTo>
                    <a:pt x="1163" y="794"/>
                  </a:lnTo>
                  <a:lnTo>
                    <a:pt x="1167" y="796"/>
                  </a:lnTo>
                  <a:lnTo>
                    <a:pt x="1171" y="797"/>
                  </a:lnTo>
                  <a:lnTo>
                    <a:pt x="1175" y="799"/>
                  </a:lnTo>
                  <a:lnTo>
                    <a:pt x="1180" y="800"/>
                  </a:lnTo>
                  <a:lnTo>
                    <a:pt x="1184" y="802"/>
                  </a:lnTo>
                  <a:lnTo>
                    <a:pt x="1188" y="804"/>
                  </a:lnTo>
                  <a:lnTo>
                    <a:pt x="1192" y="806"/>
                  </a:lnTo>
                  <a:lnTo>
                    <a:pt x="1196" y="808"/>
                  </a:lnTo>
                  <a:lnTo>
                    <a:pt x="1200" y="811"/>
                  </a:lnTo>
                  <a:lnTo>
                    <a:pt x="1205" y="813"/>
                  </a:lnTo>
                  <a:lnTo>
                    <a:pt x="1209" y="815"/>
                  </a:lnTo>
                  <a:lnTo>
                    <a:pt x="1213" y="818"/>
                  </a:lnTo>
                  <a:lnTo>
                    <a:pt x="1217" y="821"/>
                  </a:lnTo>
                  <a:lnTo>
                    <a:pt x="1221" y="823"/>
                  </a:lnTo>
                  <a:lnTo>
                    <a:pt x="1226" y="826"/>
                  </a:lnTo>
                  <a:lnTo>
                    <a:pt x="1230" y="829"/>
                  </a:lnTo>
                  <a:lnTo>
                    <a:pt x="1234" y="832"/>
                  </a:lnTo>
                  <a:lnTo>
                    <a:pt x="1238" y="835"/>
                  </a:lnTo>
                  <a:lnTo>
                    <a:pt x="1242" y="839"/>
                  </a:lnTo>
                  <a:lnTo>
                    <a:pt x="1246" y="842"/>
                  </a:lnTo>
                  <a:lnTo>
                    <a:pt x="1251" y="845"/>
                  </a:lnTo>
                  <a:lnTo>
                    <a:pt x="1255" y="849"/>
                  </a:lnTo>
                  <a:lnTo>
                    <a:pt x="1259" y="852"/>
                  </a:lnTo>
                  <a:lnTo>
                    <a:pt x="1263" y="856"/>
                  </a:lnTo>
                  <a:lnTo>
                    <a:pt x="1267" y="860"/>
                  </a:lnTo>
                  <a:lnTo>
                    <a:pt x="1272" y="864"/>
                  </a:lnTo>
                  <a:lnTo>
                    <a:pt x="1276" y="868"/>
                  </a:lnTo>
                  <a:lnTo>
                    <a:pt x="1280" y="872"/>
                  </a:lnTo>
                  <a:lnTo>
                    <a:pt x="1284" y="876"/>
                  </a:lnTo>
                  <a:lnTo>
                    <a:pt x="1288" y="880"/>
                  </a:lnTo>
                  <a:lnTo>
                    <a:pt x="1292" y="884"/>
                  </a:lnTo>
                  <a:lnTo>
                    <a:pt x="1297" y="889"/>
                  </a:lnTo>
                  <a:lnTo>
                    <a:pt x="1301" y="893"/>
                  </a:lnTo>
                  <a:lnTo>
                    <a:pt x="1305" y="898"/>
                  </a:lnTo>
                  <a:lnTo>
                    <a:pt x="1309" y="902"/>
                  </a:lnTo>
                  <a:lnTo>
                    <a:pt x="1313" y="907"/>
                  </a:lnTo>
                  <a:lnTo>
                    <a:pt x="1318" y="912"/>
                  </a:lnTo>
                  <a:lnTo>
                    <a:pt x="1322" y="916"/>
                  </a:lnTo>
                  <a:lnTo>
                    <a:pt x="1326" y="921"/>
                  </a:lnTo>
                  <a:lnTo>
                    <a:pt x="1330" y="926"/>
                  </a:lnTo>
                  <a:lnTo>
                    <a:pt x="1334" y="931"/>
                  </a:lnTo>
                  <a:lnTo>
                    <a:pt x="1339" y="936"/>
                  </a:lnTo>
                  <a:lnTo>
                    <a:pt x="1342" y="941"/>
                  </a:lnTo>
                  <a:lnTo>
                    <a:pt x="1347" y="946"/>
                  </a:lnTo>
                  <a:lnTo>
                    <a:pt x="1351" y="951"/>
                  </a:lnTo>
                  <a:lnTo>
                    <a:pt x="1355" y="956"/>
                  </a:lnTo>
                  <a:lnTo>
                    <a:pt x="1359" y="961"/>
                  </a:lnTo>
                  <a:lnTo>
                    <a:pt x="1364" y="966"/>
                  </a:lnTo>
                  <a:lnTo>
                    <a:pt x="1368" y="971"/>
                  </a:lnTo>
                  <a:lnTo>
                    <a:pt x="1372" y="977"/>
                  </a:lnTo>
                  <a:lnTo>
                    <a:pt x="1376" y="982"/>
                  </a:lnTo>
                  <a:lnTo>
                    <a:pt x="1380" y="987"/>
                  </a:lnTo>
                  <a:lnTo>
                    <a:pt x="1385" y="993"/>
                  </a:lnTo>
                  <a:lnTo>
                    <a:pt x="1389" y="998"/>
                  </a:lnTo>
                  <a:lnTo>
                    <a:pt x="1393" y="1003"/>
                  </a:lnTo>
                  <a:lnTo>
                    <a:pt x="1397" y="1008"/>
                  </a:lnTo>
                  <a:lnTo>
                    <a:pt x="1401" y="1013"/>
                  </a:lnTo>
                  <a:lnTo>
                    <a:pt x="1405" y="1019"/>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3"/>
                  </a:lnTo>
                  <a:lnTo>
                    <a:pt x="1455" y="1078"/>
                  </a:lnTo>
                  <a:lnTo>
                    <a:pt x="1460" y="1082"/>
                  </a:lnTo>
                  <a:lnTo>
                    <a:pt x="1464" y="1087"/>
                  </a:lnTo>
                  <a:lnTo>
                    <a:pt x="1468" y="1091"/>
                  </a:lnTo>
                  <a:lnTo>
                    <a:pt x="1472" y="1096"/>
                  </a:lnTo>
                  <a:lnTo>
                    <a:pt x="1477" y="1100"/>
                  </a:lnTo>
                  <a:lnTo>
                    <a:pt x="1481" y="1104"/>
                  </a:lnTo>
                  <a:lnTo>
                    <a:pt x="1485" y="1108"/>
                  </a:lnTo>
                  <a:lnTo>
                    <a:pt x="1489" y="1112"/>
                  </a:lnTo>
                  <a:lnTo>
                    <a:pt x="1493" y="1116"/>
                  </a:lnTo>
                  <a:lnTo>
                    <a:pt x="1497" y="1119"/>
                  </a:lnTo>
                  <a:lnTo>
                    <a:pt x="1501" y="1123"/>
                  </a:lnTo>
                  <a:lnTo>
                    <a:pt x="1506" y="1126"/>
                  </a:lnTo>
                  <a:lnTo>
                    <a:pt x="1510" y="1130"/>
                  </a:lnTo>
                  <a:lnTo>
                    <a:pt x="1514" y="1133"/>
                  </a:lnTo>
                  <a:lnTo>
                    <a:pt x="1518" y="1136"/>
                  </a:lnTo>
                  <a:lnTo>
                    <a:pt x="1523" y="1139"/>
                  </a:lnTo>
                  <a:lnTo>
                    <a:pt x="1527" y="1142"/>
                  </a:lnTo>
                  <a:lnTo>
                    <a:pt x="1531" y="1144"/>
                  </a:lnTo>
                  <a:lnTo>
                    <a:pt x="1535" y="1147"/>
                  </a:lnTo>
                  <a:lnTo>
                    <a:pt x="1539" y="1149"/>
                  </a:lnTo>
                  <a:lnTo>
                    <a:pt x="1543" y="1151"/>
                  </a:lnTo>
                  <a:lnTo>
                    <a:pt x="1547" y="1153"/>
                  </a:lnTo>
                  <a:lnTo>
                    <a:pt x="1552" y="1155"/>
                  </a:lnTo>
                  <a:lnTo>
                    <a:pt x="1556" y="1156"/>
                  </a:lnTo>
                  <a:lnTo>
                    <a:pt x="1560" y="1158"/>
                  </a:lnTo>
                  <a:lnTo>
                    <a:pt x="1564" y="1159"/>
                  </a:lnTo>
                  <a:lnTo>
                    <a:pt x="1568" y="1160"/>
                  </a:lnTo>
                  <a:lnTo>
                    <a:pt x="1573" y="1161"/>
                  </a:lnTo>
                  <a:lnTo>
                    <a:pt x="1577" y="1162"/>
                  </a:lnTo>
                  <a:lnTo>
                    <a:pt x="1581" y="1162"/>
                  </a:lnTo>
                  <a:lnTo>
                    <a:pt x="1585" y="1162"/>
                  </a:lnTo>
                  <a:lnTo>
                    <a:pt x="1589" y="1162"/>
                  </a:lnTo>
                  <a:lnTo>
                    <a:pt x="1593" y="1162"/>
                  </a:lnTo>
                  <a:lnTo>
                    <a:pt x="1598" y="1162"/>
                  </a:lnTo>
                  <a:lnTo>
                    <a:pt x="1602" y="1161"/>
                  </a:lnTo>
                  <a:lnTo>
                    <a:pt x="1606" y="1160"/>
                  </a:lnTo>
                  <a:lnTo>
                    <a:pt x="1610" y="1159"/>
                  </a:lnTo>
                  <a:lnTo>
                    <a:pt x="1614" y="1158"/>
                  </a:lnTo>
                  <a:lnTo>
                    <a:pt x="1619" y="1157"/>
                  </a:lnTo>
                  <a:lnTo>
                    <a:pt x="1623" y="1155"/>
                  </a:lnTo>
                  <a:lnTo>
                    <a:pt x="1627" y="1153"/>
                  </a:lnTo>
                  <a:lnTo>
                    <a:pt x="1631" y="1151"/>
                  </a:lnTo>
                  <a:lnTo>
                    <a:pt x="1636" y="1149"/>
                  </a:lnTo>
                  <a:lnTo>
                    <a:pt x="1639" y="1146"/>
                  </a:lnTo>
                  <a:lnTo>
                    <a:pt x="1644" y="1144"/>
                  </a:lnTo>
                  <a:lnTo>
                    <a:pt x="1648" y="1141"/>
                  </a:lnTo>
                  <a:lnTo>
                    <a:pt x="1652" y="1137"/>
                  </a:lnTo>
                  <a:lnTo>
                    <a:pt x="1656" y="1134"/>
                  </a:lnTo>
                  <a:lnTo>
                    <a:pt x="1660" y="1130"/>
                  </a:lnTo>
                  <a:lnTo>
                    <a:pt x="1665" y="1126"/>
                  </a:lnTo>
                  <a:lnTo>
                    <a:pt x="1669" y="1122"/>
                  </a:lnTo>
                  <a:lnTo>
                    <a:pt x="1673" y="1118"/>
                  </a:lnTo>
                  <a:lnTo>
                    <a:pt x="1677" y="1113"/>
                  </a:lnTo>
                  <a:lnTo>
                    <a:pt x="1681" y="1108"/>
                  </a:lnTo>
                  <a:lnTo>
                    <a:pt x="1686" y="1103"/>
                  </a:lnTo>
                  <a:lnTo>
                    <a:pt x="1690" y="1098"/>
                  </a:lnTo>
                  <a:lnTo>
                    <a:pt x="1694" y="1092"/>
                  </a:lnTo>
                  <a:lnTo>
                    <a:pt x="1698" y="1086"/>
                  </a:lnTo>
                  <a:lnTo>
                    <a:pt x="1702" y="1080"/>
                  </a:lnTo>
                  <a:lnTo>
                    <a:pt x="1706" y="1074"/>
                  </a:lnTo>
                  <a:lnTo>
                    <a:pt x="1711" y="1067"/>
                  </a:lnTo>
                  <a:lnTo>
                    <a:pt x="1715" y="1061"/>
                  </a:lnTo>
                  <a:lnTo>
                    <a:pt x="1719" y="1054"/>
                  </a:lnTo>
                  <a:lnTo>
                    <a:pt x="1723" y="1047"/>
                  </a:lnTo>
                  <a:lnTo>
                    <a:pt x="1727" y="1039"/>
                  </a:lnTo>
                  <a:lnTo>
                    <a:pt x="1732" y="1032"/>
                  </a:lnTo>
                  <a:lnTo>
                    <a:pt x="1736" y="1024"/>
                  </a:lnTo>
                  <a:lnTo>
                    <a:pt x="1740" y="1016"/>
                  </a:lnTo>
                  <a:lnTo>
                    <a:pt x="1744" y="1008"/>
                  </a:lnTo>
                  <a:lnTo>
                    <a:pt x="1748" y="999"/>
                  </a:lnTo>
                  <a:lnTo>
                    <a:pt x="1752" y="990"/>
                  </a:lnTo>
                  <a:lnTo>
                    <a:pt x="1757" y="981"/>
                  </a:lnTo>
                  <a:lnTo>
                    <a:pt x="1761" y="972"/>
                  </a:lnTo>
                  <a:lnTo>
                    <a:pt x="1765" y="963"/>
                  </a:lnTo>
                  <a:lnTo>
                    <a:pt x="1769" y="953"/>
                  </a:lnTo>
                  <a:lnTo>
                    <a:pt x="1773" y="944"/>
                  </a:lnTo>
                  <a:lnTo>
                    <a:pt x="1778" y="934"/>
                  </a:lnTo>
                  <a:lnTo>
                    <a:pt x="1782" y="924"/>
                  </a:lnTo>
                  <a:lnTo>
                    <a:pt x="1786" y="913"/>
                  </a:lnTo>
                  <a:lnTo>
                    <a:pt x="1790" y="903"/>
                  </a:lnTo>
                  <a:lnTo>
                    <a:pt x="1794" y="892"/>
                  </a:lnTo>
                  <a:lnTo>
                    <a:pt x="1798" y="881"/>
                  </a:lnTo>
                  <a:lnTo>
                    <a:pt x="1803" y="870"/>
                  </a:lnTo>
                  <a:lnTo>
                    <a:pt x="1807" y="859"/>
                  </a:lnTo>
                  <a:lnTo>
                    <a:pt x="1811" y="848"/>
                  </a:lnTo>
                  <a:lnTo>
                    <a:pt x="1815" y="836"/>
                  </a:lnTo>
                  <a:lnTo>
                    <a:pt x="1819" y="825"/>
                  </a:lnTo>
                  <a:lnTo>
                    <a:pt x="1824" y="813"/>
                  </a:lnTo>
                  <a:lnTo>
                    <a:pt x="1828" y="801"/>
                  </a:lnTo>
                  <a:lnTo>
                    <a:pt x="1832" y="789"/>
                  </a:lnTo>
                  <a:lnTo>
                    <a:pt x="1836" y="777"/>
                  </a:lnTo>
                  <a:lnTo>
                    <a:pt x="1840" y="764"/>
                  </a:lnTo>
                  <a:lnTo>
                    <a:pt x="1844" y="752"/>
                  </a:lnTo>
                  <a:lnTo>
                    <a:pt x="1849" y="739"/>
                  </a:lnTo>
                  <a:lnTo>
                    <a:pt x="1853" y="726"/>
                  </a:lnTo>
                  <a:lnTo>
                    <a:pt x="1857" y="714"/>
                  </a:lnTo>
                  <a:lnTo>
                    <a:pt x="1861" y="701"/>
                  </a:lnTo>
                  <a:lnTo>
                    <a:pt x="1865" y="688"/>
                  </a:lnTo>
                  <a:lnTo>
                    <a:pt x="1870" y="675"/>
                  </a:lnTo>
                  <a:lnTo>
                    <a:pt x="1874" y="661"/>
                  </a:lnTo>
                  <a:lnTo>
                    <a:pt x="1878" y="648"/>
                  </a:lnTo>
                  <a:lnTo>
                    <a:pt x="1882" y="635"/>
                  </a:lnTo>
                  <a:lnTo>
                    <a:pt x="1886" y="621"/>
                  </a:lnTo>
                  <a:lnTo>
                    <a:pt x="1890" y="608"/>
                  </a:lnTo>
                  <a:lnTo>
                    <a:pt x="1895" y="594"/>
                  </a:lnTo>
                  <a:lnTo>
                    <a:pt x="1899" y="581"/>
                  </a:lnTo>
                  <a:lnTo>
                    <a:pt x="1903" y="567"/>
                  </a:lnTo>
                  <a:lnTo>
                    <a:pt x="1907" y="553"/>
                  </a:lnTo>
                  <a:lnTo>
                    <a:pt x="1911" y="539"/>
                  </a:lnTo>
                  <a:lnTo>
                    <a:pt x="1916" y="526"/>
                  </a:lnTo>
                  <a:lnTo>
                    <a:pt x="1920" y="512"/>
                  </a:lnTo>
                  <a:lnTo>
                    <a:pt x="1924" y="498"/>
                  </a:lnTo>
                  <a:lnTo>
                    <a:pt x="1928" y="484"/>
                  </a:lnTo>
                  <a:lnTo>
                    <a:pt x="1932" y="470"/>
                  </a:lnTo>
                  <a:lnTo>
                    <a:pt x="1936" y="456"/>
                  </a:lnTo>
                  <a:lnTo>
                    <a:pt x="1941" y="442"/>
                  </a:lnTo>
                  <a:lnTo>
                    <a:pt x="1945" y="428"/>
                  </a:lnTo>
                  <a:lnTo>
                    <a:pt x="1949" y="415"/>
                  </a:lnTo>
                  <a:lnTo>
                    <a:pt x="1953" y="401"/>
                  </a:lnTo>
                  <a:lnTo>
                    <a:pt x="1957" y="387"/>
                  </a:lnTo>
                  <a:lnTo>
                    <a:pt x="1962" y="373"/>
                  </a:lnTo>
                  <a:lnTo>
                    <a:pt x="1966" y="360"/>
                  </a:lnTo>
                  <a:lnTo>
                    <a:pt x="1970" y="346"/>
                  </a:lnTo>
                  <a:lnTo>
                    <a:pt x="1974" y="332"/>
                  </a:lnTo>
                  <a:lnTo>
                    <a:pt x="1978" y="318"/>
                  </a:lnTo>
                  <a:lnTo>
                    <a:pt x="1983" y="305"/>
                  </a:lnTo>
                  <a:lnTo>
                    <a:pt x="1987" y="291"/>
                  </a:lnTo>
                  <a:lnTo>
                    <a:pt x="1991" y="278"/>
                  </a:lnTo>
                  <a:lnTo>
                    <a:pt x="1995" y="264"/>
                  </a:lnTo>
                  <a:lnTo>
                    <a:pt x="1999" y="251"/>
                  </a:lnTo>
                  <a:lnTo>
                    <a:pt x="2003" y="238"/>
                  </a:lnTo>
                  <a:lnTo>
                    <a:pt x="2008" y="225"/>
                  </a:lnTo>
                  <a:lnTo>
                    <a:pt x="2012" y="212"/>
                  </a:lnTo>
                  <a:lnTo>
                    <a:pt x="2016" y="199"/>
                  </a:lnTo>
                  <a:lnTo>
                    <a:pt x="2020" y="186"/>
                  </a:lnTo>
                  <a:lnTo>
                    <a:pt x="2024" y="174"/>
                  </a:lnTo>
                  <a:lnTo>
                    <a:pt x="2029" y="161"/>
                  </a:lnTo>
                  <a:lnTo>
                    <a:pt x="2033" y="149"/>
                  </a:lnTo>
                  <a:lnTo>
                    <a:pt x="2037" y="136"/>
                  </a:lnTo>
                  <a:lnTo>
                    <a:pt x="2041" y="124"/>
                  </a:lnTo>
                  <a:lnTo>
                    <a:pt x="2045" y="112"/>
                  </a:lnTo>
                  <a:lnTo>
                    <a:pt x="2049" y="100"/>
                  </a:lnTo>
                  <a:lnTo>
                    <a:pt x="2054" y="88"/>
                  </a:lnTo>
                  <a:lnTo>
                    <a:pt x="2058" y="77"/>
                  </a:lnTo>
                  <a:lnTo>
                    <a:pt x="2062" y="65"/>
                  </a:lnTo>
                  <a:lnTo>
                    <a:pt x="2066" y="54"/>
                  </a:lnTo>
                  <a:lnTo>
                    <a:pt x="2070" y="43"/>
                  </a:lnTo>
                  <a:lnTo>
                    <a:pt x="2075" y="32"/>
                  </a:lnTo>
                  <a:lnTo>
                    <a:pt x="2079" y="21"/>
                  </a:lnTo>
                  <a:lnTo>
                    <a:pt x="2083" y="10"/>
                  </a:lnTo>
                  <a:lnTo>
                    <a:pt x="2087"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89">
              <a:extLst>
                <a:ext uri="{FF2B5EF4-FFF2-40B4-BE49-F238E27FC236}">
                  <a16:creationId xmlns:a16="http://schemas.microsoft.com/office/drawing/2014/main" id="{6CC21463-A09F-8B67-D84C-2FDD43353F70}"/>
                </a:ext>
              </a:extLst>
            </p:cNvPr>
            <p:cNvSpPr>
              <a:spLocks noEditPoints="1"/>
            </p:cNvSpPr>
            <p:nvPr/>
          </p:nvSpPr>
          <p:spPr bwMode="auto">
            <a:xfrm>
              <a:off x="1517" y="1917"/>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90">
              <a:extLst>
                <a:ext uri="{FF2B5EF4-FFF2-40B4-BE49-F238E27FC236}">
                  <a16:creationId xmlns:a16="http://schemas.microsoft.com/office/drawing/2014/main" id="{625CC34D-4078-9100-3774-C85F52556D63}"/>
                </a:ext>
              </a:extLst>
            </p:cNvPr>
            <p:cNvSpPr>
              <a:spLocks noEditPoints="1"/>
            </p:cNvSpPr>
            <p:nvPr/>
          </p:nvSpPr>
          <p:spPr bwMode="auto">
            <a:xfrm>
              <a:off x="2031" y="2090"/>
              <a:ext cx="67" cy="67"/>
            </a:xfrm>
            <a:custGeom>
              <a:avLst/>
              <a:gdLst>
                <a:gd name="T0" fmla="*/ 34 w 67"/>
                <a:gd name="T1" fmla="*/ 0 h 67"/>
                <a:gd name="T2" fmla="*/ 34 w 67"/>
                <a:gd name="T3" fmla="*/ 67 h 67"/>
                <a:gd name="T4" fmla="*/ 0 w 67"/>
                <a:gd name="T5" fmla="*/ 34 h 67"/>
                <a:gd name="T6" fmla="*/ 67 w 67"/>
                <a:gd name="T7" fmla="*/ 34 h 67"/>
              </a:gdLst>
              <a:ahLst/>
              <a:cxnLst>
                <a:cxn ang="0">
                  <a:pos x="T0" y="T1"/>
                </a:cxn>
                <a:cxn ang="0">
                  <a:pos x="T2" y="T3"/>
                </a:cxn>
                <a:cxn ang="0">
                  <a:pos x="T4" y="T5"/>
                </a:cxn>
                <a:cxn ang="0">
                  <a:pos x="T6" y="T7"/>
                </a:cxn>
              </a:cxnLst>
              <a:rect l="0" t="0" r="r" b="b"/>
              <a:pathLst>
                <a:path w="67" h="67">
                  <a:moveTo>
                    <a:pt x="34" y="0"/>
                  </a:moveTo>
                  <a:lnTo>
                    <a:pt x="34" y="67"/>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91">
              <a:extLst>
                <a:ext uri="{FF2B5EF4-FFF2-40B4-BE49-F238E27FC236}">
                  <a16:creationId xmlns:a16="http://schemas.microsoft.com/office/drawing/2014/main" id="{0034AF69-F3A4-39CC-1C39-2BFA07B9E854}"/>
                </a:ext>
              </a:extLst>
            </p:cNvPr>
            <p:cNvSpPr>
              <a:spLocks noEditPoints="1"/>
            </p:cNvSpPr>
            <p:nvPr/>
          </p:nvSpPr>
          <p:spPr bwMode="auto">
            <a:xfrm>
              <a:off x="2561" y="2029"/>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2">
              <a:extLst>
                <a:ext uri="{FF2B5EF4-FFF2-40B4-BE49-F238E27FC236}">
                  <a16:creationId xmlns:a16="http://schemas.microsoft.com/office/drawing/2014/main" id="{2A491D18-3777-B225-4C46-D94762C28A28}"/>
                </a:ext>
              </a:extLst>
            </p:cNvPr>
            <p:cNvSpPr>
              <a:spLocks noEditPoints="1"/>
            </p:cNvSpPr>
            <p:nvPr/>
          </p:nvSpPr>
          <p:spPr bwMode="auto">
            <a:xfrm>
              <a:off x="2822" y="2135"/>
              <a:ext cx="67" cy="67"/>
            </a:xfrm>
            <a:custGeom>
              <a:avLst/>
              <a:gdLst>
                <a:gd name="T0" fmla="*/ 33 w 67"/>
                <a:gd name="T1" fmla="*/ 0 h 67"/>
                <a:gd name="T2" fmla="*/ 33 w 67"/>
                <a:gd name="T3" fmla="*/ 67 h 67"/>
                <a:gd name="T4" fmla="*/ 0 w 67"/>
                <a:gd name="T5" fmla="*/ 33 h 67"/>
                <a:gd name="T6" fmla="*/ 67 w 67"/>
                <a:gd name="T7" fmla="*/ 33 h 67"/>
              </a:gdLst>
              <a:ahLst/>
              <a:cxnLst>
                <a:cxn ang="0">
                  <a:pos x="T0" y="T1"/>
                </a:cxn>
                <a:cxn ang="0">
                  <a:pos x="T2" y="T3"/>
                </a:cxn>
                <a:cxn ang="0">
                  <a:pos x="T4" y="T5"/>
                </a:cxn>
                <a:cxn ang="0">
                  <a:pos x="T6" y="T7"/>
                </a:cxn>
              </a:cxnLst>
              <a:rect l="0" t="0" r="r" b="b"/>
              <a:pathLst>
                <a:path w="67" h="67">
                  <a:moveTo>
                    <a:pt x="33" y="0"/>
                  </a:moveTo>
                  <a:lnTo>
                    <a:pt x="33" y="67"/>
                  </a:lnTo>
                  <a:moveTo>
                    <a:pt x="0" y="33"/>
                  </a:moveTo>
                  <a:lnTo>
                    <a:pt x="67"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93">
              <a:extLst>
                <a:ext uri="{FF2B5EF4-FFF2-40B4-BE49-F238E27FC236}">
                  <a16:creationId xmlns:a16="http://schemas.microsoft.com/office/drawing/2014/main" id="{AEA30102-CDE8-43C5-FB8E-A1330966741C}"/>
                </a:ext>
              </a:extLst>
            </p:cNvPr>
            <p:cNvSpPr>
              <a:spLocks noEditPoints="1"/>
            </p:cNvSpPr>
            <p:nvPr/>
          </p:nvSpPr>
          <p:spPr bwMode="auto">
            <a:xfrm>
              <a:off x="2936" y="2273"/>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4">
              <a:extLst>
                <a:ext uri="{FF2B5EF4-FFF2-40B4-BE49-F238E27FC236}">
                  <a16:creationId xmlns:a16="http://schemas.microsoft.com/office/drawing/2014/main" id="{4DEEC690-922D-1B67-99E6-C6B1F3F3FF1A}"/>
                </a:ext>
              </a:extLst>
            </p:cNvPr>
            <p:cNvSpPr>
              <a:spLocks noEditPoints="1"/>
            </p:cNvSpPr>
            <p:nvPr/>
          </p:nvSpPr>
          <p:spPr bwMode="auto">
            <a:xfrm>
              <a:off x="3068" y="2392"/>
              <a:ext cx="67" cy="67"/>
            </a:xfrm>
            <a:custGeom>
              <a:avLst/>
              <a:gdLst>
                <a:gd name="T0" fmla="*/ 34 w 67"/>
                <a:gd name="T1" fmla="*/ 0 h 67"/>
                <a:gd name="T2" fmla="*/ 34 w 67"/>
                <a:gd name="T3" fmla="*/ 67 h 67"/>
                <a:gd name="T4" fmla="*/ 0 w 67"/>
                <a:gd name="T5" fmla="*/ 33 h 67"/>
                <a:gd name="T6" fmla="*/ 67 w 67"/>
                <a:gd name="T7" fmla="*/ 33 h 67"/>
              </a:gdLst>
              <a:ahLst/>
              <a:cxnLst>
                <a:cxn ang="0">
                  <a:pos x="T0" y="T1"/>
                </a:cxn>
                <a:cxn ang="0">
                  <a:pos x="T2" y="T3"/>
                </a:cxn>
                <a:cxn ang="0">
                  <a:pos x="T4" y="T5"/>
                </a:cxn>
                <a:cxn ang="0">
                  <a:pos x="T6" y="T7"/>
                </a:cxn>
              </a:cxnLst>
              <a:rect l="0" t="0" r="r" b="b"/>
              <a:pathLst>
                <a:path w="67" h="67">
                  <a:moveTo>
                    <a:pt x="34" y="0"/>
                  </a:moveTo>
                  <a:lnTo>
                    <a:pt x="34" y="67"/>
                  </a:lnTo>
                  <a:moveTo>
                    <a:pt x="0" y="33"/>
                  </a:moveTo>
                  <a:lnTo>
                    <a:pt x="67"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95">
              <a:extLst>
                <a:ext uri="{FF2B5EF4-FFF2-40B4-BE49-F238E27FC236}">
                  <a16:creationId xmlns:a16="http://schemas.microsoft.com/office/drawing/2014/main" id="{8D04FE4F-9914-E36A-460A-E21881D781C1}"/>
                </a:ext>
              </a:extLst>
            </p:cNvPr>
            <p:cNvSpPr>
              <a:spLocks noEditPoints="1"/>
            </p:cNvSpPr>
            <p:nvPr/>
          </p:nvSpPr>
          <p:spPr bwMode="auto">
            <a:xfrm>
              <a:off x="3604" y="1237"/>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96">
              <a:extLst>
                <a:ext uri="{FF2B5EF4-FFF2-40B4-BE49-F238E27FC236}">
                  <a16:creationId xmlns:a16="http://schemas.microsoft.com/office/drawing/2014/main" id="{1637B3D8-D331-2048-7B43-077849EED5FD}"/>
                </a:ext>
              </a:extLst>
            </p:cNvPr>
            <p:cNvSpPr>
              <a:spLocks/>
            </p:cNvSpPr>
            <p:nvPr/>
          </p:nvSpPr>
          <p:spPr bwMode="auto">
            <a:xfrm>
              <a:off x="1551" y="1271"/>
              <a:ext cx="2087" cy="1160"/>
            </a:xfrm>
            <a:custGeom>
              <a:avLst/>
              <a:gdLst>
                <a:gd name="T0" fmla="*/ 29 w 2087"/>
                <a:gd name="T1" fmla="*/ 716 h 1160"/>
                <a:gd name="T2" fmla="*/ 63 w 2087"/>
                <a:gd name="T3" fmla="*/ 756 h 1160"/>
                <a:gd name="T4" fmla="*/ 97 w 2087"/>
                <a:gd name="T5" fmla="*/ 793 h 1160"/>
                <a:gd name="T6" fmla="*/ 130 w 2087"/>
                <a:gd name="T7" fmla="*/ 824 h 1160"/>
                <a:gd name="T8" fmla="*/ 163 w 2087"/>
                <a:gd name="T9" fmla="*/ 850 h 1160"/>
                <a:gd name="T10" fmla="*/ 197 w 2087"/>
                <a:gd name="T11" fmla="*/ 870 h 1160"/>
                <a:gd name="T12" fmla="*/ 230 w 2087"/>
                <a:gd name="T13" fmla="*/ 883 h 1160"/>
                <a:gd name="T14" fmla="*/ 264 w 2087"/>
                <a:gd name="T15" fmla="*/ 890 h 1160"/>
                <a:gd name="T16" fmla="*/ 297 w 2087"/>
                <a:gd name="T17" fmla="*/ 892 h 1160"/>
                <a:gd name="T18" fmla="*/ 331 w 2087"/>
                <a:gd name="T19" fmla="*/ 891 h 1160"/>
                <a:gd name="T20" fmla="*/ 364 w 2087"/>
                <a:gd name="T21" fmla="*/ 886 h 1160"/>
                <a:gd name="T22" fmla="*/ 397 w 2087"/>
                <a:gd name="T23" fmla="*/ 879 h 1160"/>
                <a:gd name="T24" fmla="*/ 431 w 2087"/>
                <a:gd name="T25" fmla="*/ 871 h 1160"/>
                <a:gd name="T26" fmla="*/ 464 w 2087"/>
                <a:gd name="T27" fmla="*/ 863 h 1160"/>
                <a:gd name="T28" fmla="*/ 498 w 2087"/>
                <a:gd name="T29" fmla="*/ 856 h 1160"/>
                <a:gd name="T30" fmla="*/ 531 w 2087"/>
                <a:gd name="T31" fmla="*/ 850 h 1160"/>
                <a:gd name="T32" fmla="*/ 565 w 2087"/>
                <a:gd name="T33" fmla="*/ 845 h 1160"/>
                <a:gd name="T34" fmla="*/ 598 w 2087"/>
                <a:gd name="T35" fmla="*/ 842 h 1160"/>
                <a:gd name="T36" fmla="*/ 632 w 2087"/>
                <a:gd name="T37" fmla="*/ 841 h 1160"/>
                <a:gd name="T38" fmla="*/ 665 w 2087"/>
                <a:gd name="T39" fmla="*/ 840 h 1160"/>
                <a:gd name="T40" fmla="*/ 698 w 2087"/>
                <a:gd name="T41" fmla="*/ 840 h 1160"/>
                <a:gd name="T42" fmla="*/ 732 w 2087"/>
                <a:gd name="T43" fmla="*/ 840 h 1160"/>
                <a:gd name="T44" fmla="*/ 765 w 2087"/>
                <a:gd name="T45" fmla="*/ 839 h 1160"/>
                <a:gd name="T46" fmla="*/ 799 w 2087"/>
                <a:gd name="T47" fmla="*/ 837 h 1160"/>
                <a:gd name="T48" fmla="*/ 832 w 2087"/>
                <a:gd name="T49" fmla="*/ 834 h 1160"/>
                <a:gd name="T50" fmla="*/ 866 w 2087"/>
                <a:gd name="T51" fmla="*/ 830 h 1160"/>
                <a:gd name="T52" fmla="*/ 899 w 2087"/>
                <a:gd name="T53" fmla="*/ 823 h 1160"/>
                <a:gd name="T54" fmla="*/ 933 w 2087"/>
                <a:gd name="T55" fmla="*/ 816 h 1160"/>
                <a:gd name="T56" fmla="*/ 966 w 2087"/>
                <a:gd name="T57" fmla="*/ 808 h 1160"/>
                <a:gd name="T58" fmla="*/ 1000 w 2087"/>
                <a:gd name="T59" fmla="*/ 800 h 1160"/>
                <a:gd name="T60" fmla="*/ 1033 w 2087"/>
                <a:gd name="T61" fmla="*/ 793 h 1160"/>
                <a:gd name="T62" fmla="*/ 1067 w 2087"/>
                <a:gd name="T63" fmla="*/ 789 h 1160"/>
                <a:gd name="T64" fmla="*/ 1100 w 2087"/>
                <a:gd name="T65" fmla="*/ 788 h 1160"/>
                <a:gd name="T66" fmla="*/ 1134 w 2087"/>
                <a:gd name="T67" fmla="*/ 791 h 1160"/>
                <a:gd name="T68" fmla="*/ 1167 w 2087"/>
                <a:gd name="T69" fmla="*/ 799 h 1160"/>
                <a:gd name="T70" fmla="*/ 1200 w 2087"/>
                <a:gd name="T71" fmla="*/ 814 h 1160"/>
                <a:gd name="T72" fmla="*/ 1234 w 2087"/>
                <a:gd name="T73" fmla="*/ 834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1 h 1160"/>
                <a:gd name="T102" fmla="*/ 1736 w 2087"/>
                <a:gd name="T103" fmla="*/ 982 h 1160"/>
                <a:gd name="T104" fmla="*/ 1769 w 2087"/>
                <a:gd name="T105" fmla="*/ 896 h 1160"/>
                <a:gd name="T106" fmla="*/ 1803 w 2087"/>
                <a:gd name="T107" fmla="*/ 796 h 1160"/>
                <a:gd name="T108" fmla="*/ 1836 w 2087"/>
                <a:gd name="T109" fmla="*/ 686 h 1160"/>
                <a:gd name="T110" fmla="*/ 1870 w 2087"/>
                <a:gd name="T111" fmla="*/ 568 h 1160"/>
                <a:gd name="T112" fmla="*/ 1903 w 2087"/>
                <a:gd name="T113" fmla="*/ 449 h 1160"/>
                <a:gd name="T114" fmla="*/ 1936 w 2087"/>
                <a:gd name="T115" fmla="*/ 332 h 1160"/>
                <a:gd name="T116" fmla="*/ 1970 w 2087"/>
                <a:gd name="T117" fmla="*/ 224 h 1160"/>
                <a:gd name="T118" fmla="*/ 2003 w 2087"/>
                <a:gd name="T119" fmla="*/ 132 h 1160"/>
                <a:gd name="T120" fmla="*/ 2037 w 2087"/>
                <a:gd name="T121" fmla="*/ 59 h 1160"/>
                <a:gd name="T122" fmla="*/ 2070 w 2087"/>
                <a:gd name="T123" fmla="*/ 12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5"/>
                  </a:lnTo>
                  <a:lnTo>
                    <a:pt x="8" y="690"/>
                  </a:lnTo>
                  <a:lnTo>
                    <a:pt x="13" y="695"/>
                  </a:lnTo>
                  <a:lnTo>
                    <a:pt x="17" y="701"/>
                  </a:lnTo>
                  <a:lnTo>
                    <a:pt x="21" y="706"/>
                  </a:lnTo>
                  <a:lnTo>
                    <a:pt x="25" y="711"/>
                  </a:lnTo>
                  <a:lnTo>
                    <a:pt x="29" y="716"/>
                  </a:lnTo>
                  <a:lnTo>
                    <a:pt x="34" y="721"/>
                  </a:lnTo>
                  <a:lnTo>
                    <a:pt x="38" y="726"/>
                  </a:lnTo>
                  <a:lnTo>
                    <a:pt x="42" y="732"/>
                  </a:lnTo>
                  <a:lnTo>
                    <a:pt x="46" y="737"/>
                  </a:lnTo>
                  <a:lnTo>
                    <a:pt x="50" y="741"/>
                  </a:lnTo>
                  <a:lnTo>
                    <a:pt x="54" y="747"/>
                  </a:lnTo>
                  <a:lnTo>
                    <a:pt x="59" y="751"/>
                  </a:lnTo>
                  <a:lnTo>
                    <a:pt x="63" y="756"/>
                  </a:lnTo>
                  <a:lnTo>
                    <a:pt x="67" y="761"/>
                  </a:lnTo>
                  <a:lnTo>
                    <a:pt x="71" y="766"/>
                  </a:lnTo>
                  <a:lnTo>
                    <a:pt x="75" y="770"/>
                  </a:lnTo>
                  <a:lnTo>
                    <a:pt x="80" y="775"/>
                  </a:lnTo>
                  <a:lnTo>
                    <a:pt x="84" y="780"/>
                  </a:lnTo>
                  <a:lnTo>
                    <a:pt x="88" y="784"/>
                  </a:lnTo>
                  <a:lnTo>
                    <a:pt x="92" y="788"/>
                  </a:lnTo>
                  <a:lnTo>
                    <a:pt x="97" y="793"/>
                  </a:lnTo>
                  <a:lnTo>
                    <a:pt x="100" y="797"/>
                  </a:lnTo>
                  <a:lnTo>
                    <a:pt x="105" y="801"/>
                  </a:lnTo>
                  <a:lnTo>
                    <a:pt x="109" y="805"/>
                  </a:lnTo>
                  <a:lnTo>
                    <a:pt x="113" y="809"/>
                  </a:lnTo>
                  <a:lnTo>
                    <a:pt x="117" y="813"/>
                  </a:lnTo>
                  <a:lnTo>
                    <a:pt x="121" y="817"/>
                  </a:lnTo>
                  <a:lnTo>
                    <a:pt x="126" y="821"/>
                  </a:lnTo>
                  <a:lnTo>
                    <a:pt x="130" y="824"/>
                  </a:lnTo>
                  <a:lnTo>
                    <a:pt x="134" y="828"/>
                  </a:lnTo>
                  <a:lnTo>
                    <a:pt x="138" y="831"/>
                  </a:lnTo>
                  <a:lnTo>
                    <a:pt x="142" y="835"/>
                  </a:lnTo>
                  <a:lnTo>
                    <a:pt x="147" y="838"/>
                  </a:lnTo>
                  <a:lnTo>
                    <a:pt x="151" y="841"/>
                  </a:lnTo>
                  <a:lnTo>
                    <a:pt x="155" y="844"/>
                  </a:lnTo>
                  <a:lnTo>
                    <a:pt x="159" y="847"/>
                  </a:lnTo>
                  <a:lnTo>
                    <a:pt x="163" y="850"/>
                  </a:lnTo>
                  <a:lnTo>
                    <a:pt x="167" y="853"/>
                  </a:lnTo>
                  <a:lnTo>
                    <a:pt x="172" y="855"/>
                  </a:lnTo>
                  <a:lnTo>
                    <a:pt x="176" y="858"/>
                  </a:lnTo>
                  <a:lnTo>
                    <a:pt x="180" y="861"/>
                  </a:lnTo>
                  <a:lnTo>
                    <a:pt x="184" y="863"/>
                  </a:lnTo>
                  <a:lnTo>
                    <a:pt x="188" y="865"/>
                  </a:lnTo>
                  <a:lnTo>
                    <a:pt x="193" y="867"/>
                  </a:lnTo>
                  <a:lnTo>
                    <a:pt x="197" y="870"/>
                  </a:lnTo>
                  <a:lnTo>
                    <a:pt x="201" y="871"/>
                  </a:lnTo>
                  <a:lnTo>
                    <a:pt x="205" y="873"/>
                  </a:lnTo>
                  <a:lnTo>
                    <a:pt x="209" y="875"/>
                  </a:lnTo>
                  <a:lnTo>
                    <a:pt x="213" y="877"/>
                  </a:lnTo>
                  <a:lnTo>
                    <a:pt x="218" y="879"/>
                  </a:lnTo>
                  <a:lnTo>
                    <a:pt x="222" y="880"/>
                  </a:lnTo>
                  <a:lnTo>
                    <a:pt x="226" y="881"/>
                  </a:lnTo>
                  <a:lnTo>
                    <a:pt x="230" y="883"/>
                  </a:lnTo>
                  <a:lnTo>
                    <a:pt x="234" y="884"/>
                  </a:lnTo>
                  <a:lnTo>
                    <a:pt x="239" y="885"/>
                  </a:lnTo>
                  <a:lnTo>
                    <a:pt x="243" y="886"/>
                  </a:lnTo>
                  <a:lnTo>
                    <a:pt x="247" y="887"/>
                  </a:lnTo>
                  <a:lnTo>
                    <a:pt x="251" y="888"/>
                  </a:lnTo>
                  <a:lnTo>
                    <a:pt x="255" y="889"/>
                  </a:lnTo>
                  <a:lnTo>
                    <a:pt x="259" y="889"/>
                  </a:lnTo>
                  <a:lnTo>
                    <a:pt x="264" y="890"/>
                  </a:lnTo>
                  <a:lnTo>
                    <a:pt x="268" y="891"/>
                  </a:lnTo>
                  <a:lnTo>
                    <a:pt x="272" y="891"/>
                  </a:lnTo>
                  <a:lnTo>
                    <a:pt x="276" y="891"/>
                  </a:lnTo>
                  <a:lnTo>
                    <a:pt x="280" y="892"/>
                  </a:lnTo>
                  <a:lnTo>
                    <a:pt x="285" y="892"/>
                  </a:lnTo>
                  <a:lnTo>
                    <a:pt x="289" y="892"/>
                  </a:lnTo>
                  <a:lnTo>
                    <a:pt x="293" y="892"/>
                  </a:lnTo>
                  <a:lnTo>
                    <a:pt x="297" y="892"/>
                  </a:lnTo>
                  <a:lnTo>
                    <a:pt x="301" y="892"/>
                  </a:lnTo>
                  <a:lnTo>
                    <a:pt x="305" y="892"/>
                  </a:lnTo>
                  <a:lnTo>
                    <a:pt x="310" y="892"/>
                  </a:lnTo>
                  <a:lnTo>
                    <a:pt x="314" y="892"/>
                  </a:lnTo>
                  <a:lnTo>
                    <a:pt x="318" y="892"/>
                  </a:lnTo>
                  <a:lnTo>
                    <a:pt x="322" y="891"/>
                  </a:lnTo>
                  <a:lnTo>
                    <a:pt x="326" y="891"/>
                  </a:lnTo>
                  <a:lnTo>
                    <a:pt x="331" y="891"/>
                  </a:lnTo>
                  <a:lnTo>
                    <a:pt x="335" y="890"/>
                  </a:lnTo>
                  <a:lnTo>
                    <a:pt x="339" y="890"/>
                  </a:lnTo>
                  <a:lnTo>
                    <a:pt x="343" y="889"/>
                  </a:lnTo>
                  <a:lnTo>
                    <a:pt x="347" y="888"/>
                  </a:lnTo>
                  <a:lnTo>
                    <a:pt x="351" y="888"/>
                  </a:lnTo>
                  <a:lnTo>
                    <a:pt x="356" y="887"/>
                  </a:lnTo>
                  <a:lnTo>
                    <a:pt x="360" y="886"/>
                  </a:lnTo>
                  <a:lnTo>
                    <a:pt x="364" y="886"/>
                  </a:lnTo>
                  <a:lnTo>
                    <a:pt x="368" y="885"/>
                  </a:lnTo>
                  <a:lnTo>
                    <a:pt x="372" y="884"/>
                  </a:lnTo>
                  <a:lnTo>
                    <a:pt x="377" y="883"/>
                  </a:lnTo>
                  <a:lnTo>
                    <a:pt x="381" y="882"/>
                  </a:lnTo>
                  <a:lnTo>
                    <a:pt x="385" y="882"/>
                  </a:lnTo>
                  <a:lnTo>
                    <a:pt x="389" y="881"/>
                  </a:lnTo>
                  <a:lnTo>
                    <a:pt x="393" y="880"/>
                  </a:lnTo>
                  <a:lnTo>
                    <a:pt x="397" y="879"/>
                  </a:lnTo>
                  <a:lnTo>
                    <a:pt x="402" y="878"/>
                  </a:lnTo>
                  <a:lnTo>
                    <a:pt x="406" y="877"/>
                  </a:lnTo>
                  <a:lnTo>
                    <a:pt x="410" y="876"/>
                  </a:lnTo>
                  <a:lnTo>
                    <a:pt x="414" y="875"/>
                  </a:lnTo>
                  <a:lnTo>
                    <a:pt x="418" y="874"/>
                  </a:lnTo>
                  <a:lnTo>
                    <a:pt x="423" y="873"/>
                  </a:lnTo>
                  <a:lnTo>
                    <a:pt x="427" y="872"/>
                  </a:lnTo>
                  <a:lnTo>
                    <a:pt x="431" y="871"/>
                  </a:lnTo>
                  <a:lnTo>
                    <a:pt x="435" y="870"/>
                  </a:lnTo>
                  <a:lnTo>
                    <a:pt x="439" y="869"/>
                  </a:lnTo>
                  <a:lnTo>
                    <a:pt x="444" y="868"/>
                  </a:lnTo>
                  <a:lnTo>
                    <a:pt x="448" y="867"/>
                  </a:lnTo>
                  <a:lnTo>
                    <a:pt x="452" y="866"/>
                  </a:lnTo>
                  <a:lnTo>
                    <a:pt x="456" y="865"/>
                  </a:lnTo>
                  <a:lnTo>
                    <a:pt x="460" y="864"/>
                  </a:lnTo>
                  <a:lnTo>
                    <a:pt x="464" y="863"/>
                  </a:lnTo>
                  <a:lnTo>
                    <a:pt x="469" y="862"/>
                  </a:lnTo>
                  <a:lnTo>
                    <a:pt x="473" y="861"/>
                  </a:lnTo>
                  <a:lnTo>
                    <a:pt x="477" y="860"/>
                  </a:lnTo>
                  <a:lnTo>
                    <a:pt x="481" y="859"/>
                  </a:lnTo>
                  <a:lnTo>
                    <a:pt x="485" y="858"/>
                  </a:lnTo>
                  <a:lnTo>
                    <a:pt x="490" y="858"/>
                  </a:lnTo>
                  <a:lnTo>
                    <a:pt x="494" y="857"/>
                  </a:lnTo>
                  <a:lnTo>
                    <a:pt x="498" y="856"/>
                  </a:lnTo>
                  <a:lnTo>
                    <a:pt x="502" y="855"/>
                  </a:lnTo>
                  <a:lnTo>
                    <a:pt x="506" y="854"/>
                  </a:lnTo>
                  <a:lnTo>
                    <a:pt x="510" y="853"/>
                  </a:lnTo>
                  <a:lnTo>
                    <a:pt x="515" y="853"/>
                  </a:lnTo>
                  <a:lnTo>
                    <a:pt x="519" y="852"/>
                  </a:lnTo>
                  <a:lnTo>
                    <a:pt x="523" y="851"/>
                  </a:lnTo>
                  <a:lnTo>
                    <a:pt x="527" y="850"/>
                  </a:lnTo>
                  <a:lnTo>
                    <a:pt x="531" y="850"/>
                  </a:lnTo>
                  <a:lnTo>
                    <a:pt x="536" y="849"/>
                  </a:lnTo>
                  <a:lnTo>
                    <a:pt x="540" y="848"/>
                  </a:lnTo>
                  <a:lnTo>
                    <a:pt x="544" y="848"/>
                  </a:lnTo>
                  <a:lnTo>
                    <a:pt x="548" y="847"/>
                  </a:lnTo>
                  <a:lnTo>
                    <a:pt x="552" y="847"/>
                  </a:lnTo>
                  <a:lnTo>
                    <a:pt x="556" y="846"/>
                  </a:lnTo>
                  <a:lnTo>
                    <a:pt x="561" y="846"/>
                  </a:lnTo>
                  <a:lnTo>
                    <a:pt x="565" y="845"/>
                  </a:lnTo>
                  <a:lnTo>
                    <a:pt x="569" y="845"/>
                  </a:lnTo>
                  <a:lnTo>
                    <a:pt x="573" y="844"/>
                  </a:lnTo>
                  <a:lnTo>
                    <a:pt x="577" y="844"/>
                  </a:lnTo>
                  <a:lnTo>
                    <a:pt x="582" y="844"/>
                  </a:lnTo>
                  <a:lnTo>
                    <a:pt x="586" y="843"/>
                  </a:lnTo>
                  <a:lnTo>
                    <a:pt x="590" y="843"/>
                  </a:lnTo>
                  <a:lnTo>
                    <a:pt x="594" y="842"/>
                  </a:lnTo>
                  <a:lnTo>
                    <a:pt x="598" y="842"/>
                  </a:lnTo>
                  <a:lnTo>
                    <a:pt x="602" y="842"/>
                  </a:lnTo>
                  <a:lnTo>
                    <a:pt x="607" y="842"/>
                  </a:lnTo>
                  <a:lnTo>
                    <a:pt x="611" y="842"/>
                  </a:lnTo>
                  <a:lnTo>
                    <a:pt x="615" y="841"/>
                  </a:lnTo>
                  <a:lnTo>
                    <a:pt x="619" y="841"/>
                  </a:lnTo>
                  <a:lnTo>
                    <a:pt x="623" y="841"/>
                  </a:lnTo>
                  <a:lnTo>
                    <a:pt x="628" y="841"/>
                  </a:lnTo>
                  <a:lnTo>
                    <a:pt x="632" y="841"/>
                  </a:lnTo>
                  <a:lnTo>
                    <a:pt x="636" y="841"/>
                  </a:lnTo>
                  <a:lnTo>
                    <a:pt x="640" y="841"/>
                  </a:lnTo>
                  <a:lnTo>
                    <a:pt x="644" y="840"/>
                  </a:lnTo>
                  <a:lnTo>
                    <a:pt x="648" y="840"/>
                  </a:lnTo>
                  <a:lnTo>
                    <a:pt x="652" y="840"/>
                  </a:lnTo>
                  <a:lnTo>
                    <a:pt x="657" y="840"/>
                  </a:lnTo>
                  <a:lnTo>
                    <a:pt x="661" y="840"/>
                  </a:lnTo>
                  <a:lnTo>
                    <a:pt x="665" y="840"/>
                  </a:lnTo>
                  <a:lnTo>
                    <a:pt x="669" y="840"/>
                  </a:lnTo>
                  <a:lnTo>
                    <a:pt x="674" y="840"/>
                  </a:lnTo>
                  <a:lnTo>
                    <a:pt x="678" y="840"/>
                  </a:lnTo>
                  <a:lnTo>
                    <a:pt x="682" y="840"/>
                  </a:lnTo>
                  <a:lnTo>
                    <a:pt x="686" y="840"/>
                  </a:lnTo>
                  <a:lnTo>
                    <a:pt x="690" y="840"/>
                  </a:lnTo>
                  <a:lnTo>
                    <a:pt x="694" y="840"/>
                  </a:lnTo>
                  <a:lnTo>
                    <a:pt x="698" y="840"/>
                  </a:lnTo>
                  <a:lnTo>
                    <a:pt x="703" y="840"/>
                  </a:lnTo>
                  <a:lnTo>
                    <a:pt x="707" y="840"/>
                  </a:lnTo>
                  <a:lnTo>
                    <a:pt x="711" y="840"/>
                  </a:lnTo>
                  <a:lnTo>
                    <a:pt x="715" y="840"/>
                  </a:lnTo>
                  <a:lnTo>
                    <a:pt x="720" y="840"/>
                  </a:lnTo>
                  <a:lnTo>
                    <a:pt x="724" y="840"/>
                  </a:lnTo>
                  <a:lnTo>
                    <a:pt x="728" y="840"/>
                  </a:lnTo>
                  <a:lnTo>
                    <a:pt x="732" y="840"/>
                  </a:lnTo>
                  <a:lnTo>
                    <a:pt x="736" y="840"/>
                  </a:lnTo>
                  <a:lnTo>
                    <a:pt x="741" y="840"/>
                  </a:lnTo>
                  <a:lnTo>
                    <a:pt x="744" y="840"/>
                  </a:lnTo>
                  <a:lnTo>
                    <a:pt x="749" y="840"/>
                  </a:lnTo>
                  <a:lnTo>
                    <a:pt x="753" y="840"/>
                  </a:lnTo>
                  <a:lnTo>
                    <a:pt x="757" y="839"/>
                  </a:lnTo>
                  <a:lnTo>
                    <a:pt x="761" y="839"/>
                  </a:lnTo>
                  <a:lnTo>
                    <a:pt x="765" y="839"/>
                  </a:lnTo>
                  <a:lnTo>
                    <a:pt x="770" y="839"/>
                  </a:lnTo>
                  <a:lnTo>
                    <a:pt x="774" y="839"/>
                  </a:lnTo>
                  <a:lnTo>
                    <a:pt x="778" y="839"/>
                  </a:lnTo>
                  <a:lnTo>
                    <a:pt x="782" y="839"/>
                  </a:lnTo>
                  <a:lnTo>
                    <a:pt x="787" y="838"/>
                  </a:lnTo>
                  <a:lnTo>
                    <a:pt x="791" y="838"/>
                  </a:lnTo>
                  <a:lnTo>
                    <a:pt x="795" y="838"/>
                  </a:lnTo>
                  <a:lnTo>
                    <a:pt x="799" y="837"/>
                  </a:lnTo>
                  <a:lnTo>
                    <a:pt x="803" y="837"/>
                  </a:lnTo>
                  <a:lnTo>
                    <a:pt x="807" y="837"/>
                  </a:lnTo>
                  <a:lnTo>
                    <a:pt x="811" y="836"/>
                  </a:lnTo>
                  <a:lnTo>
                    <a:pt x="816" y="836"/>
                  </a:lnTo>
                  <a:lnTo>
                    <a:pt x="820" y="836"/>
                  </a:lnTo>
                  <a:lnTo>
                    <a:pt x="824" y="835"/>
                  </a:lnTo>
                  <a:lnTo>
                    <a:pt x="828" y="835"/>
                  </a:lnTo>
                  <a:lnTo>
                    <a:pt x="832" y="834"/>
                  </a:lnTo>
                  <a:lnTo>
                    <a:pt x="837" y="834"/>
                  </a:lnTo>
                  <a:lnTo>
                    <a:pt x="841" y="833"/>
                  </a:lnTo>
                  <a:lnTo>
                    <a:pt x="845" y="833"/>
                  </a:lnTo>
                  <a:lnTo>
                    <a:pt x="849" y="832"/>
                  </a:lnTo>
                  <a:lnTo>
                    <a:pt x="853" y="832"/>
                  </a:lnTo>
                  <a:lnTo>
                    <a:pt x="857" y="831"/>
                  </a:lnTo>
                  <a:lnTo>
                    <a:pt x="862" y="830"/>
                  </a:lnTo>
                  <a:lnTo>
                    <a:pt x="866" y="830"/>
                  </a:lnTo>
                  <a:lnTo>
                    <a:pt x="870" y="829"/>
                  </a:lnTo>
                  <a:lnTo>
                    <a:pt x="874" y="828"/>
                  </a:lnTo>
                  <a:lnTo>
                    <a:pt x="878" y="827"/>
                  </a:lnTo>
                  <a:lnTo>
                    <a:pt x="883" y="827"/>
                  </a:lnTo>
                  <a:lnTo>
                    <a:pt x="887" y="826"/>
                  </a:lnTo>
                  <a:lnTo>
                    <a:pt x="891" y="825"/>
                  </a:lnTo>
                  <a:lnTo>
                    <a:pt x="895" y="824"/>
                  </a:lnTo>
                  <a:lnTo>
                    <a:pt x="899" y="823"/>
                  </a:lnTo>
                  <a:lnTo>
                    <a:pt x="903" y="823"/>
                  </a:lnTo>
                  <a:lnTo>
                    <a:pt x="908" y="822"/>
                  </a:lnTo>
                  <a:lnTo>
                    <a:pt x="912" y="821"/>
                  </a:lnTo>
                  <a:lnTo>
                    <a:pt x="916" y="820"/>
                  </a:lnTo>
                  <a:lnTo>
                    <a:pt x="920" y="819"/>
                  </a:lnTo>
                  <a:lnTo>
                    <a:pt x="924" y="818"/>
                  </a:lnTo>
                  <a:lnTo>
                    <a:pt x="929" y="817"/>
                  </a:lnTo>
                  <a:lnTo>
                    <a:pt x="933" y="816"/>
                  </a:lnTo>
                  <a:lnTo>
                    <a:pt x="937" y="815"/>
                  </a:lnTo>
                  <a:lnTo>
                    <a:pt x="941" y="814"/>
                  </a:lnTo>
                  <a:lnTo>
                    <a:pt x="945" y="813"/>
                  </a:lnTo>
                  <a:lnTo>
                    <a:pt x="949" y="812"/>
                  </a:lnTo>
                  <a:lnTo>
                    <a:pt x="954" y="811"/>
                  </a:lnTo>
                  <a:lnTo>
                    <a:pt x="958" y="810"/>
                  </a:lnTo>
                  <a:lnTo>
                    <a:pt x="962" y="809"/>
                  </a:lnTo>
                  <a:lnTo>
                    <a:pt x="966" y="808"/>
                  </a:lnTo>
                  <a:lnTo>
                    <a:pt x="970" y="807"/>
                  </a:lnTo>
                  <a:lnTo>
                    <a:pt x="975" y="806"/>
                  </a:lnTo>
                  <a:lnTo>
                    <a:pt x="979" y="805"/>
                  </a:lnTo>
                  <a:lnTo>
                    <a:pt x="983" y="804"/>
                  </a:lnTo>
                  <a:lnTo>
                    <a:pt x="987" y="803"/>
                  </a:lnTo>
                  <a:lnTo>
                    <a:pt x="991" y="802"/>
                  </a:lnTo>
                  <a:lnTo>
                    <a:pt x="995" y="801"/>
                  </a:lnTo>
                  <a:lnTo>
                    <a:pt x="1000" y="800"/>
                  </a:lnTo>
                  <a:lnTo>
                    <a:pt x="1004" y="799"/>
                  </a:lnTo>
                  <a:lnTo>
                    <a:pt x="1008" y="798"/>
                  </a:lnTo>
                  <a:lnTo>
                    <a:pt x="1012" y="798"/>
                  </a:lnTo>
                  <a:lnTo>
                    <a:pt x="1016" y="797"/>
                  </a:lnTo>
                  <a:lnTo>
                    <a:pt x="1021" y="796"/>
                  </a:lnTo>
                  <a:lnTo>
                    <a:pt x="1025" y="795"/>
                  </a:lnTo>
                  <a:lnTo>
                    <a:pt x="1029" y="794"/>
                  </a:lnTo>
                  <a:lnTo>
                    <a:pt x="1033" y="793"/>
                  </a:lnTo>
                  <a:lnTo>
                    <a:pt x="1037" y="793"/>
                  </a:lnTo>
                  <a:lnTo>
                    <a:pt x="1042" y="792"/>
                  </a:lnTo>
                  <a:lnTo>
                    <a:pt x="1046" y="792"/>
                  </a:lnTo>
                  <a:lnTo>
                    <a:pt x="1050" y="791"/>
                  </a:lnTo>
                  <a:lnTo>
                    <a:pt x="1054" y="790"/>
                  </a:lnTo>
                  <a:lnTo>
                    <a:pt x="1058" y="790"/>
                  </a:lnTo>
                  <a:lnTo>
                    <a:pt x="1062" y="790"/>
                  </a:lnTo>
                  <a:lnTo>
                    <a:pt x="1067" y="789"/>
                  </a:lnTo>
                  <a:lnTo>
                    <a:pt x="1071" y="789"/>
                  </a:lnTo>
                  <a:lnTo>
                    <a:pt x="1075" y="788"/>
                  </a:lnTo>
                  <a:lnTo>
                    <a:pt x="1079" y="788"/>
                  </a:lnTo>
                  <a:lnTo>
                    <a:pt x="1083" y="788"/>
                  </a:lnTo>
                  <a:lnTo>
                    <a:pt x="1088" y="788"/>
                  </a:lnTo>
                  <a:lnTo>
                    <a:pt x="1092" y="788"/>
                  </a:lnTo>
                  <a:lnTo>
                    <a:pt x="1096" y="788"/>
                  </a:lnTo>
                  <a:lnTo>
                    <a:pt x="1100" y="788"/>
                  </a:lnTo>
                  <a:lnTo>
                    <a:pt x="1104" y="788"/>
                  </a:lnTo>
                  <a:lnTo>
                    <a:pt x="1108" y="788"/>
                  </a:lnTo>
                  <a:lnTo>
                    <a:pt x="1113" y="788"/>
                  </a:lnTo>
                  <a:lnTo>
                    <a:pt x="1117" y="789"/>
                  </a:lnTo>
                  <a:lnTo>
                    <a:pt x="1121" y="789"/>
                  </a:lnTo>
                  <a:lnTo>
                    <a:pt x="1125" y="790"/>
                  </a:lnTo>
                  <a:lnTo>
                    <a:pt x="1129" y="790"/>
                  </a:lnTo>
                  <a:lnTo>
                    <a:pt x="1134" y="791"/>
                  </a:lnTo>
                  <a:lnTo>
                    <a:pt x="1138" y="792"/>
                  </a:lnTo>
                  <a:lnTo>
                    <a:pt x="1142" y="793"/>
                  </a:lnTo>
                  <a:lnTo>
                    <a:pt x="1146" y="793"/>
                  </a:lnTo>
                  <a:lnTo>
                    <a:pt x="1150" y="794"/>
                  </a:lnTo>
                  <a:lnTo>
                    <a:pt x="1154" y="796"/>
                  </a:lnTo>
                  <a:lnTo>
                    <a:pt x="1159" y="797"/>
                  </a:lnTo>
                  <a:lnTo>
                    <a:pt x="1163" y="798"/>
                  </a:lnTo>
                  <a:lnTo>
                    <a:pt x="1167" y="799"/>
                  </a:lnTo>
                  <a:lnTo>
                    <a:pt x="1171" y="801"/>
                  </a:lnTo>
                  <a:lnTo>
                    <a:pt x="1175" y="802"/>
                  </a:lnTo>
                  <a:lnTo>
                    <a:pt x="1180" y="804"/>
                  </a:lnTo>
                  <a:lnTo>
                    <a:pt x="1184" y="806"/>
                  </a:lnTo>
                  <a:lnTo>
                    <a:pt x="1188" y="808"/>
                  </a:lnTo>
                  <a:lnTo>
                    <a:pt x="1192" y="809"/>
                  </a:lnTo>
                  <a:lnTo>
                    <a:pt x="1196" y="812"/>
                  </a:lnTo>
                  <a:lnTo>
                    <a:pt x="1200" y="814"/>
                  </a:lnTo>
                  <a:lnTo>
                    <a:pt x="1205" y="816"/>
                  </a:lnTo>
                  <a:lnTo>
                    <a:pt x="1209" y="818"/>
                  </a:lnTo>
                  <a:lnTo>
                    <a:pt x="1213" y="821"/>
                  </a:lnTo>
                  <a:lnTo>
                    <a:pt x="1217" y="823"/>
                  </a:lnTo>
                  <a:lnTo>
                    <a:pt x="1221" y="826"/>
                  </a:lnTo>
                  <a:lnTo>
                    <a:pt x="1226" y="828"/>
                  </a:lnTo>
                  <a:lnTo>
                    <a:pt x="1230" y="831"/>
                  </a:lnTo>
                  <a:lnTo>
                    <a:pt x="1234" y="834"/>
                  </a:lnTo>
                  <a:lnTo>
                    <a:pt x="1238" y="837"/>
                  </a:lnTo>
                  <a:lnTo>
                    <a:pt x="1242" y="840"/>
                  </a:lnTo>
                  <a:lnTo>
                    <a:pt x="1246" y="843"/>
                  </a:lnTo>
                  <a:lnTo>
                    <a:pt x="1251" y="847"/>
                  </a:lnTo>
                  <a:lnTo>
                    <a:pt x="1255" y="850"/>
                  </a:lnTo>
                  <a:lnTo>
                    <a:pt x="1259" y="854"/>
                  </a:lnTo>
                  <a:lnTo>
                    <a:pt x="1263" y="857"/>
                  </a:lnTo>
                  <a:lnTo>
                    <a:pt x="1267" y="861"/>
                  </a:lnTo>
                  <a:lnTo>
                    <a:pt x="1272" y="865"/>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1"/>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4"/>
                  </a:lnTo>
                  <a:lnTo>
                    <a:pt x="1665" y="1109"/>
                  </a:lnTo>
                  <a:lnTo>
                    <a:pt x="1669" y="1104"/>
                  </a:lnTo>
                  <a:lnTo>
                    <a:pt x="1673" y="1098"/>
                  </a:lnTo>
                  <a:lnTo>
                    <a:pt x="1677" y="1092"/>
                  </a:lnTo>
                  <a:lnTo>
                    <a:pt x="1681" y="1086"/>
                  </a:lnTo>
                  <a:lnTo>
                    <a:pt x="1686" y="1080"/>
                  </a:lnTo>
                  <a:lnTo>
                    <a:pt x="1690" y="1073"/>
                  </a:lnTo>
                  <a:lnTo>
                    <a:pt x="1694" y="1066"/>
                  </a:lnTo>
                  <a:lnTo>
                    <a:pt x="1698" y="1059"/>
                  </a:lnTo>
                  <a:lnTo>
                    <a:pt x="1702" y="1051"/>
                  </a:lnTo>
                  <a:lnTo>
                    <a:pt x="1706" y="1044"/>
                  </a:lnTo>
                  <a:lnTo>
                    <a:pt x="1711" y="1036"/>
                  </a:lnTo>
                  <a:lnTo>
                    <a:pt x="1715" y="1027"/>
                  </a:lnTo>
                  <a:lnTo>
                    <a:pt x="1719" y="1019"/>
                  </a:lnTo>
                  <a:lnTo>
                    <a:pt x="1723" y="1010"/>
                  </a:lnTo>
                  <a:lnTo>
                    <a:pt x="1727" y="1001"/>
                  </a:lnTo>
                  <a:lnTo>
                    <a:pt x="1732" y="991"/>
                  </a:lnTo>
                  <a:lnTo>
                    <a:pt x="1736" y="982"/>
                  </a:lnTo>
                  <a:lnTo>
                    <a:pt x="1740" y="972"/>
                  </a:lnTo>
                  <a:lnTo>
                    <a:pt x="1744" y="962"/>
                  </a:lnTo>
                  <a:lnTo>
                    <a:pt x="1748" y="951"/>
                  </a:lnTo>
                  <a:lnTo>
                    <a:pt x="1752" y="941"/>
                  </a:lnTo>
                  <a:lnTo>
                    <a:pt x="1757" y="930"/>
                  </a:lnTo>
                  <a:lnTo>
                    <a:pt x="1761" y="919"/>
                  </a:lnTo>
                  <a:lnTo>
                    <a:pt x="1765" y="907"/>
                  </a:lnTo>
                  <a:lnTo>
                    <a:pt x="1769" y="896"/>
                  </a:lnTo>
                  <a:lnTo>
                    <a:pt x="1773" y="884"/>
                  </a:lnTo>
                  <a:lnTo>
                    <a:pt x="1778" y="872"/>
                  </a:lnTo>
                  <a:lnTo>
                    <a:pt x="1782" y="860"/>
                  </a:lnTo>
                  <a:lnTo>
                    <a:pt x="1786" y="848"/>
                  </a:lnTo>
                  <a:lnTo>
                    <a:pt x="1790" y="835"/>
                  </a:lnTo>
                  <a:lnTo>
                    <a:pt x="1794" y="822"/>
                  </a:lnTo>
                  <a:lnTo>
                    <a:pt x="1798" y="809"/>
                  </a:lnTo>
                  <a:lnTo>
                    <a:pt x="1803" y="796"/>
                  </a:lnTo>
                  <a:lnTo>
                    <a:pt x="1807" y="783"/>
                  </a:lnTo>
                  <a:lnTo>
                    <a:pt x="1811" y="770"/>
                  </a:lnTo>
                  <a:lnTo>
                    <a:pt x="1815" y="756"/>
                  </a:lnTo>
                  <a:lnTo>
                    <a:pt x="1819" y="742"/>
                  </a:lnTo>
                  <a:lnTo>
                    <a:pt x="1824" y="728"/>
                  </a:lnTo>
                  <a:lnTo>
                    <a:pt x="1828" y="714"/>
                  </a:lnTo>
                  <a:lnTo>
                    <a:pt x="1832" y="700"/>
                  </a:lnTo>
                  <a:lnTo>
                    <a:pt x="1836" y="686"/>
                  </a:lnTo>
                  <a:lnTo>
                    <a:pt x="1840" y="671"/>
                  </a:lnTo>
                  <a:lnTo>
                    <a:pt x="1844" y="657"/>
                  </a:lnTo>
                  <a:lnTo>
                    <a:pt x="1849" y="642"/>
                  </a:lnTo>
                  <a:lnTo>
                    <a:pt x="1853" y="627"/>
                  </a:lnTo>
                  <a:lnTo>
                    <a:pt x="1857" y="613"/>
                  </a:lnTo>
                  <a:lnTo>
                    <a:pt x="1861" y="598"/>
                  </a:lnTo>
                  <a:lnTo>
                    <a:pt x="1865" y="583"/>
                  </a:lnTo>
                  <a:lnTo>
                    <a:pt x="1870" y="568"/>
                  </a:lnTo>
                  <a:lnTo>
                    <a:pt x="1874" y="553"/>
                  </a:lnTo>
                  <a:lnTo>
                    <a:pt x="1878" y="538"/>
                  </a:lnTo>
                  <a:lnTo>
                    <a:pt x="1882" y="523"/>
                  </a:lnTo>
                  <a:lnTo>
                    <a:pt x="1886" y="508"/>
                  </a:lnTo>
                  <a:lnTo>
                    <a:pt x="1890" y="493"/>
                  </a:lnTo>
                  <a:lnTo>
                    <a:pt x="1895" y="479"/>
                  </a:lnTo>
                  <a:lnTo>
                    <a:pt x="1899" y="464"/>
                  </a:lnTo>
                  <a:lnTo>
                    <a:pt x="1903" y="449"/>
                  </a:lnTo>
                  <a:lnTo>
                    <a:pt x="1907" y="434"/>
                  </a:lnTo>
                  <a:lnTo>
                    <a:pt x="1911" y="419"/>
                  </a:lnTo>
                  <a:lnTo>
                    <a:pt x="1916" y="404"/>
                  </a:lnTo>
                  <a:lnTo>
                    <a:pt x="1920" y="390"/>
                  </a:lnTo>
                  <a:lnTo>
                    <a:pt x="1924" y="375"/>
                  </a:lnTo>
                  <a:lnTo>
                    <a:pt x="1928" y="361"/>
                  </a:lnTo>
                  <a:lnTo>
                    <a:pt x="1932" y="346"/>
                  </a:lnTo>
                  <a:lnTo>
                    <a:pt x="1936" y="332"/>
                  </a:lnTo>
                  <a:lnTo>
                    <a:pt x="1941" y="318"/>
                  </a:lnTo>
                  <a:lnTo>
                    <a:pt x="1945" y="304"/>
                  </a:lnTo>
                  <a:lnTo>
                    <a:pt x="1949" y="290"/>
                  </a:lnTo>
                  <a:lnTo>
                    <a:pt x="1953" y="277"/>
                  </a:lnTo>
                  <a:lnTo>
                    <a:pt x="1957" y="263"/>
                  </a:lnTo>
                  <a:lnTo>
                    <a:pt x="1962" y="250"/>
                  </a:lnTo>
                  <a:lnTo>
                    <a:pt x="1966" y="237"/>
                  </a:lnTo>
                  <a:lnTo>
                    <a:pt x="1970" y="224"/>
                  </a:lnTo>
                  <a:lnTo>
                    <a:pt x="1974" y="212"/>
                  </a:lnTo>
                  <a:lnTo>
                    <a:pt x="1978" y="200"/>
                  </a:lnTo>
                  <a:lnTo>
                    <a:pt x="1983" y="187"/>
                  </a:lnTo>
                  <a:lnTo>
                    <a:pt x="1987" y="176"/>
                  </a:lnTo>
                  <a:lnTo>
                    <a:pt x="1991" y="164"/>
                  </a:lnTo>
                  <a:lnTo>
                    <a:pt x="1995" y="153"/>
                  </a:lnTo>
                  <a:lnTo>
                    <a:pt x="1999" y="142"/>
                  </a:lnTo>
                  <a:lnTo>
                    <a:pt x="2003" y="132"/>
                  </a:lnTo>
                  <a:lnTo>
                    <a:pt x="2008" y="121"/>
                  </a:lnTo>
                  <a:lnTo>
                    <a:pt x="2012" y="111"/>
                  </a:lnTo>
                  <a:lnTo>
                    <a:pt x="2016" y="101"/>
                  </a:lnTo>
                  <a:lnTo>
                    <a:pt x="2020" y="92"/>
                  </a:lnTo>
                  <a:lnTo>
                    <a:pt x="2024" y="83"/>
                  </a:lnTo>
                  <a:lnTo>
                    <a:pt x="2029" y="75"/>
                  </a:lnTo>
                  <a:lnTo>
                    <a:pt x="2033" y="67"/>
                  </a:lnTo>
                  <a:lnTo>
                    <a:pt x="2037" y="59"/>
                  </a:lnTo>
                  <a:lnTo>
                    <a:pt x="2041" y="52"/>
                  </a:lnTo>
                  <a:lnTo>
                    <a:pt x="2045" y="45"/>
                  </a:lnTo>
                  <a:lnTo>
                    <a:pt x="2049" y="38"/>
                  </a:lnTo>
                  <a:lnTo>
                    <a:pt x="2054" y="32"/>
                  </a:lnTo>
                  <a:lnTo>
                    <a:pt x="2058" y="26"/>
                  </a:lnTo>
                  <a:lnTo>
                    <a:pt x="2062" y="21"/>
                  </a:lnTo>
                  <a:lnTo>
                    <a:pt x="2066" y="16"/>
                  </a:lnTo>
                  <a:lnTo>
                    <a:pt x="2070" y="12"/>
                  </a:lnTo>
                  <a:lnTo>
                    <a:pt x="2075" y="8"/>
                  </a:lnTo>
                  <a:lnTo>
                    <a:pt x="2079" y="5"/>
                  </a:lnTo>
                  <a:lnTo>
                    <a:pt x="2083" y="2"/>
                  </a:lnTo>
                  <a:lnTo>
                    <a:pt x="2087"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Rectangle 197">
              <a:extLst>
                <a:ext uri="{FF2B5EF4-FFF2-40B4-BE49-F238E27FC236}">
                  <a16:creationId xmlns:a16="http://schemas.microsoft.com/office/drawing/2014/main" id="{C604C32D-C76B-D96A-8BB0-4849B199E321}"/>
                </a:ext>
              </a:extLst>
            </p:cNvPr>
            <p:cNvSpPr>
              <a:spLocks noChangeArrowheads="1"/>
            </p:cNvSpPr>
            <p:nvPr/>
          </p:nvSpPr>
          <p:spPr bwMode="auto">
            <a:xfrm>
              <a:off x="2469" y="1117"/>
              <a:ext cx="871" cy="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198">
              <a:extLst>
                <a:ext uri="{FF2B5EF4-FFF2-40B4-BE49-F238E27FC236}">
                  <a16:creationId xmlns:a16="http://schemas.microsoft.com/office/drawing/2014/main" id="{DFB50390-6A2D-C036-7093-467337513F5A}"/>
                </a:ext>
              </a:extLst>
            </p:cNvPr>
            <p:cNvSpPr>
              <a:spLocks noChangeArrowheads="1"/>
            </p:cNvSpPr>
            <p:nvPr/>
          </p:nvSpPr>
          <p:spPr bwMode="auto">
            <a:xfrm>
              <a:off x="2695" y="1131"/>
              <a:ext cx="25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rPr>
                <a:t>68% 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Rectangle 199">
              <a:extLst>
                <a:ext uri="{FF2B5EF4-FFF2-40B4-BE49-F238E27FC236}">
                  <a16:creationId xmlns:a16="http://schemas.microsoft.com/office/drawing/2014/main" id="{3CE8DAE1-68C7-DEA8-BB7A-8C7BBB92D4CE}"/>
                </a:ext>
              </a:extLst>
            </p:cNvPr>
            <p:cNvSpPr>
              <a:spLocks noChangeArrowheads="1"/>
            </p:cNvSpPr>
            <p:nvPr/>
          </p:nvSpPr>
          <p:spPr bwMode="auto">
            <a:xfrm>
              <a:off x="2489" y="1139"/>
              <a:ext cx="192" cy="75"/>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200">
              <a:extLst>
                <a:ext uri="{FF2B5EF4-FFF2-40B4-BE49-F238E27FC236}">
                  <a16:creationId xmlns:a16="http://schemas.microsoft.com/office/drawing/2014/main" id="{043291A4-D234-A0DF-C47F-56C30E152BA4}"/>
                </a:ext>
              </a:extLst>
            </p:cNvPr>
            <p:cNvSpPr>
              <a:spLocks noChangeArrowheads="1"/>
            </p:cNvSpPr>
            <p:nvPr/>
          </p:nvSpPr>
          <p:spPr bwMode="auto">
            <a:xfrm>
              <a:off x="2695" y="1237"/>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Line 201">
              <a:extLst>
                <a:ext uri="{FF2B5EF4-FFF2-40B4-BE49-F238E27FC236}">
                  <a16:creationId xmlns:a16="http://schemas.microsoft.com/office/drawing/2014/main" id="{C3DD3D47-D38B-F8D4-3F2B-DAC85172F713}"/>
                </a:ext>
              </a:extLst>
            </p:cNvPr>
            <p:cNvSpPr>
              <a:spLocks noChangeShapeType="1"/>
            </p:cNvSpPr>
            <p:nvPr/>
          </p:nvSpPr>
          <p:spPr bwMode="auto">
            <a:xfrm>
              <a:off x="2489" y="1279"/>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202">
              <a:extLst>
                <a:ext uri="{FF2B5EF4-FFF2-40B4-BE49-F238E27FC236}">
                  <a16:creationId xmlns:a16="http://schemas.microsoft.com/office/drawing/2014/main" id="{CDCF714C-E8A7-9D50-1E05-60CCE7C2C956}"/>
                </a:ext>
              </a:extLst>
            </p:cNvPr>
            <p:cNvSpPr>
              <a:spLocks noChangeArrowheads="1"/>
            </p:cNvSpPr>
            <p:nvPr/>
          </p:nvSpPr>
          <p:spPr bwMode="auto">
            <a:xfrm>
              <a:off x="2695" y="1338"/>
              <a:ext cx="3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Freeform 203">
              <a:extLst>
                <a:ext uri="{FF2B5EF4-FFF2-40B4-BE49-F238E27FC236}">
                  <a16:creationId xmlns:a16="http://schemas.microsoft.com/office/drawing/2014/main" id="{B734F76C-0F36-A5A7-840C-DED503839402}"/>
                </a:ext>
              </a:extLst>
            </p:cNvPr>
            <p:cNvSpPr>
              <a:spLocks noEditPoints="1"/>
            </p:cNvSpPr>
            <p:nvPr/>
          </p:nvSpPr>
          <p:spPr bwMode="auto">
            <a:xfrm>
              <a:off x="2551" y="1349"/>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04">
              <a:extLst>
                <a:ext uri="{FF2B5EF4-FFF2-40B4-BE49-F238E27FC236}">
                  <a16:creationId xmlns:a16="http://schemas.microsoft.com/office/drawing/2014/main" id="{280F8FEB-BE76-BF99-9539-F90987FAB50A}"/>
                </a:ext>
              </a:extLst>
            </p:cNvPr>
            <p:cNvSpPr>
              <a:spLocks noChangeArrowheads="1"/>
            </p:cNvSpPr>
            <p:nvPr/>
          </p:nvSpPr>
          <p:spPr bwMode="auto">
            <a:xfrm>
              <a:off x="2695" y="1444"/>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Line 205">
              <a:extLst>
                <a:ext uri="{FF2B5EF4-FFF2-40B4-BE49-F238E27FC236}">
                  <a16:creationId xmlns:a16="http://schemas.microsoft.com/office/drawing/2014/main" id="{D17ECBF2-01FF-85EE-8A40-11FF4280512A}"/>
                </a:ext>
              </a:extLst>
            </p:cNvPr>
            <p:cNvSpPr>
              <a:spLocks noChangeShapeType="1"/>
            </p:cNvSpPr>
            <p:nvPr/>
          </p:nvSpPr>
          <p:spPr bwMode="auto">
            <a:xfrm>
              <a:off x="2489" y="1485"/>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06">
              <a:extLst>
                <a:ext uri="{FF2B5EF4-FFF2-40B4-BE49-F238E27FC236}">
                  <a16:creationId xmlns:a16="http://schemas.microsoft.com/office/drawing/2014/main" id="{C5E08318-D447-F14C-BCE1-E07D75CDD0DD}"/>
                </a:ext>
              </a:extLst>
            </p:cNvPr>
            <p:cNvSpPr>
              <a:spLocks noChangeArrowheads="1"/>
            </p:cNvSpPr>
            <p:nvPr/>
          </p:nvSpPr>
          <p:spPr bwMode="auto">
            <a:xfrm>
              <a:off x="2469" y="1117"/>
              <a:ext cx="871" cy="428"/>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3223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35C12E-5539-2B65-42B5-D65FD805164E}"/>
              </a:ext>
            </a:extLst>
          </p:cNvPr>
          <p:cNvSpPr>
            <a:spLocks noGrp="1"/>
          </p:cNvSpPr>
          <p:nvPr>
            <p:ph type="body" sz="quarter" idx="10"/>
          </p:nvPr>
        </p:nvSpPr>
        <p:spPr/>
        <p:txBody>
          <a:bodyPr/>
          <a:lstStyle/>
          <a:p>
            <a:r>
              <a:rPr lang="en-US" dirty="0"/>
              <a:t>EGO with EI is expensive to find multiple samples at a time</a:t>
            </a:r>
          </a:p>
          <a:p>
            <a:r>
              <a:rPr lang="en-US" dirty="0"/>
              <a:t>EGO-PI uses the probability of improvement beyond a given target as the selection criterion</a:t>
            </a:r>
          </a:p>
          <a:p>
            <a:pPr lvl="1"/>
            <a:r>
              <a:rPr lang="en-US" dirty="0"/>
              <a:t>Maximizing PI can balance local and global searches</a:t>
            </a:r>
          </a:p>
          <a:p>
            <a:r>
              <a:rPr lang="en-US" dirty="0"/>
              <a:t>Performance can be sensitive to the target value</a:t>
            </a:r>
          </a:p>
          <a:p>
            <a:pPr lvl="1"/>
            <a:r>
              <a:rPr lang="en-US" dirty="0"/>
              <a:t>If the target is too ambitious, the search is excessively global and slow to focus on promising areas</a:t>
            </a:r>
          </a:p>
          <a:p>
            <a:pPr lvl="1"/>
            <a:r>
              <a:rPr lang="en-US" dirty="0"/>
              <a:t>If the target is too modest, there is exhaustive search around the PBS before moving to global search</a:t>
            </a:r>
          </a:p>
          <a:p>
            <a:r>
              <a:rPr lang="en-US" dirty="0"/>
              <a:t>EGO-AT: adapts the target for each cycle according to the success of meeting the target in the previous cycle</a:t>
            </a:r>
          </a:p>
        </p:txBody>
      </p:sp>
      <p:sp>
        <p:nvSpPr>
          <p:cNvPr id="3" name="Title 2">
            <a:extLst>
              <a:ext uri="{FF2B5EF4-FFF2-40B4-BE49-F238E27FC236}">
                <a16:creationId xmlns:a16="http://schemas.microsoft.com/office/drawing/2014/main" id="{A19CB927-2533-8974-FAAA-D629D56E2E94}"/>
              </a:ext>
            </a:extLst>
          </p:cNvPr>
          <p:cNvSpPr>
            <a:spLocks noGrp="1"/>
          </p:cNvSpPr>
          <p:nvPr>
            <p:ph type="title"/>
          </p:nvPr>
        </p:nvSpPr>
        <p:spPr/>
        <p:txBody>
          <a:bodyPr>
            <a:normAutofit fontScale="90000"/>
          </a:bodyPr>
          <a:lstStyle/>
          <a:p>
            <a:r>
              <a:rPr lang="en-US" dirty="0"/>
              <a:t>EGO with Probability of Target Improvement (PI)</a:t>
            </a:r>
          </a:p>
        </p:txBody>
      </p:sp>
    </p:spTree>
    <p:extLst>
      <p:ext uri="{BB962C8B-B14F-4D97-AF65-F5344CB8AC3E}">
        <p14:creationId xmlns:p14="http://schemas.microsoft.com/office/powerpoint/2010/main" val="388392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1AC5AF9-36C3-BBF9-BB99-36D747B4BC0F}"/>
                  </a:ext>
                </a:extLst>
              </p:cNvPr>
              <p:cNvSpPr>
                <a:spLocks noGrp="1"/>
              </p:cNvSpPr>
              <p:nvPr>
                <p:ph type="body" sz="quarter" idx="10"/>
              </p:nvPr>
            </p:nvSpPr>
            <p:spPr/>
            <p:txBody>
              <a:bodyPr>
                <a:normAutofit/>
              </a:bodyPr>
              <a:lstStyle/>
              <a:p>
                <a:r>
                  <a:rPr lang="en-US" sz="2000" dirty="0"/>
                  <a:t>target value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oMath>
                </a14:m>
                <a:r>
                  <a:rPr lang="en-US" sz="2000" dirty="0"/>
                  <a:t> (often 25% below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oMath>
                </a14:m>
                <a:r>
                  <a:rPr lang="en-US" sz="2000" dirty="0"/>
                  <a:t>)</a:t>
                </a:r>
              </a:p>
              <a:p>
                <a:r>
                  <a:rPr lang="en-US" sz="2000" dirty="0"/>
                  <a:t>Improvement: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r>
                              <a:rPr lang="en-US" sz="2000" i="1">
                                <a:latin typeface="Cambria Math" panose="02040503050406030204" pitchFamily="18" charset="0"/>
                              </a:rPr>
                              <m:t>−</m:t>
                            </m:r>
                            <m:r>
                              <a:rPr lang="en-US" sz="2000" i="1">
                                <a:latin typeface="Cambria Math" panose="02040503050406030204" pitchFamily="18" charset="0"/>
                              </a:rPr>
                              <m:t>𝑌</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,0</m:t>
                            </m:r>
                          </m:e>
                        </m:d>
                      </m:e>
                    </m:func>
                  </m:oMath>
                </a14:m>
                <a:endParaRPr lang="en-US" sz="2000" dirty="0"/>
              </a:p>
              <a:p>
                <a:pPr lvl="1"/>
                <a:r>
                  <a:rPr lang="en-US" dirty="0"/>
                  <a:t>Distribution of </a:t>
                </a:r>
                <a14:m>
                  <m:oMath xmlns:m="http://schemas.openxmlformats.org/officeDocument/2006/math">
                    <m:r>
                      <a:rPr lang="en-US" i="1">
                        <a:latin typeface="Cambria Math" panose="02040503050406030204" pitchFamily="18" charset="0"/>
                      </a:rPr>
                      <m:t>𝑌</m:t>
                    </m:r>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below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𝑇</m:t>
                        </m:r>
                      </m:sub>
                    </m:sSub>
                  </m:oMath>
                </a14:m>
                <a:endParaRPr lang="en-US" dirty="0"/>
              </a:p>
              <a:p>
                <a:r>
                  <a:rPr lang="en-US" sz="2000" dirty="0"/>
                  <a:t>probability of improving the present best solution beyond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oMath>
                </a14:m>
                <a:endParaRPr lang="en-US" sz="2000" dirty="0"/>
              </a:p>
              <a:p>
                <a:endParaRPr lang="en-US" sz="2000" dirty="0"/>
              </a:p>
              <a:p>
                <a:endParaRPr lang="en-US" sz="2000"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𝑇</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𝑦</m:t>
                        </m:r>
                      </m:sub>
                    </m:sSub>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normalized target value</a:t>
                </a:r>
              </a:p>
              <a:p>
                <a:r>
                  <a:rPr lang="en-US" sz="2000" dirty="0"/>
                  <a:t>New sample location</a:t>
                </a:r>
              </a:p>
            </p:txBody>
          </p:sp>
        </mc:Choice>
        <mc:Fallback xmlns="">
          <p:sp>
            <p:nvSpPr>
              <p:cNvPr id="2" name="Text Placeholder 1">
                <a:extLst>
                  <a:ext uri="{FF2B5EF4-FFF2-40B4-BE49-F238E27FC236}">
                    <a16:creationId xmlns:a16="http://schemas.microsoft.com/office/drawing/2014/main" id="{31AC5AF9-36C3-BBF9-BB99-36D747B4BC0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213A067-09C7-CAD4-6233-1A68F194F406}"/>
              </a:ext>
            </a:extLst>
          </p:cNvPr>
          <p:cNvSpPr>
            <a:spLocks noGrp="1"/>
          </p:cNvSpPr>
          <p:nvPr>
            <p:ph type="title"/>
          </p:nvPr>
        </p:nvSpPr>
        <p:spPr/>
        <p:txBody>
          <a:bodyPr>
            <a:normAutofit fontScale="90000"/>
          </a:bodyPr>
          <a:lstStyle/>
          <a:p>
            <a:r>
              <a:rPr lang="en-US" dirty="0"/>
              <a:t>Probability of Improvement (PI)</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944FFF-414E-1887-F338-543A23C43B54}"/>
                  </a:ext>
                </a:extLst>
              </p:cNvPr>
              <p:cNvSpPr txBox="1"/>
              <p:nvPr/>
            </p:nvSpPr>
            <p:spPr>
              <a:xfrm>
                <a:off x="1873404" y="2829216"/>
                <a:ext cx="5104154" cy="79393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𝑃𝐼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a:latin typeface="Cambria Math" panose="02040503050406030204" pitchFamily="18" charset="0"/>
                        </a:rPr>
                        <m:t>=</m:t>
                      </m:r>
                      <m:r>
                        <m:rPr>
                          <m:sty m:val="p"/>
                        </m:rPr>
                        <a:rPr lang="en-US" sz="2000">
                          <a:latin typeface="Cambria Math" panose="02040503050406030204" pitchFamily="18" charset="0"/>
                        </a:rPr>
                        <m:t>Pr</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𝐼</m:t>
                              </m:r>
                            </m:e>
                            <m:sub>
                              <m:r>
                                <a:rPr lang="en-US" sz="2000" i="1">
                                  <a:latin typeface="Cambria Math" panose="02040503050406030204" pitchFamily="18" charset="0"/>
                                </a:rPr>
                                <m:t>𝑇</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e>
                      </m:d>
                      <m:r>
                        <a:rPr lang="en-US" sz="2000">
                          <a:latin typeface="Cambria Math" panose="02040503050406030204" pitchFamily="18" charset="0"/>
                        </a:rPr>
                        <m:t>=</m:t>
                      </m:r>
                      <m:r>
                        <m:rPr>
                          <m:sty m:val="p"/>
                        </m:rPr>
                        <a:rPr lang="en-US" sz="2000">
                          <a:latin typeface="Cambria Math" panose="02040503050406030204" pitchFamily="18" charset="0"/>
                        </a:rPr>
                        <m:t>Φ</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𝑦</m:t>
                                  </m:r>
                                </m:e>
                              </m:acc>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𝑦</m:t>
                                  </m:r>
                                </m:sub>
                              </m:sSub>
                              <m:d>
                                <m:dPr>
                                  <m:ctrlPr>
                                    <a:rPr lang="en-US" sz="2000" i="1">
                                      <a:latin typeface="Cambria Math" panose="02040503050406030204" pitchFamily="18" charset="0"/>
                                    </a:rPr>
                                  </m:ctrlPr>
                                </m:dPr>
                                <m:e>
                                  <m:r>
                                    <a:rPr lang="en-US" sz="2000" b="1" i="1">
                                      <a:latin typeface="Cambria Math" panose="02040503050406030204" pitchFamily="18" charset="0"/>
                                    </a:rPr>
                                    <m:t>𝐱</m:t>
                                  </m:r>
                                </m:e>
                              </m:d>
                            </m:den>
                          </m:f>
                        </m:e>
                      </m:d>
                      <m:r>
                        <a:rPr lang="en-US" sz="2000" i="1">
                          <a:latin typeface="Cambria Math" panose="02040503050406030204" pitchFamily="18" charset="0"/>
                        </a:rPr>
                        <m:t>=</m:t>
                      </m:r>
                      <m:r>
                        <m:rPr>
                          <m:sty m:val="p"/>
                        </m:rPr>
                        <a:rPr lang="en-US" sz="2000">
                          <a:latin typeface="Cambria Math" panose="02040503050406030204" pitchFamily="18" charset="0"/>
                        </a:rPr>
                        <m:t>Φ</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𝑇</m:t>
                          </m:r>
                        </m:sub>
                      </m:sSub>
                      <m:r>
                        <a:rPr lang="en-US" sz="2000" i="1">
                          <a:latin typeface="Cambria Math" panose="02040503050406030204" pitchFamily="18" charset="0"/>
                        </a:rPr>
                        <m:t>)</m:t>
                      </m:r>
                    </m:oMath>
                  </m:oMathPara>
                </a14:m>
                <a:endParaRPr lang="en-US" sz="2000" dirty="0"/>
              </a:p>
            </p:txBody>
          </p:sp>
        </mc:Choice>
        <mc:Fallback xmlns="">
          <p:sp>
            <p:nvSpPr>
              <p:cNvPr id="8" name="TextBox 7">
                <a:extLst>
                  <a:ext uri="{FF2B5EF4-FFF2-40B4-BE49-F238E27FC236}">
                    <a16:creationId xmlns:a16="http://schemas.microsoft.com/office/drawing/2014/main" id="{7A944FFF-414E-1887-F338-543A23C43B54}"/>
                  </a:ext>
                </a:extLst>
              </p:cNvPr>
              <p:cNvSpPr txBox="1">
                <a:spLocks noRot="1" noChangeAspect="1" noMove="1" noResize="1" noEditPoints="1" noAdjustHandles="1" noChangeArrowheads="1" noChangeShapeType="1" noTextEdit="1"/>
              </p:cNvSpPr>
              <p:nvPr/>
            </p:nvSpPr>
            <p:spPr>
              <a:xfrm>
                <a:off x="1873404" y="2829216"/>
                <a:ext cx="5104154" cy="793935"/>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8CCA65-72BA-9543-E803-192AF3826CBF}"/>
                  </a:ext>
                </a:extLst>
              </p:cNvPr>
              <p:cNvSpPr txBox="1"/>
              <p:nvPr/>
            </p:nvSpPr>
            <p:spPr>
              <a:xfrm>
                <a:off x="1997234" y="4765305"/>
                <a:ext cx="2582502" cy="49334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1" i="1">
                              <a:latin typeface="Cambria Math" panose="02040503050406030204" pitchFamily="18" charset="0"/>
                            </a:rPr>
                            <m:t>𝐱</m:t>
                          </m:r>
                        </m:e>
                        <m:sub>
                          <m:r>
                            <m:rPr>
                              <m:sty m:val="p"/>
                            </m:rPr>
                            <a:rPr lang="en-US" sz="2000">
                              <a:latin typeface="Cambria Math" panose="02040503050406030204" pitchFamily="18" charset="0"/>
                            </a:rPr>
                            <m:t>new</m:t>
                          </m:r>
                        </m:sub>
                      </m:sSub>
                      <m:r>
                        <a:rPr lang="en-US" sz="200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b="1" i="1">
                                      <a:latin typeface="Cambria Math" panose="02040503050406030204" pitchFamily="18" charset="0"/>
                                    </a:rPr>
                                    <m:t>𝐱</m:t>
                                  </m:r>
                                </m:lim>
                              </m:limLow>
                            </m:fName>
                            <m:e>
                              <m:r>
                                <a:rPr lang="en-US" sz="2000" i="1">
                                  <a:latin typeface="Cambria Math" panose="02040503050406030204" pitchFamily="18" charset="0"/>
                                </a:rPr>
                                <m:t>𝑃𝐼</m:t>
                              </m:r>
                              <m:d>
                                <m:dPr>
                                  <m:ctrlPr>
                                    <a:rPr lang="en-US" sz="2000" i="1">
                                      <a:latin typeface="Cambria Math" panose="02040503050406030204" pitchFamily="18" charset="0"/>
                                    </a:rPr>
                                  </m:ctrlPr>
                                </m:dPr>
                                <m:e>
                                  <m:r>
                                    <a:rPr lang="en-US" sz="2000" b="1" i="1">
                                      <a:latin typeface="Cambria Math" panose="02040503050406030204" pitchFamily="18" charset="0"/>
                                    </a:rPr>
                                    <m:t>𝐱</m:t>
                                  </m:r>
                                </m:e>
                              </m:d>
                            </m:e>
                          </m:func>
                        </m:e>
                      </m:func>
                    </m:oMath>
                  </m:oMathPara>
                </a14:m>
                <a:endParaRPr lang="en-US" sz="2000" dirty="0"/>
              </a:p>
            </p:txBody>
          </p:sp>
        </mc:Choice>
        <mc:Fallback xmlns="">
          <p:sp>
            <p:nvSpPr>
              <p:cNvPr id="11" name="TextBox 10">
                <a:extLst>
                  <a:ext uri="{FF2B5EF4-FFF2-40B4-BE49-F238E27FC236}">
                    <a16:creationId xmlns:a16="http://schemas.microsoft.com/office/drawing/2014/main" id="{F08CCA65-72BA-9543-E803-192AF3826CBF}"/>
                  </a:ext>
                </a:extLst>
              </p:cNvPr>
              <p:cNvSpPr txBox="1">
                <a:spLocks noRot="1" noChangeAspect="1" noMove="1" noResize="1" noEditPoints="1" noAdjustHandles="1" noChangeArrowheads="1" noChangeShapeType="1" noTextEdit="1"/>
              </p:cNvSpPr>
              <p:nvPr/>
            </p:nvSpPr>
            <p:spPr>
              <a:xfrm>
                <a:off x="1997234" y="4765305"/>
                <a:ext cx="2582502" cy="493340"/>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281459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C7C9659-2A97-C789-BFFE-ACF9C173AD8B}"/>
                  </a:ext>
                </a:extLst>
              </p:cNvPr>
              <p:cNvSpPr>
                <a:spLocks noGrp="1"/>
              </p:cNvSpPr>
              <p:nvPr>
                <p:ph type="body" sz="quarter" idx="10"/>
              </p:nvPr>
            </p:nvSpPr>
            <p:spPr/>
            <p:txBody>
              <a:bodyPr/>
              <a:lstStyle/>
              <a:p>
                <a:r>
                  <a:rPr lang="en-US" dirty="0"/>
                  <a:t>Probability of improving the target beyond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m:rPr>
                            <m:sty m:val="p"/>
                          </m:rPr>
                          <a:rPr lang="en-US" b="0" i="0" smtClean="0">
                            <a:latin typeface="Cambria Math" panose="02040503050406030204" pitchFamily="18" charset="0"/>
                          </a:rPr>
                          <m:t>T</m:t>
                        </m:r>
                      </m:sub>
                    </m:sSub>
                  </m:oMath>
                </a14:m>
                <a:r>
                  <a:rPr lang="en-US" dirty="0"/>
                  <a:t> at </a:t>
                </a:r>
                <a14:m>
                  <m:oMath xmlns:m="http://schemas.openxmlformats.org/officeDocument/2006/math">
                    <m:r>
                      <a:rPr lang="en-US" i="1" dirty="0" smtClean="0">
                        <a:latin typeface="Cambria Math" panose="02040503050406030204" pitchFamily="18" charset="0"/>
                      </a:rPr>
                      <m:t>𝑥</m:t>
                    </m:r>
                  </m:oMath>
                </a14:m>
                <a:r>
                  <a:rPr lang="en-US" dirty="0"/>
                  <a:t> </a:t>
                </a:r>
              </a:p>
            </p:txBody>
          </p:sp>
        </mc:Choice>
        <mc:Fallback xmlns="">
          <p:sp>
            <p:nvSpPr>
              <p:cNvPr id="2" name="Text Placeholder 1">
                <a:extLst>
                  <a:ext uri="{FF2B5EF4-FFF2-40B4-BE49-F238E27FC236}">
                    <a16:creationId xmlns:a16="http://schemas.microsoft.com/office/drawing/2014/main" id="{FC7C9659-2A97-C789-BFFE-ACF9C173AD8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28970FC-6849-59D4-AADA-1A3FC408ADC5}"/>
              </a:ext>
            </a:extLst>
          </p:cNvPr>
          <p:cNvSpPr>
            <a:spLocks noGrp="1"/>
          </p:cNvSpPr>
          <p:nvPr>
            <p:ph type="title"/>
          </p:nvPr>
        </p:nvSpPr>
        <p:spPr/>
        <p:txBody>
          <a:bodyPr>
            <a:normAutofit fontScale="90000"/>
          </a:bodyPr>
          <a:lstStyle/>
          <a:p>
            <a:r>
              <a:rPr lang="en-US" dirty="0"/>
              <a:t>Probability of Improvement (PI)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FEDADA0-794B-4019-2A26-87A0596A3D6E}"/>
                  </a:ext>
                </a:extLst>
              </p:cNvPr>
              <p:cNvSpPr txBox="1"/>
              <p:nvPr/>
            </p:nvSpPr>
            <p:spPr>
              <a:xfrm>
                <a:off x="2535616" y="1347509"/>
                <a:ext cx="2627899" cy="697692"/>
              </a:xfrm>
              <a:prstGeom prst="rect">
                <a:avLst/>
              </a:prstGeom>
              <a:solidFill>
                <a:srgbClr val="FFFF00"/>
              </a:solidFill>
              <a:ln w="19050">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𝑃𝐼</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m:rPr>
                          <m:sty m:val="p"/>
                        </m:rPr>
                        <a:rPr lang="en-US" sz="2000" b="0" i="0" smtClean="0">
                          <a:latin typeface="Cambria Math" panose="02040503050406030204" pitchFamily="18" charset="0"/>
                        </a:rPr>
                        <m:t>Φ</m:t>
                      </m:r>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m:rPr>
                                      <m:sty m:val="p"/>
                                    </m:rPr>
                                    <a:rPr lang="en-US" sz="2000" b="0" i="0" smtClean="0">
                                      <a:latin typeface="Cambria Math" panose="02040503050406030204" pitchFamily="18" charset="0"/>
                                    </a:rPr>
                                    <m:t>T</m:t>
                                  </m:r>
                                </m:sub>
                              </m:sSub>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𝑦</m:t>
                                  </m:r>
                                </m:e>
                              </m:acc>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𝑦</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den>
                          </m:f>
                        </m:e>
                      </m:d>
                    </m:oMath>
                  </m:oMathPara>
                </a14:m>
                <a:endParaRPr lang="en-US" sz="2000" dirty="0"/>
              </a:p>
            </p:txBody>
          </p:sp>
        </mc:Choice>
        <mc:Fallback xmlns="">
          <p:sp>
            <p:nvSpPr>
              <p:cNvPr id="4" name="TextBox 3">
                <a:extLst>
                  <a:ext uri="{FF2B5EF4-FFF2-40B4-BE49-F238E27FC236}">
                    <a16:creationId xmlns:a16="http://schemas.microsoft.com/office/drawing/2014/main" id="{6FEDADA0-794B-4019-2A26-87A0596A3D6E}"/>
                  </a:ext>
                </a:extLst>
              </p:cNvPr>
              <p:cNvSpPr txBox="1">
                <a:spLocks noRot="1" noChangeAspect="1" noMove="1" noResize="1" noEditPoints="1" noAdjustHandles="1" noChangeArrowheads="1" noChangeShapeType="1" noTextEdit="1"/>
              </p:cNvSpPr>
              <p:nvPr/>
            </p:nvSpPr>
            <p:spPr>
              <a:xfrm>
                <a:off x="2535616" y="1347509"/>
                <a:ext cx="2627899" cy="697692"/>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p:pic>
        <p:nvPicPr>
          <p:cNvPr id="6" name="Picture 5">
            <a:extLst>
              <a:ext uri="{FF2B5EF4-FFF2-40B4-BE49-F238E27FC236}">
                <a16:creationId xmlns:a16="http://schemas.microsoft.com/office/drawing/2014/main" id="{CE464FD1-ED43-53B2-99F0-33A61B960254}"/>
              </a:ext>
            </a:extLst>
          </p:cNvPr>
          <p:cNvPicPr>
            <a:picLocks noChangeAspect="1"/>
          </p:cNvPicPr>
          <p:nvPr/>
        </p:nvPicPr>
        <p:blipFill>
          <a:blip r:embed="rId4"/>
          <a:stretch>
            <a:fillRect/>
          </a:stretch>
        </p:blipFill>
        <p:spPr>
          <a:xfrm>
            <a:off x="1344599" y="2291954"/>
            <a:ext cx="5328310" cy="4189434"/>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AFFF183-1B3E-53EA-88D3-57933E5C11F9}"/>
                  </a:ext>
                </a:extLst>
              </p:cNvPr>
              <p:cNvSpPr txBox="1"/>
              <p:nvPr/>
            </p:nvSpPr>
            <p:spPr>
              <a:xfrm>
                <a:off x="6119095" y="1491762"/>
                <a:ext cx="2595134" cy="892552"/>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m:rPr>
                            <m:sty m:val="p"/>
                          </m:rPr>
                          <a:rPr lang="en-US" sz="2000" b="0" i="0" smtClean="0">
                            <a:latin typeface="Cambria Math" panose="02040503050406030204" pitchFamily="18" charset="0"/>
                          </a:rPr>
                          <m:t>T</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𝑃𝐵𝑆</m:t>
                        </m:r>
                      </m:sub>
                    </m:sSub>
                    <m:r>
                      <a:rPr lang="en-US" sz="2000" b="0" i="1" smtClean="0">
                        <a:latin typeface="Cambria Math" panose="02040503050406030204" pitchFamily="18" charset="0"/>
                      </a:rPr>
                      <m:t>−</m:t>
                    </m:r>
                    <m:r>
                      <a:rPr lang="en-US" sz="2000" b="0" i="1" smtClean="0">
                        <a:latin typeface="Cambria Math" panose="02040503050406030204" pitchFamily="18" charset="0"/>
                      </a:rPr>
                      <m:t>𝑇𝐼</m:t>
                    </m:r>
                  </m:oMath>
                </a14:m>
                <a:r>
                  <a:rPr lang="en-US" sz="2000" b="0" dirty="0"/>
                  <a:t> </a:t>
                </a:r>
                <a:br>
                  <a:rPr lang="en-US" sz="2000" b="0" dirty="0"/>
                </a:br>
                <a14:m>
                  <m:oMath xmlns:m="http://schemas.openxmlformats.org/officeDocument/2006/math">
                    <m:r>
                      <a:rPr lang="en-US" sz="2000" b="0" i="1" smtClean="0">
                        <a:latin typeface="Cambria Math" panose="02040503050406030204" pitchFamily="18" charset="0"/>
                      </a:rPr>
                      <m:t>𝑇𝐼</m:t>
                    </m:r>
                  </m:oMath>
                </a14:m>
                <a:r>
                  <a:rPr lang="en-US" sz="2000" b="0" dirty="0"/>
                  <a:t>: </a:t>
                </a:r>
                <a:r>
                  <a:rPr lang="en-US" b="0" dirty="0"/>
                  <a:t>Target of improvement</a:t>
                </a:r>
                <a:br>
                  <a:rPr lang="en-US" b="0" dirty="0"/>
                </a:br>
                <a:r>
                  <a:rPr lang="en-US" b="0" dirty="0"/>
                  <a:t>       (normally 10%)</a:t>
                </a:r>
                <a:endParaRPr lang="en-US" sz="2000" b="0" dirty="0"/>
              </a:p>
            </p:txBody>
          </p:sp>
        </mc:Choice>
        <mc:Fallback xmlns="">
          <p:sp>
            <p:nvSpPr>
              <p:cNvPr id="5" name="TextBox 4">
                <a:extLst>
                  <a:ext uri="{FF2B5EF4-FFF2-40B4-BE49-F238E27FC236}">
                    <a16:creationId xmlns:a16="http://schemas.microsoft.com/office/drawing/2014/main" id="{6AFFF183-1B3E-53EA-88D3-57933E5C11F9}"/>
                  </a:ext>
                </a:extLst>
              </p:cNvPr>
              <p:cNvSpPr txBox="1">
                <a:spLocks noRot="1" noChangeAspect="1" noMove="1" noResize="1" noEditPoints="1" noAdjustHandles="1" noChangeArrowheads="1" noChangeShapeType="1" noTextEdit="1"/>
              </p:cNvSpPr>
              <p:nvPr/>
            </p:nvSpPr>
            <p:spPr>
              <a:xfrm>
                <a:off x="6119095" y="1491762"/>
                <a:ext cx="2595134" cy="892552"/>
              </a:xfrm>
              <a:prstGeom prst="rect">
                <a:avLst/>
              </a:prstGeom>
              <a:blipFill>
                <a:blip r:embed="rId5"/>
                <a:stretch>
                  <a:fillRect l="-3529" r="-4941" b="-15753"/>
                </a:stretch>
              </a:blipFill>
            </p:spPr>
            <p:txBody>
              <a:bodyPr/>
              <a:lstStyle/>
              <a:p>
                <a:r>
                  <a:rPr lang="en-US">
                    <a:noFill/>
                  </a:rPr>
                  <a:t> </a:t>
                </a:r>
              </a:p>
            </p:txBody>
          </p:sp>
        </mc:Fallback>
      </mc:AlternateContent>
    </p:spTree>
    <p:extLst>
      <p:ext uri="{BB962C8B-B14F-4D97-AF65-F5344CB8AC3E}">
        <p14:creationId xmlns:p14="http://schemas.microsoft.com/office/powerpoint/2010/main" val="2516951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3DE684-7279-90ED-0401-4704BBA86E63}"/>
              </a:ext>
            </a:extLst>
          </p:cNvPr>
          <p:cNvPicPr>
            <a:picLocks noChangeAspect="1"/>
          </p:cNvPicPr>
          <p:nvPr/>
        </p:nvPicPr>
        <p:blipFill>
          <a:blip r:embed="rId2"/>
          <a:stretch>
            <a:fillRect/>
          </a:stretch>
        </p:blipFill>
        <p:spPr>
          <a:xfrm>
            <a:off x="3967934" y="1940213"/>
            <a:ext cx="4859546" cy="4519205"/>
          </a:xfrm>
          <a:prstGeom prst="rect">
            <a:avLst/>
          </a:prstGeom>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121FCF8-96DC-93C3-2D23-054DDCEB713F}"/>
                  </a:ext>
                </a:extLst>
              </p:cNvPr>
              <p:cNvSpPr>
                <a:spLocks noGrp="1"/>
              </p:cNvSpPr>
              <p:nvPr>
                <p:ph type="body" sz="quarter" idx="10"/>
              </p:nvPr>
            </p:nvSpPr>
            <p:spPr/>
            <p:txBody>
              <a:bodyPr/>
              <a:lstStyle/>
              <a:p>
                <a:r>
                  <a:rPr lang="en-US" dirty="0"/>
                  <a:t>True function: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6</m:t>
                            </m:r>
                            <m:r>
                              <a:rPr lang="en-US" b="0" i="1" smtClean="0">
                                <a:latin typeface="Cambria Math" panose="02040503050406030204" pitchFamily="18" charset="0"/>
                              </a:rPr>
                              <m:t>𝑥</m:t>
                            </m:r>
                            <m:r>
                              <a:rPr lang="en-US" b="0" i="1" smtClean="0">
                                <a:latin typeface="Cambria Math" panose="02040503050406030204" pitchFamily="18" charset="0"/>
                              </a:rPr>
                              <m:t>−2</m:t>
                            </m:r>
                          </m:e>
                        </m:d>
                      </m:e>
                      <m:sup>
                        <m:r>
                          <a:rPr lang="en-US" b="0" i="1" smtClean="0">
                            <a:latin typeface="Cambria Math" panose="02040503050406030204" pitchFamily="18" charset="0"/>
                          </a:rPr>
                          <m:t>2</m:t>
                        </m:r>
                      </m:sup>
                    </m:sSup>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rPr>
                          <m:t>(12</m:t>
                        </m:r>
                        <m:r>
                          <a:rPr lang="en-US" b="0" i="1" smtClean="0">
                            <a:latin typeface="Cambria Math" panose="02040503050406030204" pitchFamily="18" charset="0"/>
                          </a:rPr>
                          <m:t>𝑥</m:t>
                        </m:r>
                        <m:r>
                          <a:rPr lang="en-US" b="0" i="1" smtClean="0">
                            <a:latin typeface="Cambria Math" panose="02040503050406030204" pitchFamily="18" charset="0"/>
                          </a:rPr>
                          <m:t>−4)</m:t>
                        </m:r>
                      </m:e>
                    </m:func>
                  </m:oMath>
                </a14:m>
                <a:r>
                  <a:rPr lang="en-US" dirty="0"/>
                  <a:t> </a:t>
                </a:r>
              </a:p>
              <a:p>
                <a:r>
                  <a:rPr lang="en-US" dirty="0"/>
                  <a:t>Initial sample :  x = [0 0.5 0.68 1]</a:t>
                </a:r>
              </a:p>
              <a:p>
                <a:endParaRPr lang="en-US" dirty="0"/>
              </a:p>
              <a:p>
                <a:r>
                  <a:rPr lang="en-US" dirty="0"/>
                  <a:t>Uncertainty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ea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𝑦</m:t>
                        </m:r>
                      </m:sub>
                    </m:sSub>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endParaRPr lang="en-US" dirty="0"/>
              </a:p>
              <a:p>
                <a:endParaRPr lang="en-US" dirty="0"/>
              </a:p>
              <a:p>
                <a:endParaRPr lang="en-US" dirty="0"/>
              </a:p>
              <a:p>
                <a:r>
                  <a:rPr lang="en-US" dirty="0"/>
                  <a:t>Maximum </a:t>
                </a:r>
                <a14:m>
                  <m:oMath xmlns:m="http://schemas.openxmlformats.org/officeDocument/2006/math">
                    <m:r>
                      <a:rPr lang="en-US" i="1" dirty="0" smtClean="0">
                        <a:latin typeface="Cambria Math" panose="02040503050406030204" pitchFamily="18" charset="0"/>
                      </a:rPr>
                      <m:t>𝑃𝐼</m:t>
                    </m:r>
                  </m:oMath>
                </a14:m>
                <a:r>
                  <a:rPr lang="en-US" dirty="0"/>
                  <a:t> at </a:t>
                </a:r>
                <a14:m>
                  <m:oMath xmlns:m="http://schemas.openxmlformats.org/officeDocument/2006/math">
                    <m:r>
                      <a:rPr lang="en-US" i="1" dirty="0" smtClean="0">
                        <a:latin typeface="Cambria Math" panose="02040503050406030204" pitchFamily="18" charset="0"/>
                      </a:rPr>
                      <m:t>𝑥</m:t>
                    </m:r>
                    <m:r>
                      <a:rPr lang="en-US" i="1" dirty="0" smtClean="0">
                        <a:latin typeface="Cambria Math" panose="02040503050406030204" pitchFamily="18" charset="0"/>
                      </a:rPr>
                      <m:t>=0.62</m:t>
                    </m:r>
                  </m:oMath>
                </a14:m>
                <a:br>
                  <a:rPr lang="en-US" dirty="0"/>
                </a:br>
                <a:r>
                  <a:rPr lang="en-US" dirty="0"/>
                  <a:t>(exploitation of better PBS)</a:t>
                </a:r>
              </a:p>
            </p:txBody>
          </p:sp>
        </mc:Choice>
        <mc:Fallback xmlns="">
          <p:sp>
            <p:nvSpPr>
              <p:cNvPr id="2" name="Text Placeholder 1">
                <a:extLst>
                  <a:ext uri="{FF2B5EF4-FFF2-40B4-BE49-F238E27FC236}">
                    <a16:creationId xmlns:a16="http://schemas.microsoft.com/office/drawing/2014/main" id="{5121FCF8-96DC-93C3-2D23-054DDCEB713F}"/>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F0E55AE-B443-081B-9E5F-EF34FC47B0A2}"/>
              </a:ext>
            </a:extLst>
          </p:cNvPr>
          <p:cNvSpPr>
            <a:spLocks noGrp="1"/>
          </p:cNvSpPr>
          <p:nvPr>
            <p:ph type="title"/>
          </p:nvPr>
        </p:nvSpPr>
        <p:spPr/>
        <p:txBody>
          <a:bodyPr>
            <a:normAutofit fontScale="90000"/>
          </a:bodyPr>
          <a:lstStyle/>
          <a:p>
            <a:r>
              <a:rPr lang="en-US" dirty="0"/>
              <a:t>Maximum PI for Adding a Sample</a:t>
            </a:r>
          </a:p>
        </p:txBody>
      </p:sp>
    </p:spTree>
    <p:extLst>
      <p:ext uri="{BB962C8B-B14F-4D97-AF65-F5344CB8AC3E}">
        <p14:creationId xmlns:p14="http://schemas.microsoft.com/office/powerpoint/2010/main" val="1728369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4D9DFE-3134-3A35-2BEF-EB46937FCC5E}"/>
              </a:ext>
            </a:extLst>
          </p:cNvPr>
          <p:cNvSpPr>
            <a:spLocks noGrp="1"/>
          </p:cNvSpPr>
          <p:nvPr>
            <p:ph type="title"/>
          </p:nvPr>
        </p:nvSpPr>
        <p:spPr/>
        <p:txBody>
          <a:bodyPr>
            <a:normAutofit fontScale="90000"/>
          </a:bodyPr>
          <a:lstStyle/>
          <a:p>
            <a:r>
              <a:rPr lang="en-US" dirty="0"/>
              <a:t>Probability of Improvement (PI) </a:t>
            </a:r>
            <a:r>
              <a:rPr lang="en-US" i="1" dirty="0"/>
              <a:t>cont</a:t>
            </a:r>
            <a:r>
              <a:rPr lang="en-US" dirty="0"/>
              <a:t>.</a:t>
            </a:r>
          </a:p>
        </p:txBody>
      </p:sp>
      <p:grpSp>
        <p:nvGrpSpPr>
          <p:cNvPr id="162" name="Group 161">
            <a:extLst>
              <a:ext uri="{FF2B5EF4-FFF2-40B4-BE49-F238E27FC236}">
                <a16:creationId xmlns:a16="http://schemas.microsoft.com/office/drawing/2014/main" id="{AEA16429-52DB-70C4-3F8E-489155BA2EAA}"/>
              </a:ext>
            </a:extLst>
          </p:cNvPr>
          <p:cNvGrpSpPr/>
          <p:nvPr/>
        </p:nvGrpSpPr>
        <p:grpSpPr>
          <a:xfrm>
            <a:off x="394009" y="727376"/>
            <a:ext cx="7593837" cy="5809239"/>
            <a:chOff x="387229" y="549310"/>
            <a:chExt cx="8098706" cy="6195461"/>
          </a:xfrm>
        </p:grpSpPr>
        <p:grpSp>
          <p:nvGrpSpPr>
            <p:cNvPr id="4" name="Group 170">
              <a:extLst>
                <a:ext uri="{FF2B5EF4-FFF2-40B4-BE49-F238E27FC236}">
                  <a16:creationId xmlns:a16="http://schemas.microsoft.com/office/drawing/2014/main" id="{B3955D79-3ECA-76E7-80DA-D1D69B609219}"/>
                </a:ext>
              </a:extLst>
            </p:cNvPr>
            <p:cNvGrpSpPr>
              <a:grpSpLocks noChangeAspect="1"/>
            </p:cNvGrpSpPr>
            <p:nvPr/>
          </p:nvGrpSpPr>
          <p:grpSpPr bwMode="auto">
            <a:xfrm>
              <a:off x="507685" y="549310"/>
              <a:ext cx="3892550" cy="3094038"/>
              <a:chOff x="406" y="347"/>
              <a:chExt cx="2452" cy="1949"/>
            </a:xfrm>
          </p:grpSpPr>
          <p:sp>
            <p:nvSpPr>
              <p:cNvPr id="5" name="Rectangle 171">
                <a:extLst>
                  <a:ext uri="{FF2B5EF4-FFF2-40B4-BE49-F238E27FC236}">
                    <a16:creationId xmlns:a16="http://schemas.microsoft.com/office/drawing/2014/main" id="{B88A8BBB-54A6-DEEC-F42B-F5EAE416DD07}"/>
                  </a:ext>
                </a:extLst>
              </p:cNvPr>
              <p:cNvSpPr>
                <a:spLocks noChangeArrowheads="1"/>
              </p:cNvSpPr>
              <p:nvPr/>
            </p:nvSpPr>
            <p:spPr bwMode="auto">
              <a:xfrm>
                <a:off x="699" y="395"/>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Line 172">
                <a:extLst>
                  <a:ext uri="{FF2B5EF4-FFF2-40B4-BE49-F238E27FC236}">
                    <a16:creationId xmlns:a16="http://schemas.microsoft.com/office/drawing/2014/main" id="{6107F07C-6F72-EC71-AA1D-9A2B037D1D9E}"/>
                  </a:ext>
                </a:extLst>
              </p:cNvPr>
              <p:cNvSpPr>
                <a:spLocks noChangeShapeType="1"/>
              </p:cNvSpPr>
              <p:nvPr/>
            </p:nvSpPr>
            <p:spPr bwMode="auto">
              <a:xfrm>
                <a:off x="699" y="1988"/>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173">
                <a:extLst>
                  <a:ext uri="{FF2B5EF4-FFF2-40B4-BE49-F238E27FC236}">
                    <a16:creationId xmlns:a16="http://schemas.microsoft.com/office/drawing/2014/main" id="{998BFAE2-E43A-51CC-5C0A-DD894BCE137E}"/>
                  </a:ext>
                </a:extLst>
              </p:cNvPr>
              <p:cNvSpPr>
                <a:spLocks noChangeShapeType="1"/>
              </p:cNvSpPr>
              <p:nvPr/>
            </p:nvSpPr>
            <p:spPr bwMode="auto">
              <a:xfrm flipV="1">
                <a:off x="699"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174">
                <a:extLst>
                  <a:ext uri="{FF2B5EF4-FFF2-40B4-BE49-F238E27FC236}">
                    <a16:creationId xmlns:a16="http://schemas.microsoft.com/office/drawing/2014/main" id="{15317AF2-9896-741E-174D-B607FE33B5BD}"/>
                  </a:ext>
                </a:extLst>
              </p:cNvPr>
              <p:cNvSpPr>
                <a:spLocks noChangeShapeType="1"/>
              </p:cNvSpPr>
              <p:nvPr/>
            </p:nvSpPr>
            <p:spPr bwMode="auto">
              <a:xfrm flipV="1">
                <a:off x="1116"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175">
                <a:extLst>
                  <a:ext uri="{FF2B5EF4-FFF2-40B4-BE49-F238E27FC236}">
                    <a16:creationId xmlns:a16="http://schemas.microsoft.com/office/drawing/2014/main" id="{3F88D17B-6FB9-8B68-86E2-FB828182C463}"/>
                  </a:ext>
                </a:extLst>
              </p:cNvPr>
              <p:cNvSpPr>
                <a:spLocks noChangeShapeType="1"/>
              </p:cNvSpPr>
              <p:nvPr/>
            </p:nvSpPr>
            <p:spPr bwMode="auto">
              <a:xfrm flipV="1">
                <a:off x="1534"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76">
                <a:extLst>
                  <a:ext uri="{FF2B5EF4-FFF2-40B4-BE49-F238E27FC236}">
                    <a16:creationId xmlns:a16="http://schemas.microsoft.com/office/drawing/2014/main" id="{68194BC5-AF5A-19A9-5C43-59635E1486B3}"/>
                  </a:ext>
                </a:extLst>
              </p:cNvPr>
              <p:cNvSpPr>
                <a:spLocks noChangeShapeType="1"/>
              </p:cNvSpPr>
              <p:nvPr/>
            </p:nvSpPr>
            <p:spPr bwMode="auto">
              <a:xfrm flipV="1">
                <a:off x="1951"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77">
                <a:extLst>
                  <a:ext uri="{FF2B5EF4-FFF2-40B4-BE49-F238E27FC236}">
                    <a16:creationId xmlns:a16="http://schemas.microsoft.com/office/drawing/2014/main" id="{88A00055-DD56-0382-252A-382AB58B2344}"/>
                  </a:ext>
                </a:extLst>
              </p:cNvPr>
              <p:cNvSpPr>
                <a:spLocks noChangeShapeType="1"/>
              </p:cNvSpPr>
              <p:nvPr/>
            </p:nvSpPr>
            <p:spPr bwMode="auto">
              <a:xfrm flipV="1">
                <a:off x="2369"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78">
                <a:extLst>
                  <a:ext uri="{FF2B5EF4-FFF2-40B4-BE49-F238E27FC236}">
                    <a16:creationId xmlns:a16="http://schemas.microsoft.com/office/drawing/2014/main" id="{683701E5-B119-B340-DFCF-351A2BDA1AF4}"/>
                  </a:ext>
                </a:extLst>
              </p:cNvPr>
              <p:cNvSpPr>
                <a:spLocks noChangeShapeType="1"/>
              </p:cNvSpPr>
              <p:nvPr/>
            </p:nvSpPr>
            <p:spPr bwMode="auto">
              <a:xfrm flipV="1">
                <a:off x="2786"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79">
                <a:extLst>
                  <a:ext uri="{FF2B5EF4-FFF2-40B4-BE49-F238E27FC236}">
                    <a16:creationId xmlns:a16="http://schemas.microsoft.com/office/drawing/2014/main" id="{FB4792C5-BFD9-D733-6500-8135543F1421}"/>
                  </a:ext>
                </a:extLst>
              </p:cNvPr>
              <p:cNvSpPr>
                <a:spLocks noChangeArrowheads="1"/>
              </p:cNvSpPr>
              <p:nvPr/>
            </p:nvSpPr>
            <p:spPr bwMode="auto">
              <a:xfrm>
                <a:off x="675" y="20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80">
                <a:extLst>
                  <a:ext uri="{FF2B5EF4-FFF2-40B4-BE49-F238E27FC236}">
                    <a16:creationId xmlns:a16="http://schemas.microsoft.com/office/drawing/2014/main" id="{F97AB7C9-4E91-876E-7C99-DA76D8B34CAB}"/>
                  </a:ext>
                </a:extLst>
              </p:cNvPr>
              <p:cNvSpPr>
                <a:spLocks noChangeArrowheads="1"/>
              </p:cNvSpPr>
              <p:nvPr/>
            </p:nvSpPr>
            <p:spPr bwMode="auto">
              <a:xfrm>
                <a:off x="1055"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81">
                <a:extLst>
                  <a:ext uri="{FF2B5EF4-FFF2-40B4-BE49-F238E27FC236}">
                    <a16:creationId xmlns:a16="http://schemas.microsoft.com/office/drawing/2014/main" id="{D544F901-C726-DE47-4768-2B26AD087ACA}"/>
                  </a:ext>
                </a:extLst>
              </p:cNvPr>
              <p:cNvSpPr>
                <a:spLocks noChangeArrowheads="1"/>
              </p:cNvSpPr>
              <p:nvPr/>
            </p:nvSpPr>
            <p:spPr bwMode="auto">
              <a:xfrm>
                <a:off x="1473"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82">
                <a:extLst>
                  <a:ext uri="{FF2B5EF4-FFF2-40B4-BE49-F238E27FC236}">
                    <a16:creationId xmlns:a16="http://schemas.microsoft.com/office/drawing/2014/main" id="{969261A2-186D-443E-4770-1CCC6C9D1690}"/>
                  </a:ext>
                </a:extLst>
              </p:cNvPr>
              <p:cNvSpPr>
                <a:spLocks noChangeArrowheads="1"/>
              </p:cNvSpPr>
              <p:nvPr/>
            </p:nvSpPr>
            <p:spPr bwMode="auto">
              <a:xfrm>
                <a:off x="1887"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83">
                <a:extLst>
                  <a:ext uri="{FF2B5EF4-FFF2-40B4-BE49-F238E27FC236}">
                    <a16:creationId xmlns:a16="http://schemas.microsoft.com/office/drawing/2014/main" id="{16911C0F-2C39-F841-31F9-4640B6248294}"/>
                  </a:ext>
                </a:extLst>
              </p:cNvPr>
              <p:cNvSpPr>
                <a:spLocks noChangeArrowheads="1"/>
              </p:cNvSpPr>
              <p:nvPr/>
            </p:nvSpPr>
            <p:spPr bwMode="auto">
              <a:xfrm>
                <a:off x="2305"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84">
                <a:extLst>
                  <a:ext uri="{FF2B5EF4-FFF2-40B4-BE49-F238E27FC236}">
                    <a16:creationId xmlns:a16="http://schemas.microsoft.com/office/drawing/2014/main" id="{FF196A4B-DA36-2A6E-D88F-FC63FBDFE263}"/>
                  </a:ext>
                </a:extLst>
              </p:cNvPr>
              <p:cNvSpPr>
                <a:spLocks noChangeArrowheads="1"/>
              </p:cNvSpPr>
              <p:nvPr/>
            </p:nvSpPr>
            <p:spPr bwMode="auto">
              <a:xfrm>
                <a:off x="2762" y="20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5">
                <a:extLst>
                  <a:ext uri="{FF2B5EF4-FFF2-40B4-BE49-F238E27FC236}">
                    <a16:creationId xmlns:a16="http://schemas.microsoft.com/office/drawing/2014/main" id="{7F10E850-FC2D-BF31-DD8F-19AB6EA62C2B}"/>
                  </a:ext>
                </a:extLst>
              </p:cNvPr>
              <p:cNvSpPr>
                <a:spLocks noChangeArrowheads="1"/>
              </p:cNvSpPr>
              <p:nvPr/>
            </p:nvSpPr>
            <p:spPr bwMode="auto">
              <a:xfrm>
                <a:off x="1718" y="215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Line 186">
                <a:extLst>
                  <a:ext uri="{FF2B5EF4-FFF2-40B4-BE49-F238E27FC236}">
                    <a16:creationId xmlns:a16="http://schemas.microsoft.com/office/drawing/2014/main" id="{7D9FDD25-E673-A66E-DD4A-866B26B8DA2D}"/>
                  </a:ext>
                </a:extLst>
              </p:cNvPr>
              <p:cNvSpPr>
                <a:spLocks noChangeShapeType="1"/>
              </p:cNvSpPr>
              <p:nvPr/>
            </p:nvSpPr>
            <p:spPr bwMode="auto">
              <a:xfrm flipV="1">
                <a:off x="699" y="395"/>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87">
                <a:extLst>
                  <a:ext uri="{FF2B5EF4-FFF2-40B4-BE49-F238E27FC236}">
                    <a16:creationId xmlns:a16="http://schemas.microsoft.com/office/drawing/2014/main" id="{036B6E33-1D9F-5F53-2361-44E3480C9BAB}"/>
                  </a:ext>
                </a:extLst>
              </p:cNvPr>
              <p:cNvSpPr>
                <a:spLocks noChangeShapeType="1"/>
              </p:cNvSpPr>
              <p:nvPr/>
            </p:nvSpPr>
            <p:spPr bwMode="auto">
              <a:xfrm>
                <a:off x="699" y="198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88">
                <a:extLst>
                  <a:ext uri="{FF2B5EF4-FFF2-40B4-BE49-F238E27FC236}">
                    <a16:creationId xmlns:a16="http://schemas.microsoft.com/office/drawing/2014/main" id="{D4D09B9E-BA7E-BE62-CC75-92FBC567900B}"/>
                  </a:ext>
                </a:extLst>
              </p:cNvPr>
              <p:cNvSpPr>
                <a:spLocks noChangeShapeType="1"/>
              </p:cNvSpPr>
              <p:nvPr/>
            </p:nvSpPr>
            <p:spPr bwMode="auto">
              <a:xfrm>
                <a:off x="699" y="172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9">
                <a:extLst>
                  <a:ext uri="{FF2B5EF4-FFF2-40B4-BE49-F238E27FC236}">
                    <a16:creationId xmlns:a16="http://schemas.microsoft.com/office/drawing/2014/main" id="{EECD3540-4CCE-BB7E-620B-F950E51D8F38}"/>
                  </a:ext>
                </a:extLst>
              </p:cNvPr>
              <p:cNvSpPr>
                <a:spLocks noChangeShapeType="1"/>
              </p:cNvSpPr>
              <p:nvPr/>
            </p:nvSpPr>
            <p:spPr bwMode="auto">
              <a:xfrm>
                <a:off x="699" y="145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0">
                <a:extLst>
                  <a:ext uri="{FF2B5EF4-FFF2-40B4-BE49-F238E27FC236}">
                    <a16:creationId xmlns:a16="http://schemas.microsoft.com/office/drawing/2014/main" id="{B510233C-E620-5235-339F-920D77DEC9B3}"/>
                  </a:ext>
                </a:extLst>
              </p:cNvPr>
              <p:cNvSpPr>
                <a:spLocks noChangeShapeType="1"/>
              </p:cNvSpPr>
              <p:nvPr/>
            </p:nvSpPr>
            <p:spPr bwMode="auto">
              <a:xfrm>
                <a:off x="699" y="11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91">
                <a:extLst>
                  <a:ext uri="{FF2B5EF4-FFF2-40B4-BE49-F238E27FC236}">
                    <a16:creationId xmlns:a16="http://schemas.microsoft.com/office/drawing/2014/main" id="{CF085F6E-924D-DC11-B2A3-5FA78CC527D2}"/>
                  </a:ext>
                </a:extLst>
              </p:cNvPr>
              <p:cNvSpPr>
                <a:spLocks noChangeShapeType="1"/>
              </p:cNvSpPr>
              <p:nvPr/>
            </p:nvSpPr>
            <p:spPr bwMode="auto">
              <a:xfrm>
                <a:off x="699" y="92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192">
                <a:extLst>
                  <a:ext uri="{FF2B5EF4-FFF2-40B4-BE49-F238E27FC236}">
                    <a16:creationId xmlns:a16="http://schemas.microsoft.com/office/drawing/2014/main" id="{F4FFD15C-2A22-5972-EAA0-898F3FE3047C}"/>
                  </a:ext>
                </a:extLst>
              </p:cNvPr>
              <p:cNvSpPr>
                <a:spLocks noChangeShapeType="1"/>
              </p:cNvSpPr>
              <p:nvPr/>
            </p:nvSpPr>
            <p:spPr bwMode="auto">
              <a:xfrm>
                <a:off x="699" y="66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193">
                <a:extLst>
                  <a:ext uri="{FF2B5EF4-FFF2-40B4-BE49-F238E27FC236}">
                    <a16:creationId xmlns:a16="http://schemas.microsoft.com/office/drawing/2014/main" id="{61F3D5F1-CE48-BE15-C74D-51D95B517B99}"/>
                  </a:ext>
                </a:extLst>
              </p:cNvPr>
              <p:cNvSpPr>
                <a:spLocks noChangeShapeType="1"/>
              </p:cNvSpPr>
              <p:nvPr/>
            </p:nvSpPr>
            <p:spPr bwMode="auto">
              <a:xfrm>
                <a:off x="699" y="39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194">
                <a:extLst>
                  <a:ext uri="{FF2B5EF4-FFF2-40B4-BE49-F238E27FC236}">
                    <a16:creationId xmlns:a16="http://schemas.microsoft.com/office/drawing/2014/main" id="{169A5084-613F-E030-FB1B-80A40A0486E2}"/>
                  </a:ext>
                </a:extLst>
              </p:cNvPr>
              <p:cNvSpPr>
                <a:spLocks noChangeArrowheads="1"/>
              </p:cNvSpPr>
              <p:nvPr/>
            </p:nvSpPr>
            <p:spPr bwMode="auto">
              <a:xfrm>
                <a:off x="540" y="1940"/>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95">
                <a:extLst>
                  <a:ext uri="{FF2B5EF4-FFF2-40B4-BE49-F238E27FC236}">
                    <a16:creationId xmlns:a16="http://schemas.microsoft.com/office/drawing/2014/main" id="{0561BADB-B5F0-9DC7-563A-308C1D11D30C}"/>
                  </a:ext>
                </a:extLst>
              </p:cNvPr>
              <p:cNvSpPr>
                <a:spLocks noChangeArrowheads="1"/>
              </p:cNvSpPr>
              <p:nvPr/>
            </p:nvSpPr>
            <p:spPr bwMode="auto">
              <a:xfrm>
                <a:off x="588" y="1675"/>
                <a:ext cx="1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6">
                <a:extLst>
                  <a:ext uri="{FF2B5EF4-FFF2-40B4-BE49-F238E27FC236}">
                    <a16:creationId xmlns:a16="http://schemas.microsoft.com/office/drawing/2014/main" id="{CDCF5BD1-060A-BF22-2C28-4D8B30A9D752}"/>
                  </a:ext>
                </a:extLst>
              </p:cNvPr>
              <p:cNvSpPr>
                <a:spLocks noChangeArrowheads="1"/>
              </p:cNvSpPr>
              <p:nvPr/>
            </p:nvSpPr>
            <p:spPr bwMode="auto">
              <a:xfrm>
                <a:off x="617" y="141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97">
                <a:extLst>
                  <a:ext uri="{FF2B5EF4-FFF2-40B4-BE49-F238E27FC236}">
                    <a16:creationId xmlns:a16="http://schemas.microsoft.com/office/drawing/2014/main" id="{6FF37859-F7CD-C523-0234-07D8B6A5C93E}"/>
                  </a:ext>
                </a:extLst>
              </p:cNvPr>
              <p:cNvSpPr>
                <a:spLocks noChangeArrowheads="1"/>
              </p:cNvSpPr>
              <p:nvPr/>
            </p:nvSpPr>
            <p:spPr bwMode="auto">
              <a:xfrm>
                <a:off x="617" y="11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98">
                <a:extLst>
                  <a:ext uri="{FF2B5EF4-FFF2-40B4-BE49-F238E27FC236}">
                    <a16:creationId xmlns:a16="http://schemas.microsoft.com/office/drawing/2014/main" id="{3636743F-5C7B-9EFF-8BE6-4AD721BDD75E}"/>
                  </a:ext>
                </a:extLst>
              </p:cNvPr>
              <p:cNvSpPr>
                <a:spLocks noChangeArrowheads="1"/>
              </p:cNvSpPr>
              <p:nvPr/>
            </p:nvSpPr>
            <p:spPr bwMode="auto">
              <a:xfrm>
                <a:off x="569" y="876"/>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99">
                <a:extLst>
                  <a:ext uri="{FF2B5EF4-FFF2-40B4-BE49-F238E27FC236}">
                    <a16:creationId xmlns:a16="http://schemas.microsoft.com/office/drawing/2014/main" id="{C58263AA-B55C-7627-C1FF-08BAAF57A485}"/>
                  </a:ext>
                </a:extLst>
              </p:cNvPr>
              <p:cNvSpPr>
                <a:spLocks noChangeArrowheads="1"/>
              </p:cNvSpPr>
              <p:nvPr/>
            </p:nvSpPr>
            <p:spPr bwMode="auto">
              <a:xfrm>
                <a:off x="569" y="612"/>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00">
                <a:extLst>
                  <a:ext uri="{FF2B5EF4-FFF2-40B4-BE49-F238E27FC236}">
                    <a16:creationId xmlns:a16="http://schemas.microsoft.com/office/drawing/2014/main" id="{59534E68-A781-4048-68EB-857124CF63E1}"/>
                  </a:ext>
                </a:extLst>
              </p:cNvPr>
              <p:cNvSpPr>
                <a:spLocks noChangeArrowheads="1"/>
              </p:cNvSpPr>
              <p:nvPr/>
            </p:nvSpPr>
            <p:spPr bwMode="auto">
              <a:xfrm>
                <a:off x="569" y="347"/>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201">
                <a:extLst>
                  <a:ext uri="{FF2B5EF4-FFF2-40B4-BE49-F238E27FC236}">
                    <a16:creationId xmlns:a16="http://schemas.microsoft.com/office/drawing/2014/main" id="{6593493B-B838-BB5A-F049-B6407F4D9A9F}"/>
                  </a:ext>
                </a:extLst>
              </p:cNvPr>
              <p:cNvSpPr>
                <a:spLocks noChangeArrowheads="1"/>
              </p:cNvSpPr>
              <p:nvPr/>
            </p:nvSpPr>
            <p:spPr bwMode="auto">
              <a:xfrm rot="16200000">
                <a:off x="427" y="115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02">
                <a:extLst>
                  <a:ext uri="{FF2B5EF4-FFF2-40B4-BE49-F238E27FC236}">
                    <a16:creationId xmlns:a16="http://schemas.microsoft.com/office/drawing/2014/main" id="{1CE91E03-D61D-129E-41C8-712DB372FBA6}"/>
                  </a:ext>
                </a:extLst>
              </p:cNvPr>
              <p:cNvSpPr>
                <a:spLocks noChangeArrowheads="1"/>
              </p:cNvSpPr>
              <p:nvPr/>
            </p:nvSpPr>
            <p:spPr bwMode="auto">
              <a:xfrm rot="16200000">
                <a:off x="437" y="111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03">
                <a:extLst>
                  <a:ext uri="{FF2B5EF4-FFF2-40B4-BE49-F238E27FC236}">
                    <a16:creationId xmlns:a16="http://schemas.microsoft.com/office/drawing/2014/main" id="{43881A16-8533-B0AF-4215-456C33540FA2}"/>
                  </a:ext>
                </a:extLst>
              </p:cNvPr>
              <p:cNvSpPr>
                <a:spLocks noChangeArrowheads="1"/>
              </p:cNvSpPr>
              <p:nvPr/>
            </p:nvSpPr>
            <p:spPr bwMode="auto">
              <a:xfrm rot="16200000">
                <a:off x="427" y="1066"/>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04">
                <a:extLst>
                  <a:ext uri="{FF2B5EF4-FFF2-40B4-BE49-F238E27FC236}">
                    <a16:creationId xmlns:a16="http://schemas.microsoft.com/office/drawing/2014/main" id="{56A0C96D-090C-B0A4-8925-F2287F46F3AE}"/>
                  </a:ext>
                </a:extLst>
              </p:cNvPr>
              <p:cNvSpPr>
                <a:spLocks noChangeArrowheads="1"/>
              </p:cNvSpPr>
              <p:nvPr/>
            </p:nvSpPr>
            <p:spPr bwMode="auto">
              <a:xfrm rot="16200000">
                <a:off x="437" y="1033"/>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Freeform 205">
                <a:extLst>
                  <a:ext uri="{FF2B5EF4-FFF2-40B4-BE49-F238E27FC236}">
                    <a16:creationId xmlns:a16="http://schemas.microsoft.com/office/drawing/2014/main" id="{3019D43D-B926-A3A1-D026-64F56CA5C1B8}"/>
                  </a:ext>
                </a:extLst>
              </p:cNvPr>
              <p:cNvSpPr>
                <a:spLocks/>
              </p:cNvSpPr>
              <p:nvPr/>
            </p:nvSpPr>
            <p:spPr bwMode="auto">
              <a:xfrm>
                <a:off x="699" y="490"/>
                <a:ext cx="2087" cy="1299"/>
              </a:xfrm>
              <a:custGeom>
                <a:avLst/>
                <a:gdLst>
                  <a:gd name="T0" fmla="*/ 728 w 2087"/>
                  <a:gd name="T1" fmla="*/ 1221 h 1299"/>
                  <a:gd name="T2" fmla="*/ 795 w 2087"/>
                  <a:gd name="T3" fmla="*/ 1171 h 1299"/>
                  <a:gd name="T4" fmla="*/ 862 w 2087"/>
                  <a:gd name="T5" fmla="*/ 1107 h 1299"/>
                  <a:gd name="T6" fmla="*/ 929 w 2087"/>
                  <a:gd name="T7" fmla="*/ 1033 h 1299"/>
                  <a:gd name="T8" fmla="*/ 995 w 2087"/>
                  <a:gd name="T9" fmla="*/ 961 h 1299"/>
                  <a:gd name="T10" fmla="*/ 1062 w 2087"/>
                  <a:gd name="T11" fmla="*/ 967 h 1299"/>
                  <a:gd name="T12" fmla="*/ 1129 w 2087"/>
                  <a:gd name="T13" fmla="*/ 1122 h 1299"/>
                  <a:gd name="T14" fmla="*/ 1196 w 2087"/>
                  <a:gd name="T15" fmla="*/ 1237 h 1299"/>
                  <a:gd name="T16" fmla="*/ 1263 w 2087"/>
                  <a:gd name="T17" fmla="*/ 1295 h 1299"/>
                  <a:gd name="T18" fmla="*/ 1330 w 2087"/>
                  <a:gd name="T19" fmla="*/ 1283 h 1299"/>
                  <a:gd name="T20" fmla="*/ 1397 w 2087"/>
                  <a:gd name="T21" fmla="*/ 1203 h 1299"/>
                  <a:gd name="T22" fmla="*/ 1464 w 2087"/>
                  <a:gd name="T23" fmla="*/ 1216 h 1299"/>
                  <a:gd name="T24" fmla="*/ 1531 w 2087"/>
                  <a:gd name="T25" fmla="*/ 1265 h 1299"/>
                  <a:gd name="T26" fmla="*/ 1598 w 2087"/>
                  <a:gd name="T27" fmla="*/ 1265 h 1299"/>
                  <a:gd name="T28" fmla="*/ 1665 w 2087"/>
                  <a:gd name="T29" fmla="*/ 1209 h 1299"/>
                  <a:gd name="T30" fmla="*/ 1732 w 2087"/>
                  <a:gd name="T31" fmla="*/ 1097 h 1299"/>
                  <a:gd name="T32" fmla="*/ 1798 w 2087"/>
                  <a:gd name="T33" fmla="*/ 939 h 1299"/>
                  <a:gd name="T34" fmla="*/ 1865 w 2087"/>
                  <a:gd name="T35" fmla="*/ 749 h 1299"/>
                  <a:gd name="T36" fmla="*/ 1932 w 2087"/>
                  <a:gd name="T37" fmla="*/ 545 h 1299"/>
                  <a:gd name="T38" fmla="*/ 1999 w 2087"/>
                  <a:gd name="T39" fmla="*/ 347 h 1299"/>
                  <a:gd name="T40" fmla="*/ 2066 w 2087"/>
                  <a:gd name="T41" fmla="*/ 173 h 1299"/>
                  <a:gd name="T42" fmla="*/ 2045 w 2087"/>
                  <a:gd name="T43" fmla="*/ 63 h 1299"/>
                  <a:gd name="T44" fmla="*/ 1978 w 2087"/>
                  <a:gd name="T45" fmla="*/ 6 h 1299"/>
                  <a:gd name="T46" fmla="*/ 1911 w 2087"/>
                  <a:gd name="T47" fmla="*/ 9 h 1299"/>
                  <a:gd name="T48" fmla="*/ 1844 w 2087"/>
                  <a:gd name="T49" fmla="*/ 73 h 1299"/>
                  <a:gd name="T50" fmla="*/ 1778 w 2087"/>
                  <a:gd name="T51" fmla="*/ 190 h 1299"/>
                  <a:gd name="T52" fmla="*/ 1711 w 2087"/>
                  <a:gd name="T53" fmla="*/ 351 h 1299"/>
                  <a:gd name="T54" fmla="*/ 1644 w 2087"/>
                  <a:gd name="T55" fmla="*/ 542 h 1299"/>
                  <a:gd name="T56" fmla="*/ 1577 w 2087"/>
                  <a:gd name="T57" fmla="*/ 746 h 1299"/>
                  <a:gd name="T58" fmla="*/ 1510 w 2087"/>
                  <a:gd name="T59" fmla="*/ 943 h 1299"/>
                  <a:gd name="T60" fmla="*/ 1443 w 2087"/>
                  <a:gd name="T61" fmla="*/ 1113 h 1299"/>
                  <a:gd name="T62" fmla="*/ 1376 w 2087"/>
                  <a:gd name="T63" fmla="*/ 1103 h 1299"/>
                  <a:gd name="T64" fmla="*/ 1309 w 2087"/>
                  <a:gd name="T65" fmla="*/ 1008 h 1299"/>
                  <a:gd name="T66" fmla="*/ 1242 w 2087"/>
                  <a:gd name="T67" fmla="*/ 931 h 1299"/>
                  <a:gd name="T68" fmla="*/ 1175 w 2087"/>
                  <a:gd name="T69" fmla="*/ 887 h 1299"/>
                  <a:gd name="T70" fmla="*/ 1108 w 2087"/>
                  <a:gd name="T71" fmla="*/ 885 h 1299"/>
                  <a:gd name="T72" fmla="*/ 1042 w 2087"/>
                  <a:gd name="T73" fmla="*/ 914 h 1299"/>
                  <a:gd name="T74" fmla="*/ 975 w 2087"/>
                  <a:gd name="T75" fmla="*/ 739 h 1299"/>
                  <a:gd name="T76" fmla="*/ 908 w 2087"/>
                  <a:gd name="T77" fmla="*/ 575 h 1299"/>
                  <a:gd name="T78" fmla="*/ 841 w 2087"/>
                  <a:gd name="T79" fmla="*/ 435 h 1299"/>
                  <a:gd name="T80" fmla="*/ 774 w 2087"/>
                  <a:gd name="T81" fmla="*/ 326 h 1299"/>
                  <a:gd name="T82" fmla="*/ 707 w 2087"/>
                  <a:gd name="T83" fmla="*/ 250 h 1299"/>
                  <a:gd name="T84" fmla="*/ 640 w 2087"/>
                  <a:gd name="T85" fmla="*/ 203 h 1299"/>
                  <a:gd name="T86" fmla="*/ 573 w 2087"/>
                  <a:gd name="T87" fmla="*/ 181 h 1299"/>
                  <a:gd name="T88" fmla="*/ 506 w 2087"/>
                  <a:gd name="T89" fmla="*/ 180 h 1299"/>
                  <a:gd name="T90" fmla="*/ 439 w 2087"/>
                  <a:gd name="T91" fmla="*/ 198 h 1299"/>
                  <a:gd name="T92" fmla="*/ 372 w 2087"/>
                  <a:gd name="T93" fmla="*/ 236 h 1299"/>
                  <a:gd name="T94" fmla="*/ 305 w 2087"/>
                  <a:gd name="T95" fmla="*/ 295 h 1299"/>
                  <a:gd name="T96" fmla="*/ 239 w 2087"/>
                  <a:gd name="T97" fmla="*/ 376 h 1299"/>
                  <a:gd name="T98" fmla="*/ 172 w 2087"/>
                  <a:gd name="T99" fmla="*/ 480 h 1299"/>
                  <a:gd name="T100" fmla="*/ 105 w 2087"/>
                  <a:gd name="T101" fmla="*/ 601 h 1299"/>
                  <a:gd name="T102" fmla="*/ 38 w 2087"/>
                  <a:gd name="T103" fmla="*/ 732 h 1299"/>
                  <a:gd name="T104" fmla="*/ 29 w 2087"/>
                  <a:gd name="T105" fmla="*/ 863 h 1299"/>
                  <a:gd name="T106" fmla="*/ 97 w 2087"/>
                  <a:gd name="T107" fmla="*/ 984 h 1299"/>
                  <a:gd name="T108" fmla="*/ 163 w 2087"/>
                  <a:gd name="T109" fmla="*/ 1086 h 1299"/>
                  <a:gd name="T110" fmla="*/ 230 w 2087"/>
                  <a:gd name="T111" fmla="*/ 1164 h 1299"/>
                  <a:gd name="T112" fmla="*/ 297 w 2087"/>
                  <a:gd name="T113" fmla="*/ 1220 h 1299"/>
                  <a:gd name="T114" fmla="*/ 364 w 2087"/>
                  <a:gd name="T115" fmla="*/ 1255 h 1299"/>
                  <a:gd name="T116" fmla="*/ 431 w 2087"/>
                  <a:gd name="T117" fmla="*/ 1275 h 1299"/>
                  <a:gd name="T118" fmla="*/ 498 w 2087"/>
                  <a:gd name="T119" fmla="*/ 1282 h 1299"/>
                  <a:gd name="T120" fmla="*/ 565 w 2087"/>
                  <a:gd name="T121" fmla="*/ 1278 h 1299"/>
                  <a:gd name="T122" fmla="*/ 632 w 2087"/>
                  <a:gd name="T123" fmla="*/ 126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299">
                    <a:moveTo>
                      <a:pt x="665" y="1252"/>
                    </a:moveTo>
                    <a:lnTo>
                      <a:pt x="669" y="1251"/>
                    </a:lnTo>
                    <a:lnTo>
                      <a:pt x="674" y="1249"/>
                    </a:lnTo>
                    <a:lnTo>
                      <a:pt x="678" y="1247"/>
                    </a:lnTo>
                    <a:lnTo>
                      <a:pt x="682" y="1246"/>
                    </a:lnTo>
                    <a:lnTo>
                      <a:pt x="686" y="1243"/>
                    </a:lnTo>
                    <a:lnTo>
                      <a:pt x="690" y="1241"/>
                    </a:lnTo>
                    <a:lnTo>
                      <a:pt x="694" y="1240"/>
                    </a:lnTo>
                    <a:lnTo>
                      <a:pt x="698" y="1237"/>
                    </a:lnTo>
                    <a:lnTo>
                      <a:pt x="703" y="1235"/>
                    </a:lnTo>
                    <a:lnTo>
                      <a:pt x="707" y="1233"/>
                    </a:lnTo>
                    <a:lnTo>
                      <a:pt x="711" y="1231"/>
                    </a:lnTo>
                    <a:lnTo>
                      <a:pt x="715" y="1228"/>
                    </a:lnTo>
                    <a:lnTo>
                      <a:pt x="720" y="1226"/>
                    </a:lnTo>
                    <a:lnTo>
                      <a:pt x="724" y="1223"/>
                    </a:lnTo>
                    <a:lnTo>
                      <a:pt x="728" y="1221"/>
                    </a:lnTo>
                    <a:lnTo>
                      <a:pt x="732" y="1218"/>
                    </a:lnTo>
                    <a:lnTo>
                      <a:pt x="736" y="1215"/>
                    </a:lnTo>
                    <a:lnTo>
                      <a:pt x="741" y="1213"/>
                    </a:lnTo>
                    <a:lnTo>
                      <a:pt x="744" y="1210"/>
                    </a:lnTo>
                    <a:lnTo>
                      <a:pt x="749" y="1207"/>
                    </a:lnTo>
                    <a:lnTo>
                      <a:pt x="753" y="1204"/>
                    </a:lnTo>
                    <a:lnTo>
                      <a:pt x="757" y="1201"/>
                    </a:lnTo>
                    <a:lnTo>
                      <a:pt x="761" y="1198"/>
                    </a:lnTo>
                    <a:lnTo>
                      <a:pt x="765" y="1195"/>
                    </a:lnTo>
                    <a:lnTo>
                      <a:pt x="770" y="1192"/>
                    </a:lnTo>
                    <a:lnTo>
                      <a:pt x="774" y="1188"/>
                    </a:lnTo>
                    <a:lnTo>
                      <a:pt x="778" y="1185"/>
                    </a:lnTo>
                    <a:lnTo>
                      <a:pt x="782" y="1182"/>
                    </a:lnTo>
                    <a:lnTo>
                      <a:pt x="787" y="1178"/>
                    </a:lnTo>
                    <a:lnTo>
                      <a:pt x="791" y="1175"/>
                    </a:lnTo>
                    <a:lnTo>
                      <a:pt x="795" y="1171"/>
                    </a:lnTo>
                    <a:lnTo>
                      <a:pt x="799" y="1168"/>
                    </a:lnTo>
                    <a:lnTo>
                      <a:pt x="803" y="1164"/>
                    </a:lnTo>
                    <a:lnTo>
                      <a:pt x="807" y="1160"/>
                    </a:lnTo>
                    <a:lnTo>
                      <a:pt x="811" y="1157"/>
                    </a:lnTo>
                    <a:lnTo>
                      <a:pt x="816" y="1153"/>
                    </a:lnTo>
                    <a:lnTo>
                      <a:pt x="820" y="1149"/>
                    </a:lnTo>
                    <a:lnTo>
                      <a:pt x="824" y="1145"/>
                    </a:lnTo>
                    <a:lnTo>
                      <a:pt x="828" y="1141"/>
                    </a:lnTo>
                    <a:lnTo>
                      <a:pt x="832" y="1137"/>
                    </a:lnTo>
                    <a:lnTo>
                      <a:pt x="837" y="1132"/>
                    </a:lnTo>
                    <a:lnTo>
                      <a:pt x="841" y="1128"/>
                    </a:lnTo>
                    <a:lnTo>
                      <a:pt x="845" y="1124"/>
                    </a:lnTo>
                    <a:lnTo>
                      <a:pt x="849" y="1120"/>
                    </a:lnTo>
                    <a:lnTo>
                      <a:pt x="853" y="1116"/>
                    </a:lnTo>
                    <a:lnTo>
                      <a:pt x="857" y="1111"/>
                    </a:lnTo>
                    <a:lnTo>
                      <a:pt x="862" y="1107"/>
                    </a:lnTo>
                    <a:lnTo>
                      <a:pt x="866" y="1102"/>
                    </a:lnTo>
                    <a:lnTo>
                      <a:pt x="870" y="1098"/>
                    </a:lnTo>
                    <a:lnTo>
                      <a:pt x="874" y="1093"/>
                    </a:lnTo>
                    <a:lnTo>
                      <a:pt x="878" y="1089"/>
                    </a:lnTo>
                    <a:lnTo>
                      <a:pt x="883" y="1084"/>
                    </a:lnTo>
                    <a:lnTo>
                      <a:pt x="887" y="1080"/>
                    </a:lnTo>
                    <a:lnTo>
                      <a:pt x="891" y="1075"/>
                    </a:lnTo>
                    <a:lnTo>
                      <a:pt x="895" y="1071"/>
                    </a:lnTo>
                    <a:lnTo>
                      <a:pt x="899" y="1066"/>
                    </a:lnTo>
                    <a:lnTo>
                      <a:pt x="903" y="1061"/>
                    </a:lnTo>
                    <a:lnTo>
                      <a:pt x="908" y="1057"/>
                    </a:lnTo>
                    <a:lnTo>
                      <a:pt x="912" y="1052"/>
                    </a:lnTo>
                    <a:lnTo>
                      <a:pt x="916" y="1047"/>
                    </a:lnTo>
                    <a:lnTo>
                      <a:pt x="920" y="1043"/>
                    </a:lnTo>
                    <a:lnTo>
                      <a:pt x="924" y="1038"/>
                    </a:lnTo>
                    <a:lnTo>
                      <a:pt x="929" y="1033"/>
                    </a:lnTo>
                    <a:lnTo>
                      <a:pt x="933" y="1028"/>
                    </a:lnTo>
                    <a:lnTo>
                      <a:pt x="937" y="1024"/>
                    </a:lnTo>
                    <a:lnTo>
                      <a:pt x="941" y="1019"/>
                    </a:lnTo>
                    <a:lnTo>
                      <a:pt x="945" y="1015"/>
                    </a:lnTo>
                    <a:lnTo>
                      <a:pt x="949" y="1010"/>
                    </a:lnTo>
                    <a:lnTo>
                      <a:pt x="954" y="1005"/>
                    </a:lnTo>
                    <a:lnTo>
                      <a:pt x="958" y="1001"/>
                    </a:lnTo>
                    <a:lnTo>
                      <a:pt x="962" y="996"/>
                    </a:lnTo>
                    <a:lnTo>
                      <a:pt x="966" y="991"/>
                    </a:lnTo>
                    <a:lnTo>
                      <a:pt x="970" y="987"/>
                    </a:lnTo>
                    <a:lnTo>
                      <a:pt x="975" y="983"/>
                    </a:lnTo>
                    <a:lnTo>
                      <a:pt x="979" y="978"/>
                    </a:lnTo>
                    <a:lnTo>
                      <a:pt x="983" y="974"/>
                    </a:lnTo>
                    <a:lnTo>
                      <a:pt x="987" y="969"/>
                    </a:lnTo>
                    <a:lnTo>
                      <a:pt x="991" y="965"/>
                    </a:lnTo>
                    <a:lnTo>
                      <a:pt x="995" y="961"/>
                    </a:lnTo>
                    <a:lnTo>
                      <a:pt x="1000" y="957"/>
                    </a:lnTo>
                    <a:lnTo>
                      <a:pt x="1004" y="953"/>
                    </a:lnTo>
                    <a:lnTo>
                      <a:pt x="1008" y="949"/>
                    </a:lnTo>
                    <a:lnTo>
                      <a:pt x="1012" y="945"/>
                    </a:lnTo>
                    <a:lnTo>
                      <a:pt x="1016" y="942"/>
                    </a:lnTo>
                    <a:lnTo>
                      <a:pt x="1021" y="938"/>
                    </a:lnTo>
                    <a:lnTo>
                      <a:pt x="1025" y="934"/>
                    </a:lnTo>
                    <a:lnTo>
                      <a:pt x="1029" y="930"/>
                    </a:lnTo>
                    <a:lnTo>
                      <a:pt x="1033" y="927"/>
                    </a:lnTo>
                    <a:lnTo>
                      <a:pt x="1037" y="924"/>
                    </a:lnTo>
                    <a:lnTo>
                      <a:pt x="1042" y="920"/>
                    </a:lnTo>
                    <a:lnTo>
                      <a:pt x="1046" y="924"/>
                    </a:lnTo>
                    <a:lnTo>
                      <a:pt x="1050" y="935"/>
                    </a:lnTo>
                    <a:lnTo>
                      <a:pt x="1054" y="945"/>
                    </a:lnTo>
                    <a:lnTo>
                      <a:pt x="1058" y="956"/>
                    </a:lnTo>
                    <a:lnTo>
                      <a:pt x="1062" y="967"/>
                    </a:lnTo>
                    <a:lnTo>
                      <a:pt x="1067" y="977"/>
                    </a:lnTo>
                    <a:lnTo>
                      <a:pt x="1071" y="988"/>
                    </a:lnTo>
                    <a:lnTo>
                      <a:pt x="1075" y="998"/>
                    </a:lnTo>
                    <a:lnTo>
                      <a:pt x="1079" y="1008"/>
                    </a:lnTo>
                    <a:lnTo>
                      <a:pt x="1083" y="1018"/>
                    </a:lnTo>
                    <a:lnTo>
                      <a:pt x="1088" y="1028"/>
                    </a:lnTo>
                    <a:lnTo>
                      <a:pt x="1092" y="1038"/>
                    </a:lnTo>
                    <a:lnTo>
                      <a:pt x="1096" y="1048"/>
                    </a:lnTo>
                    <a:lnTo>
                      <a:pt x="1100" y="1058"/>
                    </a:lnTo>
                    <a:lnTo>
                      <a:pt x="1104" y="1067"/>
                    </a:lnTo>
                    <a:lnTo>
                      <a:pt x="1108" y="1077"/>
                    </a:lnTo>
                    <a:lnTo>
                      <a:pt x="1113" y="1086"/>
                    </a:lnTo>
                    <a:lnTo>
                      <a:pt x="1117" y="1095"/>
                    </a:lnTo>
                    <a:lnTo>
                      <a:pt x="1121" y="1105"/>
                    </a:lnTo>
                    <a:lnTo>
                      <a:pt x="1125" y="1113"/>
                    </a:lnTo>
                    <a:lnTo>
                      <a:pt x="1129" y="1122"/>
                    </a:lnTo>
                    <a:lnTo>
                      <a:pt x="1134" y="1131"/>
                    </a:lnTo>
                    <a:lnTo>
                      <a:pt x="1138" y="1139"/>
                    </a:lnTo>
                    <a:lnTo>
                      <a:pt x="1142" y="1148"/>
                    </a:lnTo>
                    <a:lnTo>
                      <a:pt x="1146" y="1156"/>
                    </a:lnTo>
                    <a:lnTo>
                      <a:pt x="1150" y="1163"/>
                    </a:lnTo>
                    <a:lnTo>
                      <a:pt x="1154" y="1171"/>
                    </a:lnTo>
                    <a:lnTo>
                      <a:pt x="1159" y="1179"/>
                    </a:lnTo>
                    <a:lnTo>
                      <a:pt x="1163" y="1186"/>
                    </a:lnTo>
                    <a:lnTo>
                      <a:pt x="1167" y="1193"/>
                    </a:lnTo>
                    <a:lnTo>
                      <a:pt x="1171" y="1200"/>
                    </a:lnTo>
                    <a:lnTo>
                      <a:pt x="1175" y="1207"/>
                    </a:lnTo>
                    <a:lnTo>
                      <a:pt x="1180" y="1214"/>
                    </a:lnTo>
                    <a:lnTo>
                      <a:pt x="1184" y="1220"/>
                    </a:lnTo>
                    <a:lnTo>
                      <a:pt x="1188" y="1226"/>
                    </a:lnTo>
                    <a:lnTo>
                      <a:pt x="1192" y="1232"/>
                    </a:lnTo>
                    <a:lnTo>
                      <a:pt x="1196" y="1237"/>
                    </a:lnTo>
                    <a:lnTo>
                      <a:pt x="1200" y="1243"/>
                    </a:lnTo>
                    <a:lnTo>
                      <a:pt x="1205" y="1248"/>
                    </a:lnTo>
                    <a:lnTo>
                      <a:pt x="1209" y="1253"/>
                    </a:lnTo>
                    <a:lnTo>
                      <a:pt x="1213" y="1258"/>
                    </a:lnTo>
                    <a:lnTo>
                      <a:pt x="1217" y="1262"/>
                    </a:lnTo>
                    <a:lnTo>
                      <a:pt x="1221" y="1267"/>
                    </a:lnTo>
                    <a:lnTo>
                      <a:pt x="1226" y="1271"/>
                    </a:lnTo>
                    <a:lnTo>
                      <a:pt x="1230" y="1274"/>
                    </a:lnTo>
                    <a:lnTo>
                      <a:pt x="1234" y="1278"/>
                    </a:lnTo>
                    <a:lnTo>
                      <a:pt x="1238" y="1281"/>
                    </a:lnTo>
                    <a:lnTo>
                      <a:pt x="1242" y="1284"/>
                    </a:lnTo>
                    <a:lnTo>
                      <a:pt x="1246" y="1286"/>
                    </a:lnTo>
                    <a:lnTo>
                      <a:pt x="1251" y="1289"/>
                    </a:lnTo>
                    <a:lnTo>
                      <a:pt x="1255" y="1291"/>
                    </a:lnTo>
                    <a:lnTo>
                      <a:pt x="1259" y="1293"/>
                    </a:lnTo>
                    <a:lnTo>
                      <a:pt x="1263" y="1295"/>
                    </a:lnTo>
                    <a:lnTo>
                      <a:pt x="1267" y="1296"/>
                    </a:lnTo>
                    <a:lnTo>
                      <a:pt x="1272" y="1297"/>
                    </a:lnTo>
                    <a:lnTo>
                      <a:pt x="1276" y="1298"/>
                    </a:lnTo>
                    <a:lnTo>
                      <a:pt x="1280" y="1298"/>
                    </a:lnTo>
                    <a:lnTo>
                      <a:pt x="1284" y="1299"/>
                    </a:lnTo>
                    <a:lnTo>
                      <a:pt x="1288" y="1299"/>
                    </a:lnTo>
                    <a:lnTo>
                      <a:pt x="1292" y="1298"/>
                    </a:lnTo>
                    <a:lnTo>
                      <a:pt x="1297" y="1298"/>
                    </a:lnTo>
                    <a:lnTo>
                      <a:pt x="1301" y="1297"/>
                    </a:lnTo>
                    <a:lnTo>
                      <a:pt x="1305" y="1296"/>
                    </a:lnTo>
                    <a:lnTo>
                      <a:pt x="1309" y="1294"/>
                    </a:lnTo>
                    <a:lnTo>
                      <a:pt x="1313" y="1293"/>
                    </a:lnTo>
                    <a:lnTo>
                      <a:pt x="1318" y="1291"/>
                    </a:lnTo>
                    <a:lnTo>
                      <a:pt x="1322" y="1289"/>
                    </a:lnTo>
                    <a:lnTo>
                      <a:pt x="1326" y="1286"/>
                    </a:lnTo>
                    <a:lnTo>
                      <a:pt x="1330" y="1283"/>
                    </a:lnTo>
                    <a:lnTo>
                      <a:pt x="1334" y="1280"/>
                    </a:lnTo>
                    <a:lnTo>
                      <a:pt x="1339" y="1277"/>
                    </a:lnTo>
                    <a:lnTo>
                      <a:pt x="1342" y="1273"/>
                    </a:lnTo>
                    <a:lnTo>
                      <a:pt x="1347" y="1269"/>
                    </a:lnTo>
                    <a:lnTo>
                      <a:pt x="1351" y="1265"/>
                    </a:lnTo>
                    <a:lnTo>
                      <a:pt x="1355" y="1261"/>
                    </a:lnTo>
                    <a:lnTo>
                      <a:pt x="1359" y="1256"/>
                    </a:lnTo>
                    <a:lnTo>
                      <a:pt x="1364" y="1251"/>
                    </a:lnTo>
                    <a:lnTo>
                      <a:pt x="1368" y="1246"/>
                    </a:lnTo>
                    <a:lnTo>
                      <a:pt x="1372" y="1241"/>
                    </a:lnTo>
                    <a:lnTo>
                      <a:pt x="1376" y="1235"/>
                    </a:lnTo>
                    <a:lnTo>
                      <a:pt x="1380" y="1229"/>
                    </a:lnTo>
                    <a:lnTo>
                      <a:pt x="1385" y="1223"/>
                    </a:lnTo>
                    <a:lnTo>
                      <a:pt x="1389" y="1217"/>
                    </a:lnTo>
                    <a:lnTo>
                      <a:pt x="1393" y="1210"/>
                    </a:lnTo>
                    <a:lnTo>
                      <a:pt x="1397" y="1203"/>
                    </a:lnTo>
                    <a:lnTo>
                      <a:pt x="1401" y="1196"/>
                    </a:lnTo>
                    <a:lnTo>
                      <a:pt x="1405" y="1189"/>
                    </a:lnTo>
                    <a:lnTo>
                      <a:pt x="1410" y="1181"/>
                    </a:lnTo>
                    <a:lnTo>
                      <a:pt x="1414" y="1173"/>
                    </a:lnTo>
                    <a:lnTo>
                      <a:pt x="1418" y="1165"/>
                    </a:lnTo>
                    <a:lnTo>
                      <a:pt x="1422" y="1166"/>
                    </a:lnTo>
                    <a:lnTo>
                      <a:pt x="1426" y="1172"/>
                    </a:lnTo>
                    <a:lnTo>
                      <a:pt x="1431" y="1177"/>
                    </a:lnTo>
                    <a:lnTo>
                      <a:pt x="1435" y="1182"/>
                    </a:lnTo>
                    <a:lnTo>
                      <a:pt x="1439" y="1188"/>
                    </a:lnTo>
                    <a:lnTo>
                      <a:pt x="1443" y="1192"/>
                    </a:lnTo>
                    <a:lnTo>
                      <a:pt x="1447" y="1197"/>
                    </a:lnTo>
                    <a:lnTo>
                      <a:pt x="1451" y="1202"/>
                    </a:lnTo>
                    <a:lnTo>
                      <a:pt x="1455" y="1207"/>
                    </a:lnTo>
                    <a:lnTo>
                      <a:pt x="1460" y="1211"/>
                    </a:lnTo>
                    <a:lnTo>
                      <a:pt x="1464" y="1216"/>
                    </a:lnTo>
                    <a:lnTo>
                      <a:pt x="1468" y="1220"/>
                    </a:lnTo>
                    <a:lnTo>
                      <a:pt x="1472" y="1224"/>
                    </a:lnTo>
                    <a:lnTo>
                      <a:pt x="1477" y="1228"/>
                    </a:lnTo>
                    <a:lnTo>
                      <a:pt x="1481" y="1232"/>
                    </a:lnTo>
                    <a:lnTo>
                      <a:pt x="1485" y="1236"/>
                    </a:lnTo>
                    <a:lnTo>
                      <a:pt x="1489" y="1239"/>
                    </a:lnTo>
                    <a:lnTo>
                      <a:pt x="1493" y="1243"/>
                    </a:lnTo>
                    <a:lnTo>
                      <a:pt x="1497" y="1246"/>
                    </a:lnTo>
                    <a:lnTo>
                      <a:pt x="1501" y="1249"/>
                    </a:lnTo>
                    <a:lnTo>
                      <a:pt x="1506" y="1252"/>
                    </a:lnTo>
                    <a:lnTo>
                      <a:pt x="1510" y="1255"/>
                    </a:lnTo>
                    <a:lnTo>
                      <a:pt x="1514" y="1257"/>
                    </a:lnTo>
                    <a:lnTo>
                      <a:pt x="1518" y="1259"/>
                    </a:lnTo>
                    <a:lnTo>
                      <a:pt x="1523" y="1262"/>
                    </a:lnTo>
                    <a:lnTo>
                      <a:pt x="1527" y="1264"/>
                    </a:lnTo>
                    <a:lnTo>
                      <a:pt x="1531" y="1265"/>
                    </a:lnTo>
                    <a:lnTo>
                      <a:pt x="1535" y="1267"/>
                    </a:lnTo>
                    <a:lnTo>
                      <a:pt x="1539" y="1268"/>
                    </a:lnTo>
                    <a:lnTo>
                      <a:pt x="1543" y="1270"/>
                    </a:lnTo>
                    <a:lnTo>
                      <a:pt x="1547" y="1271"/>
                    </a:lnTo>
                    <a:lnTo>
                      <a:pt x="1552" y="1271"/>
                    </a:lnTo>
                    <a:lnTo>
                      <a:pt x="1556" y="1272"/>
                    </a:lnTo>
                    <a:lnTo>
                      <a:pt x="1560" y="1272"/>
                    </a:lnTo>
                    <a:lnTo>
                      <a:pt x="1564" y="1272"/>
                    </a:lnTo>
                    <a:lnTo>
                      <a:pt x="1568" y="1272"/>
                    </a:lnTo>
                    <a:lnTo>
                      <a:pt x="1573" y="1272"/>
                    </a:lnTo>
                    <a:lnTo>
                      <a:pt x="1577" y="1271"/>
                    </a:lnTo>
                    <a:lnTo>
                      <a:pt x="1581" y="1271"/>
                    </a:lnTo>
                    <a:lnTo>
                      <a:pt x="1585" y="1270"/>
                    </a:lnTo>
                    <a:lnTo>
                      <a:pt x="1589" y="1268"/>
                    </a:lnTo>
                    <a:lnTo>
                      <a:pt x="1593" y="1267"/>
                    </a:lnTo>
                    <a:lnTo>
                      <a:pt x="1598" y="1265"/>
                    </a:lnTo>
                    <a:lnTo>
                      <a:pt x="1602" y="1264"/>
                    </a:lnTo>
                    <a:lnTo>
                      <a:pt x="1606" y="1261"/>
                    </a:lnTo>
                    <a:lnTo>
                      <a:pt x="1610" y="1259"/>
                    </a:lnTo>
                    <a:lnTo>
                      <a:pt x="1614" y="1257"/>
                    </a:lnTo>
                    <a:lnTo>
                      <a:pt x="1619" y="1254"/>
                    </a:lnTo>
                    <a:lnTo>
                      <a:pt x="1623" y="1251"/>
                    </a:lnTo>
                    <a:lnTo>
                      <a:pt x="1627" y="1248"/>
                    </a:lnTo>
                    <a:lnTo>
                      <a:pt x="1631" y="1244"/>
                    </a:lnTo>
                    <a:lnTo>
                      <a:pt x="1636" y="1240"/>
                    </a:lnTo>
                    <a:lnTo>
                      <a:pt x="1639" y="1237"/>
                    </a:lnTo>
                    <a:lnTo>
                      <a:pt x="1644" y="1233"/>
                    </a:lnTo>
                    <a:lnTo>
                      <a:pt x="1648" y="1228"/>
                    </a:lnTo>
                    <a:lnTo>
                      <a:pt x="1652" y="1224"/>
                    </a:lnTo>
                    <a:lnTo>
                      <a:pt x="1656" y="1219"/>
                    </a:lnTo>
                    <a:lnTo>
                      <a:pt x="1660" y="1214"/>
                    </a:lnTo>
                    <a:lnTo>
                      <a:pt x="1665" y="1209"/>
                    </a:lnTo>
                    <a:lnTo>
                      <a:pt x="1669" y="1203"/>
                    </a:lnTo>
                    <a:lnTo>
                      <a:pt x="1673" y="1198"/>
                    </a:lnTo>
                    <a:lnTo>
                      <a:pt x="1677" y="1192"/>
                    </a:lnTo>
                    <a:lnTo>
                      <a:pt x="1681" y="1186"/>
                    </a:lnTo>
                    <a:lnTo>
                      <a:pt x="1686" y="1179"/>
                    </a:lnTo>
                    <a:lnTo>
                      <a:pt x="1690" y="1173"/>
                    </a:lnTo>
                    <a:lnTo>
                      <a:pt x="1694" y="1166"/>
                    </a:lnTo>
                    <a:lnTo>
                      <a:pt x="1698" y="1159"/>
                    </a:lnTo>
                    <a:lnTo>
                      <a:pt x="1702" y="1152"/>
                    </a:lnTo>
                    <a:lnTo>
                      <a:pt x="1706" y="1145"/>
                    </a:lnTo>
                    <a:lnTo>
                      <a:pt x="1711" y="1137"/>
                    </a:lnTo>
                    <a:lnTo>
                      <a:pt x="1715" y="1130"/>
                    </a:lnTo>
                    <a:lnTo>
                      <a:pt x="1719" y="1122"/>
                    </a:lnTo>
                    <a:lnTo>
                      <a:pt x="1723" y="1114"/>
                    </a:lnTo>
                    <a:lnTo>
                      <a:pt x="1727" y="1105"/>
                    </a:lnTo>
                    <a:lnTo>
                      <a:pt x="1732" y="1097"/>
                    </a:lnTo>
                    <a:lnTo>
                      <a:pt x="1736" y="1088"/>
                    </a:lnTo>
                    <a:lnTo>
                      <a:pt x="1740" y="1079"/>
                    </a:lnTo>
                    <a:lnTo>
                      <a:pt x="1744" y="1071"/>
                    </a:lnTo>
                    <a:lnTo>
                      <a:pt x="1748" y="1061"/>
                    </a:lnTo>
                    <a:lnTo>
                      <a:pt x="1752" y="1052"/>
                    </a:lnTo>
                    <a:lnTo>
                      <a:pt x="1757" y="1042"/>
                    </a:lnTo>
                    <a:lnTo>
                      <a:pt x="1761" y="1033"/>
                    </a:lnTo>
                    <a:lnTo>
                      <a:pt x="1765" y="1023"/>
                    </a:lnTo>
                    <a:lnTo>
                      <a:pt x="1769" y="1013"/>
                    </a:lnTo>
                    <a:lnTo>
                      <a:pt x="1773" y="1003"/>
                    </a:lnTo>
                    <a:lnTo>
                      <a:pt x="1778" y="992"/>
                    </a:lnTo>
                    <a:lnTo>
                      <a:pt x="1782" y="982"/>
                    </a:lnTo>
                    <a:lnTo>
                      <a:pt x="1786" y="971"/>
                    </a:lnTo>
                    <a:lnTo>
                      <a:pt x="1790" y="960"/>
                    </a:lnTo>
                    <a:lnTo>
                      <a:pt x="1794" y="950"/>
                    </a:lnTo>
                    <a:lnTo>
                      <a:pt x="1798" y="939"/>
                    </a:lnTo>
                    <a:lnTo>
                      <a:pt x="1803" y="928"/>
                    </a:lnTo>
                    <a:lnTo>
                      <a:pt x="1807" y="916"/>
                    </a:lnTo>
                    <a:lnTo>
                      <a:pt x="1811" y="905"/>
                    </a:lnTo>
                    <a:lnTo>
                      <a:pt x="1815" y="894"/>
                    </a:lnTo>
                    <a:lnTo>
                      <a:pt x="1819" y="882"/>
                    </a:lnTo>
                    <a:lnTo>
                      <a:pt x="1824" y="870"/>
                    </a:lnTo>
                    <a:lnTo>
                      <a:pt x="1828" y="859"/>
                    </a:lnTo>
                    <a:lnTo>
                      <a:pt x="1832" y="847"/>
                    </a:lnTo>
                    <a:lnTo>
                      <a:pt x="1836" y="835"/>
                    </a:lnTo>
                    <a:lnTo>
                      <a:pt x="1840" y="823"/>
                    </a:lnTo>
                    <a:lnTo>
                      <a:pt x="1844" y="810"/>
                    </a:lnTo>
                    <a:lnTo>
                      <a:pt x="1849" y="798"/>
                    </a:lnTo>
                    <a:lnTo>
                      <a:pt x="1853" y="786"/>
                    </a:lnTo>
                    <a:lnTo>
                      <a:pt x="1857" y="774"/>
                    </a:lnTo>
                    <a:lnTo>
                      <a:pt x="1861" y="761"/>
                    </a:lnTo>
                    <a:lnTo>
                      <a:pt x="1865" y="749"/>
                    </a:lnTo>
                    <a:lnTo>
                      <a:pt x="1870" y="736"/>
                    </a:lnTo>
                    <a:lnTo>
                      <a:pt x="1874" y="724"/>
                    </a:lnTo>
                    <a:lnTo>
                      <a:pt x="1878" y="711"/>
                    </a:lnTo>
                    <a:lnTo>
                      <a:pt x="1882" y="698"/>
                    </a:lnTo>
                    <a:lnTo>
                      <a:pt x="1886" y="686"/>
                    </a:lnTo>
                    <a:lnTo>
                      <a:pt x="1890" y="673"/>
                    </a:lnTo>
                    <a:lnTo>
                      <a:pt x="1895" y="660"/>
                    </a:lnTo>
                    <a:lnTo>
                      <a:pt x="1899" y="647"/>
                    </a:lnTo>
                    <a:lnTo>
                      <a:pt x="1903" y="634"/>
                    </a:lnTo>
                    <a:lnTo>
                      <a:pt x="1907" y="622"/>
                    </a:lnTo>
                    <a:lnTo>
                      <a:pt x="1911" y="609"/>
                    </a:lnTo>
                    <a:lnTo>
                      <a:pt x="1916" y="596"/>
                    </a:lnTo>
                    <a:lnTo>
                      <a:pt x="1920" y="583"/>
                    </a:lnTo>
                    <a:lnTo>
                      <a:pt x="1924" y="570"/>
                    </a:lnTo>
                    <a:lnTo>
                      <a:pt x="1928" y="558"/>
                    </a:lnTo>
                    <a:lnTo>
                      <a:pt x="1932" y="545"/>
                    </a:lnTo>
                    <a:lnTo>
                      <a:pt x="1936" y="532"/>
                    </a:lnTo>
                    <a:lnTo>
                      <a:pt x="1941" y="520"/>
                    </a:lnTo>
                    <a:lnTo>
                      <a:pt x="1945" y="507"/>
                    </a:lnTo>
                    <a:lnTo>
                      <a:pt x="1949" y="494"/>
                    </a:lnTo>
                    <a:lnTo>
                      <a:pt x="1953" y="482"/>
                    </a:lnTo>
                    <a:lnTo>
                      <a:pt x="1957" y="469"/>
                    </a:lnTo>
                    <a:lnTo>
                      <a:pt x="1962" y="456"/>
                    </a:lnTo>
                    <a:lnTo>
                      <a:pt x="1966" y="444"/>
                    </a:lnTo>
                    <a:lnTo>
                      <a:pt x="1970" y="432"/>
                    </a:lnTo>
                    <a:lnTo>
                      <a:pt x="1974" y="419"/>
                    </a:lnTo>
                    <a:lnTo>
                      <a:pt x="1978" y="407"/>
                    </a:lnTo>
                    <a:lnTo>
                      <a:pt x="1983" y="395"/>
                    </a:lnTo>
                    <a:lnTo>
                      <a:pt x="1987" y="383"/>
                    </a:lnTo>
                    <a:lnTo>
                      <a:pt x="1991" y="371"/>
                    </a:lnTo>
                    <a:lnTo>
                      <a:pt x="1995" y="359"/>
                    </a:lnTo>
                    <a:lnTo>
                      <a:pt x="1999" y="347"/>
                    </a:lnTo>
                    <a:lnTo>
                      <a:pt x="2003" y="335"/>
                    </a:lnTo>
                    <a:lnTo>
                      <a:pt x="2008" y="324"/>
                    </a:lnTo>
                    <a:lnTo>
                      <a:pt x="2012" y="312"/>
                    </a:lnTo>
                    <a:lnTo>
                      <a:pt x="2016" y="301"/>
                    </a:lnTo>
                    <a:lnTo>
                      <a:pt x="2020" y="289"/>
                    </a:lnTo>
                    <a:lnTo>
                      <a:pt x="2024" y="278"/>
                    </a:lnTo>
                    <a:lnTo>
                      <a:pt x="2029" y="267"/>
                    </a:lnTo>
                    <a:lnTo>
                      <a:pt x="2033" y="256"/>
                    </a:lnTo>
                    <a:lnTo>
                      <a:pt x="2037" y="245"/>
                    </a:lnTo>
                    <a:lnTo>
                      <a:pt x="2041" y="235"/>
                    </a:lnTo>
                    <a:lnTo>
                      <a:pt x="2045" y="224"/>
                    </a:lnTo>
                    <a:lnTo>
                      <a:pt x="2049" y="214"/>
                    </a:lnTo>
                    <a:lnTo>
                      <a:pt x="2054" y="204"/>
                    </a:lnTo>
                    <a:lnTo>
                      <a:pt x="2058" y="193"/>
                    </a:lnTo>
                    <a:lnTo>
                      <a:pt x="2062" y="183"/>
                    </a:lnTo>
                    <a:lnTo>
                      <a:pt x="2066" y="173"/>
                    </a:lnTo>
                    <a:lnTo>
                      <a:pt x="2070" y="164"/>
                    </a:lnTo>
                    <a:lnTo>
                      <a:pt x="2075" y="154"/>
                    </a:lnTo>
                    <a:lnTo>
                      <a:pt x="2079" y="145"/>
                    </a:lnTo>
                    <a:lnTo>
                      <a:pt x="2083" y="136"/>
                    </a:lnTo>
                    <a:lnTo>
                      <a:pt x="2087" y="127"/>
                    </a:lnTo>
                    <a:lnTo>
                      <a:pt x="2087" y="127"/>
                    </a:lnTo>
                    <a:lnTo>
                      <a:pt x="2083" y="120"/>
                    </a:lnTo>
                    <a:lnTo>
                      <a:pt x="2079" y="112"/>
                    </a:lnTo>
                    <a:lnTo>
                      <a:pt x="2075" y="105"/>
                    </a:lnTo>
                    <a:lnTo>
                      <a:pt x="2070" y="99"/>
                    </a:lnTo>
                    <a:lnTo>
                      <a:pt x="2066" y="92"/>
                    </a:lnTo>
                    <a:lnTo>
                      <a:pt x="2062" y="86"/>
                    </a:lnTo>
                    <a:lnTo>
                      <a:pt x="2058" y="80"/>
                    </a:lnTo>
                    <a:lnTo>
                      <a:pt x="2054" y="74"/>
                    </a:lnTo>
                    <a:lnTo>
                      <a:pt x="2049" y="68"/>
                    </a:lnTo>
                    <a:lnTo>
                      <a:pt x="2045" y="63"/>
                    </a:lnTo>
                    <a:lnTo>
                      <a:pt x="2041" y="58"/>
                    </a:lnTo>
                    <a:lnTo>
                      <a:pt x="2037" y="53"/>
                    </a:lnTo>
                    <a:lnTo>
                      <a:pt x="2033" y="48"/>
                    </a:lnTo>
                    <a:lnTo>
                      <a:pt x="2029" y="43"/>
                    </a:lnTo>
                    <a:lnTo>
                      <a:pt x="2024" y="39"/>
                    </a:lnTo>
                    <a:lnTo>
                      <a:pt x="2020" y="35"/>
                    </a:lnTo>
                    <a:lnTo>
                      <a:pt x="2016" y="31"/>
                    </a:lnTo>
                    <a:lnTo>
                      <a:pt x="2012" y="27"/>
                    </a:lnTo>
                    <a:lnTo>
                      <a:pt x="2008" y="23"/>
                    </a:lnTo>
                    <a:lnTo>
                      <a:pt x="2003" y="20"/>
                    </a:lnTo>
                    <a:lnTo>
                      <a:pt x="1999" y="17"/>
                    </a:lnTo>
                    <a:lnTo>
                      <a:pt x="1995" y="14"/>
                    </a:lnTo>
                    <a:lnTo>
                      <a:pt x="1991" y="12"/>
                    </a:lnTo>
                    <a:lnTo>
                      <a:pt x="1987" y="10"/>
                    </a:lnTo>
                    <a:lnTo>
                      <a:pt x="1983" y="7"/>
                    </a:lnTo>
                    <a:lnTo>
                      <a:pt x="1978" y="6"/>
                    </a:lnTo>
                    <a:lnTo>
                      <a:pt x="1974" y="4"/>
                    </a:lnTo>
                    <a:lnTo>
                      <a:pt x="1970" y="3"/>
                    </a:lnTo>
                    <a:lnTo>
                      <a:pt x="1966" y="1"/>
                    </a:lnTo>
                    <a:lnTo>
                      <a:pt x="1962" y="1"/>
                    </a:lnTo>
                    <a:lnTo>
                      <a:pt x="1957" y="0"/>
                    </a:lnTo>
                    <a:lnTo>
                      <a:pt x="1953" y="0"/>
                    </a:lnTo>
                    <a:lnTo>
                      <a:pt x="1949" y="0"/>
                    </a:lnTo>
                    <a:lnTo>
                      <a:pt x="1945" y="0"/>
                    </a:lnTo>
                    <a:lnTo>
                      <a:pt x="1941" y="0"/>
                    </a:lnTo>
                    <a:lnTo>
                      <a:pt x="1936" y="1"/>
                    </a:lnTo>
                    <a:lnTo>
                      <a:pt x="1932" y="1"/>
                    </a:lnTo>
                    <a:lnTo>
                      <a:pt x="1928" y="2"/>
                    </a:lnTo>
                    <a:lnTo>
                      <a:pt x="1924" y="4"/>
                    </a:lnTo>
                    <a:lnTo>
                      <a:pt x="1920" y="5"/>
                    </a:lnTo>
                    <a:lnTo>
                      <a:pt x="1916" y="7"/>
                    </a:lnTo>
                    <a:lnTo>
                      <a:pt x="1911" y="9"/>
                    </a:lnTo>
                    <a:lnTo>
                      <a:pt x="1907" y="11"/>
                    </a:lnTo>
                    <a:lnTo>
                      <a:pt x="1903" y="14"/>
                    </a:lnTo>
                    <a:lnTo>
                      <a:pt x="1899" y="16"/>
                    </a:lnTo>
                    <a:lnTo>
                      <a:pt x="1895" y="19"/>
                    </a:lnTo>
                    <a:lnTo>
                      <a:pt x="1890" y="22"/>
                    </a:lnTo>
                    <a:lnTo>
                      <a:pt x="1886" y="26"/>
                    </a:lnTo>
                    <a:lnTo>
                      <a:pt x="1882" y="30"/>
                    </a:lnTo>
                    <a:lnTo>
                      <a:pt x="1878" y="34"/>
                    </a:lnTo>
                    <a:lnTo>
                      <a:pt x="1874" y="38"/>
                    </a:lnTo>
                    <a:lnTo>
                      <a:pt x="1870" y="42"/>
                    </a:lnTo>
                    <a:lnTo>
                      <a:pt x="1865" y="47"/>
                    </a:lnTo>
                    <a:lnTo>
                      <a:pt x="1861" y="51"/>
                    </a:lnTo>
                    <a:lnTo>
                      <a:pt x="1857" y="56"/>
                    </a:lnTo>
                    <a:lnTo>
                      <a:pt x="1853" y="62"/>
                    </a:lnTo>
                    <a:lnTo>
                      <a:pt x="1849" y="67"/>
                    </a:lnTo>
                    <a:lnTo>
                      <a:pt x="1844" y="73"/>
                    </a:lnTo>
                    <a:lnTo>
                      <a:pt x="1840" y="78"/>
                    </a:lnTo>
                    <a:lnTo>
                      <a:pt x="1836" y="85"/>
                    </a:lnTo>
                    <a:lnTo>
                      <a:pt x="1832" y="91"/>
                    </a:lnTo>
                    <a:lnTo>
                      <a:pt x="1828" y="97"/>
                    </a:lnTo>
                    <a:lnTo>
                      <a:pt x="1824" y="104"/>
                    </a:lnTo>
                    <a:lnTo>
                      <a:pt x="1819" y="111"/>
                    </a:lnTo>
                    <a:lnTo>
                      <a:pt x="1815" y="118"/>
                    </a:lnTo>
                    <a:lnTo>
                      <a:pt x="1811" y="125"/>
                    </a:lnTo>
                    <a:lnTo>
                      <a:pt x="1807" y="133"/>
                    </a:lnTo>
                    <a:lnTo>
                      <a:pt x="1803" y="140"/>
                    </a:lnTo>
                    <a:lnTo>
                      <a:pt x="1798" y="148"/>
                    </a:lnTo>
                    <a:lnTo>
                      <a:pt x="1794" y="156"/>
                    </a:lnTo>
                    <a:lnTo>
                      <a:pt x="1790" y="165"/>
                    </a:lnTo>
                    <a:lnTo>
                      <a:pt x="1786" y="173"/>
                    </a:lnTo>
                    <a:lnTo>
                      <a:pt x="1782" y="182"/>
                    </a:lnTo>
                    <a:lnTo>
                      <a:pt x="1778" y="190"/>
                    </a:lnTo>
                    <a:lnTo>
                      <a:pt x="1773" y="199"/>
                    </a:lnTo>
                    <a:lnTo>
                      <a:pt x="1769" y="208"/>
                    </a:lnTo>
                    <a:lnTo>
                      <a:pt x="1765" y="218"/>
                    </a:lnTo>
                    <a:lnTo>
                      <a:pt x="1761" y="227"/>
                    </a:lnTo>
                    <a:lnTo>
                      <a:pt x="1757" y="237"/>
                    </a:lnTo>
                    <a:lnTo>
                      <a:pt x="1752" y="247"/>
                    </a:lnTo>
                    <a:lnTo>
                      <a:pt x="1748" y="256"/>
                    </a:lnTo>
                    <a:lnTo>
                      <a:pt x="1744" y="266"/>
                    </a:lnTo>
                    <a:lnTo>
                      <a:pt x="1740" y="277"/>
                    </a:lnTo>
                    <a:lnTo>
                      <a:pt x="1736" y="287"/>
                    </a:lnTo>
                    <a:lnTo>
                      <a:pt x="1732" y="297"/>
                    </a:lnTo>
                    <a:lnTo>
                      <a:pt x="1727" y="308"/>
                    </a:lnTo>
                    <a:lnTo>
                      <a:pt x="1723" y="319"/>
                    </a:lnTo>
                    <a:lnTo>
                      <a:pt x="1719" y="330"/>
                    </a:lnTo>
                    <a:lnTo>
                      <a:pt x="1715" y="340"/>
                    </a:lnTo>
                    <a:lnTo>
                      <a:pt x="1711" y="351"/>
                    </a:lnTo>
                    <a:lnTo>
                      <a:pt x="1706" y="363"/>
                    </a:lnTo>
                    <a:lnTo>
                      <a:pt x="1702" y="374"/>
                    </a:lnTo>
                    <a:lnTo>
                      <a:pt x="1698" y="385"/>
                    </a:lnTo>
                    <a:lnTo>
                      <a:pt x="1694" y="397"/>
                    </a:lnTo>
                    <a:lnTo>
                      <a:pt x="1690" y="409"/>
                    </a:lnTo>
                    <a:lnTo>
                      <a:pt x="1686" y="420"/>
                    </a:lnTo>
                    <a:lnTo>
                      <a:pt x="1681" y="432"/>
                    </a:lnTo>
                    <a:lnTo>
                      <a:pt x="1677" y="444"/>
                    </a:lnTo>
                    <a:lnTo>
                      <a:pt x="1673" y="456"/>
                    </a:lnTo>
                    <a:lnTo>
                      <a:pt x="1669" y="468"/>
                    </a:lnTo>
                    <a:lnTo>
                      <a:pt x="1665" y="480"/>
                    </a:lnTo>
                    <a:lnTo>
                      <a:pt x="1660" y="493"/>
                    </a:lnTo>
                    <a:lnTo>
                      <a:pt x="1656" y="505"/>
                    </a:lnTo>
                    <a:lnTo>
                      <a:pt x="1652" y="517"/>
                    </a:lnTo>
                    <a:lnTo>
                      <a:pt x="1648" y="530"/>
                    </a:lnTo>
                    <a:lnTo>
                      <a:pt x="1644" y="542"/>
                    </a:lnTo>
                    <a:lnTo>
                      <a:pt x="1639" y="555"/>
                    </a:lnTo>
                    <a:lnTo>
                      <a:pt x="1636" y="567"/>
                    </a:lnTo>
                    <a:lnTo>
                      <a:pt x="1631" y="580"/>
                    </a:lnTo>
                    <a:lnTo>
                      <a:pt x="1627" y="593"/>
                    </a:lnTo>
                    <a:lnTo>
                      <a:pt x="1623" y="606"/>
                    </a:lnTo>
                    <a:lnTo>
                      <a:pt x="1619" y="618"/>
                    </a:lnTo>
                    <a:lnTo>
                      <a:pt x="1614" y="631"/>
                    </a:lnTo>
                    <a:lnTo>
                      <a:pt x="1610" y="644"/>
                    </a:lnTo>
                    <a:lnTo>
                      <a:pt x="1606" y="656"/>
                    </a:lnTo>
                    <a:lnTo>
                      <a:pt x="1602" y="669"/>
                    </a:lnTo>
                    <a:lnTo>
                      <a:pt x="1598" y="682"/>
                    </a:lnTo>
                    <a:lnTo>
                      <a:pt x="1593" y="695"/>
                    </a:lnTo>
                    <a:lnTo>
                      <a:pt x="1589" y="708"/>
                    </a:lnTo>
                    <a:lnTo>
                      <a:pt x="1585" y="720"/>
                    </a:lnTo>
                    <a:lnTo>
                      <a:pt x="1581" y="733"/>
                    </a:lnTo>
                    <a:lnTo>
                      <a:pt x="1577" y="746"/>
                    </a:lnTo>
                    <a:lnTo>
                      <a:pt x="1573" y="759"/>
                    </a:lnTo>
                    <a:lnTo>
                      <a:pt x="1568" y="772"/>
                    </a:lnTo>
                    <a:lnTo>
                      <a:pt x="1564" y="784"/>
                    </a:lnTo>
                    <a:lnTo>
                      <a:pt x="1560" y="797"/>
                    </a:lnTo>
                    <a:lnTo>
                      <a:pt x="1556" y="809"/>
                    </a:lnTo>
                    <a:lnTo>
                      <a:pt x="1552" y="822"/>
                    </a:lnTo>
                    <a:lnTo>
                      <a:pt x="1547" y="834"/>
                    </a:lnTo>
                    <a:lnTo>
                      <a:pt x="1543" y="847"/>
                    </a:lnTo>
                    <a:lnTo>
                      <a:pt x="1539" y="859"/>
                    </a:lnTo>
                    <a:lnTo>
                      <a:pt x="1535" y="871"/>
                    </a:lnTo>
                    <a:lnTo>
                      <a:pt x="1531" y="883"/>
                    </a:lnTo>
                    <a:lnTo>
                      <a:pt x="1527" y="896"/>
                    </a:lnTo>
                    <a:lnTo>
                      <a:pt x="1523" y="908"/>
                    </a:lnTo>
                    <a:lnTo>
                      <a:pt x="1518" y="920"/>
                    </a:lnTo>
                    <a:lnTo>
                      <a:pt x="1514" y="932"/>
                    </a:lnTo>
                    <a:lnTo>
                      <a:pt x="1510" y="943"/>
                    </a:lnTo>
                    <a:lnTo>
                      <a:pt x="1506" y="955"/>
                    </a:lnTo>
                    <a:lnTo>
                      <a:pt x="1501" y="966"/>
                    </a:lnTo>
                    <a:lnTo>
                      <a:pt x="1497" y="978"/>
                    </a:lnTo>
                    <a:lnTo>
                      <a:pt x="1493" y="989"/>
                    </a:lnTo>
                    <a:lnTo>
                      <a:pt x="1489" y="1000"/>
                    </a:lnTo>
                    <a:lnTo>
                      <a:pt x="1485" y="1011"/>
                    </a:lnTo>
                    <a:lnTo>
                      <a:pt x="1481" y="1022"/>
                    </a:lnTo>
                    <a:lnTo>
                      <a:pt x="1477" y="1033"/>
                    </a:lnTo>
                    <a:lnTo>
                      <a:pt x="1472" y="1043"/>
                    </a:lnTo>
                    <a:lnTo>
                      <a:pt x="1468" y="1054"/>
                    </a:lnTo>
                    <a:lnTo>
                      <a:pt x="1464" y="1064"/>
                    </a:lnTo>
                    <a:lnTo>
                      <a:pt x="1460" y="1074"/>
                    </a:lnTo>
                    <a:lnTo>
                      <a:pt x="1455" y="1084"/>
                    </a:lnTo>
                    <a:lnTo>
                      <a:pt x="1451" y="1094"/>
                    </a:lnTo>
                    <a:lnTo>
                      <a:pt x="1447" y="1104"/>
                    </a:lnTo>
                    <a:lnTo>
                      <a:pt x="1443" y="1113"/>
                    </a:lnTo>
                    <a:lnTo>
                      <a:pt x="1439" y="1122"/>
                    </a:lnTo>
                    <a:lnTo>
                      <a:pt x="1435" y="1131"/>
                    </a:lnTo>
                    <a:lnTo>
                      <a:pt x="1431" y="1140"/>
                    </a:lnTo>
                    <a:lnTo>
                      <a:pt x="1426" y="1149"/>
                    </a:lnTo>
                    <a:lnTo>
                      <a:pt x="1422" y="1157"/>
                    </a:lnTo>
                    <a:lnTo>
                      <a:pt x="1418" y="1161"/>
                    </a:lnTo>
                    <a:lnTo>
                      <a:pt x="1414" y="1155"/>
                    </a:lnTo>
                    <a:lnTo>
                      <a:pt x="1410" y="1150"/>
                    </a:lnTo>
                    <a:lnTo>
                      <a:pt x="1405" y="1144"/>
                    </a:lnTo>
                    <a:lnTo>
                      <a:pt x="1401" y="1138"/>
                    </a:lnTo>
                    <a:lnTo>
                      <a:pt x="1397" y="1132"/>
                    </a:lnTo>
                    <a:lnTo>
                      <a:pt x="1393" y="1126"/>
                    </a:lnTo>
                    <a:lnTo>
                      <a:pt x="1389" y="1121"/>
                    </a:lnTo>
                    <a:lnTo>
                      <a:pt x="1385" y="1115"/>
                    </a:lnTo>
                    <a:lnTo>
                      <a:pt x="1380" y="1109"/>
                    </a:lnTo>
                    <a:lnTo>
                      <a:pt x="1376" y="1103"/>
                    </a:lnTo>
                    <a:lnTo>
                      <a:pt x="1372" y="1097"/>
                    </a:lnTo>
                    <a:lnTo>
                      <a:pt x="1368" y="1091"/>
                    </a:lnTo>
                    <a:lnTo>
                      <a:pt x="1364" y="1085"/>
                    </a:lnTo>
                    <a:lnTo>
                      <a:pt x="1359" y="1079"/>
                    </a:lnTo>
                    <a:lnTo>
                      <a:pt x="1355" y="1073"/>
                    </a:lnTo>
                    <a:lnTo>
                      <a:pt x="1351" y="1067"/>
                    </a:lnTo>
                    <a:lnTo>
                      <a:pt x="1347" y="1061"/>
                    </a:lnTo>
                    <a:lnTo>
                      <a:pt x="1342" y="1055"/>
                    </a:lnTo>
                    <a:lnTo>
                      <a:pt x="1339" y="1049"/>
                    </a:lnTo>
                    <a:lnTo>
                      <a:pt x="1334" y="1043"/>
                    </a:lnTo>
                    <a:lnTo>
                      <a:pt x="1330" y="1037"/>
                    </a:lnTo>
                    <a:lnTo>
                      <a:pt x="1326" y="1031"/>
                    </a:lnTo>
                    <a:lnTo>
                      <a:pt x="1322" y="1025"/>
                    </a:lnTo>
                    <a:lnTo>
                      <a:pt x="1318" y="1019"/>
                    </a:lnTo>
                    <a:lnTo>
                      <a:pt x="1313" y="1014"/>
                    </a:lnTo>
                    <a:lnTo>
                      <a:pt x="1309" y="1008"/>
                    </a:lnTo>
                    <a:lnTo>
                      <a:pt x="1305" y="1003"/>
                    </a:lnTo>
                    <a:lnTo>
                      <a:pt x="1301" y="997"/>
                    </a:lnTo>
                    <a:lnTo>
                      <a:pt x="1297" y="991"/>
                    </a:lnTo>
                    <a:lnTo>
                      <a:pt x="1292" y="986"/>
                    </a:lnTo>
                    <a:lnTo>
                      <a:pt x="1288" y="981"/>
                    </a:lnTo>
                    <a:lnTo>
                      <a:pt x="1284" y="976"/>
                    </a:lnTo>
                    <a:lnTo>
                      <a:pt x="1280" y="971"/>
                    </a:lnTo>
                    <a:lnTo>
                      <a:pt x="1276" y="966"/>
                    </a:lnTo>
                    <a:lnTo>
                      <a:pt x="1272" y="961"/>
                    </a:lnTo>
                    <a:lnTo>
                      <a:pt x="1267" y="956"/>
                    </a:lnTo>
                    <a:lnTo>
                      <a:pt x="1263" y="952"/>
                    </a:lnTo>
                    <a:lnTo>
                      <a:pt x="1259" y="947"/>
                    </a:lnTo>
                    <a:lnTo>
                      <a:pt x="1255" y="943"/>
                    </a:lnTo>
                    <a:lnTo>
                      <a:pt x="1251" y="939"/>
                    </a:lnTo>
                    <a:lnTo>
                      <a:pt x="1246" y="935"/>
                    </a:lnTo>
                    <a:lnTo>
                      <a:pt x="1242" y="931"/>
                    </a:lnTo>
                    <a:lnTo>
                      <a:pt x="1238" y="927"/>
                    </a:lnTo>
                    <a:lnTo>
                      <a:pt x="1234" y="923"/>
                    </a:lnTo>
                    <a:lnTo>
                      <a:pt x="1230" y="920"/>
                    </a:lnTo>
                    <a:lnTo>
                      <a:pt x="1226" y="916"/>
                    </a:lnTo>
                    <a:lnTo>
                      <a:pt x="1221" y="913"/>
                    </a:lnTo>
                    <a:lnTo>
                      <a:pt x="1217" y="910"/>
                    </a:lnTo>
                    <a:lnTo>
                      <a:pt x="1213" y="907"/>
                    </a:lnTo>
                    <a:lnTo>
                      <a:pt x="1209" y="904"/>
                    </a:lnTo>
                    <a:lnTo>
                      <a:pt x="1205" y="901"/>
                    </a:lnTo>
                    <a:lnTo>
                      <a:pt x="1200" y="899"/>
                    </a:lnTo>
                    <a:lnTo>
                      <a:pt x="1196" y="896"/>
                    </a:lnTo>
                    <a:lnTo>
                      <a:pt x="1192" y="894"/>
                    </a:lnTo>
                    <a:lnTo>
                      <a:pt x="1188" y="892"/>
                    </a:lnTo>
                    <a:lnTo>
                      <a:pt x="1184" y="890"/>
                    </a:lnTo>
                    <a:lnTo>
                      <a:pt x="1180" y="889"/>
                    </a:lnTo>
                    <a:lnTo>
                      <a:pt x="1175" y="887"/>
                    </a:lnTo>
                    <a:lnTo>
                      <a:pt x="1171" y="886"/>
                    </a:lnTo>
                    <a:lnTo>
                      <a:pt x="1167" y="885"/>
                    </a:lnTo>
                    <a:lnTo>
                      <a:pt x="1163" y="883"/>
                    </a:lnTo>
                    <a:lnTo>
                      <a:pt x="1159" y="883"/>
                    </a:lnTo>
                    <a:lnTo>
                      <a:pt x="1154" y="882"/>
                    </a:lnTo>
                    <a:lnTo>
                      <a:pt x="1150" y="881"/>
                    </a:lnTo>
                    <a:lnTo>
                      <a:pt x="1146" y="881"/>
                    </a:lnTo>
                    <a:lnTo>
                      <a:pt x="1142" y="881"/>
                    </a:lnTo>
                    <a:lnTo>
                      <a:pt x="1138" y="881"/>
                    </a:lnTo>
                    <a:lnTo>
                      <a:pt x="1134" y="881"/>
                    </a:lnTo>
                    <a:lnTo>
                      <a:pt x="1129" y="881"/>
                    </a:lnTo>
                    <a:lnTo>
                      <a:pt x="1125" y="882"/>
                    </a:lnTo>
                    <a:lnTo>
                      <a:pt x="1121" y="882"/>
                    </a:lnTo>
                    <a:lnTo>
                      <a:pt x="1117" y="883"/>
                    </a:lnTo>
                    <a:lnTo>
                      <a:pt x="1113" y="884"/>
                    </a:lnTo>
                    <a:lnTo>
                      <a:pt x="1108" y="885"/>
                    </a:lnTo>
                    <a:lnTo>
                      <a:pt x="1104" y="886"/>
                    </a:lnTo>
                    <a:lnTo>
                      <a:pt x="1100" y="887"/>
                    </a:lnTo>
                    <a:lnTo>
                      <a:pt x="1096" y="889"/>
                    </a:lnTo>
                    <a:lnTo>
                      <a:pt x="1092" y="890"/>
                    </a:lnTo>
                    <a:lnTo>
                      <a:pt x="1088" y="892"/>
                    </a:lnTo>
                    <a:lnTo>
                      <a:pt x="1083" y="894"/>
                    </a:lnTo>
                    <a:lnTo>
                      <a:pt x="1079" y="896"/>
                    </a:lnTo>
                    <a:lnTo>
                      <a:pt x="1075" y="899"/>
                    </a:lnTo>
                    <a:lnTo>
                      <a:pt x="1071" y="901"/>
                    </a:lnTo>
                    <a:lnTo>
                      <a:pt x="1067" y="903"/>
                    </a:lnTo>
                    <a:lnTo>
                      <a:pt x="1062" y="906"/>
                    </a:lnTo>
                    <a:lnTo>
                      <a:pt x="1058" y="908"/>
                    </a:lnTo>
                    <a:lnTo>
                      <a:pt x="1054" y="911"/>
                    </a:lnTo>
                    <a:lnTo>
                      <a:pt x="1050" y="914"/>
                    </a:lnTo>
                    <a:lnTo>
                      <a:pt x="1046" y="917"/>
                    </a:lnTo>
                    <a:lnTo>
                      <a:pt x="1042" y="914"/>
                    </a:lnTo>
                    <a:lnTo>
                      <a:pt x="1037" y="903"/>
                    </a:lnTo>
                    <a:lnTo>
                      <a:pt x="1033" y="892"/>
                    </a:lnTo>
                    <a:lnTo>
                      <a:pt x="1029" y="881"/>
                    </a:lnTo>
                    <a:lnTo>
                      <a:pt x="1025" y="870"/>
                    </a:lnTo>
                    <a:lnTo>
                      <a:pt x="1021" y="859"/>
                    </a:lnTo>
                    <a:lnTo>
                      <a:pt x="1016" y="848"/>
                    </a:lnTo>
                    <a:lnTo>
                      <a:pt x="1012" y="837"/>
                    </a:lnTo>
                    <a:lnTo>
                      <a:pt x="1008" y="826"/>
                    </a:lnTo>
                    <a:lnTo>
                      <a:pt x="1004" y="816"/>
                    </a:lnTo>
                    <a:lnTo>
                      <a:pt x="1000" y="805"/>
                    </a:lnTo>
                    <a:lnTo>
                      <a:pt x="995" y="794"/>
                    </a:lnTo>
                    <a:lnTo>
                      <a:pt x="991" y="783"/>
                    </a:lnTo>
                    <a:lnTo>
                      <a:pt x="987" y="772"/>
                    </a:lnTo>
                    <a:lnTo>
                      <a:pt x="983" y="761"/>
                    </a:lnTo>
                    <a:lnTo>
                      <a:pt x="979" y="750"/>
                    </a:lnTo>
                    <a:lnTo>
                      <a:pt x="975" y="739"/>
                    </a:lnTo>
                    <a:lnTo>
                      <a:pt x="970" y="729"/>
                    </a:lnTo>
                    <a:lnTo>
                      <a:pt x="966" y="718"/>
                    </a:lnTo>
                    <a:lnTo>
                      <a:pt x="962" y="708"/>
                    </a:lnTo>
                    <a:lnTo>
                      <a:pt x="958" y="697"/>
                    </a:lnTo>
                    <a:lnTo>
                      <a:pt x="954" y="686"/>
                    </a:lnTo>
                    <a:lnTo>
                      <a:pt x="949" y="676"/>
                    </a:lnTo>
                    <a:lnTo>
                      <a:pt x="945" y="665"/>
                    </a:lnTo>
                    <a:lnTo>
                      <a:pt x="941" y="655"/>
                    </a:lnTo>
                    <a:lnTo>
                      <a:pt x="937" y="645"/>
                    </a:lnTo>
                    <a:lnTo>
                      <a:pt x="933" y="634"/>
                    </a:lnTo>
                    <a:lnTo>
                      <a:pt x="929" y="625"/>
                    </a:lnTo>
                    <a:lnTo>
                      <a:pt x="924" y="614"/>
                    </a:lnTo>
                    <a:lnTo>
                      <a:pt x="920" y="604"/>
                    </a:lnTo>
                    <a:lnTo>
                      <a:pt x="916" y="594"/>
                    </a:lnTo>
                    <a:lnTo>
                      <a:pt x="912" y="585"/>
                    </a:lnTo>
                    <a:lnTo>
                      <a:pt x="908" y="575"/>
                    </a:lnTo>
                    <a:lnTo>
                      <a:pt x="903" y="566"/>
                    </a:lnTo>
                    <a:lnTo>
                      <a:pt x="899" y="556"/>
                    </a:lnTo>
                    <a:lnTo>
                      <a:pt x="895" y="547"/>
                    </a:lnTo>
                    <a:lnTo>
                      <a:pt x="891" y="537"/>
                    </a:lnTo>
                    <a:lnTo>
                      <a:pt x="887" y="528"/>
                    </a:lnTo>
                    <a:lnTo>
                      <a:pt x="883" y="519"/>
                    </a:lnTo>
                    <a:lnTo>
                      <a:pt x="878" y="510"/>
                    </a:lnTo>
                    <a:lnTo>
                      <a:pt x="874" y="501"/>
                    </a:lnTo>
                    <a:lnTo>
                      <a:pt x="870" y="493"/>
                    </a:lnTo>
                    <a:lnTo>
                      <a:pt x="866" y="484"/>
                    </a:lnTo>
                    <a:lnTo>
                      <a:pt x="862" y="476"/>
                    </a:lnTo>
                    <a:lnTo>
                      <a:pt x="857" y="467"/>
                    </a:lnTo>
                    <a:lnTo>
                      <a:pt x="853" y="459"/>
                    </a:lnTo>
                    <a:lnTo>
                      <a:pt x="849" y="451"/>
                    </a:lnTo>
                    <a:lnTo>
                      <a:pt x="845" y="443"/>
                    </a:lnTo>
                    <a:lnTo>
                      <a:pt x="841" y="435"/>
                    </a:lnTo>
                    <a:lnTo>
                      <a:pt x="837" y="427"/>
                    </a:lnTo>
                    <a:lnTo>
                      <a:pt x="832" y="419"/>
                    </a:lnTo>
                    <a:lnTo>
                      <a:pt x="828" y="412"/>
                    </a:lnTo>
                    <a:lnTo>
                      <a:pt x="824" y="405"/>
                    </a:lnTo>
                    <a:lnTo>
                      <a:pt x="820" y="397"/>
                    </a:lnTo>
                    <a:lnTo>
                      <a:pt x="816" y="390"/>
                    </a:lnTo>
                    <a:lnTo>
                      <a:pt x="811" y="383"/>
                    </a:lnTo>
                    <a:lnTo>
                      <a:pt x="807" y="376"/>
                    </a:lnTo>
                    <a:lnTo>
                      <a:pt x="803" y="370"/>
                    </a:lnTo>
                    <a:lnTo>
                      <a:pt x="799" y="363"/>
                    </a:lnTo>
                    <a:lnTo>
                      <a:pt x="795" y="357"/>
                    </a:lnTo>
                    <a:lnTo>
                      <a:pt x="791" y="350"/>
                    </a:lnTo>
                    <a:lnTo>
                      <a:pt x="787" y="344"/>
                    </a:lnTo>
                    <a:lnTo>
                      <a:pt x="782" y="338"/>
                    </a:lnTo>
                    <a:lnTo>
                      <a:pt x="778" y="332"/>
                    </a:lnTo>
                    <a:lnTo>
                      <a:pt x="774" y="326"/>
                    </a:lnTo>
                    <a:lnTo>
                      <a:pt x="770" y="321"/>
                    </a:lnTo>
                    <a:lnTo>
                      <a:pt x="765" y="315"/>
                    </a:lnTo>
                    <a:lnTo>
                      <a:pt x="761" y="310"/>
                    </a:lnTo>
                    <a:lnTo>
                      <a:pt x="757" y="304"/>
                    </a:lnTo>
                    <a:lnTo>
                      <a:pt x="753" y="299"/>
                    </a:lnTo>
                    <a:lnTo>
                      <a:pt x="749" y="294"/>
                    </a:lnTo>
                    <a:lnTo>
                      <a:pt x="744" y="289"/>
                    </a:lnTo>
                    <a:lnTo>
                      <a:pt x="741" y="284"/>
                    </a:lnTo>
                    <a:lnTo>
                      <a:pt x="736" y="280"/>
                    </a:lnTo>
                    <a:lnTo>
                      <a:pt x="732" y="275"/>
                    </a:lnTo>
                    <a:lnTo>
                      <a:pt x="728" y="271"/>
                    </a:lnTo>
                    <a:lnTo>
                      <a:pt x="724" y="266"/>
                    </a:lnTo>
                    <a:lnTo>
                      <a:pt x="720" y="262"/>
                    </a:lnTo>
                    <a:lnTo>
                      <a:pt x="715" y="258"/>
                    </a:lnTo>
                    <a:lnTo>
                      <a:pt x="711" y="254"/>
                    </a:lnTo>
                    <a:lnTo>
                      <a:pt x="707" y="250"/>
                    </a:lnTo>
                    <a:lnTo>
                      <a:pt x="703" y="246"/>
                    </a:lnTo>
                    <a:lnTo>
                      <a:pt x="698" y="243"/>
                    </a:lnTo>
                    <a:lnTo>
                      <a:pt x="694" y="239"/>
                    </a:lnTo>
                    <a:lnTo>
                      <a:pt x="690" y="236"/>
                    </a:lnTo>
                    <a:lnTo>
                      <a:pt x="686" y="232"/>
                    </a:lnTo>
                    <a:lnTo>
                      <a:pt x="682" y="229"/>
                    </a:lnTo>
                    <a:lnTo>
                      <a:pt x="678" y="226"/>
                    </a:lnTo>
                    <a:lnTo>
                      <a:pt x="674" y="223"/>
                    </a:lnTo>
                    <a:lnTo>
                      <a:pt x="669" y="220"/>
                    </a:lnTo>
                    <a:lnTo>
                      <a:pt x="665" y="218"/>
                    </a:lnTo>
                    <a:lnTo>
                      <a:pt x="661" y="215"/>
                    </a:lnTo>
                    <a:lnTo>
                      <a:pt x="657" y="213"/>
                    </a:lnTo>
                    <a:lnTo>
                      <a:pt x="652" y="210"/>
                    </a:lnTo>
                    <a:lnTo>
                      <a:pt x="648" y="208"/>
                    </a:lnTo>
                    <a:lnTo>
                      <a:pt x="644" y="205"/>
                    </a:lnTo>
                    <a:lnTo>
                      <a:pt x="640" y="203"/>
                    </a:lnTo>
                    <a:lnTo>
                      <a:pt x="636" y="201"/>
                    </a:lnTo>
                    <a:lnTo>
                      <a:pt x="632" y="199"/>
                    </a:lnTo>
                    <a:lnTo>
                      <a:pt x="628" y="197"/>
                    </a:lnTo>
                    <a:lnTo>
                      <a:pt x="623" y="195"/>
                    </a:lnTo>
                    <a:lnTo>
                      <a:pt x="619" y="194"/>
                    </a:lnTo>
                    <a:lnTo>
                      <a:pt x="615" y="192"/>
                    </a:lnTo>
                    <a:lnTo>
                      <a:pt x="611" y="191"/>
                    </a:lnTo>
                    <a:lnTo>
                      <a:pt x="607" y="189"/>
                    </a:lnTo>
                    <a:lnTo>
                      <a:pt x="602" y="188"/>
                    </a:lnTo>
                    <a:lnTo>
                      <a:pt x="598" y="187"/>
                    </a:lnTo>
                    <a:lnTo>
                      <a:pt x="594" y="185"/>
                    </a:lnTo>
                    <a:lnTo>
                      <a:pt x="590" y="185"/>
                    </a:lnTo>
                    <a:lnTo>
                      <a:pt x="586" y="184"/>
                    </a:lnTo>
                    <a:lnTo>
                      <a:pt x="582" y="183"/>
                    </a:lnTo>
                    <a:lnTo>
                      <a:pt x="577" y="182"/>
                    </a:lnTo>
                    <a:lnTo>
                      <a:pt x="573" y="181"/>
                    </a:lnTo>
                    <a:lnTo>
                      <a:pt x="569" y="180"/>
                    </a:lnTo>
                    <a:lnTo>
                      <a:pt x="565" y="180"/>
                    </a:lnTo>
                    <a:lnTo>
                      <a:pt x="561" y="179"/>
                    </a:lnTo>
                    <a:lnTo>
                      <a:pt x="556" y="179"/>
                    </a:lnTo>
                    <a:lnTo>
                      <a:pt x="552" y="179"/>
                    </a:lnTo>
                    <a:lnTo>
                      <a:pt x="548" y="178"/>
                    </a:lnTo>
                    <a:lnTo>
                      <a:pt x="544" y="178"/>
                    </a:lnTo>
                    <a:lnTo>
                      <a:pt x="540" y="178"/>
                    </a:lnTo>
                    <a:lnTo>
                      <a:pt x="536" y="178"/>
                    </a:lnTo>
                    <a:lnTo>
                      <a:pt x="531" y="178"/>
                    </a:lnTo>
                    <a:lnTo>
                      <a:pt x="527" y="178"/>
                    </a:lnTo>
                    <a:lnTo>
                      <a:pt x="523" y="178"/>
                    </a:lnTo>
                    <a:lnTo>
                      <a:pt x="519" y="179"/>
                    </a:lnTo>
                    <a:lnTo>
                      <a:pt x="515" y="179"/>
                    </a:lnTo>
                    <a:lnTo>
                      <a:pt x="510" y="179"/>
                    </a:lnTo>
                    <a:lnTo>
                      <a:pt x="506" y="180"/>
                    </a:lnTo>
                    <a:lnTo>
                      <a:pt x="502" y="180"/>
                    </a:lnTo>
                    <a:lnTo>
                      <a:pt x="498" y="181"/>
                    </a:lnTo>
                    <a:lnTo>
                      <a:pt x="494" y="182"/>
                    </a:lnTo>
                    <a:lnTo>
                      <a:pt x="490" y="183"/>
                    </a:lnTo>
                    <a:lnTo>
                      <a:pt x="485" y="183"/>
                    </a:lnTo>
                    <a:lnTo>
                      <a:pt x="481" y="185"/>
                    </a:lnTo>
                    <a:lnTo>
                      <a:pt x="477" y="185"/>
                    </a:lnTo>
                    <a:lnTo>
                      <a:pt x="473" y="187"/>
                    </a:lnTo>
                    <a:lnTo>
                      <a:pt x="469" y="188"/>
                    </a:lnTo>
                    <a:lnTo>
                      <a:pt x="464" y="189"/>
                    </a:lnTo>
                    <a:lnTo>
                      <a:pt x="460" y="190"/>
                    </a:lnTo>
                    <a:lnTo>
                      <a:pt x="456" y="192"/>
                    </a:lnTo>
                    <a:lnTo>
                      <a:pt x="452" y="193"/>
                    </a:lnTo>
                    <a:lnTo>
                      <a:pt x="448" y="195"/>
                    </a:lnTo>
                    <a:lnTo>
                      <a:pt x="444" y="196"/>
                    </a:lnTo>
                    <a:lnTo>
                      <a:pt x="439" y="198"/>
                    </a:lnTo>
                    <a:lnTo>
                      <a:pt x="435" y="200"/>
                    </a:lnTo>
                    <a:lnTo>
                      <a:pt x="431" y="202"/>
                    </a:lnTo>
                    <a:lnTo>
                      <a:pt x="427" y="204"/>
                    </a:lnTo>
                    <a:lnTo>
                      <a:pt x="423" y="206"/>
                    </a:lnTo>
                    <a:lnTo>
                      <a:pt x="418" y="208"/>
                    </a:lnTo>
                    <a:lnTo>
                      <a:pt x="414" y="210"/>
                    </a:lnTo>
                    <a:lnTo>
                      <a:pt x="410" y="212"/>
                    </a:lnTo>
                    <a:lnTo>
                      <a:pt x="406" y="214"/>
                    </a:lnTo>
                    <a:lnTo>
                      <a:pt x="402" y="217"/>
                    </a:lnTo>
                    <a:lnTo>
                      <a:pt x="397" y="219"/>
                    </a:lnTo>
                    <a:lnTo>
                      <a:pt x="393" y="222"/>
                    </a:lnTo>
                    <a:lnTo>
                      <a:pt x="389" y="224"/>
                    </a:lnTo>
                    <a:lnTo>
                      <a:pt x="385" y="227"/>
                    </a:lnTo>
                    <a:lnTo>
                      <a:pt x="381" y="230"/>
                    </a:lnTo>
                    <a:lnTo>
                      <a:pt x="377" y="233"/>
                    </a:lnTo>
                    <a:lnTo>
                      <a:pt x="372" y="236"/>
                    </a:lnTo>
                    <a:lnTo>
                      <a:pt x="368" y="239"/>
                    </a:lnTo>
                    <a:lnTo>
                      <a:pt x="364" y="242"/>
                    </a:lnTo>
                    <a:lnTo>
                      <a:pt x="360" y="245"/>
                    </a:lnTo>
                    <a:lnTo>
                      <a:pt x="356" y="249"/>
                    </a:lnTo>
                    <a:lnTo>
                      <a:pt x="351" y="252"/>
                    </a:lnTo>
                    <a:lnTo>
                      <a:pt x="347" y="255"/>
                    </a:lnTo>
                    <a:lnTo>
                      <a:pt x="343" y="259"/>
                    </a:lnTo>
                    <a:lnTo>
                      <a:pt x="339" y="262"/>
                    </a:lnTo>
                    <a:lnTo>
                      <a:pt x="335" y="266"/>
                    </a:lnTo>
                    <a:lnTo>
                      <a:pt x="331" y="270"/>
                    </a:lnTo>
                    <a:lnTo>
                      <a:pt x="326" y="274"/>
                    </a:lnTo>
                    <a:lnTo>
                      <a:pt x="322" y="278"/>
                    </a:lnTo>
                    <a:lnTo>
                      <a:pt x="318" y="282"/>
                    </a:lnTo>
                    <a:lnTo>
                      <a:pt x="314" y="286"/>
                    </a:lnTo>
                    <a:lnTo>
                      <a:pt x="310" y="290"/>
                    </a:lnTo>
                    <a:lnTo>
                      <a:pt x="305" y="295"/>
                    </a:lnTo>
                    <a:lnTo>
                      <a:pt x="301" y="299"/>
                    </a:lnTo>
                    <a:lnTo>
                      <a:pt x="297" y="304"/>
                    </a:lnTo>
                    <a:lnTo>
                      <a:pt x="293" y="308"/>
                    </a:lnTo>
                    <a:lnTo>
                      <a:pt x="289" y="313"/>
                    </a:lnTo>
                    <a:lnTo>
                      <a:pt x="285" y="318"/>
                    </a:lnTo>
                    <a:lnTo>
                      <a:pt x="280" y="323"/>
                    </a:lnTo>
                    <a:lnTo>
                      <a:pt x="276" y="328"/>
                    </a:lnTo>
                    <a:lnTo>
                      <a:pt x="272" y="333"/>
                    </a:lnTo>
                    <a:lnTo>
                      <a:pt x="268" y="338"/>
                    </a:lnTo>
                    <a:lnTo>
                      <a:pt x="264" y="343"/>
                    </a:lnTo>
                    <a:lnTo>
                      <a:pt x="259" y="348"/>
                    </a:lnTo>
                    <a:lnTo>
                      <a:pt x="255" y="354"/>
                    </a:lnTo>
                    <a:lnTo>
                      <a:pt x="251" y="360"/>
                    </a:lnTo>
                    <a:lnTo>
                      <a:pt x="247" y="365"/>
                    </a:lnTo>
                    <a:lnTo>
                      <a:pt x="243" y="371"/>
                    </a:lnTo>
                    <a:lnTo>
                      <a:pt x="239" y="376"/>
                    </a:lnTo>
                    <a:lnTo>
                      <a:pt x="234" y="382"/>
                    </a:lnTo>
                    <a:lnTo>
                      <a:pt x="230" y="388"/>
                    </a:lnTo>
                    <a:lnTo>
                      <a:pt x="226" y="394"/>
                    </a:lnTo>
                    <a:lnTo>
                      <a:pt x="222" y="400"/>
                    </a:lnTo>
                    <a:lnTo>
                      <a:pt x="218" y="407"/>
                    </a:lnTo>
                    <a:lnTo>
                      <a:pt x="213" y="413"/>
                    </a:lnTo>
                    <a:lnTo>
                      <a:pt x="209" y="419"/>
                    </a:lnTo>
                    <a:lnTo>
                      <a:pt x="205" y="426"/>
                    </a:lnTo>
                    <a:lnTo>
                      <a:pt x="201" y="432"/>
                    </a:lnTo>
                    <a:lnTo>
                      <a:pt x="197" y="439"/>
                    </a:lnTo>
                    <a:lnTo>
                      <a:pt x="193" y="445"/>
                    </a:lnTo>
                    <a:lnTo>
                      <a:pt x="188" y="452"/>
                    </a:lnTo>
                    <a:lnTo>
                      <a:pt x="184" y="459"/>
                    </a:lnTo>
                    <a:lnTo>
                      <a:pt x="180" y="466"/>
                    </a:lnTo>
                    <a:lnTo>
                      <a:pt x="176" y="473"/>
                    </a:lnTo>
                    <a:lnTo>
                      <a:pt x="172" y="480"/>
                    </a:lnTo>
                    <a:lnTo>
                      <a:pt x="167" y="487"/>
                    </a:lnTo>
                    <a:lnTo>
                      <a:pt x="163" y="494"/>
                    </a:lnTo>
                    <a:lnTo>
                      <a:pt x="159" y="502"/>
                    </a:lnTo>
                    <a:lnTo>
                      <a:pt x="155" y="509"/>
                    </a:lnTo>
                    <a:lnTo>
                      <a:pt x="151" y="516"/>
                    </a:lnTo>
                    <a:lnTo>
                      <a:pt x="147" y="523"/>
                    </a:lnTo>
                    <a:lnTo>
                      <a:pt x="142" y="531"/>
                    </a:lnTo>
                    <a:lnTo>
                      <a:pt x="138" y="539"/>
                    </a:lnTo>
                    <a:lnTo>
                      <a:pt x="134" y="546"/>
                    </a:lnTo>
                    <a:lnTo>
                      <a:pt x="130" y="554"/>
                    </a:lnTo>
                    <a:lnTo>
                      <a:pt x="126" y="562"/>
                    </a:lnTo>
                    <a:lnTo>
                      <a:pt x="121" y="570"/>
                    </a:lnTo>
                    <a:lnTo>
                      <a:pt x="117" y="577"/>
                    </a:lnTo>
                    <a:lnTo>
                      <a:pt x="113" y="585"/>
                    </a:lnTo>
                    <a:lnTo>
                      <a:pt x="109" y="593"/>
                    </a:lnTo>
                    <a:lnTo>
                      <a:pt x="105" y="601"/>
                    </a:lnTo>
                    <a:lnTo>
                      <a:pt x="100" y="609"/>
                    </a:lnTo>
                    <a:lnTo>
                      <a:pt x="97" y="617"/>
                    </a:lnTo>
                    <a:lnTo>
                      <a:pt x="92" y="625"/>
                    </a:lnTo>
                    <a:lnTo>
                      <a:pt x="88" y="633"/>
                    </a:lnTo>
                    <a:lnTo>
                      <a:pt x="84" y="641"/>
                    </a:lnTo>
                    <a:lnTo>
                      <a:pt x="80" y="650"/>
                    </a:lnTo>
                    <a:lnTo>
                      <a:pt x="75" y="658"/>
                    </a:lnTo>
                    <a:lnTo>
                      <a:pt x="71" y="666"/>
                    </a:lnTo>
                    <a:lnTo>
                      <a:pt x="67" y="674"/>
                    </a:lnTo>
                    <a:lnTo>
                      <a:pt x="63" y="682"/>
                    </a:lnTo>
                    <a:lnTo>
                      <a:pt x="59" y="691"/>
                    </a:lnTo>
                    <a:lnTo>
                      <a:pt x="54" y="699"/>
                    </a:lnTo>
                    <a:lnTo>
                      <a:pt x="50" y="707"/>
                    </a:lnTo>
                    <a:lnTo>
                      <a:pt x="46" y="715"/>
                    </a:lnTo>
                    <a:lnTo>
                      <a:pt x="42" y="724"/>
                    </a:lnTo>
                    <a:lnTo>
                      <a:pt x="38" y="732"/>
                    </a:lnTo>
                    <a:lnTo>
                      <a:pt x="34" y="740"/>
                    </a:lnTo>
                    <a:lnTo>
                      <a:pt x="29" y="749"/>
                    </a:lnTo>
                    <a:lnTo>
                      <a:pt x="25" y="757"/>
                    </a:lnTo>
                    <a:lnTo>
                      <a:pt x="21" y="765"/>
                    </a:lnTo>
                    <a:lnTo>
                      <a:pt x="17" y="773"/>
                    </a:lnTo>
                    <a:lnTo>
                      <a:pt x="13" y="782"/>
                    </a:lnTo>
                    <a:lnTo>
                      <a:pt x="8" y="790"/>
                    </a:lnTo>
                    <a:lnTo>
                      <a:pt x="4" y="798"/>
                    </a:lnTo>
                    <a:lnTo>
                      <a:pt x="0" y="806"/>
                    </a:lnTo>
                    <a:lnTo>
                      <a:pt x="4" y="815"/>
                    </a:lnTo>
                    <a:lnTo>
                      <a:pt x="8" y="823"/>
                    </a:lnTo>
                    <a:lnTo>
                      <a:pt x="13" y="831"/>
                    </a:lnTo>
                    <a:lnTo>
                      <a:pt x="17" y="839"/>
                    </a:lnTo>
                    <a:lnTo>
                      <a:pt x="21" y="847"/>
                    </a:lnTo>
                    <a:lnTo>
                      <a:pt x="25" y="855"/>
                    </a:lnTo>
                    <a:lnTo>
                      <a:pt x="29" y="863"/>
                    </a:lnTo>
                    <a:lnTo>
                      <a:pt x="34" y="871"/>
                    </a:lnTo>
                    <a:lnTo>
                      <a:pt x="38" y="879"/>
                    </a:lnTo>
                    <a:lnTo>
                      <a:pt x="42" y="887"/>
                    </a:lnTo>
                    <a:lnTo>
                      <a:pt x="46" y="895"/>
                    </a:lnTo>
                    <a:lnTo>
                      <a:pt x="50" y="902"/>
                    </a:lnTo>
                    <a:lnTo>
                      <a:pt x="54" y="910"/>
                    </a:lnTo>
                    <a:lnTo>
                      <a:pt x="59" y="918"/>
                    </a:lnTo>
                    <a:lnTo>
                      <a:pt x="63" y="925"/>
                    </a:lnTo>
                    <a:lnTo>
                      <a:pt x="67" y="933"/>
                    </a:lnTo>
                    <a:lnTo>
                      <a:pt x="71" y="940"/>
                    </a:lnTo>
                    <a:lnTo>
                      <a:pt x="75" y="948"/>
                    </a:lnTo>
                    <a:lnTo>
                      <a:pt x="80" y="955"/>
                    </a:lnTo>
                    <a:lnTo>
                      <a:pt x="84" y="962"/>
                    </a:lnTo>
                    <a:lnTo>
                      <a:pt x="88" y="969"/>
                    </a:lnTo>
                    <a:lnTo>
                      <a:pt x="92" y="976"/>
                    </a:lnTo>
                    <a:lnTo>
                      <a:pt x="97" y="984"/>
                    </a:lnTo>
                    <a:lnTo>
                      <a:pt x="100" y="991"/>
                    </a:lnTo>
                    <a:lnTo>
                      <a:pt x="105" y="997"/>
                    </a:lnTo>
                    <a:lnTo>
                      <a:pt x="109" y="1004"/>
                    </a:lnTo>
                    <a:lnTo>
                      <a:pt x="113" y="1011"/>
                    </a:lnTo>
                    <a:lnTo>
                      <a:pt x="117" y="1018"/>
                    </a:lnTo>
                    <a:lnTo>
                      <a:pt x="121" y="1024"/>
                    </a:lnTo>
                    <a:lnTo>
                      <a:pt x="126" y="1031"/>
                    </a:lnTo>
                    <a:lnTo>
                      <a:pt x="130" y="1037"/>
                    </a:lnTo>
                    <a:lnTo>
                      <a:pt x="134" y="1043"/>
                    </a:lnTo>
                    <a:lnTo>
                      <a:pt x="138" y="1050"/>
                    </a:lnTo>
                    <a:lnTo>
                      <a:pt x="142" y="1056"/>
                    </a:lnTo>
                    <a:lnTo>
                      <a:pt x="147" y="1062"/>
                    </a:lnTo>
                    <a:lnTo>
                      <a:pt x="151" y="1068"/>
                    </a:lnTo>
                    <a:lnTo>
                      <a:pt x="155" y="1074"/>
                    </a:lnTo>
                    <a:lnTo>
                      <a:pt x="159" y="1080"/>
                    </a:lnTo>
                    <a:lnTo>
                      <a:pt x="163" y="1086"/>
                    </a:lnTo>
                    <a:lnTo>
                      <a:pt x="167" y="1091"/>
                    </a:lnTo>
                    <a:lnTo>
                      <a:pt x="172" y="1097"/>
                    </a:lnTo>
                    <a:lnTo>
                      <a:pt x="176" y="1102"/>
                    </a:lnTo>
                    <a:lnTo>
                      <a:pt x="180" y="1108"/>
                    </a:lnTo>
                    <a:lnTo>
                      <a:pt x="184" y="1113"/>
                    </a:lnTo>
                    <a:lnTo>
                      <a:pt x="188" y="1118"/>
                    </a:lnTo>
                    <a:lnTo>
                      <a:pt x="193" y="1123"/>
                    </a:lnTo>
                    <a:lnTo>
                      <a:pt x="197" y="1128"/>
                    </a:lnTo>
                    <a:lnTo>
                      <a:pt x="201" y="1133"/>
                    </a:lnTo>
                    <a:lnTo>
                      <a:pt x="205" y="1138"/>
                    </a:lnTo>
                    <a:lnTo>
                      <a:pt x="209" y="1142"/>
                    </a:lnTo>
                    <a:lnTo>
                      <a:pt x="213" y="1147"/>
                    </a:lnTo>
                    <a:lnTo>
                      <a:pt x="218" y="1151"/>
                    </a:lnTo>
                    <a:lnTo>
                      <a:pt x="222" y="1156"/>
                    </a:lnTo>
                    <a:lnTo>
                      <a:pt x="226" y="1160"/>
                    </a:lnTo>
                    <a:lnTo>
                      <a:pt x="230" y="1164"/>
                    </a:lnTo>
                    <a:lnTo>
                      <a:pt x="234" y="1169"/>
                    </a:lnTo>
                    <a:lnTo>
                      <a:pt x="239" y="1173"/>
                    </a:lnTo>
                    <a:lnTo>
                      <a:pt x="243" y="1177"/>
                    </a:lnTo>
                    <a:lnTo>
                      <a:pt x="247" y="1181"/>
                    </a:lnTo>
                    <a:lnTo>
                      <a:pt x="251" y="1184"/>
                    </a:lnTo>
                    <a:lnTo>
                      <a:pt x="255" y="1188"/>
                    </a:lnTo>
                    <a:lnTo>
                      <a:pt x="259" y="1191"/>
                    </a:lnTo>
                    <a:lnTo>
                      <a:pt x="264" y="1195"/>
                    </a:lnTo>
                    <a:lnTo>
                      <a:pt x="268" y="1199"/>
                    </a:lnTo>
                    <a:lnTo>
                      <a:pt x="272" y="1202"/>
                    </a:lnTo>
                    <a:lnTo>
                      <a:pt x="276" y="1205"/>
                    </a:lnTo>
                    <a:lnTo>
                      <a:pt x="280" y="1208"/>
                    </a:lnTo>
                    <a:lnTo>
                      <a:pt x="285" y="1211"/>
                    </a:lnTo>
                    <a:lnTo>
                      <a:pt x="289" y="1214"/>
                    </a:lnTo>
                    <a:lnTo>
                      <a:pt x="293" y="1217"/>
                    </a:lnTo>
                    <a:lnTo>
                      <a:pt x="297" y="1220"/>
                    </a:lnTo>
                    <a:lnTo>
                      <a:pt x="301" y="1223"/>
                    </a:lnTo>
                    <a:lnTo>
                      <a:pt x="305" y="1226"/>
                    </a:lnTo>
                    <a:lnTo>
                      <a:pt x="310" y="1228"/>
                    </a:lnTo>
                    <a:lnTo>
                      <a:pt x="314" y="1231"/>
                    </a:lnTo>
                    <a:lnTo>
                      <a:pt x="318" y="1233"/>
                    </a:lnTo>
                    <a:lnTo>
                      <a:pt x="322" y="1236"/>
                    </a:lnTo>
                    <a:lnTo>
                      <a:pt x="326" y="1238"/>
                    </a:lnTo>
                    <a:lnTo>
                      <a:pt x="331" y="1240"/>
                    </a:lnTo>
                    <a:lnTo>
                      <a:pt x="335" y="1242"/>
                    </a:lnTo>
                    <a:lnTo>
                      <a:pt x="339" y="1244"/>
                    </a:lnTo>
                    <a:lnTo>
                      <a:pt x="343" y="1246"/>
                    </a:lnTo>
                    <a:lnTo>
                      <a:pt x="347" y="1248"/>
                    </a:lnTo>
                    <a:lnTo>
                      <a:pt x="351" y="1250"/>
                    </a:lnTo>
                    <a:lnTo>
                      <a:pt x="356" y="1252"/>
                    </a:lnTo>
                    <a:lnTo>
                      <a:pt x="360" y="1254"/>
                    </a:lnTo>
                    <a:lnTo>
                      <a:pt x="364" y="1255"/>
                    </a:lnTo>
                    <a:lnTo>
                      <a:pt x="368" y="1257"/>
                    </a:lnTo>
                    <a:lnTo>
                      <a:pt x="372" y="1259"/>
                    </a:lnTo>
                    <a:lnTo>
                      <a:pt x="377" y="1260"/>
                    </a:lnTo>
                    <a:lnTo>
                      <a:pt x="381" y="1262"/>
                    </a:lnTo>
                    <a:lnTo>
                      <a:pt x="385" y="1263"/>
                    </a:lnTo>
                    <a:lnTo>
                      <a:pt x="389" y="1264"/>
                    </a:lnTo>
                    <a:lnTo>
                      <a:pt x="393" y="1266"/>
                    </a:lnTo>
                    <a:lnTo>
                      <a:pt x="397" y="1267"/>
                    </a:lnTo>
                    <a:lnTo>
                      <a:pt x="402" y="1268"/>
                    </a:lnTo>
                    <a:lnTo>
                      <a:pt x="406" y="1269"/>
                    </a:lnTo>
                    <a:lnTo>
                      <a:pt x="410" y="1270"/>
                    </a:lnTo>
                    <a:lnTo>
                      <a:pt x="414" y="1271"/>
                    </a:lnTo>
                    <a:lnTo>
                      <a:pt x="418" y="1272"/>
                    </a:lnTo>
                    <a:lnTo>
                      <a:pt x="423" y="1273"/>
                    </a:lnTo>
                    <a:lnTo>
                      <a:pt x="427" y="1274"/>
                    </a:lnTo>
                    <a:lnTo>
                      <a:pt x="431" y="1275"/>
                    </a:lnTo>
                    <a:lnTo>
                      <a:pt x="435" y="1276"/>
                    </a:lnTo>
                    <a:lnTo>
                      <a:pt x="439" y="1276"/>
                    </a:lnTo>
                    <a:lnTo>
                      <a:pt x="444" y="1277"/>
                    </a:lnTo>
                    <a:lnTo>
                      <a:pt x="448" y="1277"/>
                    </a:lnTo>
                    <a:lnTo>
                      <a:pt x="452" y="1278"/>
                    </a:lnTo>
                    <a:lnTo>
                      <a:pt x="456" y="1279"/>
                    </a:lnTo>
                    <a:lnTo>
                      <a:pt x="460" y="1279"/>
                    </a:lnTo>
                    <a:lnTo>
                      <a:pt x="464" y="1280"/>
                    </a:lnTo>
                    <a:lnTo>
                      <a:pt x="469" y="1280"/>
                    </a:lnTo>
                    <a:lnTo>
                      <a:pt x="473" y="1280"/>
                    </a:lnTo>
                    <a:lnTo>
                      <a:pt x="477" y="1281"/>
                    </a:lnTo>
                    <a:lnTo>
                      <a:pt x="481" y="1281"/>
                    </a:lnTo>
                    <a:lnTo>
                      <a:pt x="485" y="1281"/>
                    </a:lnTo>
                    <a:lnTo>
                      <a:pt x="490" y="1281"/>
                    </a:lnTo>
                    <a:lnTo>
                      <a:pt x="494" y="1282"/>
                    </a:lnTo>
                    <a:lnTo>
                      <a:pt x="498" y="1282"/>
                    </a:lnTo>
                    <a:lnTo>
                      <a:pt x="502" y="1282"/>
                    </a:lnTo>
                    <a:lnTo>
                      <a:pt x="506" y="1282"/>
                    </a:lnTo>
                    <a:lnTo>
                      <a:pt x="510" y="1282"/>
                    </a:lnTo>
                    <a:lnTo>
                      <a:pt x="515" y="1282"/>
                    </a:lnTo>
                    <a:lnTo>
                      <a:pt x="519" y="1282"/>
                    </a:lnTo>
                    <a:lnTo>
                      <a:pt x="523" y="1282"/>
                    </a:lnTo>
                    <a:lnTo>
                      <a:pt x="527" y="1282"/>
                    </a:lnTo>
                    <a:lnTo>
                      <a:pt x="531" y="1281"/>
                    </a:lnTo>
                    <a:lnTo>
                      <a:pt x="536" y="1281"/>
                    </a:lnTo>
                    <a:lnTo>
                      <a:pt x="540" y="1281"/>
                    </a:lnTo>
                    <a:lnTo>
                      <a:pt x="544" y="1280"/>
                    </a:lnTo>
                    <a:lnTo>
                      <a:pt x="548" y="1280"/>
                    </a:lnTo>
                    <a:lnTo>
                      <a:pt x="552" y="1280"/>
                    </a:lnTo>
                    <a:lnTo>
                      <a:pt x="556" y="1279"/>
                    </a:lnTo>
                    <a:lnTo>
                      <a:pt x="561" y="1279"/>
                    </a:lnTo>
                    <a:lnTo>
                      <a:pt x="565" y="1278"/>
                    </a:lnTo>
                    <a:lnTo>
                      <a:pt x="569" y="1278"/>
                    </a:lnTo>
                    <a:lnTo>
                      <a:pt x="573" y="1277"/>
                    </a:lnTo>
                    <a:lnTo>
                      <a:pt x="577" y="1277"/>
                    </a:lnTo>
                    <a:lnTo>
                      <a:pt x="582" y="1276"/>
                    </a:lnTo>
                    <a:lnTo>
                      <a:pt x="586" y="1275"/>
                    </a:lnTo>
                    <a:lnTo>
                      <a:pt x="590" y="1274"/>
                    </a:lnTo>
                    <a:lnTo>
                      <a:pt x="594" y="1274"/>
                    </a:lnTo>
                    <a:lnTo>
                      <a:pt x="598" y="1273"/>
                    </a:lnTo>
                    <a:lnTo>
                      <a:pt x="602" y="1272"/>
                    </a:lnTo>
                    <a:lnTo>
                      <a:pt x="607" y="1271"/>
                    </a:lnTo>
                    <a:lnTo>
                      <a:pt x="611" y="1270"/>
                    </a:lnTo>
                    <a:lnTo>
                      <a:pt x="615" y="1269"/>
                    </a:lnTo>
                    <a:lnTo>
                      <a:pt x="619" y="1268"/>
                    </a:lnTo>
                    <a:lnTo>
                      <a:pt x="623" y="1267"/>
                    </a:lnTo>
                    <a:lnTo>
                      <a:pt x="628" y="1265"/>
                    </a:lnTo>
                    <a:lnTo>
                      <a:pt x="632" y="1264"/>
                    </a:lnTo>
                    <a:lnTo>
                      <a:pt x="636" y="1263"/>
                    </a:lnTo>
                    <a:lnTo>
                      <a:pt x="640" y="1262"/>
                    </a:lnTo>
                    <a:lnTo>
                      <a:pt x="644" y="1260"/>
                    </a:lnTo>
                    <a:lnTo>
                      <a:pt x="648" y="1259"/>
                    </a:lnTo>
                    <a:lnTo>
                      <a:pt x="652" y="1257"/>
                    </a:lnTo>
                    <a:lnTo>
                      <a:pt x="657" y="1256"/>
                    </a:lnTo>
                    <a:lnTo>
                      <a:pt x="661" y="1254"/>
                    </a:lnTo>
                    <a:lnTo>
                      <a:pt x="665" y="1252"/>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06">
                <a:extLst>
                  <a:ext uri="{FF2B5EF4-FFF2-40B4-BE49-F238E27FC236}">
                    <a16:creationId xmlns:a16="http://schemas.microsoft.com/office/drawing/2014/main" id="{45FCC7C6-6C04-0CB0-2862-6E2721868968}"/>
                  </a:ext>
                </a:extLst>
              </p:cNvPr>
              <p:cNvSpPr>
                <a:spLocks/>
              </p:cNvSpPr>
              <p:nvPr/>
            </p:nvSpPr>
            <p:spPr bwMode="auto">
              <a:xfrm>
                <a:off x="699" y="617"/>
                <a:ext cx="2087" cy="1042"/>
              </a:xfrm>
              <a:custGeom>
                <a:avLst/>
                <a:gdLst>
                  <a:gd name="T0" fmla="*/ 29 w 2087"/>
                  <a:gd name="T1" fmla="*/ 679 h 1042"/>
                  <a:gd name="T2" fmla="*/ 63 w 2087"/>
                  <a:gd name="T3" fmla="*/ 677 h 1042"/>
                  <a:gd name="T4" fmla="*/ 97 w 2087"/>
                  <a:gd name="T5" fmla="*/ 673 h 1042"/>
                  <a:gd name="T6" fmla="*/ 130 w 2087"/>
                  <a:gd name="T7" fmla="*/ 669 h 1042"/>
                  <a:gd name="T8" fmla="*/ 163 w 2087"/>
                  <a:gd name="T9" fmla="*/ 663 h 1042"/>
                  <a:gd name="T10" fmla="*/ 197 w 2087"/>
                  <a:gd name="T11" fmla="*/ 656 h 1042"/>
                  <a:gd name="T12" fmla="*/ 230 w 2087"/>
                  <a:gd name="T13" fmla="*/ 649 h 1042"/>
                  <a:gd name="T14" fmla="*/ 264 w 2087"/>
                  <a:gd name="T15" fmla="*/ 642 h 1042"/>
                  <a:gd name="T16" fmla="*/ 297 w 2087"/>
                  <a:gd name="T17" fmla="*/ 635 h 1042"/>
                  <a:gd name="T18" fmla="*/ 331 w 2087"/>
                  <a:gd name="T19" fmla="*/ 628 h 1042"/>
                  <a:gd name="T20" fmla="*/ 364 w 2087"/>
                  <a:gd name="T21" fmla="*/ 622 h 1042"/>
                  <a:gd name="T22" fmla="*/ 397 w 2087"/>
                  <a:gd name="T23" fmla="*/ 616 h 1042"/>
                  <a:gd name="T24" fmla="*/ 431 w 2087"/>
                  <a:gd name="T25" fmla="*/ 611 h 1042"/>
                  <a:gd name="T26" fmla="*/ 464 w 2087"/>
                  <a:gd name="T27" fmla="*/ 607 h 1042"/>
                  <a:gd name="T28" fmla="*/ 498 w 2087"/>
                  <a:gd name="T29" fmla="*/ 604 h 1042"/>
                  <a:gd name="T30" fmla="*/ 531 w 2087"/>
                  <a:gd name="T31" fmla="*/ 603 h 1042"/>
                  <a:gd name="T32" fmla="*/ 565 w 2087"/>
                  <a:gd name="T33" fmla="*/ 602 h 1042"/>
                  <a:gd name="T34" fmla="*/ 598 w 2087"/>
                  <a:gd name="T35" fmla="*/ 603 h 1042"/>
                  <a:gd name="T36" fmla="*/ 632 w 2087"/>
                  <a:gd name="T37" fmla="*/ 605 h 1042"/>
                  <a:gd name="T38" fmla="*/ 665 w 2087"/>
                  <a:gd name="T39" fmla="*/ 608 h 1042"/>
                  <a:gd name="T40" fmla="*/ 698 w 2087"/>
                  <a:gd name="T41" fmla="*/ 613 h 1042"/>
                  <a:gd name="T42" fmla="*/ 732 w 2087"/>
                  <a:gd name="T43" fmla="*/ 620 h 1042"/>
                  <a:gd name="T44" fmla="*/ 765 w 2087"/>
                  <a:gd name="T45" fmla="*/ 628 h 1042"/>
                  <a:gd name="T46" fmla="*/ 799 w 2087"/>
                  <a:gd name="T47" fmla="*/ 638 h 1042"/>
                  <a:gd name="T48" fmla="*/ 832 w 2087"/>
                  <a:gd name="T49" fmla="*/ 651 h 1042"/>
                  <a:gd name="T50" fmla="*/ 866 w 2087"/>
                  <a:gd name="T51" fmla="*/ 666 h 1042"/>
                  <a:gd name="T52" fmla="*/ 899 w 2087"/>
                  <a:gd name="T53" fmla="*/ 684 h 1042"/>
                  <a:gd name="T54" fmla="*/ 933 w 2087"/>
                  <a:gd name="T55" fmla="*/ 704 h 1042"/>
                  <a:gd name="T56" fmla="*/ 966 w 2087"/>
                  <a:gd name="T57" fmla="*/ 728 h 1042"/>
                  <a:gd name="T58" fmla="*/ 1000 w 2087"/>
                  <a:gd name="T59" fmla="*/ 754 h 1042"/>
                  <a:gd name="T60" fmla="*/ 1033 w 2087"/>
                  <a:gd name="T61" fmla="*/ 782 h 1042"/>
                  <a:gd name="T62" fmla="*/ 1067 w 2087"/>
                  <a:gd name="T63" fmla="*/ 813 h 1042"/>
                  <a:gd name="T64" fmla="*/ 1100 w 2087"/>
                  <a:gd name="T65" fmla="*/ 845 h 1042"/>
                  <a:gd name="T66" fmla="*/ 1134 w 2087"/>
                  <a:gd name="T67" fmla="*/ 879 h 1042"/>
                  <a:gd name="T68" fmla="*/ 1167 w 2087"/>
                  <a:gd name="T69" fmla="*/ 912 h 1042"/>
                  <a:gd name="T70" fmla="*/ 1200 w 2087"/>
                  <a:gd name="T71" fmla="*/ 944 h 1042"/>
                  <a:gd name="T72" fmla="*/ 1234 w 2087"/>
                  <a:gd name="T73" fmla="*/ 973 h 1042"/>
                  <a:gd name="T74" fmla="*/ 1267 w 2087"/>
                  <a:gd name="T75" fmla="*/ 999 h 1042"/>
                  <a:gd name="T76" fmla="*/ 1301 w 2087"/>
                  <a:gd name="T77" fmla="*/ 1020 h 1042"/>
                  <a:gd name="T78" fmla="*/ 1334 w 2087"/>
                  <a:gd name="T79" fmla="*/ 1034 h 1042"/>
                  <a:gd name="T80" fmla="*/ 1368 w 2087"/>
                  <a:gd name="T81" fmla="*/ 1041 h 1042"/>
                  <a:gd name="T82" fmla="*/ 1401 w 2087"/>
                  <a:gd name="T83" fmla="*/ 1040 h 1042"/>
                  <a:gd name="T84" fmla="*/ 1435 w 2087"/>
                  <a:gd name="T85" fmla="*/ 1030 h 1042"/>
                  <a:gd name="T86" fmla="*/ 1468 w 2087"/>
                  <a:gd name="T87" fmla="*/ 1010 h 1042"/>
                  <a:gd name="T88" fmla="*/ 1501 w 2087"/>
                  <a:gd name="T89" fmla="*/ 981 h 1042"/>
                  <a:gd name="T90" fmla="*/ 1535 w 2087"/>
                  <a:gd name="T91" fmla="*/ 942 h 1042"/>
                  <a:gd name="T92" fmla="*/ 1568 w 2087"/>
                  <a:gd name="T93" fmla="*/ 895 h 1042"/>
                  <a:gd name="T94" fmla="*/ 1602 w 2087"/>
                  <a:gd name="T95" fmla="*/ 839 h 1042"/>
                  <a:gd name="T96" fmla="*/ 1636 w 2087"/>
                  <a:gd name="T97" fmla="*/ 777 h 1042"/>
                  <a:gd name="T98" fmla="*/ 1669 w 2087"/>
                  <a:gd name="T99" fmla="*/ 709 h 1042"/>
                  <a:gd name="T100" fmla="*/ 1702 w 2087"/>
                  <a:gd name="T101" fmla="*/ 636 h 1042"/>
                  <a:gd name="T102" fmla="*/ 1736 w 2087"/>
                  <a:gd name="T103" fmla="*/ 560 h 1042"/>
                  <a:gd name="T104" fmla="*/ 1769 w 2087"/>
                  <a:gd name="T105" fmla="*/ 484 h 1042"/>
                  <a:gd name="T106" fmla="*/ 1803 w 2087"/>
                  <a:gd name="T107" fmla="*/ 407 h 1042"/>
                  <a:gd name="T108" fmla="*/ 1836 w 2087"/>
                  <a:gd name="T109" fmla="*/ 333 h 1042"/>
                  <a:gd name="T110" fmla="*/ 1870 w 2087"/>
                  <a:gd name="T111" fmla="*/ 262 h 1042"/>
                  <a:gd name="T112" fmla="*/ 1903 w 2087"/>
                  <a:gd name="T113" fmla="*/ 197 h 1042"/>
                  <a:gd name="T114" fmla="*/ 1936 w 2087"/>
                  <a:gd name="T115" fmla="*/ 139 h 1042"/>
                  <a:gd name="T116" fmla="*/ 1970 w 2087"/>
                  <a:gd name="T117" fmla="*/ 90 h 1042"/>
                  <a:gd name="T118" fmla="*/ 2003 w 2087"/>
                  <a:gd name="T119" fmla="*/ 51 h 1042"/>
                  <a:gd name="T120" fmla="*/ 2037 w 2087"/>
                  <a:gd name="T121" fmla="*/ 22 h 1042"/>
                  <a:gd name="T122" fmla="*/ 2070 w 2087"/>
                  <a:gd name="T123" fmla="*/ 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042">
                    <a:moveTo>
                      <a:pt x="0" y="679"/>
                    </a:moveTo>
                    <a:lnTo>
                      <a:pt x="4" y="679"/>
                    </a:lnTo>
                    <a:lnTo>
                      <a:pt x="8" y="679"/>
                    </a:lnTo>
                    <a:lnTo>
                      <a:pt x="13" y="679"/>
                    </a:lnTo>
                    <a:lnTo>
                      <a:pt x="17" y="679"/>
                    </a:lnTo>
                    <a:lnTo>
                      <a:pt x="21" y="679"/>
                    </a:lnTo>
                    <a:lnTo>
                      <a:pt x="25" y="679"/>
                    </a:lnTo>
                    <a:lnTo>
                      <a:pt x="29" y="679"/>
                    </a:lnTo>
                    <a:lnTo>
                      <a:pt x="34" y="679"/>
                    </a:lnTo>
                    <a:lnTo>
                      <a:pt x="38" y="679"/>
                    </a:lnTo>
                    <a:lnTo>
                      <a:pt x="42" y="678"/>
                    </a:lnTo>
                    <a:lnTo>
                      <a:pt x="46" y="678"/>
                    </a:lnTo>
                    <a:lnTo>
                      <a:pt x="50" y="678"/>
                    </a:lnTo>
                    <a:lnTo>
                      <a:pt x="54" y="677"/>
                    </a:lnTo>
                    <a:lnTo>
                      <a:pt x="59" y="677"/>
                    </a:lnTo>
                    <a:lnTo>
                      <a:pt x="63" y="677"/>
                    </a:lnTo>
                    <a:lnTo>
                      <a:pt x="67" y="676"/>
                    </a:lnTo>
                    <a:lnTo>
                      <a:pt x="71" y="676"/>
                    </a:lnTo>
                    <a:lnTo>
                      <a:pt x="75" y="676"/>
                    </a:lnTo>
                    <a:lnTo>
                      <a:pt x="80" y="675"/>
                    </a:lnTo>
                    <a:lnTo>
                      <a:pt x="84" y="675"/>
                    </a:lnTo>
                    <a:lnTo>
                      <a:pt x="88" y="674"/>
                    </a:lnTo>
                    <a:lnTo>
                      <a:pt x="92" y="674"/>
                    </a:lnTo>
                    <a:lnTo>
                      <a:pt x="97" y="673"/>
                    </a:lnTo>
                    <a:lnTo>
                      <a:pt x="100" y="673"/>
                    </a:lnTo>
                    <a:lnTo>
                      <a:pt x="105" y="672"/>
                    </a:lnTo>
                    <a:lnTo>
                      <a:pt x="109" y="672"/>
                    </a:lnTo>
                    <a:lnTo>
                      <a:pt x="113" y="671"/>
                    </a:lnTo>
                    <a:lnTo>
                      <a:pt x="117" y="670"/>
                    </a:lnTo>
                    <a:lnTo>
                      <a:pt x="121" y="670"/>
                    </a:lnTo>
                    <a:lnTo>
                      <a:pt x="126" y="669"/>
                    </a:lnTo>
                    <a:lnTo>
                      <a:pt x="130" y="669"/>
                    </a:lnTo>
                    <a:lnTo>
                      <a:pt x="134" y="668"/>
                    </a:lnTo>
                    <a:lnTo>
                      <a:pt x="138" y="667"/>
                    </a:lnTo>
                    <a:lnTo>
                      <a:pt x="142" y="667"/>
                    </a:lnTo>
                    <a:lnTo>
                      <a:pt x="147" y="666"/>
                    </a:lnTo>
                    <a:lnTo>
                      <a:pt x="151" y="665"/>
                    </a:lnTo>
                    <a:lnTo>
                      <a:pt x="155" y="664"/>
                    </a:lnTo>
                    <a:lnTo>
                      <a:pt x="159" y="664"/>
                    </a:lnTo>
                    <a:lnTo>
                      <a:pt x="163" y="663"/>
                    </a:lnTo>
                    <a:lnTo>
                      <a:pt x="167" y="662"/>
                    </a:lnTo>
                    <a:lnTo>
                      <a:pt x="172" y="661"/>
                    </a:lnTo>
                    <a:lnTo>
                      <a:pt x="176" y="661"/>
                    </a:lnTo>
                    <a:lnTo>
                      <a:pt x="180" y="660"/>
                    </a:lnTo>
                    <a:lnTo>
                      <a:pt x="184" y="659"/>
                    </a:lnTo>
                    <a:lnTo>
                      <a:pt x="188" y="658"/>
                    </a:lnTo>
                    <a:lnTo>
                      <a:pt x="193" y="657"/>
                    </a:lnTo>
                    <a:lnTo>
                      <a:pt x="197" y="656"/>
                    </a:lnTo>
                    <a:lnTo>
                      <a:pt x="201" y="655"/>
                    </a:lnTo>
                    <a:lnTo>
                      <a:pt x="205" y="655"/>
                    </a:lnTo>
                    <a:lnTo>
                      <a:pt x="209" y="654"/>
                    </a:lnTo>
                    <a:lnTo>
                      <a:pt x="213" y="653"/>
                    </a:lnTo>
                    <a:lnTo>
                      <a:pt x="218" y="652"/>
                    </a:lnTo>
                    <a:lnTo>
                      <a:pt x="222" y="651"/>
                    </a:lnTo>
                    <a:lnTo>
                      <a:pt x="226" y="650"/>
                    </a:lnTo>
                    <a:lnTo>
                      <a:pt x="230" y="649"/>
                    </a:lnTo>
                    <a:lnTo>
                      <a:pt x="234" y="649"/>
                    </a:lnTo>
                    <a:lnTo>
                      <a:pt x="239" y="648"/>
                    </a:lnTo>
                    <a:lnTo>
                      <a:pt x="243" y="647"/>
                    </a:lnTo>
                    <a:lnTo>
                      <a:pt x="247" y="646"/>
                    </a:lnTo>
                    <a:lnTo>
                      <a:pt x="251" y="645"/>
                    </a:lnTo>
                    <a:lnTo>
                      <a:pt x="255" y="644"/>
                    </a:lnTo>
                    <a:lnTo>
                      <a:pt x="259" y="643"/>
                    </a:lnTo>
                    <a:lnTo>
                      <a:pt x="264" y="642"/>
                    </a:lnTo>
                    <a:lnTo>
                      <a:pt x="268" y="641"/>
                    </a:lnTo>
                    <a:lnTo>
                      <a:pt x="272" y="640"/>
                    </a:lnTo>
                    <a:lnTo>
                      <a:pt x="276" y="639"/>
                    </a:lnTo>
                    <a:lnTo>
                      <a:pt x="280" y="639"/>
                    </a:lnTo>
                    <a:lnTo>
                      <a:pt x="285" y="638"/>
                    </a:lnTo>
                    <a:lnTo>
                      <a:pt x="289" y="637"/>
                    </a:lnTo>
                    <a:lnTo>
                      <a:pt x="293" y="636"/>
                    </a:lnTo>
                    <a:lnTo>
                      <a:pt x="297" y="635"/>
                    </a:lnTo>
                    <a:lnTo>
                      <a:pt x="301" y="634"/>
                    </a:lnTo>
                    <a:lnTo>
                      <a:pt x="305" y="633"/>
                    </a:lnTo>
                    <a:lnTo>
                      <a:pt x="310" y="632"/>
                    </a:lnTo>
                    <a:lnTo>
                      <a:pt x="314" y="631"/>
                    </a:lnTo>
                    <a:lnTo>
                      <a:pt x="318" y="631"/>
                    </a:lnTo>
                    <a:lnTo>
                      <a:pt x="322" y="630"/>
                    </a:lnTo>
                    <a:lnTo>
                      <a:pt x="326" y="629"/>
                    </a:lnTo>
                    <a:lnTo>
                      <a:pt x="331" y="628"/>
                    </a:lnTo>
                    <a:lnTo>
                      <a:pt x="335" y="627"/>
                    </a:lnTo>
                    <a:lnTo>
                      <a:pt x="339" y="627"/>
                    </a:lnTo>
                    <a:lnTo>
                      <a:pt x="343" y="626"/>
                    </a:lnTo>
                    <a:lnTo>
                      <a:pt x="347" y="625"/>
                    </a:lnTo>
                    <a:lnTo>
                      <a:pt x="351" y="624"/>
                    </a:lnTo>
                    <a:lnTo>
                      <a:pt x="356" y="623"/>
                    </a:lnTo>
                    <a:lnTo>
                      <a:pt x="360" y="622"/>
                    </a:lnTo>
                    <a:lnTo>
                      <a:pt x="364" y="622"/>
                    </a:lnTo>
                    <a:lnTo>
                      <a:pt x="368" y="621"/>
                    </a:lnTo>
                    <a:lnTo>
                      <a:pt x="372" y="620"/>
                    </a:lnTo>
                    <a:lnTo>
                      <a:pt x="377" y="620"/>
                    </a:lnTo>
                    <a:lnTo>
                      <a:pt x="381" y="619"/>
                    </a:lnTo>
                    <a:lnTo>
                      <a:pt x="385" y="618"/>
                    </a:lnTo>
                    <a:lnTo>
                      <a:pt x="389" y="618"/>
                    </a:lnTo>
                    <a:lnTo>
                      <a:pt x="393" y="617"/>
                    </a:lnTo>
                    <a:lnTo>
                      <a:pt x="397" y="616"/>
                    </a:lnTo>
                    <a:lnTo>
                      <a:pt x="402" y="615"/>
                    </a:lnTo>
                    <a:lnTo>
                      <a:pt x="406" y="615"/>
                    </a:lnTo>
                    <a:lnTo>
                      <a:pt x="410" y="614"/>
                    </a:lnTo>
                    <a:lnTo>
                      <a:pt x="414" y="614"/>
                    </a:lnTo>
                    <a:lnTo>
                      <a:pt x="418" y="613"/>
                    </a:lnTo>
                    <a:lnTo>
                      <a:pt x="423" y="612"/>
                    </a:lnTo>
                    <a:lnTo>
                      <a:pt x="427" y="612"/>
                    </a:lnTo>
                    <a:lnTo>
                      <a:pt x="431" y="611"/>
                    </a:lnTo>
                    <a:lnTo>
                      <a:pt x="435" y="611"/>
                    </a:lnTo>
                    <a:lnTo>
                      <a:pt x="439" y="610"/>
                    </a:lnTo>
                    <a:lnTo>
                      <a:pt x="444" y="610"/>
                    </a:lnTo>
                    <a:lnTo>
                      <a:pt x="448" y="609"/>
                    </a:lnTo>
                    <a:lnTo>
                      <a:pt x="452" y="609"/>
                    </a:lnTo>
                    <a:lnTo>
                      <a:pt x="456" y="608"/>
                    </a:lnTo>
                    <a:lnTo>
                      <a:pt x="460" y="608"/>
                    </a:lnTo>
                    <a:lnTo>
                      <a:pt x="464" y="607"/>
                    </a:lnTo>
                    <a:lnTo>
                      <a:pt x="469" y="607"/>
                    </a:lnTo>
                    <a:lnTo>
                      <a:pt x="473" y="606"/>
                    </a:lnTo>
                    <a:lnTo>
                      <a:pt x="477" y="606"/>
                    </a:lnTo>
                    <a:lnTo>
                      <a:pt x="481" y="606"/>
                    </a:lnTo>
                    <a:lnTo>
                      <a:pt x="485" y="606"/>
                    </a:lnTo>
                    <a:lnTo>
                      <a:pt x="490" y="605"/>
                    </a:lnTo>
                    <a:lnTo>
                      <a:pt x="494" y="605"/>
                    </a:lnTo>
                    <a:lnTo>
                      <a:pt x="498" y="604"/>
                    </a:lnTo>
                    <a:lnTo>
                      <a:pt x="502" y="604"/>
                    </a:lnTo>
                    <a:lnTo>
                      <a:pt x="506" y="604"/>
                    </a:lnTo>
                    <a:lnTo>
                      <a:pt x="510" y="604"/>
                    </a:lnTo>
                    <a:lnTo>
                      <a:pt x="515" y="603"/>
                    </a:lnTo>
                    <a:lnTo>
                      <a:pt x="519" y="603"/>
                    </a:lnTo>
                    <a:lnTo>
                      <a:pt x="523" y="603"/>
                    </a:lnTo>
                    <a:lnTo>
                      <a:pt x="527" y="603"/>
                    </a:lnTo>
                    <a:lnTo>
                      <a:pt x="531" y="603"/>
                    </a:lnTo>
                    <a:lnTo>
                      <a:pt x="536" y="602"/>
                    </a:lnTo>
                    <a:lnTo>
                      <a:pt x="540" y="602"/>
                    </a:lnTo>
                    <a:lnTo>
                      <a:pt x="544" y="602"/>
                    </a:lnTo>
                    <a:lnTo>
                      <a:pt x="548" y="602"/>
                    </a:lnTo>
                    <a:lnTo>
                      <a:pt x="552" y="602"/>
                    </a:lnTo>
                    <a:lnTo>
                      <a:pt x="556" y="602"/>
                    </a:lnTo>
                    <a:lnTo>
                      <a:pt x="561" y="602"/>
                    </a:lnTo>
                    <a:lnTo>
                      <a:pt x="565" y="602"/>
                    </a:lnTo>
                    <a:lnTo>
                      <a:pt x="569" y="602"/>
                    </a:lnTo>
                    <a:lnTo>
                      <a:pt x="573" y="602"/>
                    </a:lnTo>
                    <a:lnTo>
                      <a:pt x="577" y="602"/>
                    </a:lnTo>
                    <a:lnTo>
                      <a:pt x="582" y="602"/>
                    </a:lnTo>
                    <a:lnTo>
                      <a:pt x="586" y="602"/>
                    </a:lnTo>
                    <a:lnTo>
                      <a:pt x="590" y="602"/>
                    </a:lnTo>
                    <a:lnTo>
                      <a:pt x="594" y="602"/>
                    </a:lnTo>
                    <a:lnTo>
                      <a:pt x="598" y="603"/>
                    </a:lnTo>
                    <a:lnTo>
                      <a:pt x="602" y="603"/>
                    </a:lnTo>
                    <a:lnTo>
                      <a:pt x="607" y="603"/>
                    </a:lnTo>
                    <a:lnTo>
                      <a:pt x="611" y="603"/>
                    </a:lnTo>
                    <a:lnTo>
                      <a:pt x="615" y="604"/>
                    </a:lnTo>
                    <a:lnTo>
                      <a:pt x="619" y="604"/>
                    </a:lnTo>
                    <a:lnTo>
                      <a:pt x="623" y="604"/>
                    </a:lnTo>
                    <a:lnTo>
                      <a:pt x="628" y="604"/>
                    </a:lnTo>
                    <a:lnTo>
                      <a:pt x="632" y="605"/>
                    </a:lnTo>
                    <a:lnTo>
                      <a:pt x="636" y="605"/>
                    </a:lnTo>
                    <a:lnTo>
                      <a:pt x="640" y="606"/>
                    </a:lnTo>
                    <a:lnTo>
                      <a:pt x="644" y="606"/>
                    </a:lnTo>
                    <a:lnTo>
                      <a:pt x="648" y="606"/>
                    </a:lnTo>
                    <a:lnTo>
                      <a:pt x="652" y="607"/>
                    </a:lnTo>
                    <a:lnTo>
                      <a:pt x="657" y="607"/>
                    </a:lnTo>
                    <a:lnTo>
                      <a:pt x="661" y="608"/>
                    </a:lnTo>
                    <a:lnTo>
                      <a:pt x="665" y="608"/>
                    </a:lnTo>
                    <a:lnTo>
                      <a:pt x="669" y="609"/>
                    </a:lnTo>
                    <a:lnTo>
                      <a:pt x="674" y="609"/>
                    </a:lnTo>
                    <a:lnTo>
                      <a:pt x="678" y="610"/>
                    </a:lnTo>
                    <a:lnTo>
                      <a:pt x="682" y="610"/>
                    </a:lnTo>
                    <a:lnTo>
                      <a:pt x="686" y="611"/>
                    </a:lnTo>
                    <a:lnTo>
                      <a:pt x="690" y="612"/>
                    </a:lnTo>
                    <a:lnTo>
                      <a:pt x="694" y="612"/>
                    </a:lnTo>
                    <a:lnTo>
                      <a:pt x="698" y="613"/>
                    </a:lnTo>
                    <a:lnTo>
                      <a:pt x="703" y="614"/>
                    </a:lnTo>
                    <a:lnTo>
                      <a:pt x="707" y="615"/>
                    </a:lnTo>
                    <a:lnTo>
                      <a:pt x="711" y="615"/>
                    </a:lnTo>
                    <a:lnTo>
                      <a:pt x="715" y="616"/>
                    </a:lnTo>
                    <a:lnTo>
                      <a:pt x="720" y="617"/>
                    </a:lnTo>
                    <a:lnTo>
                      <a:pt x="724" y="618"/>
                    </a:lnTo>
                    <a:lnTo>
                      <a:pt x="728" y="619"/>
                    </a:lnTo>
                    <a:lnTo>
                      <a:pt x="732" y="620"/>
                    </a:lnTo>
                    <a:lnTo>
                      <a:pt x="736" y="621"/>
                    </a:lnTo>
                    <a:lnTo>
                      <a:pt x="741" y="621"/>
                    </a:lnTo>
                    <a:lnTo>
                      <a:pt x="744" y="623"/>
                    </a:lnTo>
                    <a:lnTo>
                      <a:pt x="749" y="624"/>
                    </a:lnTo>
                    <a:lnTo>
                      <a:pt x="753" y="624"/>
                    </a:lnTo>
                    <a:lnTo>
                      <a:pt x="757" y="626"/>
                    </a:lnTo>
                    <a:lnTo>
                      <a:pt x="761" y="627"/>
                    </a:lnTo>
                    <a:lnTo>
                      <a:pt x="765" y="628"/>
                    </a:lnTo>
                    <a:lnTo>
                      <a:pt x="770" y="629"/>
                    </a:lnTo>
                    <a:lnTo>
                      <a:pt x="774" y="630"/>
                    </a:lnTo>
                    <a:lnTo>
                      <a:pt x="778" y="632"/>
                    </a:lnTo>
                    <a:lnTo>
                      <a:pt x="782" y="633"/>
                    </a:lnTo>
                    <a:lnTo>
                      <a:pt x="787" y="634"/>
                    </a:lnTo>
                    <a:lnTo>
                      <a:pt x="791" y="636"/>
                    </a:lnTo>
                    <a:lnTo>
                      <a:pt x="795" y="637"/>
                    </a:lnTo>
                    <a:lnTo>
                      <a:pt x="799" y="638"/>
                    </a:lnTo>
                    <a:lnTo>
                      <a:pt x="803" y="640"/>
                    </a:lnTo>
                    <a:lnTo>
                      <a:pt x="807" y="641"/>
                    </a:lnTo>
                    <a:lnTo>
                      <a:pt x="811" y="643"/>
                    </a:lnTo>
                    <a:lnTo>
                      <a:pt x="816" y="645"/>
                    </a:lnTo>
                    <a:lnTo>
                      <a:pt x="820" y="646"/>
                    </a:lnTo>
                    <a:lnTo>
                      <a:pt x="824" y="648"/>
                    </a:lnTo>
                    <a:lnTo>
                      <a:pt x="828" y="649"/>
                    </a:lnTo>
                    <a:lnTo>
                      <a:pt x="832" y="651"/>
                    </a:lnTo>
                    <a:lnTo>
                      <a:pt x="837" y="653"/>
                    </a:lnTo>
                    <a:lnTo>
                      <a:pt x="841" y="655"/>
                    </a:lnTo>
                    <a:lnTo>
                      <a:pt x="845" y="657"/>
                    </a:lnTo>
                    <a:lnTo>
                      <a:pt x="849" y="658"/>
                    </a:lnTo>
                    <a:lnTo>
                      <a:pt x="853" y="660"/>
                    </a:lnTo>
                    <a:lnTo>
                      <a:pt x="857" y="662"/>
                    </a:lnTo>
                    <a:lnTo>
                      <a:pt x="862" y="664"/>
                    </a:lnTo>
                    <a:lnTo>
                      <a:pt x="866" y="666"/>
                    </a:lnTo>
                    <a:lnTo>
                      <a:pt x="870" y="668"/>
                    </a:lnTo>
                    <a:lnTo>
                      <a:pt x="874" y="670"/>
                    </a:lnTo>
                    <a:lnTo>
                      <a:pt x="878" y="673"/>
                    </a:lnTo>
                    <a:lnTo>
                      <a:pt x="883" y="675"/>
                    </a:lnTo>
                    <a:lnTo>
                      <a:pt x="887" y="677"/>
                    </a:lnTo>
                    <a:lnTo>
                      <a:pt x="891" y="679"/>
                    </a:lnTo>
                    <a:lnTo>
                      <a:pt x="895" y="682"/>
                    </a:lnTo>
                    <a:lnTo>
                      <a:pt x="899" y="684"/>
                    </a:lnTo>
                    <a:lnTo>
                      <a:pt x="903" y="686"/>
                    </a:lnTo>
                    <a:lnTo>
                      <a:pt x="908" y="689"/>
                    </a:lnTo>
                    <a:lnTo>
                      <a:pt x="912" y="691"/>
                    </a:lnTo>
                    <a:lnTo>
                      <a:pt x="916" y="694"/>
                    </a:lnTo>
                    <a:lnTo>
                      <a:pt x="920" y="697"/>
                    </a:lnTo>
                    <a:lnTo>
                      <a:pt x="924" y="699"/>
                    </a:lnTo>
                    <a:lnTo>
                      <a:pt x="929" y="702"/>
                    </a:lnTo>
                    <a:lnTo>
                      <a:pt x="933" y="704"/>
                    </a:lnTo>
                    <a:lnTo>
                      <a:pt x="937" y="707"/>
                    </a:lnTo>
                    <a:lnTo>
                      <a:pt x="941" y="710"/>
                    </a:lnTo>
                    <a:lnTo>
                      <a:pt x="945" y="713"/>
                    </a:lnTo>
                    <a:lnTo>
                      <a:pt x="949" y="716"/>
                    </a:lnTo>
                    <a:lnTo>
                      <a:pt x="954" y="719"/>
                    </a:lnTo>
                    <a:lnTo>
                      <a:pt x="958" y="722"/>
                    </a:lnTo>
                    <a:lnTo>
                      <a:pt x="962" y="725"/>
                    </a:lnTo>
                    <a:lnTo>
                      <a:pt x="966" y="728"/>
                    </a:lnTo>
                    <a:lnTo>
                      <a:pt x="970" y="731"/>
                    </a:lnTo>
                    <a:lnTo>
                      <a:pt x="975" y="734"/>
                    </a:lnTo>
                    <a:lnTo>
                      <a:pt x="979" y="737"/>
                    </a:lnTo>
                    <a:lnTo>
                      <a:pt x="983" y="741"/>
                    </a:lnTo>
                    <a:lnTo>
                      <a:pt x="987" y="744"/>
                    </a:lnTo>
                    <a:lnTo>
                      <a:pt x="991" y="747"/>
                    </a:lnTo>
                    <a:lnTo>
                      <a:pt x="995" y="750"/>
                    </a:lnTo>
                    <a:lnTo>
                      <a:pt x="1000" y="754"/>
                    </a:lnTo>
                    <a:lnTo>
                      <a:pt x="1004" y="757"/>
                    </a:lnTo>
                    <a:lnTo>
                      <a:pt x="1008" y="761"/>
                    </a:lnTo>
                    <a:lnTo>
                      <a:pt x="1012" y="764"/>
                    </a:lnTo>
                    <a:lnTo>
                      <a:pt x="1016" y="768"/>
                    </a:lnTo>
                    <a:lnTo>
                      <a:pt x="1021" y="772"/>
                    </a:lnTo>
                    <a:lnTo>
                      <a:pt x="1025" y="775"/>
                    </a:lnTo>
                    <a:lnTo>
                      <a:pt x="1029" y="779"/>
                    </a:lnTo>
                    <a:lnTo>
                      <a:pt x="1033" y="782"/>
                    </a:lnTo>
                    <a:lnTo>
                      <a:pt x="1037" y="786"/>
                    </a:lnTo>
                    <a:lnTo>
                      <a:pt x="1042" y="790"/>
                    </a:lnTo>
                    <a:lnTo>
                      <a:pt x="1046" y="794"/>
                    </a:lnTo>
                    <a:lnTo>
                      <a:pt x="1050" y="798"/>
                    </a:lnTo>
                    <a:lnTo>
                      <a:pt x="1054" y="802"/>
                    </a:lnTo>
                    <a:lnTo>
                      <a:pt x="1058" y="805"/>
                    </a:lnTo>
                    <a:lnTo>
                      <a:pt x="1062" y="809"/>
                    </a:lnTo>
                    <a:lnTo>
                      <a:pt x="1067" y="813"/>
                    </a:lnTo>
                    <a:lnTo>
                      <a:pt x="1071" y="817"/>
                    </a:lnTo>
                    <a:lnTo>
                      <a:pt x="1075" y="821"/>
                    </a:lnTo>
                    <a:lnTo>
                      <a:pt x="1079" y="825"/>
                    </a:lnTo>
                    <a:lnTo>
                      <a:pt x="1083" y="829"/>
                    </a:lnTo>
                    <a:lnTo>
                      <a:pt x="1088" y="833"/>
                    </a:lnTo>
                    <a:lnTo>
                      <a:pt x="1092" y="837"/>
                    </a:lnTo>
                    <a:lnTo>
                      <a:pt x="1096" y="842"/>
                    </a:lnTo>
                    <a:lnTo>
                      <a:pt x="1100" y="845"/>
                    </a:lnTo>
                    <a:lnTo>
                      <a:pt x="1104" y="850"/>
                    </a:lnTo>
                    <a:lnTo>
                      <a:pt x="1108" y="854"/>
                    </a:lnTo>
                    <a:lnTo>
                      <a:pt x="1113" y="858"/>
                    </a:lnTo>
                    <a:lnTo>
                      <a:pt x="1117" y="862"/>
                    </a:lnTo>
                    <a:lnTo>
                      <a:pt x="1121" y="866"/>
                    </a:lnTo>
                    <a:lnTo>
                      <a:pt x="1125" y="870"/>
                    </a:lnTo>
                    <a:lnTo>
                      <a:pt x="1129" y="875"/>
                    </a:lnTo>
                    <a:lnTo>
                      <a:pt x="1134" y="879"/>
                    </a:lnTo>
                    <a:lnTo>
                      <a:pt x="1138" y="883"/>
                    </a:lnTo>
                    <a:lnTo>
                      <a:pt x="1142" y="887"/>
                    </a:lnTo>
                    <a:lnTo>
                      <a:pt x="1146" y="891"/>
                    </a:lnTo>
                    <a:lnTo>
                      <a:pt x="1150" y="895"/>
                    </a:lnTo>
                    <a:lnTo>
                      <a:pt x="1154" y="900"/>
                    </a:lnTo>
                    <a:lnTo>
                      <a:pt x="1159" y="904"/>
                    </a:lnTo>
                    <a:lnTo>
                      <a:pt x="1163" y="908"/>
                    </a:lnTo>
                    <a:lnTo>
                      <a:pt x="1167" y="912"/>
                    </a:lnTo>
                    <a:lnTo>
                      <a:pt x="1171" y="916"/>
                    </a:lnTo>
                    <a:lnTo>
                      <a:pt x="1175" y="920"/>
                    </a:lnTo>
                    <a:lnTo>
                      <a:pt x="1180" y="924"/>
                    </a:lnTo>
                    <a:lnTo>
                      <a:pt x="1184" y="928"/>
                    </a:lnTo>
                    <a:lnTo>
                      <a:pt x="1188" y="932"/>
                    </a:lnTo>
                    <a:lnTo>
                      <a:pt x="1192" y="936"/>
                    </a:lnTo>
                    <a:lnTo>
                      <a:pt x="1196" y="940"/>
                    </a:lnTo>
                    <a:lnTo>
                      <a:pt x="1200" y="944"/>
                    </a:lnTo>
                    <a:lnTo>
                      <a:pt x="1205" y="948"/>
                    </a:lnTo>
                    <a:lnTo>
                      <a:pt x="1209" y="952"/>
                    </a:lnTo>
                    <a:lnTo>
                      <a:pt x="1213" y="955"/>
                    </a:lnTo>
                    <a:lnTo>
                      <a:pt x="1217" y="959"/>
                    </a:lnTo>
                    <a:lnTo>
                      <a:pt x="1221" y="963"/>
                    </a:lnTo>
                    <a:lnTo>
                      <a:pt x="1226" y="966"/>
                    </a:lnTo>
                    <a:lnTo>
                      <a:pt x="1230" y="970"/>
                    </a:lnTo>
                    <a:lnTo>
                      <a:pt x="1234" y="973"/>
                    </a:lnTo>
                    <a:lnTo>
                      <a:pt x="1238" y="977"/>
                    </a:lnTo>
                    <a:lnTo>
                      <a:pt x="1242" y="980"/>
                    </a:lnTo>
                    <a:lnTo>
                      <a:pt x="1246" y="984"/>
                    </a:lnTo>
                    <a:lnTo>
                      <a:pt x="1251" y="987"/>
                    </a:lnTo>
                    <a:lnTo>
                      <a:pt x="1255" y="990"/>
                    </a:lnTo>
                    <a:lnTo>
                      <a:pt x="1259" y="993"/>
                    </a:lnTo>
                    <a:lnTo>
                      <a:pt x="1263" y="996"/>
                    </a:lnTo>
                    <a:lnTo>
                      <a:pt x="1267" y="999"/>
                    </a:lnTo>
                    <a:lnTo>
                      <a:pt x="1272" y="1002"/>
                    </a:lnTo>
                    <a:lnTo>
                      <a:pt x="1276" y="1005"/>
                    </a:lnTo>
                    <a:lnTo>
                      <a:pt x="1280" y="1008"/>
                    </a:lnTo>
                    <a:lnTo>
                      <a:pt x="1284" y="1010"/>
                    </a:lnTo>
                    <a:lnTo>
                      <a:pt x="1288" y="1013"/>
                    </a:lnTo>
                    <a:lnTo>
                      <a:pt x="1292" y="1015"/>
                    </a:lnTo>
                    <a:lnTo>
                      <a:pt x="1297" y="1018"/>
                    </a:lnTo>
                    <a:lnTo>
                      <a:pt x="1301" y="1020"/>
                    </a:lnTo>
                    <a:lnTo>
                      <a:pt x="1305" y="1022"/>
                    </a:lnTo>
                    <a:lnTo>
                      <a:pt x="1309" y="1024"/>
                    </a:lnTo>
                    <a:lnTo>
                      <a:pt x="1313" y="1026"/>
                    </a:lnTo>
                    <a:lnTo>
                      <a:pt x="1318" y="1028"/>
                    </a:lnTo>
                    <a:lnTo>
                      <a:pt x="1322" y="1030"/>
                    </a:lnTo>
                    <a:lnTo>
                      <a:pt x="1326" y="1031"/>
                    </a:lnTo>
                    <a:lnTo>
                      <a:pt x="1330" y="1033"/>
                    </a:lnTo>
                    <a:lnTo>
                      <a:pt x="1334" y="1034"/>
                    </a:lnTo>
                    <a:lnTo>
                      <a:pt x="1339" y="1036"/>
                    </a:lnTo>
                    <a:lnTo>
                      <a:pt x="1342" y="1037"/>
                    </a:lnTo>
                    <a:lnTo>
                      <a:pt x="1347" y="1038"/>
                    </a:lnTo>
                    <a:lnTo>
                      <a:pt x="1351" y="1039"/>
                    </a:lnTo>
                    <a:lnTo>
                      <a:pt x="1355" y="1040"/>
                    </a:lnTo>
                    <a:lnTo>
                      <a:pt x="1359" y="1040"/>
                    </a:lnTo>
                    <a:lnTo>
                      <a:pt x="1364" y="1041"/>
                    </a:lnTo>
                    <a:lnTo>
                      <a:pt x="1368" y="1041"/>
                    </a:lnTo>
                    <a:lnTo>
                      <a:pt x="1372" y="1042"/>
                    </a:lnTo>
                    <a:lnTo>
                      <a:pt x="1376" y="1042"/>
                    </a:lnTo>
                    <a:lnTo>
                      <a:pt x="1380" y="1042"/>
                    </a:lnTo>
                    <a:lnTo>
                      <a:pt x="1385" y="1042"/>
                    </a:lnTo>
                    <a:lnTo>
                      <a:pt x="1389" y="1042"/>
                    </a:lnTo>
                    <a:lnTo>
                      <a:pt x="1393" y="1041"/>
                    </a:lnTo>
                    <a:lnTo>
                      <a:pt x="1397" y="1041"/>
                    </a:lnTo>
                    <a:lnTo>
                      <a:pt x="1401" y="1040"/>
                    </a:lnTo>
                    <a:lnTo>
                      <a:pt x="1405" y="1039"/>
                    </a:lnTo>
                    <a:lnTo>
                      <a:pt x="1410" y="1038"/>
                    </a:lnTo>
                    <a:lnTo>
                      <a:pt x="1414" y="1037"/>
                    </a:lnTo>
                    <a:lnTo>
                      <a:pt x="1418" y="1036"/>
                    </a:lnTo>
                    <a:lnTo>
                      <a:pt x="1422" y="1035"/>
                    </a:lnTo>
                    <a:lnTo>
                      <a:pt x="1426" y="1033"/>
                    </a:lnTo>
                    <a:lnTo>
                      <a:pt x="1431" y="1032"/>
                    </a:lnTo>
                    <a:lnTo>
                      <a:pt x="1435" y="1030"/>
                    </a:lnTo>
                    <a:lnTo>
                      <a:pt x="1439" y="1028"/>
                    </a:lnTo>
                    <a:lnTo>
                      <a:pt x="1443" y="1026"/>
                    </a:lnTo>
                    <a:lnTo>
                      <a:pt x="1447" y="1024"/>
                    </a:lnTo>
                    <a:lnTo>
                      <a:pt x="1451" y="1021"/>
                    </a:lnTo>
                    <a:lnTo>
                      <a:pt x="1455" y="1018"/>
                    </a:lnTo>
                    <a:lnTo>
                      <a:pt x="1460" y="1016"/>
                    </a:lnTo>
                    <a:lnTo>
                      <a:pt x="1464" y="1013"/>
                    </a:lnTo>
                    <a:lnTo>
                      <a:pt x="1468" y="1010"/>
                    </a:lnTo>
                    <a:lnTo>
                      <a:pt x="1472" y="1007"/>
                    </a:lnTo>
                    <a:lnTo>
                      <a:pt x="1477" y="1004"/>
                    </a:lnTo>
                    <a:lnTo>
                      <a:pt x="1481" y="1000"/>
                    </a:lnTo>
                    <a:lnTo>
                      <a:pt x="1485" y="996"/>
                    </a:lnTo>
                    <a:lnTo>
                      <a:pt x="1489" y="993"/>
                    </a:lnTo>
                    <a:lnTo>
                      <a:pt x="1493" y="989"/>
                    </a:lnTo>
                    <a:lnTo>
                      <a:pt x="1497" y="985"/>
                    </a:lnTo>
                    <a:lnTo>
                      <a:pt x="1501" y="981"/>
                    </a:lnTo>
                    <a:lnTo>
                      <a:pt x="1506" y="976"/>
                    </a:lnTo>
                    <a:lnTo>
                      <a:pt x="1510" y="972"/>
                    </a:lnTo>
                    <a:lnTo>
                      <a:pt x="1514" y="967"/>
                    </a:lnTo>
                    <a:lnTo>
                      <a:pt x="1518" y="962"/>
                    </a:lnTo>
                    <a:lnTo>
                      <a:pt x="1523" y="958"/>
                    </a:lnTo>
                    <a:lnTo>
                      <a:pt x="1527" y="953"/>
                    </a:lnTo>
                    <a:lnTo>
                      <a:pt x="1531" y="947"/>
                    </a:lnTo>
                    <a:lnTo>
                      <a:pt x="1535" y="942"/>
                    </a:lnTo>
                    <a:lnTo>
                      <a:pt x="1539" y="937"/>
                    </a:lnTo>
                    <a:lnTo>
                      <a:pt x="1543" y="931"/>
                    </a:lnTo>
                    <a:lnTo>
                      <a:pt x="1547" y="925"/>
                    </a:lnTo>
                    <a:lnTo>
                      <a:pt x="1552" y="919"/>
                    </a:lnTo>
                    <a:lnTo>
                      <a:pt x="1556" y="913"/>
                    </a:lnTo>
                    <a:lnTo>
                      <a:pt x="1560" y="907"/>
                    </a:lnTo>
                    <a:lnTo>
                      <a:pt x="1564" y="901"/>
                    </a:lnTo>
                    <a:lnTo>
                      <a:pt x="1568" y="895"/>
                    </a:lnTo>
                    <a:lnTo>
                      <a:pt x="1573" y="888"/>
                    </a:lnTo>
                    <a:lnTo>
                      <a:pt x="1577" y="882"/>
                    </a:lnTo>
                    <a:lnTo>
                      <a:pt x="1581" y="875"/>
                    </a:lnTo>
                    <a:lnTo>
                      <a:pt x="1585" y="868"/>
                    </a:lnTo>
                    <a:lnTo>
                      <a:pt x="1589" y="861"/>
                    </a:lnTo>
                    <a:lnTo>
                      <a:pt x="1593" y="854"/>
                    </a:lnTo>
                    <a:lnTo>
                      <a:pt x="1598" y="847"/>
                    </a:lnTo>
                    <a:lnTo>
                      <a:pt x="1602" y="839"/>
                    </a:lnTo>
                    <a:lnTo>
                      <a:pt x="1606" y="832"/>
                    </a:lnTo>
                    <a:lnTo>
                      <a:pt x="1610" y="824"/>
                    </a:lnTo>
                    <a:lnTo>
                      <a:pt x="1614" y="817"/>
                    </a:lnTo>
                    <a:lnTo>
                      <a:pt x="1619" y="809"/>
                    </a:lnTo>
                    <a:lnTo>
                      <a:pt x="1623" y="801"/>
                    </a:lnTo>
                    <a:lnTo>
                      <a:pt x="1627" y="793"/>
                    </a:lnTo>
                    <a:lnTo>
                      <a:pt x="1631" y="785"/>
                    </a:lnTo>
                    <a:lnTo>
                      <a:pt x="1636" y="777"/>
                    </a:lnTo>
                    <a:lnTo>
                      <a:pt x="1639" y="769"/>
                    </a:lnTo>
                    <a:lnTo>
                      <a:pt x="1644" y="760"/>
                    </a:lnTo>
                    <a:lnTo>
                      <a:pt x="1648" y="752"/>
                    </a:lnTo>
                    <a:lnTo>
                      <a:pt x="1652" y="744"/>
                    </a:lnTo>
                    <a:lnTo>
                      <a:pt x="1656" y="735"/>
                    </a:lnTo>
                    <a:lnTo>
                      <a:pt x="1660" y="726"/>
                    </a:lnTo>
                    <a:lnTo>
                      <a:pt x="1665" y="718"/>
                    </a:lnTo>
                    <a:lnTo>
                      <a:pt x="1669" y="709"/>
                    </a:lnTo>
                    <a:lnTo>
                      <a:pt x="1673" y="700"/>
                    </a:lnTo>
                    <a:lnTo>
                      <a:pt x="1677" y="691"/>
                    </a:lnTo>
                    <a:lnTo>
                      <a:pt x="1681" y="682"/>
                    </a:lnTo>
                    <a:lnTo>
                      <a:pt x="1686" y="673"/>
                    </a:lnTo>
                    <a:lnTo>
                      <a:pt x="1690" y="664"/>
                    </a:lnTo>
                    <a:lnTo>
                      <a:pt x="1694" y="655"/>
                    </a:lnTo>
                    <a:lnTo>
                      <a:pt x="1698" y="646"/>
                    </a:lnTo>
                    <a:lnTo>
                      <a:pt x="1702" y="636"/>
                    </a:lnTo>
                    <a:lnTo>
                      <a:pt x="1706" y="627"/>
                    </a:lnTo>
                    <a:lnTo>
                      <a:pt x="1711" y="618"/>
                    </a:lnTo>
                    <a:lnTo>
                      <a:pt x="1715" y="608"/>
                    </a:lnTo>
                    <a:lnTo>
                      <a:pt x="1719" y="599"/>
                    </a:lnTo>
                    <a:lnTo>
                      <a:pt x="1723" y="589"/>
                    </a:lnTo>
                    <a:lnTo>
                      <a:pt x="1727" y="580"/>
                    </a:lnTo>
                    <a:lnTo>
                      <a:pt x="1732" y="570"/>
                    </a:lnTo>
                    <a:lnTo>
                      <a:pt x="1736" y="560"/>
                    </a:lnTo>
                    <a:lnTo>
                      <a:pt x="1740" y="551"/>
                    </a:lnTo>
                    <a:lnTo>
                      <a:pt x="1744" y="541"/>
                    </a:lnTo>
                    <a:lnTo>
                      <a:pt x="1748" y="532"/>
                    </a:lnTo>
                    <a:lnTo>
                      <a:pt x="1752" y="522"/>
                    </a:lnTo>
                    <a:lnTo>
                      <a:pt x="1757" y="513"/>
                    </a:lnTo>
                    <a:lnTo>
                      <a:pt x="1761" y="503"/>
                    </a:lnTo>
                    <a:lnTo>
                      <a:pt x="1765" y="493"/>
                    </a:lnTo>
                    <a:lnTo>
                      <a:pt x="1769" y="484"/>
                    </a:lnTo>
                    <a:lnTo>
                      <a:pt x="1773" y="474"/>
                    </a:lnTo>
                    <a:lnTo>
                      <a:pt x="1778" y="464"/>
                    </a:lnTo>
                    <a:lnTo>
                      <a:pt x="1782" y="455"/>
                    </a:lnTo>
                    <a:lnTo>
                      <a:pt x="1786" y="445"/>
                    </a:lnTo>
                    <a:lnTo>
                      <a:pt x="1790" y="436"/>
                    </a:lnTo>
                    <a:lnTo>
                      <a:pt x="1794" y="426"/>
                    </a:lnTo>
                    <a:lnTo>
                      <a:pt x="1798" y="417"/>
                    </a:lnTo>
                    <a:lnTo>
                      <a:pt x="1803" y="407"/>
                    </a:lnTo>
                    <a:lnTo>
                      <a:pt x="1807" y="398"/>
                    </a:lnTo>
                    <a:lnTo>
                      <a:pt x="1811" y="388"/>
                    </a:lnTo>
                    <a:lnTo>
                      <a:pt x="1815" y="379"/>
                    </a:lnTo>
                    <a:lnTo>
                      <a:pt x="1819" y="369"/>
                    </a:lnTo>
                    <a:lnTo>
                      <a:pt x="1824" y="360"/>
                    </a:lnTo>
                    <a:lnTo>
                      <a:pt x="1828" y="351"/>
                    </a:lnTo>
                    <a:lnTo>
                      <a:pt x="1832" y="342"/>
                    </a:lnTo>
                    <a:lnTo>
                      <a:pt x="1836" y="333"/>
                    </a:lnTo>
                    <a:lnTo>
                      <a:pt x="1840" y="324"/>
                    </a:lnTo>
                    <a:lnTo>
                      <a:pt x="1844" y="315"/>
                    </a:lnTo>
                    <a:lnTo>
                      <a:pt x="1849" y="306"/>
                    </a:lnTo>
                    <a:lnTo>
                      <a:pt x="1853" y="297"/>
                    </a:lnTo>
                    <a:lnTo>
                      <a:pt x="1857" y="288"/>
                    </a:lnTo>
                    <a:lnTo>
                      <a:pt x="1861" y="279"/>
                    </a:lnTo>
                    <a:lnTo>
                      <a:pt x="1865" y="271"/>
                    </a:lnTo>
                    <a:lnTo>
                      <a:pt x="1870" y="262"/>
                    </a:lnTo>
                    <a:lnTo>
                      <a:pt x="1874" y="254"/>
                    </a:lnTo>
                    <a:lnTo>
                      <a:pt x="1878" y="245"/>
                    </a:lnTo>
                    <a:lnTo>
                      <a:pt x="1882" y="237"/>
                    </a:lnTo>
                    <a:lnTo>
                      <a:pt x="1886" y="229"/>
                    </a:lnTo>
                    <a:lnTo>
                      <a:pt x="1890" y="221"/>
                    </a:lnTo>
                    <a:lnTo>
                      <a:pt x="1895" y="213"/>
                    </a:lnTo>
                    <a:lnTo>
                      <a:pt x="1899" y="205"/>
                    </a:lnTo>
                    <a:lnTo>
                      <a:pt x="1903" y="197"/>
                    </a:lnTo>
                    <a:lnTo>
                      <a:pt x="1907" y="190"/>
                    </a:lnTo>
                    <a:lnTo>
                      <a:pt x="1911" y="182"/>
                    </a:lnTo>
                    <a:lnTo>
                      <a:pt x="1916" y="175"/>
                    </a:lnTo>
                    <a:lnTo>
                      <a:pt x="1920" y="167"/>
                    </a:lnTo>
                    <a:lnTo>
                      <a:pt x="1924" y="160"/>
                    </a:lnTo>
                    <a:lnTo>
                      <a:pt x="1928" y="153"/>
                    </a:lnTo>
                    <a:lnTo>
                      <a:pt x="1932" y="146"/>
                    </a:lnTo>
                    <a:lnTo>
                      <a:pt x="1936" y="139"/>
                    </a:lnTo>
                    <a:lnTo>
                      <a:pt x="1941" y="133"/>
                    </a:lnTo>
                    <a:lnTo>
                      <a:pt x="1945" y="126"/>
                    </a:lnTo>
                    <a:lnTo>
                      <a:pt x="1949" y="120"/>
                    </a:lnTo>
                    <a:lnTo>
                      <a:pt x="1953" y="114"/>
                    </a:lnTo>
                    <a:lnTo>
                      <a:pt x="1957" y="107"/>
                    </a:lnTo>
                    <a:lnTo>
                      <a:pt x="1962" y="101"/>
                    </a:lnTo>
                    <a:lnTo>
                      <a:pt x="1966" y="96"/>
                    </a:lnTo>
                    <a:lnTo>
                      <a:pt x="1970" y="90"/>
                    </a:lnTo>
                    <a:lnTo>
                      <a:pt x="1974" y="85"/>
                    </a:lnTo>
                    <a:lnTo>
                      <a:pt x="1978" y="79"/>
                    </a:lnTo>
                    <a:lnTo>
                      <a:pt x="1983" y="74"/>
                    </a:lnTo>
                    <a:lnTo>
                      <a:pt x="1987" y="69"/>
                    </a:lnTo>
                    <a:lnTo>
                      <a:pt x="1991" y="64"/>
                    </a:lnTo>
                    <a:lnTo>
                      <a:pt x="1995" y="60"/>
                    </a:lnTo>
                    <a:lnTo>
                      <a:pt x="1999" y="55"/>
                    </a:lnTo>
                    <a:lnTo>
                      <a:pt x="2003" y="51"/>
                    </a:lnTo>
                    <a:lnTo>
                      <a:pt x="2008" y="46"/>
                    </a:lnTo>
                    <a:lnTo>
                      <a:pt x="2012" y="43"/>
                    </a:lnTo>
                    <a:lnTo>
                      <a:pt x="2016" y="39"/>
                    </a:lnTo>
                    <a:lnTo>
                      <a:pt x="2020" y="35"/>
                    </a:lnTo>
                    <a:lnTo>
                      <a:pt x="2024" y="31"/>
                    </a:lnTo>
                    <a:lnTo>
                      <a:pt x="2029" y="28"/>
                    </a:lnTo>
                    <a:lnTo>
                      <a:pt x="2033" y="25"/>
                    </a:lnTo>
                    <a:lnTo>
                      <a:pt x="2037" y="22"/>
                    </a:lnTo>
                    <a:lnTo>
                      <a:pt x="2041" y="19"/>
                    </a:lnTo>
                    <a:lnTo>
                      <a:pt x="2045" y="16"/>
                    </a:lnTo>
                    <a:lnTo>
                      <a:pt x="2049" y="14"/>
                    </a:lnTo>
                    <a:lnTo>
                      <a:pt x="2054" y="12"/>
                    </a:lnTo>
                    <a:lnTo>
                      <a:pt x="2058" y="10"/>
                    </a:lnTo>
                    <a:lnTo>
                      <a:pt x="2062" y="8"/>
                    </a:lnTo>
                    <a:lnTo>
                      <a:pt x="2066" y="6"/>
                    </a:lnTo>
                    <a:lnTo>
                      <a:pt x="2070" y="4"/>
                    </a:lnTo>
                    <a:lnTo>
                      <a:pt x="2075" y="3"/>
                    </a:lnTo>
                    <a:lnTo>
                      <a:pt x="2079" y="2"/>
                    </a:lnTo>
                    <a:lnTo>
                      <a:pt x="2083" y="1"/>
                    </a:lnTo>
                    <a:lnTo>
                      <a:pt x="2087"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207">
                <a:extLst>
                  <a:ext uri="{FF2B5EF4-FFF2-40B4-BE49-F238E27FC236}">
                    <a16:creationId xmlns:a16="http://schemas.microsoft.com/office/drawing/2014/main" id="{2B3136C9-327C-8379-F646-B5DD4EDB8D6E}"/>
                  </a:ext>
                </a:extLst>
              </p:cNvPr>
              <p:cNvSpPr>
                <a:spLocks noEditPoints="1"/>
              </p:cNvSpPr>
              <p:nvPr/>
            </p:nvSpPr>
            <p:spPr bwMode="auto">
              <a:xfrm>
                <a:off x="665" y="1263"/>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208">
                <a:extLst>
                  <a:ext uri="{FF2B5EF4-FFF2-40B4-BE49-F238E27FC236}">
                    <a16:creationId xmlns:a16="http://schemas.microsoft.com/office/drawing/2014/main" id="{5205C87C-28EE-C78D-DEBE-C4137AAB839B}"/>
                  </a:ext>
                </a:extLst>
              </p:cNvPr>
              <p:cNvSpPr>
                <a:spLocks noEditPoints="1"/>
              </p:cNvSpPr>
              <p:nvPr/>
            </p:nvSpPr>
            <p:spPr bwMode="auto">
              <a:xfrm>
                <a:off x="1709" y="1375"/>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209">
                <a:extLst>
                  <a:ext uri="{FF2B5EF4-FFF2-40B4-BE49-F238E27FC236}">
                    <a16:creationId xmlns:a16="http://schemas.microsoft.com/office/drawing/2014/main" id="{780098B5-9CE1-2121-ED9B-BDA607F18268}"/>
                  </a:ext>
                </a:extLst>
              </p:cNvPr>
              <p:cNvSpPr>
                <a:spLocks noEditPoints="1"/>
              </p:cNvSpPr>
              <p:nvPr/>
            </p:nvSpPr>
            <p:spPr bwMode="auto">
              <a:xfrm>
                <a:off x="2084" y="1619"/>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210">
                <a:extLst>
                  <a:ext uri="{FF2B5EF4-FFF2-40B4-BE49-F238E27FC236}">
                    <a16:creationId xmlns:a16="http://schemas.microsoft.com/office/drawing/2014/main" id="{D1AFF3EB-A6D2-C0DD-6DD2-2F3A2E5CA5F3}"/>
                  </a:ext>
                </a:extLst>
              </p:cNvPr>
              <p:cNvSpPr>
                <a:spLocks noEditPoints="1"/>
              </p:cNvSpPr>
              <p:nvPr/>
            </p:nvSpPr>
            <p:spPr bwMode="auto">
              <a:xfrm>
                <a:off x="2752" y="583"/>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211">
                <a:extLst>
                  <a:ext uri="{FF2B5EF4-FFF2-40B4-BE49-F238E27FC236}">
                    <a16:creationId xmlns:a16="http://schemas.microsoft.com/office/drawing/2014/main" id="{36337EC7-4E49-416B-2FD5-DCFAE3E57251}"/>
                  </a:ext>
                </a:extLst>
              </p:cNvPr>
              <p:cNvSpPr>
                <a:spLocks/>
              </p:cNvSpPr>
              <p:nvPr/>
            </p:nvSpPr>
            <p:spPr bwMode="auto">
              <a:xfrm>
                <a:off x="699" y="617"/>
                <a:ext cx="2087" cy="1160"/>
              </a:xfrm>
              <a:custGeom>
                <a:avLst/>
                <a:gdLst>
                  <a:gd name="T0" fmla="*/ 29 w 2087"/>
                  <a:gd name="T1" fmla="*/ 716 h 1160"/>
                  <a:gd name="T2" fmla="*/ 63 w 2087"/>
                  <a:gd name="T3" fmla="*/ 756 h 1160"/>
                  <a:gd name="T4" fmla="*/ 97 w 2087"/>
                  <a:gd name="T5" fmla="*/ 793 h 1160"/>
                  <a:gd name="T6" fmla="*/ 130 w 2087"/>
                  <a:gd name="T7" fmla="*/ 824 h 1160"/>
                  <a:gd name="T8" fmla="*/ 163 w 2087"/>
                  <a:gd name="T9" fmla="*/ 850 h 1160"/>
                  <a:gd name="T10" fmla="*/ 197 w 2087"/>
                  <a:gd name="T11" fmla="*/ 870 h 1160"/>
                  <a:gd name="T12" fmla="*/ 230 w 2087"/>
                  <a:gd name="T13" fmla="*/ 883 h 1160"/>
                  <a:gd name="T14" fmla="*/ 264 w 2087"/>
                  <a:gd name="T15" fmla="*/ 890 h 1160"/>
                  <a:gd name="T16" fmla="*/ 297 w 2087"/>
                  <a:gd name="T17" fmla="*/ 892 h 1160"/>
                  <a:gd name="T18" fmla="*/ 331 w 2087"/>
                  <a:gd name="T19" fmla="*/ 891 h 1160"/>
                  <a:gd name="T20" fmla="*/ 364 w 2087"/>
                  <a:gd name="T21" fmla="*/ 886 h 1160"/>
                  <a:gd name="T22" fmla="*/ 397 w 2087"/>
                  <a:gd name="T23" fmla="*/ 879 h 1160"/>
                  <a:gd name="T24" fmla="*/ 431 w 2087"/>
                  <a:gd name="T25" fmla="*/ 871 h 1160"/>
                  <a:gd name="T26" fmla="*/ 464 w 2087"/>
                  <a:gd name="T27" fmla="*/ 863 h 1160"/>
                  <a:gd name="T28" fmla="*/ 498 w 2087"/>
                  <a:gd name="T29" fmla="*/ 856 h 1160"/>
                  <a:gd name="T30" fmla="*/ 531 w 2087"/>
                  <a:gd name="T31" fmla="*/ 850 h 1160"/>
                  <a:gd name="T32" fmla="*/ 565 w 2087"/>
                  <a:gd name="T33" fmla="*/ 845 h 1160"/>
                  <a:gd name="T34" fmla="*/ 598 w 2087"/>
                  <a:gd name="T35" fmla="*/ 842 h 1160"/>
                  <a:gd name="T36" fmla="*/ 632 w 2087"/>
                  <a:gd name="T37" fmla="*/ 841 h 1160"/>
                  <a:gd name="T38" fmla="*/ 665 w 2087"/>
                  <a:gd name="T39" fmla="*/ 840 h 1160"/>
                  <a:gd name="T40" fmla="*/ 698 w 2087"/>
                  <a:gd name="T41" fmla="*/ 840 h 1160"/>
                  <a:gd name="T42" fmla="*/ 732 w 2087"/>
                  <a:gd name="T43" fmla="*/ 840 h 1160"/>
                  <a:gd name="T44" fmla="*/ 765 w 2087"/>
                  <a:gd name="T45" fmla="*/ 839 h 1160"/>
                  <a:gd name="T46" fmla="*/ 799 w 2087"/>
                  <a:gd name="T47" fmla="*/ 837 h 1160"/>
                  <a:gd name="T48" fmla="*/ 832 w 2087"/>
                  <a:gd name="T49" fmla="*/ 834 h 1160"/>
                  <a:gd name="T50" fmla="*/ 866 w 2087"/>
                  <a:gd name="T51" fmla="*/ 830 h 1160"/>
                  <a:gd name="T52" fmla="*/ 899 w 2087"/>
                  <a:gd name="T53" fmla="*/ 823 h 1160"/>
                  <a:gd name="T54" fmla="*/ 933 w 2087"/>
                  <a:gd name="T55" fmla="*/ 816 h 1160"/>
                  <a:gd name="T56" fmla="*/ 966 w 2087"/>
                  <a:gd name="T57" fmla="*/ 808 h 1160"/>
                  <a:gd name="T58" fmla="*/ 1000 w 2087"/>
                  <a:gd name="T59" fmla="*/ 800 h 1160"/>
                  <a:gd name="T60" fmla="*/ 1033 w 2087"/>
                  <a:gd name="T61" fmla="*/ 793 h 1160"/>
                  <a:gd name="T62" fmla="*/ 1067 w 2087"/>
                  <a:gd name="T63" fmla="*/ 789 h 1160"/>
                  <a:gd name="T64" fmla="*/ 1100 w 2087"/>
                  <a:gd name="T65" fmla="*/ 788 h 1160"/>
                  <a:gd name="T66" fmla="*/ 1134 w 2087"/>
                  <a:gd name="T67" fmla="*/ 791 h 1160"/>
                  <a:gd name="T68" fmla="*/ 1167 w 2087"/>
                  <a:gd name="T69" fmla="*/ 799 h 1160"/>
                  <a:gd name="T70" fmla="*/ 1200 w 2087"/>
                  <a:gd name="T71" fmla="*/ 814 h 1160"/>
                  <a:gd name="T72" fmla="*/ 1234 w 2087"/>
                  <a:gd name="T73" fmla="*/ 834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1 h 1160"/>
                  <a:gd name="T102" fmla="*/ 1736 w 2087"/>
                  <a:gd name="T103" fmla="*/ 982 h 1160"/>
                  <a:gd name="T104" fmla="*/ 1769 w 2087"/>
                  <a:gd name="T105" fmla="*/ 896 h 1160"/>
                  <a:gd name="T106" fmla="*/ 1803 w 2087"/>
                  <a:gd name="T107" fmla="*/ 796 h 1160"/>
                  <a:gd name="T108" fmla="*/ 1836 w 2087"/>
                  <a:gd name="T109" fmla="*/ 686 h 1160"/>
                  <a:gd name="T110" fmla="*/ 1870 w 2087"/>
                  <a:gd name="T111" fmla="*/ 568 h 1160"/>
                  <a:gd name="T112" fmla="*/ 1903 w 2087"/>
                  <a:gd name="T113" fmla="*/ 449 h 1160"/>
                  <a:gd name="T114" fmla="*/ 1936 w 2087"/>
                  <a:gd name="T115" fmla="*/ 332 h 1160"/>
                  <a:gd name="T116" fmla="*/ 1970 w 2087"/>
                  <a:gd name="T117" fmla="*/ 224 h 1160"/>
                  <a:gd name="T118" fmla="*/ 2003 w 2087"/>
                  <a:gd name="T119" fmla="*/ 132 h 1160"/>
                  <a:gd name="T120" fmla="*/ 2037 w 2087"/>
                  <a:gd name="T121" fmla="*/ 59 h 1160"/>
                  <a:gd name="T122" fmla="*/ 2070 w 2087"/>
                  <a:gd name="T123" fmla="*/ 12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5"/>
                    </a:lnTo>
                    <a:lnTo>
                      <a:pt x="8" y="690"/>
                    </a:lnTo>
                    <a:lnTo>
                      <a:pt x="13" y="695"/>
                    </a:lnTo>
                    <a:lnTo>
                      <a:pt x="17" y="701"/>
                    </a:lnTo>
                    <a:lnTo>
                      <a:pt x="21" y="706"/>
                    </a:lnTo>
                    <a:lnTo>
                      <a:pt x="25" y="711"/>
                    </a:lnTo>
                    <a:lnTo>
                      <a:pt x="29" y="716"/>
                    </a:lnTo>
                    <a:lnTo>
                      <a:pt x="34" y="721"/>
                    </a:lnTo>
                    <a:lnTo>
                      <a:pt x="38" y="726"/>
                    </a:lnTo>
                    <a:lnTo>
                      <a:pt x="42" y="732"/>
                    </a:lnTo>
                    <a:lnTo>
                      <a:pt x="46" y="737"/>
                    </a:lnTo>
                    <a:lnTo>
                      <a:pt x="50" y="741"/>
                    </a:lnTo>
                    <a:lnTo>
                      <a:pt x="54" y="747"/>
                    </a:lnTo>
                    <a:lnTo>
                      <a:pt x="59" y="751"/>
                    </a:lnTo>
                    <a:lnTo>
                      <a:pt x="63" y="756"/>
                    </a:lnTo>
                    <a:lnTo>
                      <a:pt x="67" y="761"/>
                    </a:lnTo>
                    <a:lnTo>
                      <a:pt x="71" y="766"/>
                    </a:lnTo>
                    <a:lnTo>
                      <a:pt x="75" y="770"/>
                    </a:lnTo>
                    <a:lnTo>
                      <a:pt x="80" y="775"/>
                    </a:lnTo>
                    <a:lnTo>
                      <a:pt x="84" y="780"/>
                    </a:lnTo>
                    <a:lnTo>
                      <a:pt x="88" y="784"/>
                    </a:lnTo>
                    <a:lnTo>
                      <a:pt x="92" y="788"/>
                    </a:lnTo>
                    <a:lnTo>
                      <a:pt x="97" y="793"/>
                    </a:lnTo>
                    <a:lnTo>
                      <a:pt x="100" y="797"/>
                    </a:lnTo>
                    <a:lnTo>
                      <a:pt x="105" y="801"/>
                    </a:lnTo>
                    <a:lnTo>
                      <a:pt x="109" y="805"/>
                    </a:lnTo>
                    <a:lnTo>
                      <a:pt x="113" y="809"/>
                    </a:lnTo>
                    <a:lnTo>
                      <a:pt x="117" y="813"/>
                    </a:lnTo>
                    <a:lnTo>
                      <a:pt x="121" y="817"/>
                    </a:lnTo>
                    <a:lnTo>
                      <a:pt x="126" y="821"/>
                    </a:lnTo>
                    <a:lnTo>
                      <a:pt x="130" y="824"/>
                    </a:lnTo>
                    <a:lnTo>
                      <a:pt x="134" y="828"/>
                    </a:lnTo>
                    <a:lnTo>
                      <a:pt x="138" y="831"/>
                    </a:lnTo>
                    <a:lnTo>
                      <a:pt x="142" y="835"/>
                    </a:lnTo>
                    <a:lnTo>
                      <a:pt x="147" y="838"/>
                    </a:lnTo>
                    <a:lnTo>
                      <a:pt x="151" y="841"/>
                    </a:lnTo>
                    <a:lnTo>
                      <a:pt x="155" y="844"/>
                    </a:lnTo>
                    <a:lnTo>
                      <a:pt x="159" y="847"/>
                    </a:lnTo>
                    <a:lnTo>
                      <a:pt x="163" y="850"/>
                    </a:lnTo>
                    <a:lnTo>
                      <a:pt x="167" y="853"/>
                    </a:lnTo>
                    <a:lnTo>
                      <a:pt x="172" y="855"/>
                    </a:lnTo>
                    <a:lnTo>
                      <a:pt x="176" y="858"/>
                    </a:lnTo>
                    <a:lnTo>
                      <a:pt x="180" y="861"/>
                    </a:lnTo>
                    <a:lnTo>
                      <a:pt x="184" y="863"/>
                    </a:lnTo>
                    <a:lnTo>
                      <a:pt x="188" y="865"/>
                    </a:lnTo>
                    <a:lnTo>
                      <a:pt x="193" y="867"/>
                    </a:lnTo>
                    <a:lnTo>
                      <a:pt x="197" y="870"/>
                    </a:lnTo>
                    <a:lnTo>
                      <a:pt x="201" y="871"/>
                    </a:lnTo>
                    <a:lnTo>
                      <a:pt x="205" y="873"/>
                    </a:lnTo>
                    <a:lnTo>
                      <a:pt x="209" y="875"/>
                    </a:lnTo>
                    <a:lnTo>
                      <a:pt x="213" y="877"/>
                    </a:lnTo>
                    <a:lnTo>
                      <a:pt x="218" y="879"/>
                    </a:lnTo>
                    <a:lnTo>
                      <a:pt x="222" y="880"/>
                    </a:lnTo>
                    <a:lnTo>
                      <a:pt x="226" y="881"/>
                    </a:lnTo>
                    <a:lnTo>
                      <a:pt x="230" y="883"/>
                    </a:lnTo>
                    <a:lnTo>
                      <a:pt x="234" y="884"/>
                    </a:lnTo>
                    <a:lnTo>
                      <a:pt x="239" y="885"/>
                    </a:lnTo>
                    <a:lnTo>
                      <a:pt x="243" y="886"/>
                    </a:lnTo>
                    <a:lnTo>
                      <a:pt x="247" y="887"/>
                    </a:lnTo>
                    <a:lnTo>
                      <a:pt x="251" y="888"/>
                    </a:lnTo>
                    <a:lnTo>
                      <a:pt x="255" y="889"/>
                    </a:lnTo>
                    <a:lnTo>
                      <a:pt x="259" y="889"/>
                    </a:lnTo>
                    <a:lnTo>
                      <a:pt x="264" y="890"/>
                    </a:lnTo>
                    <a:lnTo>
                      <a:pt x="268" y="891"/>
                    </a:lnTo>
                    <a:lnTo>
                      <a:pt x="272" y="891"/>
                    </a:lnTo>
                    <a:lnTo>
                      <a:pt x="276" y="891"/>
                    </a:lnTo>
                    <a:lnTo>
                      <a:pt x="280" y="892"/>
                    </a:lnTo>
                    <a:lnTo>
                      <a:pt x="285" y="892"/>
                    </a:lnTo>
                    <a:lnTo>
                      <a:pt x="289" y="892"/>
                    </a:lnTo>
                    <a:lnTo>
                      <a:pt x="293" y="892"/>
                    </a:lnTo>
                    <a:lnTo>
                      <a:pt x="297" y="892"/>
                    </a:lnTo>
                    <a:lnTo>
                      <a:pt x="301" y="892"/>
                    </a:lnTo>
                    <a:lnTo>
                      <a:pt x="305" y="892"/>
                    </a:lnTo>
                    <a:lnTo>
                      <a:pt x="310" y="892"/>
                    </a:lnTo>
                    <a:lnTo>
                      <a:pt x="314" y="892"/>
                    </a:lnTo>
                    <a:lnTo>
                      <a:pt x="318" y="892"/>
                    </a:lnTo>
                    <a:lnTo>
                      <a:pt x="322" y="891"/>
                    </a:lnTo>
                    <a:lnTo>
                      <a:pt x="326" y="891"/>
                    </a:lnTo>
                    <a:lnTo>
                      <a:pt x="331" y="891"/>
                    </a:lnTo>
                    <a:lnTo>
                      <a:pt x="335" y="890"/>
                    </a:lnTo>
                    <a:lnTo>
                      <a:pt x="339" y="890"/>
                    </a:lnTo>
                    <a:lnTo>
                      <a:pt x="343" y="889"/>
                    </a:lnTo>
                    <a:lnTo>
                      <a:pt x="347" y="888"/>
                    </a:lnTo>
                    <a:lnTo>
                      <a:pt x="351" y="888"/>
                    </a:lnTo>
                    <a:lnTo>
                      <a:pt x="356" y="887"/>
                    </a:lnTo>
                    <a:lnTo>
                      <a:pt x="360" y="886"/>
                    </a:lnTo>
                    <a:lnTo>
                      <a:pt x="364" y="886"/>
                    </a:lnTo>
                    <a:lnTo>
                      <a:pt x="368" y="885"/>
                    </a:lnTo>
                    <a:lnTo>
                      <a:pt x="372" y="884"/>
                    </a:lnTo>
                    <a:lnTo>
                      <a:pt x="377" y="883"/>
                    </a:lnTo>
                    <a:lnTo>
                      <a:pt x="381" y="882"/>
                    </a:lnTo>
                    <a:lnTo>
                      <a:pt x="385" y="882"/>
                    </a:lnTo>
                    <a:lnTo>
                      <a:pt x="389" y="881"/>
                    </a:lnTo>
                    <a:lnTo>
                      <a:pt x="393" y="880"/>
                    </a:lnTo>
                    <a:lnTo>
                      <a:pt x="397" y="879"/>
                    </a:lnTo>
                    <a:lnTo>
                      <a:pt x="402" y="878"/>
                    </a:lnTo>
                    <a:lnTo>
                      <a:pt x="406" y="877"/>
                    </a:lnTo>
                    <a:lnTo>
                      <a:pt x="410" y="876"/>
                    </a:lnTo>
                    <a:lnTo>
                      <a:pt x="414" y="875"/>
                    </a:lnTo>
                    <a:lnTo>
                      <a:pt x="418" y="874"/>
                    </a:lnTo>
                    <a:lnTo>
                      <a:pt x="423" y="873"/>
                    </a:lnTo>
                    <a:lnTo>
                      <a:pt x="427" y="872"/>
                    </a:lnTo>
                    <a:lnTo>
                      <a:pt x="431" y="871"/>
                    </a:lnTo>
                    <a:lnTo>
                      <a:pt x="435" y="870"/>
                    </a:lnTo>
                    <a:lnTo>
                      <a:pt x="439" y="869"/>
                    </a:lnTo>
                    <a:lnTo>
                      <a:pt x="444" y="868"/>
                    </a:lnTo>
                    <a:lnTo>
                      <a:pt x="448" y="867"/>
                    </a:lnTo>
                    <a:lnTo>
                      <a:pt x="452" y="866"/>
                    </a:lnTo>
                    <a:lnTo>
                      <a:pt x="456" y="865"/>
                    </a:lnTo>
                    <a:lnTo>
                      <a:pt x="460" y="864"/>
                    </a:lnTo>
                    <a:lnTo>
                      <a:pt x="464" y="863"/>
                    </a:lnTo>
                    <a:lnTo>
                      <a:pt x="469" y="862"/>
                    </a:lnTo>
                    <a:lnTo>
                      <a:pt x="473" y="861"/>
                    </a:lnTo>
                    <a:lnTo>
                      <a:pt x="477" y="860"/>
                    </a:lnTo>
                    <a:lnTo>
                      <a:pt x="481" y="859"/>
                    </a:lnTo>
                    <a:lnTo>
                      <a:pt x="485" y="858"/>
                    </a:lnTo>
                    <a:lnTo>
                      <a:pt x="490" y="858"/>
                    </a:lnTo>
                    <a:lnTo>
                      <a:pt x="494" y="857"/>
                    </a:lnTo>
                    <a:lnTo>
                      <a:pt x="498" y="856"/>
                    </a:lnTo>
                    <a:lnTo>
                      <a:pt x="502" y="855"/>
                    </a:lnTo>
                    <a:lnTo>
                      <a:pt x="506" y="854"/>
                    </a:lnTo>
                    <a:lnTo>
                      <a:pt x="510" y="853"/>
                    </a:lnTo>
                    <a:lnTo>
                      <a:pt x="515" y="853"/>
                    </a:lnTo>
                    <a:lnTo>
                      <a:pt x="519" y="852"/>
                    </a:lnTo>
                    <a:lnTo>
                      <a:pt x="523" y="851"/>
                    </a:lnTo>
                    <a:lnTo>
                      <a:pt x="527" y="850"/>
                    </a:lnTo>
                    <a:lnTo>
                      <a:pt x="531" y="850"/>
                    </a:lnTo>
                    <a:lnTo>
                      <a:pt x="536" y="849"/>
                    </a:lnTo>
                    <a:lnTo>
                      <a:pt x="540" y="848"/>
                    </a:lnTo>
                    <a:lnTo>
                      <a:pt x="544" y="848"/>
                    </a:lnTo>
                    <a:lnTo>
                      <a:pt x="548" y="847"/>
                    </a:lnTo>
                    <a:lnTo>
                      <a:pt x="552" y="847"/>
                    </a:lnTo>
                    <a:lnTo>
                      <a:pt x="556" y="846"/>
                    </a:lnTo>
                    <a:lnTo>
                      <a:pt x="561" y="846"/>
                    </a:lnTo>
                    <a:lnTo>
                      <a:pt x="565" y="845"/>
                    </a:lnTo>
                    <a:lnTo>
                      <a:pt x="569" y="845"/>
                    </a:lnTo>
                    <a:lnTo>
                      <a:pt x="573" y="844"/>
                    </a:lnTo>
                    <a:lnTo>
                      <a:pt x="577" y="844"/>
                    </a:lnTo>
                    <a:lnTo>
                      <a:pt x="582" y="844"/>
                    </a:lnTo>
                    <a:lnTo>
                      <a:pt x="586" y="843"/>
                    </a:lnTo>
                    <a:lnTo>
                      <a:pt x="590" y="843"/>
                    </a:lnTo>
                    <a:lnTo>
                      <a:pt x="594" y="842"/>
                    </a:lnTo>
                    <a:lnTo>
                      <a:pt x="598" y="842"/>
                    </a:lnTo>
                    <a:lnTo>
                      <a:pt x="602" y="842"/>
                    </a:lnTo>
                    <a:lnTo>
                      <a:pt x="607" y="842"/>
                    </a:lnTo>
                    <a:lnTo>
                      <a:pt x="611" y="842"/>
                    </a:lnTo>
                    <a:lnTo>
                      <a:pt x="615" y="841"/>
                    </a:lnTo>
                    <a:lnTo>
                      <a:pt x="619" y="841"/>
                    </a:lnTo>
                    <a:lnTo>
                      <a:pt x="623" y="841"/>
                    </a:lnTo>
                    <a:lnTo>
                      <a:pt x="628" y="841"/>
                    </a:lnTo>
                    <a:lnTo>
                      <a:pt x="632" y="841"/>
                    </a:lnTo>
                    <a:lnTo>
                      <a:pt x="636" y="841"/>
                    </a:lnTo>
                    <a:lnTo>
                      <a:pt x="640" y="841"/>
                    </a:lnTo>
                    <a:lnTo>
                      <a:pt x="644" y="840"/>
                    </a:lnTo>
                    <a:lnTo>
                      <a:pt x="648" y="840"/>
                    </a:lnTo>
                    <a:lnTo>
                      <a:pt x="652" y="840"/>
                    </a:lnTo>
                    <a:lnTo>
                      <a:pt x="657" y="840"/>
                    </a:lnTo>
                    <a:lnTo>
                      <a:pt x="661" y="840"/>
                    </a:lnTo>
                    <a:lnTo>
                      <a:pt x="665" y="840"/>
                    </a:lnTo>
                    <a:lnTo>
                      <a:pt x="669" y="840"/>
                    </a:lnTo>
                    <a:lnTo>
                      <a:pt x="674" y="840"/>
                    </a:lnTo>
                    <a:lnTo>
                      <a:pt x="678" y="840"/>
                    </a:lnTo>
                    <a:lnTo>
                      <a:pt x="682" y="840"/>
                    </a:lnTo>
                    <a:lnTo>
                      <a:pt x="686" y="840"/>
                    </a:lnTo>
                    <a:lnTo>
                      <a:pt x="690" y="840"/>
                    </a:lnTo>
                    <a:lnTo>
                      <a:pt x="694" y="840"/>
                    </a:lnTo>
                    <a:lnTo>
                      <a:pt x="698" y="840"/>
                    </a:lnTo>
                    <a:lnTo>
                      <a:pt x="703" y="840"/>
                    </a:lnTo>
                    <a:lnTo>
                      <a:pt x="707" y="840"/>
                    </a:lnTo>
                    <a:lnTo>
                      <a:pt x="711" y="840"/>
                    </a:lnTo>
                    <a:lnTo>
                      <a:pt x="715" y="840"/>
                    </a:lnTo>
                    <a:lnTo>
                      <a:pt x="720" y="840"/>
                    </a:lnTo>
                    <a:lnTo>
                      <a:pt x="724" y="840"/>
                    </a:lnTo>
                    <a:lnTo>
                      <a:pt x="728" y="840"/>
                    </a:lnTo>
                    <a:lnTo>
                      <a:pt x="732" y="840"/>
                    </a:lnTo>
                    <a:lnTo>
                      <a:pt x="736" y="840"/>
                    </a:lnTo>
                    <a:lnTo>
                      <a:pt x="741" y="840"/>
                    </a:lnTo>
                    <a:lnTo>
                      <a:pt x="744" y="840"/>
                    </a:lnTo>
                    <a:lnTo>
                      <a:pt x="749" y="840"/>
                    </a:lnTo>
                    <a:lnTo>
                      <a:pt x="753" y="840"/>
                    </a:lnTo>
                    <a:lnTo>
                      <a:pt x="757" y="839"/>
                    </a:lnTo>
                    <a:lnTo>
                      <a:pt x="761" y="839"/>
                    </a:lnTo>
                    <a:lnTo>
                      <a:pt x="765" y="839"/>
                    </a:lnTo>
                    <a:lnTo>
                      <a:pt x="770" y="839"/>
                    </a:lnTo>
                    <a:lnTo>
                      <a:pt x="774" y="839"/>
                    </a:lnTo>
                    <a:lnTo>
                      <a:pt x="778" y="839"/>
                    </a:lnTo>
                    <a:lnTo>
                      <a:pt x="782" y="839"/>
                    </a:lnTo>
                    <a:lnTo>
                      <a:pt x="787" y="838"/>
                    </a:lnTo>
                    <a:lnTo>
                      <a:pt x="791" y="838"/>
                    </a:lnTo>
                    <a:lnTo>
                      <a:pt x="795" y="838"/>
                    </a:lnTo>
                    <a:lnTo>
                      <a:pt x="799" y="837"/>
                    </a:lnTo>
                    <a:lnTo>
                      <a:pt x="803" y="837"/>
                    </a:lnTo>
                    <a:lnTo>
                      <a:pt x="807" y="837"/>
                    </a:lnTo>
                    <a:lnTo>
                      <a:pt x="811" y="836"/>
                    </a:lnTo>
                    <a:lnTo>
                      <a:pt x="816" y="836"/>
                    </a:lnTo>
                    <a:lnTo>
                      <a:pt x="820" y="836"/>
                    </a:lnTo>
                    <a:lnTo>
                      <a:pt x="824" y="835"/>
                    </a:lnTo>
                    <a:lnTo>
                      <a:pt x="828" y="835"/>
                    </a:lnTo>
                    <a:lnTo>
                      <a:pt x="832" y="834"/>
                    </a:lnTo>
                    <a:lnTo>
                      <a:pt x="837" y="834"/>
                    </a:lnTo>
                    <a:lnTo>
                      <a:pt x="841" y="833"/>
                    </a:lnTo>
                    <a:lnTo>
                      <a:pt x="845" y="833"/>
                    </a:lnTo>
                    <a:lnTo>
                      <a:pt x="849" y="832"/>
                    </a:lnTo>
                    <a:lnTo>
                      <a:pt x="853" y="832"/>
                    </a:lnTo>
                    <a:lnTo>
                      <a:pt x="857" y="831"/>
                    </a:lnTo>
                    <a:lnTo>
                      <a:pt x="862" y="830"/>
                    </a:lnTo>
                    <a:lnTo>
                      <a:pt x="866" y="830"/>
                    </a:lnTo>
                    <a:lnTo>
                      <a:pt x="870" y="829"/>
                    </a:lnTo>
                    <a:lnTo>
                      <a:pt x="874" y="828"/>
                    </a:lnTo>
                    <a:lnTo>
                      <a:pt x="878" y="827"/>
                    </a:lnTo>
                    <a:lnTo>
                      <a:pt x="883" y="827"/>
                    </a:lnTo>
                    <a:lnTo>
                      <a:pt x="887" y="826"/>
                    </a:lnTo>
                    <a:lnTo>
                      <a:pt x="891" y="825"/>
                    </a:lnTo>
                    <a:lnTo>
                      <a:pt x="895" y="824"/>
                    </a:lnTo>
                    <a:lnTo>
                      <a:pt x="899" y="823"/>
                    </a:lnTo>
                    <a:lnTo>
                      <a:pt x="903" y="823"/>
                    </a:lnTo>
                    <a:lnTo>
                      <a:pt x="908" y="822"/>
                    </a:lnTo>
                    <a:lnTo>
                      <a:pt x="912" y="821"/>
                    </a:lnTo>
                    <a:lnTo>
                      <a:pt x="916" y="820"/>
                    </a:lnTo>
                    <a:lnTo>
                      <a:pt x="920" y="819"/>
                    </a:lnTo>
                    <a:lnTo>
                      <a:pt x="924" y="818"/>
                    </a:lnTo>
                    <a:lnTo>
                      <a:pt x="929" y="817"/>
                    </a:lnTo>
                    <a:lnTo>
                      <a:pt x="933" y="816"/>
                    </a:lnTo>
                    <a:lnTo>
                      <a:pt x="937" y="815"/>
                    </a:lnTo>
                    <a:lnTo>
                      <a:pt x="941" y="814"/>
                    </a:lnTo>
                    <a:lnTo>
                      <a:pt x="945" y="813"/>
                    </a:lnTo>
                    <a:lnTo>
                      <a:pt x="949" y="812"/>
                    </a:lnTo>
                    <a:lnTo>
                      <a:pt x="954" y="811"/>
                    </a:lnTo>
                    <a:lnTo>
                      <a:pt x="958" y="810"/>
                    </a:lnTo>
                    <a:lnTo>
                      <a:pt x="962" y="809"/>
                    </a:lnTo>
                    <a:lnTo>
                      <a:pt x="966" y="808"/>
                    </a:lnTo>
                    <a:lnTo>
                      <a:pt x="970" y="807"/>
                    </a:lnTo>
                    <a:lnTo>
                      <a:pt x="975" y="806"/>
                    </a:lnTo>
                    <a:lnTo>
                      <a:pt x="979" y="805"/>
                    </a:lnTo>
                    <a:lnTo>
                      <a:pt x="983" y="804"/>
                    </a:lnTo>
                    <a:lnTo>
                      <a:pt x="987" y="803"/>
                    </a:lnTo>
                    <a:lnTo>
                      <a:pt x="991" y="802"/>
                    </a:lnTo>
                    <a:lnTo>
                      <a:pt x="995" y="801"/>
                    </a:lnTo>
                    <a:lnTo>
                      <a:pt x="1000" y="800"/>
                    </a:lnTo>
                    <a:lnTo>
                      <a:pt x="1004" y="799"/>
                    </a:lnTo>
                    <a:lnTo>
                      <a:pt x="1008" y="798"/>
                    </a:lnTo>
                    <a:lnTo>
                      <a:pt x="1012" y="798"/>
                    </a:lnTo>
                    <a:lnTo>
                      <a:pt x="1016" y="797"/>
                    </a:lnTo>
                    <a:lnTo>
                      <a:pt x="1021" y="796"/>
                    </a:lnTo>
                    <a:lnTo>
                      <a:pt x="1025" y="795"/>
                    </a:lnTo>
                    <a:lnTo>
                      <a:pt x="1029" y="794"/>
                    </a:lnTo>
                    <a:lnTo>
                      <a:pt x="1033" y="793"/>
                    </a:lnTo>
                    <a:lnTo>
                      <a:pt x="1037" y="793"/>
                    </a:lnTo>
                    <a:lnTo>
                      <a:pt x="1042" y="792"/>
                    </a:lnTo>
                    <a:lnTo>
                      <a:pt x="1046" y="792"/>
                    </a:lnTo>
                    <a:lnTo>
                      <a:pt x="1050" y="791"/>
                    </a:lnTo>
                    <a:lnTo>
                      <a:pt x="1054" y="790"/>
                    </a:lnTo>
                    <a:lnTo>
                      <a:pt x="1058" y="790"/>
                    </a:lnTo>
                    <a:lnTo>
                      <a:pt x="1062" y="790"/>
                    </a:lnTo>
                    <a:lnTo>
                      <a:pt x="1067" y="789"/>
                    </a:lnTo>
                    <a:lnTo>
                      <a:pt x="1071" y="789"/>
                    </a:lnTo>
                    <a:lnTo>
                      <a:pt x="1075" y="788"/>
                    </a:lnTo>
                    <a:lnTo>
                      <a:pt x="1079" y="788"/>
                    </a:lnTo>
                    <a:lnTo>
                      <a:pt x="1083" y="788"/>
                    </a:lnTo>
                    <a:lnTo>
                      <a:pt x="1088" y="788"/>
                    </a:lnTo>
                    <a:lnTo>
                      <a:pt x="1092" y="788"/>
                    </a:lnTo>
                    <a:lnTo>
                      <a:pt x="1096" y="788"/>
                    </a:lnTo>
                    <a:lnTo>
                      <a:pt x="1100" y="788"/>
                    </a:lnTo>
                    <a:lnTo>
                      <a:pt x="1104" y="788"/>
                    </a:lnTo>
                    <a:lnTo>
                      <a:pt x="1108" y="788"/>
                    </a:lnTo>
                    <a:lnTo>
                      <a:pt x="1113" y="788"/>
                    </a:lnTo>
                    <a:lnTo>
                      <a:pt x="1117" y="789"/>
                    </a:lnTo>
                    <a:lnTo>
                      <a:pt x="1121" y="789"/>
                    </a:lnTo>
                    <a:lnTo>
                      <a:pt x="1125" y="790"/>
                    </a:lnTo>
                    <a:lnTo>
                      <a:pt x="1129" y="790"/>
                    </a:lnTo>
                    <a:lnTo>
                      <a:pt x="1134" y="791"/>
                    </a:lnTo>
                    <a:lnTo>
                      <a:pt x="1138" y="792"/>
                    </a:lnTo>
                    <a:lnTo>
                      <a:pt x="1142" y="793"/>
                    </a:lnTo>
                    <a:lnTo>
                      <a:pt x="1146" y="793"/>
                    </a:lnTo>
                    <a:lnTo>
                      <a:pt x="1150" y="794"/>
                    </a:lnTo>
                    <a:lnTo>
                      <a:pt x="1154" y="796"/>
                    </a:lnTo>
                    <a:lnTo>
                      <a:pt x="1159" y="797"/>
                    </a:lnTo>
                    <a:lnTo>
                      <a:pt x="1163" y="798"/>
                    </a:lnTo>
                    <a:lnTo>
                      <a:pt x="1167" y="799"/>
                    </a:lnTo>
                    <a:lnTo>
                      <a:pt x="1171" y="801"/>
                    </a:lnTo>
                    <a:lnTo>
                      <a:pt x="1175" y="802"/>
                    </a:lnTo>
                    <a:lnTo>
                      <a:pt x="1180" y="804"/>
                    </a:lnTo>
                    <a:lnTo>
                      <a:pt x="1184" y="806"/>
                    </a:lnTo>
                    <a:lnTo>
                      <a:pt x="1188" y="808"/>
                    </a:lnTo>
                    <a:lnTo>
                      <a:pt x="1192" y="809"/>
                    </a:lnTo>
                    <a:lnTo>
                      <a:pt x="1196" y="812"/>
                    </a:lnTo>
                    <a:lnTo>
                      <a:pt x="1200" y="814"/>
                    </a:lnTo>
                    <a:lnTo>
                      <a:pt x="1205" y="816"/>
                    </a:lnTo>
                    <a:lnTo>
                      <a:pt x="1209" y="818"/>
                    </a:lnTo>
                    <a:lnTo>
                      <a:pt x="1213" y="821"/>
                    </a:lnTo>
                    <a:lnTo>
                      <a:pt x="1217" y="823"/>
                    </a:lnTo>
                    <a:lnTo>
                      <a:pt x="1221" y="826"/>
                    </a:lnTo>
                    <a:lnTo>
                      <a:pt x="1226" y="828"/>
                    </a:lnTo>
                    <a:lnTo>
                      <a:pt x="1230" y="831"/>
                    </a:lnTo>
                    <a:lnTo>
                      <a:pt x="1234" y="834"/>
                    </a:lnTo>
                    <a:lnTo>
                      <a:pt x="1238" y="837"/>
                    </a:lnTo>
                    <a:lnTo>
                      <a:pt x="1242" y="840"/>
                    </a:lnTo>
                    <a:lnTo>
                      <a:pt x="1246" y="843"/>
                    </a:lnTo>
                    <a:lnTo>
                      <a:pt x="1251" y="847"/>
                    </a:lnTo>
                    <a:lnTo>
                      <a:pt x="1255" y="850"/>
                    </a:lnTo>
                    <a:lnTo>
                      <a:pt x="1259" y="854"/>
                    </a:lnTo>
                    <a:lnTo>
                      <a:pt x="1263" y="857"/>
                    </a:lnTo>
                    <a:lnTo>
                      <a:pt x="1267" y="861"/>
                    </a:lnTo>
                    <a:lnTo>
                      <a:pt x="1272" y="865"/>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1"/>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4"/>
                    </a:lnTo>
                    <a:lnTo>
                      <a:pt x="1665" y="1109"/>
                    </a:lnTo>
                    <a:lnTo>
                      <a:pt x="1669" y="1104"/>
                    </a:lnTo>
                    <a:lnTo>
                      <a:pt x="1673" y="1098"/>
                    </a:lnTo>
                    <a:lnTo>
                      <a:pt x="1677" y="1092"/>
                    </a:lnTo>
                    <a:lnTo>
                      <a:pt x="1681" y="1086"/>
                    </a:lnTo>
                    <a:lnTo>
                      <a:pt x="1686" y="1080"/>
                    </a:lnTo>
                    <a:lnTo>
                      <a:pt x="1690" y="1073"/>
                    </a:lnTo>
                    <a:lnTo>
                      <a:pt x="1694" y="1066"/>
                    </a:lnTo>
                    <a:lnTo>
                      <a:pt x="1698" y="1059"/>
                    </a:lnTo>
                    <a:lnTo>
                      <a:pt x="1702" y="1051"/>
                    </a:lnTo>
                    <a:lnTo>
                      <a:pt x="1706" y="1044"/>
                    </a:lnTo>
                    <a:lnTo>
                      <a:pt x="1711" y="1036"/>
                    </a:lnTo>
                    <a:lnTo>
                      <a:pt x="1715" y="1027"/>
                    </a:lnTo>
                    <a:lnTo>
                      <a:pt x="1719" y="1019"/>
                    </a:lnTo>
                    <a:lnTo>
                      <a:pt x="1723" y="1010"/>
                    </a:lnTo>
                    <a:lnTo>
                      <a:pt x="1727" y="1001"/>
                    </a:lnTo>
                    <a:lnTo>
                      <a:pt x="1732" y="991"/>
                    </a:lnTo>
                    <a:lnTo>
                      <a:pt x="1736" y="982"/>
                    </a:lnTo>
                    <a:lnTo>
                      <a:pt x="1740" y="972"/>
                    </a:lnTo>
                    <a:lnTo>
                      <a:pt x="1744" y="962"/>
                    </a:lnTo>
                    <a:lnTo>
                      <a:pt x="1748" y="951"/>
                    </a:lnTo>
                    <a:lnTo>
                      <a:pt x="1752" y="941"/>
                    </a:lnTo>
                    <a:lnTo>
                      <a:pt x="1757" y="930"/>
                    </a:lnTo>
                    <a:lnTo>
                      <a:pt x="1761" y="919"/>
                    </a:lnTo>
                    <a:lnTo>
                      <a:pt x="1765" y="907"/>
                    </a:lnTo>
                    <a:lnTo>
                      <a:pt x="1769" y="896"/>
                    </a:lnTo>
                    <a:lnTo>
                      <a:pt x="1773" y="884"/>
                    </a:lnTo>
                    <a:lnTo>
                      <a:pt x="1778" y="872"/>
                    </a:lnTo>
                    <a:lnTo>
                      <a:pt x="1782" y="860"/>
                    </a:lnTo>
                    <a:lnTo>
                      <a:pt x="1786" y="848"/>
                    </a:lnTo>
                    <a:lnTo>
                      <a:pt x="1790" y="835"/>
                    </a:lnTo>
                    <a:lnTo>
                      <a:pt x="1794" y="822"/>
                    </a:lnTo>
                    <a:lnTo>
                      <a:pt x="1798" y="809"/>
                    </a:lnTo>
                    <a:lnTo>
                      <a:pt x="1803" y="796"/>
                    </a:lnTo>
                    <a:lnTo>
                      <a:pt x="1807" y="783"/>
                    </a:lnTo>
                    <a:lnTo>
                      <a:pt x="1811" y="770"/>
                    </a:lnTo>
                    <a:lnTo>
                      <a:pt x="1815" y="756"/>
                    </a:lnTo>
                    <a:lnTo>
                      <a:pt x="1819" y="742"/>
                    </a:lnTo>
                    <a:lnTo>
                      <a:pt x="1824" y="728"/>
                    </a:lnTo>
                    <a:lnTo>
                      <a:pt x="1828" y="714"/>
                    </a:lnTo>
                    <a:lnTo>
                      <a:pt x="1832" y="700"/>
                    </a:lnTo>
                    <a:lnTo>
                      <a:pt x="1836" y="686"/>
                    </a:lnTo>
                    <a:lnTo>
                      <a:pt x="1840" y="671"/>
                    </a:lnTo>
                    <a:lnTo>
                      <a:pt x="1844" y="657"/>
                    </a:lnTo>
                    <a:lnTo>
                      <a:pt x="1849" y="642"/>
                    </a:lnTo>
                    <a:lnTo>
                      <a:pt x="1853" y="627"/>
                    </a:lnTo>
                    <a:lnTo>
                      <a:pt x="1857" y="613"/>
                    </a:lnTo>
                    <a:lnTo>
                      <a:pt x="1861" y="598"/>
                    </a:lnTo>
                    <a:lnTo>
                      <a:pt x="1865" y="583"/>
                    </a:lnTo>
                    <a:lnTo>
                      <a:pt x="1870" y="568"/>
                    </a:lnTo>
                    <a:lnTo>
                      <a:pt x="1874" y="553"/>
                    </a:lnTo>
                    <a:lnTo>
                      <a:pt x="1878" y="538"/>
                    </a:lnTo>
                    <a:lnTo>
                      <a:pt x="1882" y="523"/>
                    </a:lnTo>
                    <a:lnTo>
                      <a:pt x="1886" y="508"/>
                    </a:lnTo>
                    <a:lnTo>
                      <a:pt x="1890" y="493"/>
                    </a:lnTo>
                    <a:lnTo>
                      <a:pt x="1895" y="479"/>
                    </a:lnTo>
                    <a:lnTo>
                      <a:pt x="1899" y="464"/>
                    </a:lnTo>
                    <a:lnTo>
                      <a:pt x="1903" y="449"/>
                    </a:lnTo>
                    <a:lnTo>
                      <a:pt x="1907" y="434"/>
                    </a:lnTo>
                    <a:lnTo>
                      <a:pt x="1911" y="419"/>
                    </a:lnTo>
                    <a:lnTo>
                      <a:pt x="1916" y="404"/>
                    </a:lnTo>
                    <a:lnTo>
                      <a:pt x="1920" y="390"/>
                    </a:lnTo>
                    <a:lnTo>
                      <a:pt x="1924" y="375"/>
                    </a:lnTo>
                    <a:lnTo>
                      <a:pt x="1928" y="361"/>
                    </a:lnTo>
                    <a:lnTo>
                      <a:pt x="1932" y="346"/>
                    </a:lnTo>
                    <a:lnTo>
                      <a:pt x="1936" y="332"/>
                    </a:lnTo>
                    <a:lnTo>
                      <a:pt x="1941" y="318"/>
                    </a:lnTo>
                    <a:lnTo>
                      <a:pt x="1945" y="304"/>
                    </a:lnTo>
                    <a:lnTo>
                      <a:pt x="1949" y="290"/>
                    </a:lnTo>
                    <a:lnTo>
                      <a:pt x="1953" y="277"/>
                    </a:lnTo>
                    <a:lnTo>
                      <a:pt x="1957" y="263"/>
                    </a:lnTo>
                    <a:lnTo>
                      <a:pt x="1962" y="250"/>
                    </a:lnTo>
                    <a:lnTo>
                      <a:pt x="1966" y="237"/>
                    </a:lnTo>
                    <a:lnTo>
                      <a:pt x="1970" y="224"/>
                    </a:lnTo>
                    <a:lnTo>
                      <a:pt x="1974" y="212"/>
                    </a:lnTo>
                    <a:lnTo>
                      <a:pt x="1978" y="200"/>
                    </a:lnTo>
                    <a:lnTo>
                      <a:pt x="1983" y="187"/>
                    </a:lnTo>
                    <a:lnTo>
                      <a:pt x="1987" y="176"/>
                    </a:lnTo>
                    <a:lnTo>
                      <a:pt x="1991" y="164"/>
                    </a:lnTo>
                    <a:lnTo>
                      <a:pt x="1995" y="153"/>
                    </a:lnTo>
                    <a:lnTo>
                      <a:pt x="1999" y="142"/>
                    </a:lnTo>
                    <a:lnTo>
                      <a:pt x="2003" y="132"/>
                    </a:lnTo>
                    <a:lnTo>
                      <a:pt x="2008" y="121"/>
                    </a:lnTo>
                    <a:lnTo>
                      <a:pt x="2012" y="111"/>
                    </a:lnTo>
                    <a:lnTo>
                      <a:pt x="2016" y="101"/>
                    </a:lnTo>
                    <a:lnTo>
                      <a:pt x="2020" y="92"/>
                    </a:lnTo>
                    <a:lnTo>
                      <a:pt x="2024" y="83"/>
                    </a:lnTo>
                    <a:lnTo>
                      <a:pt x="2029" y="75"/>
                    </a:lnTo>
                    <a:lnTo>
                      <a:pt x="2033" y="67"/>
                    </a:lnTo>
                    <a:lnTo>
                      <a:pt x="2037" y="59"/>
                    </a:lnTo>
                    <a:lnTo>
                      <a:pt x="2041" y="52"/>
                    </a:lnTo>
                    <a:lnTo>
                      <a:pt x="2045" y="45"/>
                    </a:lnTo>
                    <a:lnTo>
                      <a:pt x="2049" y="38"/>
                    </a:lnTo>
                    <a:lnTo>
                      <a:pt x="2054" y="32"/>
                    </a:lnTo>
                    <a:lnTo>
                      <a:pt x="2058" y="26"/>
                    </a:lnTo>
                    <a:lnTo>
                      <a:pt x="2062" y="21"/>
                    </a:lnTo>
                    <a:lnTo>
                      <a:pt x="2066" y="16"/>
                    </a:lnTo>
                    <a:lnTo>
                      <a:pt x="2070" y="12"/>
                    </a:lnTo>
                    <a:lnTo>
                      <a:pt x="2075" y="8"/>
                    </a:lnTo>
                    <a:lnTo>
                      <a:pt x="2079" y="5"/>
                    </a:lnTo>
                    <a:lnTo>
                      <a:pt x="2083" y="2"/>
                    </a:lnTo>
                    <a:lnTo>
                      <a:pt x="2087"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212">
                <a:extLst>
                  <a:ext uri="{FF2B5EF4-FFF2-40B4-BE49-F238E27FC236}">
                    <a16:creationId xmlns:a16="http://schemas.microsoft.com/office/drawing/2014/main" id="{DF934CAA-F146-9B92-149E-858E989FABCE}"/>
                  </a:ext>
                </a:extLst>
              </p:cNvPr>
              <p:cNvSpPr>
                <a:spLocks noChangeArrowheads="1"/>
              </p:cNvSpPr>
              <p:nvPr/>
            </p:nvSpPr>
            <p:spPr bwMode="auto">
              <a:xfrm>
                <a:off x="1507" y="443"/>
                <a:ext cx="870" cy="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13">
                <a:extLst>
                  <a:ext uri="{FF2B5EF4-FFF2-40B4-BE49-F238E27FC236}">
                    <a16:creationId xmlns:a16="http://schemas.microsoft.com/office/drawing/2014/main" id="{A47B8B2B-8A36-B0D5-F788-D903A4109CEB}"/>
                  </a:ext>
                </a:extLst>
              </p:cNvPr>
              <p:cNvSpPr>
                <a:spLocks noChangeArrowheads="1"/>
              </p:cNvSpPr>
              <p:nvPr/>
            </p:nvSpPr>
            <p:spPr bwMode="auto">
              <a:xfrm>
                <a:off x="1733" y="458"/>
                <a:ext cx="3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68%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14">
                <a:extLst>
                  <a:ext uri="{FF2B5EF4-FFF2-40B4-BE49-F238E27FC236}">
                    <a16:creationId xmlns:a16="http://schemas.microsoft.com/office/drawing/2014/main" id="{09BE324A-98F5-E688-5596-E1B730F336A8}"/>
                  </a:ext>
                </a:extLst>
              </p:cNvPr>
              <p:cNvSpPr>
                <a:spLocks noChangeArrowheads="1"/>
              </p:cNvSpPr>
              <p:nvPr/>
            </p:nvSpPr>
            <p:spPr bwMode="auto">
              <a:xfrm>
                <a:off x="1526" y="466"/>
                <a:ext cx="192" cy="75"/>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215">
                <a:extLst>
                  <a:ext uri="{FF2B5EF4-FFF2-40B4-BE49-F238E27FC236}">
                    <a16:creationId xmlns:a16="http://schemas.microsoft.com/office/drawing/2014/main" id="{0F2EC5F0-69A7-0C25-0F0C-8CEB4C043579}"/>
                  </a:ext>
                </a:extLst>
              </p:cNvPr>
              <p:cNvSpPr>
                <a:spLocks noChangeArrowheads="1"/>
              </p:cNvSpPr>
              <p:nvPr/>
            </p:nvSpPr>
            <p:spPr bwMode="auto">
              <a:xfrm>
                <a:off x="1733" y="564"/>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Line 216">
                <a:extLst>
                  <a:ext uri="{FF2B5EF4-FFF2-40B4-BE49-F238E27FC236}">
                    <a16:creationId xmlns:a16="http://schemas.microsoft.com/office/drawing/2014/main" id="{953D5085-B1BF-0BAF-9B37-84105B8F59CE}"/>
                  </a:ext>
                </a:extLst>
              </p:cNvPr>
              <p:cNvSpPr>
                <a:spLocks noChangeShapeType="1"/>
              </p:cNvSpPr>
              <p:nvPr/>
            </p:nvSpPr>
            <p:spPr bwMode="auto">
              <a:xfrm>
                <a:off x="1526" y="606"/>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217">
                <a:extLst>
                  <a:ext uri="{FF2B5EF4-FFF2-40B4-BE49-F238E27FC236}">
                    <a16:creationId xmlns:a16="http://schemas.microsoft.com/office/drawing/2014/main" id="{374977CE-0687-E4BD-6842-C5ED49F0D067}"/>
                  </a:ext>
                </a:extLst>
              </p:cNvPr>
              <p:cNvSpPr>
                <a:spLocks noChangeArrowheads="1"/>
              </p:cNvSpPr>
              <p:nvPr/>
            </p:nvSpPr>
            <p:spPr bwMode="auto">
              <a:xfrm>
                <a:off x="1733" y="665"/>
                <a:ext cx="3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Freeform 218">
                <a:extLst>
                  <a:ext uri="{FF2B5EF4-FFF2-40B4-BE49-F238E27FC236}">
                    <a16:creationId xmlns:a16="http://schemas.microsoft.com/office/drawing/2014/main" id="{F9EB8D32-66F4-0184-01CF-936A964CE933}"/>
                  </a:ext>
                </a:extLst>
              </p:cNvPr>
              <p:cNvSpPr>
                <a:spLocks noEditPoints="1"/>
              </p:cNvSpPr>
              <p:nvPr/>
            </p:nvSpPr>
            <p:spPr bwMode="auto">
              <a:xfrm>
                <a:off x="1589" y="675"/>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219">
                <a:extLst>
                  <a:ext uri="{FF2B5EF4-FFF2-40B4-BE49-F238E27FC236}">
                    <a16:creationId xmlns:a16="http://schemas.microsoft.com/office/drawing/2014/main" id="{9ACCFC86-419D-0615-68FF-7A26239B1D36}"/>
                  </a:ext>
                </a:extLst>
              </p:cNvPr>
              <p:cNvSpPr>
                <a:spLocks noChangeArrowheads="1"/>
              </p:cNvSpPr>
              <p:nvPr/>
            </p:nvSpPr>
            <p:spPr bwMode="auto">
              <a:xfrm>
                <a:off x="1733" y="771"/>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Line 220">
                <a:extLst>
                  <a:ext uri="{FF2B5EF4-FFF2-40B4-BE49-F238E27FC236}">
                    <a16:creationId xmlns:a16="http://schemas.microsoft.com/office/drawing/2014/main" id="{2CE3224D-4536-EB89-C255-2F5D5F2344F5}"/>
                  </a:ext>
                </a:extLst>
              </p:cNvPr>
              <p:cNvSpPr>
                <a:spLocks noChangeShapeType="1"/>
              </p:cNvSpPr>
              <p:nvPr/>
            </p:nvSpPr>
            <p:spPr bwMode="auto">
              <a:xfrm>
                <a:off x="1526" y="812"/>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221">
                <a:extLst>
                  <a:ext uri="{FF2B5EF4-FFF2-40B4-BE49-F238E27FC236}">
                    <a16:creationId xmlns:a16="http://schemas.microsoft.com/office/drawing/2014/main" id="{A90670F8-901E-C89F-0084-0E31972396FE}"/>
                  </a:ext>
                </a:extLst>
              </p:cNvPr>
              <p:cNvSpPr>
                <a:spLocks noChangeArrowheads="1"/>
              </p:cNvSpPr>
              <p:nvPr/>
            </p:nvSpPr>
            <p:spPr bwMode="auto">
              <a:xfrm>
                <a:off x="1507" y="443"/>
                <a:ext cx="870" cy="429"/>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6" name="Picture 55">
              <a:extLst>
                <a:ext uri="{FF2B5EF4-FFF2-40B4-BE49-F238E27FC236}">
                  <a16:creationId xmlns:a16="http://schemas.microsoft.com/office/drawing/2014/main" id="{1B535439-1BB7-B6FD-6849-FE78E699E8E5}"/>
                </a:ext>
              </a:extLst>
            </p:cNvPr>
            <p:cNvPicPr>
              <a:picLocks noChangeAspect="1"/>
            </p:cNvPicPr>
            <p:nvPr/>
          </p:nvPicPr>
          <p:blipFill>
            <a:blip r:embed="rId2"/>
            <a:stretch>
              <a:fillRect/>
            </a:stretch>
          </p:blipFill>
          <p:spPr>
            <a:xfrm>
              <a:off x="387229" y="3479924"/>
              <a:ext cx="4267200" cy="3200400"/>
            </a:xfrm>
            <a:prstGeom prst="rect">
              <a:avLst/>
            </a:prstGeom>
          </p:spPr>
        </p:pic>
        <p:grpSp>
          <p:nvGrpSpPr>
            <p:cNvPr id="57" name="Group 170">
              <a:extLst>
                <a:ext uri="{FF2B5EF4-FFF2-40B4-BE49-F238E27FC236}">
                  <a16:creationId xmlns:a16="http://schemas.microsoft.com/office/drawing/2014/main" id="{EB227C5A-7C2D-4334-67E2-FDE192FD2F61}"/>
                </a:ext>
              </a:extLst>
            </p:cNvPr>
            <p:cNvGrpSpPr>
              <a:grpSpLocks noChangeAspect="1"/>
            </p:cNvGrpSpPr>
            <p:nvPr/>
          </p:nvGrpSpPr>
          <p:grpSpPr bwMode="auto">
            <a:xfrm>
              <a:off x="4569341" y="552420"/>
              <a:ext cx="3892550" cy="3094038"/>
              <a:chOff x="406" y="347"/>
              <a:chExt cx="2452" cy="1949"/>
            </a:xfrm>
          </p:grpSpPr>
          <p:sp>
            <p:nvSpPr>
              <p:cNvPr id="58" name="Rectangle 171">
                <a:extLst>
                  <a:ext uri="{FF2B5EF4-FFF2-40B4-BE49-F238E27FC236}">
                    <a16:creationId xmlns:a16="http://schemas.microsoft.com/office/drawing/2014/main" id="{5B6CA0F8-8A00-23A6-D99E-23373C97503B}"/>
                  </a:ext>
                </a:extLst>
              </p:cNvPr>
              <p:cNvSpPr>
                <a:spLocks noChangeArrowheads="1"/>
              </p:cNvSpPr>
              <p:nvPr/>
            </p:nvSpPr>
            <p:spPr bwMode="auto">
              <a:xfrm>
                <a:off x="699" y="395"/>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172">
                <a:extLst>
                  <a:ext uri="{FF2B5EF4-FFF2-40B4-BE49-F238E27FC236}">
                    <a16:creationId xmlns:a16="http://schemas.microsoft.com/office/drawing/2014/main" id="{07B435CC-6694-0587-4B95-CF3090B03AA5}"/>
                  </a:ext>
                </a:extLst>
              </p:cNvPr>
              <p:cNvSpPr>
                <a:spLocks noChangeShapeType="1"/>
              </p:cNvSpPr>
              <p:nvPr/>
            </p:nvSpPr>
            <p:spPr bwMode="auto">
              <a:xfrm>
                <a:off x="699" y="1988"/>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173">
                <a:extLst>
                  <a:ext uri="{FF2B5EF4-FFF2-40B4-BE49-F238E27FC236}">
                    <a16:creationId xmlns:a16="http://schemas.microsoft.com/office/drawing/2014/main" id="{8713961C-D084-2CBB-36D4-C03A4E3718A7}"/>
                  </a:ext>
                </a:extLst>
              </p:cNvPr>
              <p:cNvSpPr>
                <a:spLocks noChangeShapeType="1"/>
              </p:cNvSpPr>
              <p:nvPr/>
            </p:nvSpPr>
            <p:spPr bwMode="auto">
              <a:xfrm flipV="1">
                <a:off x="699"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174">
                <a:extLst>
                  <a:ext uri="{FF2B5EF4-FFF2-40B4-BE49-F238E27FC236}">
                    <a16:creationId xmlns:a16="http://schemas.microsoft.com/office/drawing/2014/main" id="{B74FFAD8-50A1-1077-EEFB-3D2540F7B7B5}"/>
                  </a:ext>
                </a:extLst>
              </p:cNvPr>
              <p:cNvSpPr>
                <a:spLocks noChangeShapeType="1"/>
              </p:cNvSpPr>
              <p:nvPr/>
            </p:nvSpPr>
            <p:spPr bwMode="auto">
              <a:xfrm flipV="1">
                <a:off x="1116"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175">
                <a:extLst>
                  <a:ext uri="{FF2B5EF4-FFF2-40B4-BE49-F238E27FC236}">
                    <a16:creationId xmlns:a16="http://schemas.microsoft.com/office/drawing/2014/main" id="{EAD4C308-6184-897B-EB36-F94F3E172B52}"/>
                  </a:ext>
                </a:extLst>
              </p:cNvPr>
              <p:cNvSpPr>
                <a:spLocks noChangeShapeType="1"/>
              </p:cNvSpPr>
              <p:nvPr/>
            </p:nvSpPr>
            <p:spPr bwMode="auto">
              <a:xfrm flipV="1">
                <a:off x="1534"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176">
                <a:extLst>
                  <a:ext uri="{FF2B5EF4-FFF2-40B4-BE49-F238E27FC236}">
                    <a16:creationId xmlns:a16="http://schemas.microsoft.com/office/drawing/2014/main" id="{A6D7141E-243C-CF8D-0667-4F6448507D5E}"/>
                  </a:ext>
                </a:extLst>
              </p:cNvPr>
              <p:cNvSpPr>
                <a:spLocks noChangeShapeType="1"/>
              </p:cNvSpPr>
              <p:nvPr/>
            </p:nvSpPr>
            <p:spPr bwMode="auto">
              <a:xfrm flipV="1">
                <a:off x="1951"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Line 177">
                <a:extLst>
                  <a:ext uri="{FF2B5EF4-FFF2-40B4-BE49-F238E27FC236}">
                    <a16:creationId xmlns:a16="http://schemas.microsoft.com/office/drawing/2014/main" id="{32880209-3D5E-7D09-EA40-9B2B5FEFBC55}"/>
                  </a:ext>
                </a:extLst>
              </p:cNvPr>
              <p:cNvSpPr>
                <a:spLocks noChangeShapeType="1"/>
              </p:cNvSpPr>
              <p:nvPr/>
            </p:nvSpPr>
            <p:spPr bwMode="auto">
              <a:xfrm flipV="1">
                <a:off x="2369"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178">
                <a:extLst>
                  <a:ext uri="{FF2B5EF4-FFF2-40B4-BE49-F238E27FC236}">
                    <a16:creationId xmlns:a16="http://schemas.microsoft.com/office/drawing/2014/main" id="{3E73C32D-2AE0-9F8D-9DB0-0807C9B06D88}"/>
                  </a:ext>
                </a:extLst>
              </p:cNvPr>
              <p:cNvSpPr>
                <a:spLocks noChangeShapeType="1"/>
              </p:cNvSpPr>
              <p:nvPr/>
            </p:nvSpPr>
            <p:spPr bwMode="auto">
              <a:xfrm flipV="1">
                <a:off x="2786" y="1967"/>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Rectangle 179">
                <a:extLst>
                  <a:ext uri="{FF2B5EF4-FFF2-40B4-BE49-F238E27FC236}">
                    <a16:creationId xmlns:a16="http://schemas.microsoft.com/office/drawing/2014/main" id="{45E123D1-3C4C-1AD5-9574-DE7D946E2CE6}"/>
                  </a:ext>
                </a:extLst>
              </p:cNvPr>
              <p:cNvSpPr>
                <a:spLocks noChangeArrowheads="1"/>
              </p:cNvSpPr>
              <p:nvPr/>
            </p:nvSpPr>
            <p:spPr bwMode="auto">
              <a:xfrm>
                <a:off x="675" y="20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180">
                <a:extLst>
                  <a:ext uri="{FF2B5EF4-FFF2-40B4-BE49-F238E27FC236}">
                    <a16:creationId xmlns:a16="http://schemas.microsoft.com/office/drawing/2014/main" id="{A0FC919F-D3D4-417C-6D93-ACA9326B8412}"/>
                  </a:ext>
                </a:extLst>
              </p:cNvPr>
              <p:cNvSpPr>
                <a:spLocks noChangeArrowheads="1"/>
              </p:cNvSpPr>
              <p:nvPr/>
            </p:nvSpPr>
            <p:spPr bwMode="auto">
              <a:xfrm>
                <a:off x="1055"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181">
                <a:extLst>
                  <a:ext uri="{FF2B5EF4-FFF2-40B4-BE49-F238E27FC236}">
                    <a16:creationId xmlns:a16="http://schemas.microsoft.com/office/drawing/2014/main" id="{B5F38247-F09A-131C-E691-BD0A624E85B3}"/>
                  </a:ext>
                </a:extLst>
              </p:cNvPr>
              <p:cNvSpPr>
                <a:spLocks noChangeArrowheads="1"/>
              </p:cNvSpPr>
              <p:nvPr/>
            </p:nvSpPr>
            <p:spPr bwMode="auto">
              <a:xfrm>
                <a:off x="1473"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182">
                <a:extLst>
                  <a:ext uri="{FF2B5EF4-FFF2-40B4-BE49-F238E27FC236}">
                    <a16:creationId xmlns:a16="http://schemas.microsoft.com/office/drawing/2014/main" id="{FB5B1900-D98A-71A9-F5B6-F18186AC3F65}"/>
                  </a:ext>
                </a:extLst>
              </p:cNvPr>
              <p:cNvSpPr>
                <a:spLocks noChangeArrowheads="1"/>
              </p:cNvSpPr>
              <p:nvPr/>
            </p:nvSpPr>
            <p:spPr bwMode="auto">
              <a:xfrm>
                <a:off x="1887"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183">
                <a:extLst>
                  <a:ext uri="{FF2B5EF4-FFF2-40B4-BE49-F238E27FC236}">
                    <a16:creationId xmlns:a16="http://schemas.microsoft.com/office/drawing/2014/main" id="{FB5C86AD-97C0-274F-E044-0F316FBA5AC5}"/>
                  </a:ext>
                </a:extLst>
              </p:cNvPr>
              <p:cNvSpPr>
                <a:spLocks noChangeArrowheads="1"/>
              </p:cNvSpPr>
              <p:nvPr/>
            </p:nvSpPr>
            <p:spPr bwMode="auto">
              <a:xfrm>
                <a:off x="2305" y="2026"/>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184">
                <a:extLst>
                  <a:ext uri="{FF2B5EF4-FFF2-40B4-BE49-F238E27FC236}">
                    <a16:creationId xmlns:a16="http://schemas.microsoft.com/office/drawing/2014/main" id="{8269E3A0-C009-46D9-48F6-306CA64FC9A6}"/>
                  </a:ext>
                </a:extLst>
              </p:cNvPr>
              <p:cNvSpPr>
                <a:spLocks noChangeArrowheads="1"/>
              </p:cNvSpPr>
              <p:nvPr/>
            </p:nvSpPr>
            <p:spPr bwMode="auto">
              <a:xfrm>
                <a:off x="2762" y="202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185">
                <a:extLst>
                  <a:ext uri="{FF2B5EF4-FFF2-40B4-BE49-F238E27FC236}">
                    <a16:creationId xmlns:a16="http://schemas.microsoft.com/office/drawing/2014/main" id="{9C4481BB-8A87-3CF1-874A-AF6411525F8C}"/>
                  </a:ext>
                </a:extLst>
              </p:cNvPr>
              <p:cNvSpPr>
                <a:spLocks noChangeArrowheads="1"/>
              </p:cNvSpPr>
              <p:nvPr/>
            </p:nvSpPr>
            <p:spPr bwMode="auto">
              <a:xfrm>
                <a:off x="1718" y="215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186">
                <a:extLst>
                  <a:ext uri="{FF2B5EF4-FFF2-40B4-BE49-F238E27FC236}">
                    <a16:creationId xmlns:a16="http://schemas.microsoft.com/office/drawing/2014/main" id="{798FDAAC-3455-710D-4A14-5C5CC70BCC04}"/>
                  </a:ext>
                </a:extLst>
              </p:cNvPr>
              <p:cNvSpPr>
                <a:spLocks noChangeShapeType="1"/>
              </p:cNvSpPr>
              <p:nvPr/>
            </p:nvSpPr>
            <p:spPr bwMode="auto">
              <a:xfrm flipV="1">
                <a:off x="699" y="395"/>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Line 187">
                <a:extLst>
                  <a:ext uri="{FF2B5EF4-FFF2-40B4-BE49-F238E27FC236}">
                    <a16:creationId xmlns:a16="http://schemas.microsoft.com/office/drawing/2014/main" id="{2D5B1A42-F0D9-CE20-F2FF-72CFAD977140}"/>
                  </a:ext>
                </a:extLst>
              </p:cNvPr>
              <p:cNvSpPr>
                <a:spLocks noChangeShapeType="1"/>
              </p:cNvSpPr>
              <p:nvPr/>
            </p:nvSpPr>
            <p:spPr bwMode="auto">
              <a:xfrm>
                <a:off x="699" y="198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Line 188">
                <a:extLst>
                  <a:ext uri="{FF2B5EF4-FFF2-40B4-BE49-F238E27FC236}">
                    <a16:creationId xmlns:a16="http://schemas.microsoft.com/office/drawing/2014/main" id="{A25D377D-0D1C-8A78-9D18-8409E61B617F}"/>
                  </a:ext>
                </a:extLst>
              </p:cNvPr>
              <p:cNvSpPr>
                <a:spLocks noChangeShapeType="1"/>
              </p:cNvSpPr>
              <p:nvPr/>
            </p:nvSpPr>
            <p:spPr bwMode="auto">
              <a:xfrm>
                <a:off x="699" y="172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Line 189">
                <a:extLst>
                  <a:ext uri="{FF2B5EF4-FFF2-40B4-BE49-F238E27FC236}">
                    <a16:creationId xmlns:a16="http://schemas.microsoft.com/office/drawing/2014/main" id="{7B33E7AF-FD77-68F8-DA06-562A9DD8AB25}"/>
                  </a:ext>
                </a:extLst>
              </p:cNvPr>
              <p:cNvSpPr>
                <a:spLocks noChangeShapeType="1"/>
              </p:cNvSpPr>
              <p:nvPr/>
            </p:nvSpPr>
            <p:spPr bwMode="auto">
              <a:xfrm>
                <a:off x="699" y="145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Line 190">
                <a:extLst>
                  <a:ext uri="{FF2B5EF4-FFF2-40B4-BE49-F238E27FC236}">
                    <a16:creationId xmlns:a16="http://schemas.microsoft.com/office/drawing/2014/main" id="{4629528D-E506-6783-CA15-897824F408EB}"/>
                  </a:ext>
                </a:extLst>
              </p:cNvPr>
              <p:cNvSpPr>
                <a:spLocks noChangeShapeType="1"/>
              </p:cNvSpPr>
              <p:nvPr/>
            </p:nvSpPr>
            <p:spPr bwMode="auto">
              <a:xfrm>
                <a:off x="699" y="11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Line 191">
                <a:extLst>
                  <a:ext uri="{FF2B5EF4-FFF2-40B4-BE49-F238E27FC236}">
                    <a16:creationId xmlns:a16="http://schemas.microsoft.com/office/drawing/2014/main" id="{F2D25284-E288-425B-5AAF-8CCBF2A69770}"/>
                  </a:ext>
                </a:extLst>
              </p:cNvPr>
              <p:cNvSpPr>
                <a:spLocks noChangeShapeType="1"/>
              </p:cNvSpPr>
              <p:nvPr/>
            </p:nvSpPr>
            <p:spPr bwMode="auto">
              <a:xfrm>
                <a:off x="699" y="92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92">
                <a:extLst>
                  <a:ext uri="{FF2B5EF4-FFF2-40B4-BE49-F238E27FC236}">
                    <a16:creationId xmlns:a16="http://schemas.microsoft.com/office/drawing/2014/main" id="{670BD771-47FD-B4A6-B3B2-A19C7633A547}"/>
                  </a:ext>
                </a:extLst>
              </p:cNvPr>
              <p:cNvSpPr>
                <a:spLocks noChangeShapeType="1"/>
              </p:cNvSpPr>
              <p:nvPr/>
            </p:nvSpPr>
            <p:spPr bwMode="auto">
              <a:xfrm>
                <a:off x="699" y="66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Line 193">
                <a:extLst>
                  <a:ext uri="{FF2B5EF4-FFF2-40B4-BE49-F238E27FC236}">
                    <a16:creationId xmlns:a16="http://schemas.microsoft.com/office/drawing/2014/main" id="{D4AC63C5-12B2-C371-6B7B-C82FD8F47864}"/>
                  </a:ext>
                </a:extLst>
              </p:cNvPr>
              <p:cNvSpPr>
                <a:spLocks noChangeShapeType="1"/>
              </p:cNvSpPr>
              <p:nvPr/>
            </p:nvSpPr>
            <p:spPr bwMode="auto">
              <a:xfrm>
                <a:off x="699" y="39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194">
                <a:extLst>
                  <a:ext uri="{FF2B5EF4-FFF2-40B4-BE49-F238E27FC236}">
                    <a16:creationId xmlns:a16="http://schemas.microsoft.com/office/drawing/2014/main" id="{5742C05E-82CA-F16E-36DB-483727F8FF30}"/>
                  </a:ext>
                </a:extLst>
              </p:cNvPr>
              <p:cNvSpPr>
                <a:spLocks noChangeArrowheads="1"/>
              </p:cNvSpPr>
              <p:nvPr/>
            </p:nvSpPr>
            <p:spPr bwMode="auto">
              <a:xfrm>
                <a:off x="540" y="1940"/>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195">
                <a:extLst>
                  <a:ext uri="{FF2B5EF4-FFF2-40B4-BE49-F238E27FC236}">
                    <a16:creationId xmlns:a16="http://schemas.microsoft.com/office/drawing/2014/main" id="{8C8B0D96-6978-E516-48EC-3B92FDEB8ECA}"/>
                  </a:ext>
                </a:extLst>
              </p:cNvPr>
              <p:cNvSpPr>
                <a:spLocks noChangeArrowheads="1"/>
              </p:cNvSpPr>
              <p:nvPr/>
            </p:nvSpPr>
            <p:spPr bwMode="auto">
              <a:xfrm>
                <a:off x="588" y="1675"/>
                <a:ext cx="1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196">
                <a:extLst>
                  <a:ext uri="{FF2B5EF4-FFF2-40B4-BE49-F238E27FC236}">
                    <a16:creationId xmlns:a16="http://schemas.microsoft.com/office/drawing/2014/main" id="{D3414ED4-8E21-1253-1500-8A393F45ABC9}"/>
                  </a:ext>
                </a:extLst>
              </p:cNvPr>
              <p:cNvSpPr>
                <a:spLocks noChangeArrowheads="1"/>
              </p:cNvSpPr>
              <p:nvPr/>
            </p:nvSpPr>
            <p:spPr bwMode="auto">
              <a:xfrm>
                <a:off x="617" y="141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197">
                <a:extLst>
                  <a:ext uri="{FF2B5EF4-FFF2-40B4-BE49-F238E27FC236}">
                    <a16:creationId xmlns:a16="http://schemas.microsoft.com/office/drawing/2014/main" id="{1B2DADE2-72E9-5E2F-26BE-60505706A77F}"/>
                  </a:ext>
                </a:extLst>
              </p:cNvPr>
              <p:cNvSpPr>
                <a:spLocks noChangeArrowheads="1"/>
              </p:cNvSpPr>
              <p:nvPr/>
            </p:nvSpPr>
            <p:spPr bwMode="auto">
              <a:xfrm>
                <a:off x="617" y="114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198">
                <a:extLst>
                  <a:ext uri="{FF2B5EF4-FFF2-40B4-BE49-F238E27FC236}">
                    <a16:creationId xmlns:a16="http://schemas.microsoft.com/office/drawing/2014/main" id="{D9FFD46F-BF1F-7F40-B3AE-E31951D0E51E}"/>
                  </a:ext>
                </a:extLst>
              </p:cNvPr>
              <p:cNvSpPr>
                <a:spLocks noChangeArrowheads="1"/>
              </p:cNvSpPr>
              <p:nvPr/>
            </p:nvSpPr>
            <p:spPr bwMode="auto">
              <a:xfrm>
                <a:off x="569" y="876"/>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199">
                <a:extLst>
                  <a:ext uri="{FF2B5EF4-FFF2-40B4-BE49-F238E27FC236}">
                    <a16:creationId xmlns:a16="http://schemas.microsoft.com/office/drawing/2014/main" id="{60BAC827-4437-34F2-BA9F-ED50D180F1E9}"/>
                  </a:ext>
                </a:extLst>
              </p:cNvPr>
              <p:cNvSpPr>
                <a:spLocks noChangeArrowheads="1"/>
              </p:cNvSpPr>
              <p:nvPr/>
            </p:nvSpPr>
            <p:spPr bwMode="auto">
              <a:xfrm>
                <a:off x="569" y="612"/>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200">
                <a:extLst>
                  <a:ext uri="{FF2B5EF4-FFF2-40B4-BE49-F238E27FC236}">
                    <a16:creationId xmlns:a16="http://schemas.microsoft.com/office/drawing/2014/main" id="{E4E10EDF-0B25-E30A-1EB9-85F29C949FB4}"/>
                  </a:ext>
                </a:extLst>
              </p:cNvPr>
              <p:cNvSpPr>
                <a:spLocks noChangeArrowheads="1"/>
              </p:cNvSpPr>
              <p:nvPr/>
            </p:nvSpPr>
            <p:spPr bwMode="auto">
              <a:xfrm>
                <a:off x="569" y="347"/>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Rectangle 201">
                <a:extLst>
                  <a:ext uri="{FF2B5EF4-FFF2-40B4-BE49-F238E27FC236}">
                    <a16:creationId xmlns:a16="http://schemas.microsoft.com/office/drawing/2014/main" id="{47721C5E-3586-8EBD-69C9-83DD574A88EF}"/>
                  </a:ext>
                </a:extLst>
              </p:cNvPr>
              <p:cNvSpPr>
                <a:spLocks noChangeArrowheads="1"/>
              </p:cNvSpPr>
              <p:nvPr/>
            </p:nvSpPr>
            <p:spPr bwMode="auto">
              <a:xfrm rot="16200000">
                <a:off x="427" y="115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9" name="Rectangle 202">
                <a:extLst>
                  <a:ext uri="{FF2B5EF4-FFF2-40B4-BE49-F238E27FC236}">
                    <a16:creationId xmlns:a16="http://schemas.microsoft.com/office/drawing/2014/main" id="{99EFA90B-3187-F96F-CC5C-A6CBBA8CA7E6}"/>
                  </a:ext>
                </a:extLst>
              </p:cNvPr>
              <p:cNvSpPr>
                <a:spLocks noChangeArrowheads="1"/>
              </p:cNvSpPr>
              <p:nvPr/>
            </p:nvSpPr>
            <p:spPr bwMode="auto">
              <a:xfrm rot="16200000">
                <a:off x="437" y="111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Rectangle 203">
                <a:extLst>
                  <a:ext uri="{FF2B5EF4-FFF2-40B4-BE49-F238E27FC236}">
                    <a16:creationId xmlns:a16="http://schemas.microsoft.com/office/drawing/2014/main" id="{0973D8BA-912D-FF5A-5B96-6F4133ED08C5}"/>
                  </a:ext>
                </a:extLst>
              </p:cNvPr>
              <p:cNvSpPr>
                <a:spLocks noChangeArrowheads="1"/>
              </p:cNvSpPr>
              <p:nvPr/>
            </p:nvSpPr>
            <p:spPr bwMode="auto">
              <a:xfrm rot="16200000">
                <a:off x="427" y="1066"/>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1" name="Rectangle 204">
                <a:extLst>
                  <a:ext uri="{FF2B5EF4-FFF2-40B4-BE49-F238E27FC236}">
                    <a16:creationId xmlns:a16="http://schemas.microsoft.com/office/drawing/2014/main" id="{FF552152-366A-9BAF-0F73-29422EF49A77}"/>
                  </a:ext>
                </a:extLst>
              </p:cNvPr>
              <p:cNvSpPr>
                <a:spLocks noChangeArrowheads="1"/>
              </p:cNvSpPr>
              <p:nvPr/>
            </p:nvSpPr>
            <p:spPr bwMode="auto">
              <a:xfrm rot="16200000">
                <a:off x="437" y="1033"/>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Freeform 205">
                <a:extLst>
                  <a:ext uri="{FF2B5EF4-FFF2-40B4-BE49-F238E27FC236}">
                    <a16:creationId xmlns:a16="http://schemas.microsoft.com/office/drawing/2014/main" id="{599799D7-725F-0005-D3A0-978F627F105F}"/>
                  </a:ext>
                </a:extLst>
              </p:cNvPr>
              <p:cNvSpPr>
                <a:spLocks/>
              </p:cNvSpPr>
              <p:nvPr/>
            </p:nvSpPr>
            <p:spPr bwMode="auto">
              <a:xfrm>
                <a:off x="699" y="490"/>
                <a:ext cx="2087" cy="1299"/>
              </a:xfrm>
              <a:custGeom>
                <a:avLst/>
                <a:gdLst>
                  <a:gd name="T0" fmla="*/ 728 w 2087"/>
                  <a:gd name="T1" fmla="*/ 1221 h 1299"/>
                  <a:gd name="T2" fmla="*/ 795 w 2087"/>
                  <a:gd name="T3" fmla="*/ 1171 h 1299"/>
                  <a:gd name="T4" fmla="*/ 862 w 2087"/>
                  <a:gd name="T5" fmla="*/ 1107 h 1299"/>
                  <a:gd name="T6" fmla="*/ 929 w 2087"/>
                  <a:gd name="T7" fmla="*/ 1033 h 1299"/>
                  <a:gd name="T8" fmla="*/ 995 w 2087"/>
                  <a:gd name="T9" fmla="*/ 961 h 1299"/>
                  <a:gd name="T10" fmla="*/ 1062 w 2087"/>
                  <a:gd name="T11" fmla="*/ 967 h 1299"/>
                  <a:gd name="T12" fmla="*/ 1129 w 2087"/>
                  <a:gd name="T13" fmla="*/ 1122 h 1299"/>
                  <a:gd name="T14" fmla="*/ 1196 w 2087"/>
                  <a:gd name="T15" fmla="*/ 1237 h 1299"/>
                  <a:gd name="T16" fmla="*/ 1263 w 2087"/>
                  <a:gd name="T17" fmla="*/ 1295 h 1299"/>
                  <a:gd name="T18" fmla="*/ 1330 w 2087"/>
                  <a:gd name="T19" fmla="*/ 1283 h 1299"/>
                  <a:gd name="T20" fmla="*/ 1397 w 2087"/>
                  <a:gd name="T21" fmla="*/ 1203 h 1299"/>
                  <a:gd name="T22" fmla="*/ 1464 w 2087"/>
                  <a:gd name="T23" fmla="*/ 1216 h 1299"/>
                  <a:gd name="T24" fmla="*/ 1531 w 2087"/>
                  <a:gd name="T25" fmla="*/ 1265 h 1299"/>
                  <a:gd name="T26" fmla="*/ 1598 w 2087"/>
                  <a:gd name="T27" fmla="*/ 1265 h 1299"/>
                  <a:gd name="T28" fmla="*/ 1665 w 2087"/>
                  <a:gd name="T29" fmla="*/ 1209 h 1299"/>
                  <a:gd name="T30" fmla="*/ 1732 w 2087"/>
                  <a:gd name="T31" fmla="*/ 1097 h 1299"/>
                  <a:gd name="T32" fmla="*/ 1798 w 2087"/>
                  <a:gd name="T33" fmla="*/ 939 h 1299"/>
                  <a:gd name="T34" fmla="*/ 1865 w 2087"/>
                  <a:gd name="T35" fmla="*/ 749 h 1299"/>
                  <a:gd name="T36" fmla="*/ 1932 w 2087"/>
                  <a:gd name="T37" fmla="*/ 545 h 1299"/>
                  <a:gd name="T38" fmla="*/ 1999 w 2087"/>
                  <a:gd name="T39" fmla="*/ 347 h 1299"/>
                  <a:gd name="T40" fmla="*/ 2066 w 2087"/>
                  <a:gd name="T41" fmla="*/ 173 h 1299"/>
                  <a:gd name="T42" fmla="*/ 2045 w 2087"/>
                  <a:gd name="T43" fmla="*/ 63 h 1299"/>
                  <a:gd name="T44" fmla="*/ 1978 w 2087"/>
                  <a:gd name="T45" fmla="*/ 6 h 1299"/>
                  <a:gd name="T46" fmla="*/ 1911 w 2087"/>
                  <a:gd name="T47" fmla="*/ 9 h 1299"/>
                  <a:gd name="T48" fmla="*/ 1844 w 2087"/>
                  <a:gd name="T49" fmla="*/ 73 h 1299"/>
                  <a:gd name="T50" fmla="*/ 1778 w 2087"/>
                  <a:gd name="T51" fmla="*/ 190 h 1299"/>
                  <a:gd name="T52" fmla="*/ 1711 w 2087"/>
                  <a:gd name="T53" fmla="*/ 351 h 1299"/>
                  <a:gd name="T54" fmla="*/ 1644 w 2087"/>
                  <a:gd name="T55" fmla="*/ 542 h 1299"/>
                  <a:gd name="T56" fmla="*/ 1577 w 2087"/>
                  <a:gd name="T57" fmla="*/ 746 h 1299"/>
                  <a:gd name="T58" fmla="*/ 1510 w 2087"/>
                  <a:gd name="T59" fmla="*/ 943 h 1299"/>
                  <a:gd name="T60" fmla="*/ 1443 w 2087"/>
                  <a:gd name="T61" fmla="*/ 1113 h 1299"/>
                  <a:gd name="T62" fmla="*/ 1376 w 2087"/>
                  <a:gd name="T63" fmla="*/ 1103 h 1299"/>
                  <a:gd name="T64" fmla="*/ 1309 w 2087"/>
                  <a:gd name="T65" fmla="*/ 1008 h 1299"/>
                  <a:gd name="T66" fmla="*/ 1242 w 2087"/>
                  <a:gd name="T67" fmla="*/ 931 h 1299"/>
                  <a:gd name="T68" fmla="*/ 1175 w 2087"/>
                  <a:gd name="T69" fmla="*/ 887 h 1299"/>
                  <a:gd name="T70" fmla="*/ 1108 w 2087"/>
                  <a:gd name="T71" fmla="*/ 885 h 1299"/>
                  <a:gd name="T72" fmla="*/ 1042 w 2087"/>
                  <a:gd name="T73" fmla="*/ 914 h 1299"/>
                  <a:gd name="T74" fmla="*/ 975 w 2087"/>
                  <a:gd name="T75" fmla="*/ 739 h 1299"/>
                  <a:gd name="T76" fmla="*/ 908 w 2087"/>
                  <a:gd name="T77" fmla="*/ 575 h 1299"/>
                  <a:gd name="T78" fmla="*/ 841 w 2087"/>
                  <a:gd name="T79" fmla="*/ 435 h 1299"/>
                  <a:gd name="T80" fmla="*/ 774 w 2087"/>
                  <a:gd name="T81" fmla="*/ 326 h 1299"/>
                  <a:gd name="T82" fmla="*/ 707 w 2087"/>
                  <a:gd name="T83" fmla="*/ 250 h 1299"/>
                  <a:gd name="T84" fmla="*/ 640 w 2087"/>
                  <a:gd name="T85" fmla="*/ 203 h 1299"/>
                  <a:gd name="T86" fmla="*/ 573 w 2087"/>
                  <a:gd name="T87" fmla="*/ 181 h 1299"/>
                  <a:gd name="T88" fmla="*/ 506 w 2087"/>
                  <a:gd name="T89" fmla="*/ 180 h 1299"/>
                  <a:gd name="T90" fmla="*/ 439 w 2087"/>
                  <a:gd name="T91" fmla="*/ 198 h 1299"/>
                  <a:gd name="T92" fmla="*/ 372 w 2087"/>
                  <a:gd name="T93" fmla="*/ 236 h 1299"/>
                  <a:gd name="T94" fmla="*/ 305 w 2087"/>
                  <a:gd name="T95" fmla="*/ 295 h 1299"/>
                  <a:gd name="T96" fmla="*/ 239 w 2087"/>
                  <a:gd name="T97" fmla="*/ 376 h 1299"/>
                  <a:gd name="T98" fmla="*/ 172 w 2087"/>
                  <a:gd name="T99" fmla="*/ 480 h 1299"/>
                  <a:gd name="T100" fmla="*/ 105 w 2087"/>
                  <a:gd name="T101" fmla="*/ 601 h 1299"/>
                  <a:gd name="T102" fmla="*/ 38 w 2087"/>
                  <a:gd name="T103" fmla="*/ 732 h 1299"/>
                  <a:gd name="T104" fmla="*/ 29 w 2087"/>
                  <a:gd name="T105" fmla="*/ 863 h 1299"/>
                  <a:gd name="T106" fmla="*/ 97 w 2087"/>
                  <a:gd name="T107" fmla="*/ 984 h 1299"/>
                  <a:gd name="T108" fmla="*/ 163 w 2087"/>
                  <a:gd name="T109" fmla="*/ 1086 h 1299"/>
                  <a:gd name="T110" fmla="*/ 230 w 2087"/>
                  <a:gd name="T111" fmla="*/ 1164 h 1299"/>
                  <a:gd name="T112" fmla="*/ 297 w 2087"/>
                  <a:gd name="T113" fmla="*/ 1220 h 1299"/>
                  <a:gd name="T114" fmla="*/ 364 w 2087"/>
                  <a:gd name="T115" fmla="*/ 1255 h 1299"/>
                  <a:gd name="T116" fmla="*/ 431 w 2087"/>
                  <a:gd name="T117" fmla="*/ 1275 h 1299"/>
                  <a:gd name="T118" fmla="*/ 498 w 2087"/>
                  <a:gd name="T119" fmla="*/ 1282 h 1299"/>
                  <a:gd name="T120" fmla="*/ 565 w 2087"/>
                  <a:gd name="T121" fmla="*/ 1278 h 1299"/>
                  <a:gd name="T122" fmla="*/ 632 w 2087"/>
                  <a:gd name="T123" fmla="*/ 1264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299">
                    <a:moveTo>
                      <a:pt x="665" y="1252"/>
                    </a:moveTo>
                    <a:lnTo>
                      <a:pt x="669" y="1251"/>
                    </a:lnTo>
                    <a:lnTo>
                      <a:pt x="674" y="1249"/>
                    </a:lnTo>
                    <a:lnTo>
                      <a:pt x="678" y="1247"/>
                    </a:lnTo>
                    <a:lnTo>
                      <a:pt x="682" y="1246"/>
                    </a:lnTo>
                    <a:lnTo>
                      <a:pt x="686" y="1243"/>
                    </a:lnTo>
                    <a:lnTo>
                      <a:pt x="690" y="1241"/>
                    </a:lnTo>
                    <a:lnTo>
                      <a:pt x="694" y="1240"/>
                    </a:lnTo>
                    <a:lnTo>
                      <a:pt x="698" y="1237"/>
                    </a:lnTo>
                    <a:lnTo>
                      <a:pt x="703" y="1235"/>
                    </a:lnTo>
                    <a:lnTo>
                      <a:pt x="707" y="1233"/>
                    </a:lnTo>
                    <a:lnTo>
                      <a:pt x="711" y="1231"/>
                    </a:lnTo>
                    <a:lnTo>
                      <a:pt x="715" y="1228"/>
                    </a:lnTo>
                    <a:lnTo>
                      <a:pt x="720" y="1226"/>
                    </a:lnTo>
                    <a:lnTo>
                      <a:pt x="724" y="1223"/>
                    </a:lnTo>
                    <a:lnTo>
                      <a:pt x="728" y="1221"/>
                    </a:lnTo>
                    <a:lnTo>
                      <a:pt x="732" y="1218"/>
                    </a:lnTo>
                    <a:lnTo>
                      <a:pt x="736" y="1215"/>
                    </a:lnTo>
                    <a:lnTo>
                      <a:pt x="741" y="1213"/>
                    </a:lnTo>
                    <a:lnTo>
                      <a:pt x="744" y="1210"/>
                    </a:lnTo>
                    <a:lnTo>
                      <a:pt x="749" y="1207"/>
                    </a:lnTo>
                    <a:lnTo>
                      <a:pt x="753" y="1204"/>
                    </a:lnTo>
                    <a:lnTo>
                      <a:pt x="757" y="1201"/>
                    </a:lnTo>
                    <a:lnTo>
                      <a:pt x="761" y="1198"/>
                    </a:lnTo>
                    <a:lnTo>
                      <a:pt x="765" y="1195"/>
                    </a:lnTo>
                    <a:lnTo>
                      <a:pt x="770" y="1192"/>
                    </a:lnTo>
                    <a:lnTo>
                      <a:pt x="774" y="1188"/>
                    </a:lnTo>
                    <a:lnTo>
                      <a:pt x="778" y="1185"/>
                    </a:lnTo>
                    <a:lnTo>
                      <a:pt x="782" y="1182"/>
                    </a:lnTo>
                    <a:lnTo>
                      <a:pt x="787" y="1178"/>
                    </a:lnTo>
                    <a:lnTo>
                      <a:pt x="791" y="1175"/>
                    </a:lnTo>
                    <a:lnTo>
                      <a:pt x="795" y="1171"/>
                    </a:lnTo>
                    <a:lnTo>
                      <a:pt x="799" y="1168"/>
                    </a:lnTo>
                    <a:lnTo>
                      <a:pt x="803" y="1164"/>
                    </a:lnTo>
                    <a:lnTo>
                      <a:pt x="807" y="1160"/>
                    </a:lnTo>
                    <a:lnTo>
                      <a:pt x="811" y="1157"/>
                    </a:lnTo>
                    <a:lnTo>
                      <a:pt x="816" y="1153"/>
                    </a:lnTo>
                    <a:lnTo>
                      <a:pt x="820" y="1149"/>
                    </a:lnTo>
                    <a:lnTo>
                      <a:pt x="824" y="1145"/>
                    </a:lnTo>
                    <a:lnTo>
                      <a:pt x="828" y="1141"/>
                    </a:lnTo>
                    <a:lnTo>
                      <a:pt x="832" y="1137"/>
                    </a:lnTo>
                    <a:lnTo>
                      <a:pt x="837" y="1132"/>
                    </a:lnTo>
                    <a:lnTo>
                      <a:pt x="841" y="1128"/>
                    </a:lnTo>
                    <a:lnTo>
                      <a:pt x="845" y="1124"/>
                    </a:lnTo>
                    <a:lnTo>
                      <a:pt x="849" y="1120"/>
                    </a:lnTo>
                    <a:lnTo>
                      <a:pt x="853" y="1116"/>
                    </a:lnTo>
                    <a:lnTo>
                      <a:pt x="857" y="1111"/>
                    </a:lnTo>
                    <a:lnTo>
                      <a:pt x="862" y="1107"/>
                    </a:lnTo>
                    <a:lnTo>
                      <a:pt x="866" y="1102"/>
                    </a:lnTo>
                    <a:lnTo>
                      <a:pt x="870" y="1098"/>
                    </a:lnTo>
                    <a:lnTo>
                      <a:pt x="874" y="1093"/>
                    </a:lnTo>
                    <a:lnTo>
                      <a:pt x="878" y="1089"/>
                    </a:lnTo>
                    <a:lnTo>
                      <a:pt x="883" y="1084"/>
                    </a:lnTo>
                    <a:lnTo>
                      <a:pt x="887" y="1080"/>
                    </a:lnTo>
                    <a:lnTo>
                      <a:pt x="891" y="1075"/>
                    </a:lnTo>
                    <a:lnTo>
                      <a:pt x="895" y="1071"/>
                    </a:lnTo>
                    <a:lnTo>
                      <a:pt x="899" y="1066"/>
                    </a:lnTo>
                    <a:lnTo>
                      <a:pt x="903" y="1061"/>
                    </a:lnTo>
                    <a:lnTo>
                      <a:pt x="908" y="1057"/>
                    </a:lnTo>
                    <a:lnTo>
                      <a:pt x="912" y="1052"/>
                    </a:lnTo>
                    <a:lnTo>
                      <a:pt x="916" y="1047"/>
                    </a:lnTo>
                    <a:lnTo>
                      <a:pt x="920" y="1043"/>
                    </a:lnTo>
                    <a:lnTo>
                      <a:pt x="924" y="1038"/>
                    </a:lnTo>
                    <a:lnTo>
                      <a:pt x="929" y="1033"/>
                    </a:lnTo>
                    <a:lnTo>
                      <a:pt x="933" y="1028"/>
                    </a:lnTo>
                    <a:lnTo>
                      <a:pt x="937" y="1024"/>
                    </a:lnTo>
                    <a:lnTo>
                      <a:pt x="941" y="1019"/>
                    </a:lnTo>
                    <a:lnTo>
                      <a:pt x="945" y="1015"/>
                    </a:lnTo>
                    <a:lnTo>
                      <a:pt x="949" y="1010"/>
                    </a:lnTo>
                    <a:lnTo>
                      <a:pt x="954" y="1005"/>
                    </a:lnTo>
                    <a:lnTo>
                      <a:pt x="958" y="1001"/>
                    </a:lnTo>
                    <a:lnTo>
                      <a:pt x="962" y="996"/>
                    </a:lnTo>
                    <a:lnTo>
                      <a:pt x="966" y="991"/>
                    </a:lnTo>
                    <a:lnTo>
                      <a:pt x="970" y="987"/>
                    </a:lnTo>
                    <a:lnTo>
                      <a:pt x="975" y="983"/>
                    </a:lnTo>
                    <a:lnTo>
                      <a:pt x="979" y="978"/>
                    </a:lnTo>
                    <a:lnTo>
                      <a:pt x="983" y="974"/>
                    </a:lnTo>
                    <a:lnTo>
                      <a:pt x="987" y="969"/>
                    </a:lnTo>
                    <a:lnTo>
                      <a:pt x="991" y="965"/>
                    </a:lnTo>
                    <a:lnTo>
                      <a:pt x="995" y="961"/>
                    </a:lnTo>
                    <a:lnTo>
                      <a:pt x="1000" y="957"/>
                    </a:lnTo>
                    <a:lnTo>
                      <a:pt x="1004" y="953"/>
                    </a:lnTo>
                    <a:lnTo>
                      <a:pt x="1008" y="949"/>
                    </a:lnTo>
                    <a:lnTo>
                      <a:pt x="1012" y="945"/>
                    </a:lnTo>
                    <a:lnTo>
                      <a:pt x="1016" y="942"/>
                    </a:lnTo>
                    <a:lnTo>
                      <a:pt x="1021" y="938"/>
                    </a:lnTo>
                    <a:lnTo>
                      <a:pt x="1025" y="934"/>
                    </a:lnTo>
                    <a:lnTo>
                      <a:pt x="1029" y="930"/>
                    </a:lnTo>
                    <a:lnTo>
                      <a:pt x="1033" y="927"/>
                    </a:lnTo>
                    <a:lnTo>
                      <a:pt x="1037" y="924"/>
                    </a:lnTo>
                    <a:lnTo>
                      <a:pt x="1042" y="920"/>
                    </a:lnTo>
                    <a:lnTo>
                      <a:pt x="1046" y="924"/>
                    </a:lnTo>
                    <a:lnTo>
                      <a:pt x="1050" y="935"/>
                    </a:lnTo>
                    <a:lnTo>
                      <a:pt x="1054" y="945"/>
                    </a:lnTo>
                    <a:lnTo>
                      <a:pt x="1058" y="956"/>
                    </a:lnTo>
                    <a:lnTo>
                      <a:pt x="1062" y="967"/>
                    </a:lnTo>
                    <a:lnTo>
                      <a:pt x="1067" y="977"/>
                    </a:lnTo>
                    <a:lnTo>
                      <a:pt x="1071" y="988"/>
                    </a:lnTo>
                    <a:lnTo>
                      <a:pt x="1075" y="998"/>
                    </a:lnTo>
                    <a:lnTo>
                      <a:pt x="1079" y="1008"/>
                    </a:lnTo>
                    <a:lnTo>
                      <a:pt x="1083" y="1018"/>
                    </a:lnTo>
                    <a:lnTo>
                      <a:pt x="1088" y="1028"/>
                    </a:lnTo>
                    <a:lnTo>
                      <a:pt x="1092" y="1038"/>
                    </a:lnTo>
                    <a:lnTo>
                      <a:pt x="1096" y="1048"/>
                    </a:lnTo>
                    <a:lnTo>
                      <a:pt x="1100" y="1058"/>
                    </a:lnTo>
                    <a:lnTo>
                      <a:pt x="1104" y="1067"/>
                    </a:lnTo>
                    <a:lnTo>
                      <a:pt x="1108" y="1077"/>
                    </a:lnTo>
                    <a:lnTo>
                      <a:pt x="1113" y="1086"/>
                    </a:lnTo>
                    <a:lnTo>
                      <a:pt x="1117" y="1095"/>
                    </a:lnTo>
                    <a:lnTo>
                      <a:pt x="1121" y="1105"/>
                    </a:lnTo>
                    <a:lnTo>
                      <a:pt x="1125" y="1113"/>
                    </a:lnTo>
                    <a:lnTo>
                      <a:pt x="1129" y="1122"/>
                    </a:lnTo>
                    <a:lnTo>
                      <a:pt x="1134" y="1131"/>
                    </a:lnTo>
                    <a:lnTo>
                      <a:pt x="1138" y="1139"/>
                    </a:lnTo>
                    <a:lnTo>
                      <a:pt x="1142" y="1148"/>
                    </a:lnTo>
                    <a:lnTo>
                      <a:pt x="1146" y="1156"/>
                    </a:lnTo>
                    <a:lnTo>
                      <a:pt x="1150" y="1163"/>
                    </a:lnTo>
                    <a:lnTo>
                      <a:pt x="1154" y="1171"/>
                    </a:lnTo>
                    <a:lnTo>
                      <a:pt x="1159" y="1179"/>
                    </a:lnTo>
                    <a:lnTo>
                      <a:pt x="1163" y="1186"/>
                    </a:lnTo>
                    <a:lnTo>
                      <a:pt x="1167" y="1193"/>
                    </a:lnTo>
                    <a:lnTo>
                      <a:pt x="1171" y="1200"/>
                    </a:lnTo>
                    <a:lnTo>
                      <a:pt x="1175" y="1207"/>
                    </a:lnTo>
                    <a:lnTo>
                      <a:pt x="1180" y="1214"/>
                    </a:lnTo>
                    <a:lnTo>
                      <a:pt x="1184" y="1220"/>
                    </a:lnTo>
                    <a:lnTo>
                      <a:pt x="1188" y="1226"/>
                    </a:lnTo>
                    <a:lnTo>
                      <a:pt x="1192" y="1232"/>
                    </a:lnTo>
                    <a:lnTo>
                      <a:pt x="1196" y="1237"/>
                    </a:lnTo>
                    <a:lnTo>
                      <a:pt x="1200" y="1243"/>
                    </a:lnTo>
                    <a:lnTo>
                      <a:pt x="1205" y="1248"/>
                    </a:lnTo>
                    <a:lnTo>
                      <a:pt x="1209" y="1253"/>
                    </a:lnTo>
                    <a:lnTo>
                      <a:pt x="1213" y="1258"/>
                    </a:lnTo>
                    <a:lnTo>
                      <a:pt x="1217" y="1262"/>
                    </a:lnTo>
                    <a:lnTo>
                      <a:pt x="1221" y="1267"/>
                    </a:lnTo>
                    <a:lnTo>
                      <a:pt x="1226" y="1271"/>
                    </a:lnTo>
                    <a:lnTo>
                      <a:pt x="1230" y="1274"/>
                    </a:lnTo>
                    <a:lnTo>
                      <a:pt x="1234" y="1278"/>
                    </a:lnTo>
                    <a:lnTo>
                      <a:pt x="1238" y="1281"/>
                    </a:lnTo>
                    <a:lnTo>
                      <a:pt x="1242" y="1284"/>
                    </a:lnTo>
                    <a:lnTo>
                      <a:pt x="1246" y="1286"/>
                    </a:lnTo>
                    <a:lnTo>
                      <a:pt x="1251" y="1289"/>
                    </a:lnTo>
                    <a:lnTo>
                      <a:pt x="1255" y="1291"/>
                    </a:lnTo>
                    <a:lnTo>
                      <a:pt x="1259" y="1293"/>
                    </a:lnTo>
                    <a:lnTo>
                      <a:pt x="1263" y="1295"/>
                    </a:lnTo>
                    <a:lnTo>
                      <a:pt x="1267" y="1296"/>
                    </a:lnTo>
                    <a:lnTo>
                      <a:pt x="1272" y="1297"/>
                    </a:lnTo>
                    <a:lnTo>
                      <a:pt x="1276" y="1298"/>
                    </a:lnTo>
                    <a:lnTo>
                      <a:pt x="1280" y="1298"/>
                    </a:lnTo>
                    <a:lnTo>
                      <a:pt x="1284" y="1299"/>
                    </a:lnTo>
                    <a:lnTo>
                      <a:pt x="1288" y="1299"/>
                    </a:lnTo>
                    <a:lnTo>
                      <a:pt x="1292" y="1298"/>
                    </a:lnTo>
                    <a:lnTo>
                      <a:pt x="1297" y="1298"/>
                    </a:lnTo>
                    <a:lnTo>
                      <a:pt x="1301" y="1297"/>
                    </a:lnTo>
                    <a:lnTo>
                      <a:pt x="1305" y="1296"/>
                    </a:lnTo>
                    <a:lnTo>
                      <a:pt x="1309" y="1294"/>
                    </a:lnTo>
                    <a:lnTo>
                      <a:pt x="1313" y="1293"/>
                    </a:lnTo>
                    <a:lnTo>
                      <a:pt x="1318" y="1291"/>
                    </a:lnTo>
                    <a:lnTo>
                      <a:pt x="1322" y="1289"/>
                    </a:lnTo>
                    <a:lnTo>
                      <a:pt x="1326" y="1286"/>
                    </a:lnTo>
                    <a:lnTo>
                      <a:pt x="1330" y="1283"/>
                    </a:lnTo>
                    <a:lnTo>
                      <a:pt x="1334" y="1280"/>
                    </a:lnTo>
                    <a:lnTo>
                      <a:pt x="1339" y="1277"/>
                    </a:lnTo>
                    <a:lnTo>
                      <a:pt x="1342" y="1273"/>
                    </a:lnTo>
                    <a:lnTo>
                      <a:pt x="1347" y="1269"/>
                    </a:lnTo>
                    <a:lnTo>
                      <a:pt x="1351" y="1265"/>
                    </a:lnTo>
                    <a:lnTo>
                      <a:pt x="1355" y="1261"/>
                    </a:lnTo>
                    <a:lnTo>
                      <a:pt x="1359" y="1256"/>
                    </a:lnTo>
                    <a:lnTo>
                      <a:pt x="1364" y="1251"/>
                    </a:lnTo>
                    <a:lnTo>
                      <a:pt x="1368" y="1246"/>
                    </a:lnTo>
                    <a:lnTo>
                      <a:pt x="1372" y="1241"/>
                    </a:lnTo>
                    <a:lnTo>
                      <a:pt x="1376" y="1235"/>
                    </a:lnTo>
                    <a:lnTo>
                      <a:pt x="1380" y="1229"/>
                    </a:lnTo>
                    <a:lnTo>
                      <a:pt x="1385" y="1223"/>
                    </a:lnTo>
                    <a:lnTo>
                      <a:pt x="1389" y="1217"/>
                    </a:lnTo>
                    <a:lnTo>
                      <a:pt x="1393" y="1210"/>
                    </a:lnTo>
                    <a:lnTo>
                      <a:pt x="1397" y="1203"/>
                    </a:lnTo>
                    <a:lnTo>
                      <a:pt x="1401" y="1196"/>
                    </a:lnTo>
                    <a:lnTo>
                      <a:pt x="1405" y="1189"/>
                    </a:lnTo>
                    <a:lnTo>
                      <a:pt x="1410" y="1181"/>
                    </a:lnTo>
                    <a:lnTo>
                      <a:pt x="1414" y="1173"/>
                    </a:lnTo>
                    <a:lnTo>
                      <a:pt x="1418" y="1165"/>
                    </a:lnTo>
                    <a:lnTo>
                      <a:pt x="1422" y="1166"/>
                    </a:lnTo>
                    <a:lnTo>
                      <a:pt x="1426" y="1172"/>
                    </a:lnTo>
                    <a:lnTo>
                      <a:pt x="1431" y="1177"/>
                    </a:lnTo>
                    <a:lnTo>
                      <a:pt x="1435" y="1182"/>
                    </a:lnTo>
                    <a:lnTo>
                      <a:pt x="1439" y="1188"/>
                    </a:lnTo>
                    <a:lnTo>
                      <a:pt x="1443" y="1192"/>
                    </a:lnTo>
                    <a:lnTo>
                      <a:pt x="1447" y="1197"/>
                    </a:lnTo>
                    <a:lnTo>
                      <a:pt x="1451" y="1202"/>
                    </a:lnTo>
                    <a:lnTo>
                      <a:pt x="1455" y="1207"/>
                    </a:lnTo>
                    <a:lnTo>
                      <a:pt x="1460" y="1211"/>
                    </a:lnTo>
                    <a:lnTo>
                      <a:pt x="1464" y="1216"/>
                    </a:lnTo>
                    <a:lnTo>
                      <a:pt x="1468" y="1220"/>
                    </a:lnTo>
                    <a:lnTo>
                      <a:pt x="1472" y="1224"/>
                    </a:lnTo>
                    <a:lnTo>
                      <a:pt x="1477" y="1228"/>
                    </a:lnTo>
                    <a:lnTo>
                      <a:pt x="1481" y="1232"/>
                    </a:lnTo>
                    <a:lnTo>
                      <a:pt x="1485" y="1236"/>
                    </a:lnTo>
                    <a:lnTo>
                      <a:pt x="1489" y="1239"/>
                    </a:lnTo>
                    <a:lnTo>
                      <a:pt x="1493" y="1243"/>
                    </a:lnTo>
                    <a:lnTo>
                      <a:pt x="1497" y="1246"/>
                    </a:lnTo>
                    <a:lnTo>
                      <a:pt x="1501" y="1249"/>
                    </a:lnTo>
                    <a:lnTo>
                      <a:pt x="1506" y="1252"/>
                    </a:lnTo>
                    <a:lnTo>
                      <a:pt x="1510" y="1255"/>
                    </a:lnTo>
                    <a:lnTo>
                      <a:pt x="1514" y="1257"/>
                    </a:lnTo>
                    <a:lnTo>
                      <a:pt x="1518" y="1259"/>
                    </a:lnTo>
                    <a:lnTo>
                      <a:pt x="1523" y="1262"/>
                    </a:lnTo>
                    <a:lnTo>
                      <a:pt x="1527" y="1264"/>
                    </a:lnTo>
                    <a:lnTo>
                      <a:pt x="1531" y="1265"/>
                    </a:lnTo>
                    <a:lnTo>
                      <a:pt x="1535" y="1267"/>
                    </a:lnTo>
                    <a:lnTo>
                      <a:pt x="1539" y="1268"/>
                    </a:lnTo>
                    <a:lnTo>
                      <a:pt x="1543" y="1270"/>
                    </a:lnTo>
                    <a:lnTo>
                      <a:pt x="1547" y="1271"/>
                    </a:lnTo>
                    <a:lnTo>
                      <a:pt x="1552" y="1271"/>
                    </a:lnTo>
                    <a:lnTo>
                      <a:pt x="1556" y="1272"/>
                    </a:lnTo>
                    <a:lnTo>
                      <a:pt x="1560" y="1272"/>
                    </a:lnTo>
                    <a:lnTo>
                      <a:pt x="1564" y="1272"/>
                    </a:lnTo>
                    <a:lnTo>
                      <a:pt x="1568" y="1272"/>
                    </a:lnTo>
                    <a:lnTo>
                      <a:pt x="1573" y="1272"/>
                    </a:lnTo>
                    <a:lnTo>
                      <a:pt x="1577" y="1271"/>
                    </a:lnTo>
                    <a:lnTo>
                      <a:pt x="1581" y="1271"/>
                    </a:lnTo>
                    <a:lnTo>
                      <a:pt x="1585" y="1270"/>
                    </a:lnTo>
                    <a:lnTo>
                      <a:pt x="1589" y="1268"/>
                    </a:lnTo>
                    <a:lnTo>
                      <a:pt x="1593" y="1267"/>
                    </a:lnTo>
                    <a:lnTo>
                      <a:pt x="1598" y="1265"/>
                    </a:lnTo>
                    <a:lnTo>
                      <a:pt x="1602" y="1264"/>
                    </a:lnTo>
                    <a:lnTo>
                      <a:pt x="1606" y="1261"/>
                    </a:lnTo>
                    <a:lnTo>
                      <a:pt x="1610" y="1259"/>
                    </a:lnTo>
                    <a:lnTo>
                      <a:pt x="1614" y="1257"/>
                    </a:lnTo>
                    <a:lnTo>
                      <a:pt x="1619" y="1254"/>
                    </a:lnTo>
                    <a:lnTo>
                      <a:pt x="1623" y="1251"/>
                    </a:lnTo>
                    <a:lnTo>
                      <a:pt x="1627" y="1248"/>
                    </a:lnTo>
                    <a:lnTo>
                      <a:pt x="1631" y="1244"/>
                    </a:lnTo>
                    <a:lnTo>
                      <a:pt x="1636" y="1240"/>
                    </a:lnTo>
                    <a:lnTo>
                      <a:pt x="1639" y="1237"/>
                    </a:lnTo>
                    <a:lnTo>
                      <a:pt x="1644" y="1233"/>
                    </a:lnTo>
                    <a:lnTo>
                      <a:pt x="1648" y="1228"/>
                    </a:lnTo>
                    <a:lnTo>
                      <a:pt x="1652" y="1224"/>
                    </a:lnTo>
                    <a:lnTo>
                      <a:pt x="1656" y="1219"/>
                    </a:lnTo>
                    <a:lnTo>
                      <a:pt x="1660" y="1214"/>
                    </a:lnTo>
                    <a:lnTo>
                      <a:pt x="1665" y="1209"/>
                    </a:lnTo>
                    <a:lnTo>
                      <a:pt x="1669" y="1203"/>
                    </a:lnTo>
                    <a:lnTo>
                      <a:pt x="1673" y="1198"/>
                    </a:lnTo>
                    <a:lnTo>
                      <a:pt x="1677" y="1192"/>
                    </a:lnTo>
                    <a:lnTo>
                      <a:pt x="1681" y="1186"/>
                    </a:lnTo>
                    <a:lnTo>
                      <a:pt x="1686" y="1179"/>
                    </a:lnTo>
                    <a:lnTo>
                      <a:pt x="1690" y="1173"/>
                    </a:lnTo>
                    <a:lnTo>
                      <a:pt x="1694" y="1166"/>
                    </a:lnTo>
                    <a:lnTo>
                      <a:pt x="1698" y="1159"/>
                    </a:lnTo>
                    <a:lnTo>
                      <a:pt x="1702" y="1152"/>
                    </a:lnTo>
                    <a:lnTo>
                      <a:pt x="1706" y="1145"/>
                    </a:lnTo>
                    <a:lnTo>
                      <a:pt x="1711" y="1137"/>
                    </a:lnTo>
                    <a:lnTo>
                      <a:pt x="1715" y="1130"/>
                    </a:lnTo>
                    <a:lnTo>
                      <a:pt x="1719" y="1122"/>
                    </a:lnTo>
                    <a:lnTo>
                      <a:pt x="1723" y="1114"/>
                    </a:lnTo>
                    <a:lnTo>
                      <a:pt x="1727" y="1105"/>
                    </a:lnTo>
                    <a:lnTo>
                      <a:pt x="1732" y="1097"/>
                    </a:lnTo>
                    <a:lnTo>
                      <a:pt x="1736" y="1088"/>
                    </a:lnTo>
                    <a:lnTo>
                      <a:pt x="1740" y="1079"/>
                    </a:lnTo>
                    <a:lnTo>
                      <a:pt x="1744" y="1071"/>
                    </a:lnTo>
                    <a:lnTo>
                      <a:pt x="1748" y="1061"/>
                    </a:lnTo>
                    <a:lnTo>
                      <a:pt x="1752" y="1052"/>
                    </a:lnTo>
                    <a:lnTo>
                      <a:pt x="1757" y="1042"/>
                    </a:lnTo>
                    <a:lnTo>
                      <a:pt x="1761" y="1033"/>
                    </a:lnTo>
                    <a:lnTo>
                      <a:pt x="1765" y="1023"/>
                    </a:lnTo>
                    <a:lnTo>
                      <a:pt x="1769" y="1013"/>
                    </a:lnTo>
                    <a:lnTo>
                      <a:pt x="1773" y="1003"/>
                    </a:lnTo>
                    <a:lnTo>
                      <a:pt x="1778" y="992"/>
                    </a:lnTo>
                    <a:lnTo>
                      <a:pt x="1782" y="982"/>
                    </a:lnTo>
                    <a:lnTo>
                      <a:pt x="1786" y="971"/>
                    </a:lnTo>
                    <a:lnTo>
                      <a:pt x="1790" y="960"/>
                    </a:lnTo>
                    <a:lnTo>
                      <a:pt x="1794" y="950"/>
                    </a:lnTo>
                    <a:lnTo>
                      <a:pt x="1798" y="939"/>
                    </a:lnTo>
                    <a:lnTo>
                      <a:pt x="1803" y="928"/>
                    </a:lnTo>
                    <a:lnTo>
                      <a:pt x="1807" y="916"/>
                    </a:lnTo>
                    <a:lnTo>
                      <a:pt x="1811" y="905"/>
                    </a:lnTo>
                    <a:lnTo>
                      <a:pt x="1815" y="894"/>
                    </a:lnTo>
                    <a:lnTo>
                      <a:pt x="1819" y="882"/>
                    </a:lnTo>
                    <a:lnTo>
                      <a:pt x="1824" y="870"/>
                    </a:lnTo>
                    <a:lnTo>
                      <a:pt x="1828" y="859"/>
                    </a:lnTo>
                    <a:lnTo>
                      <a:pt x="1832" y="847"/>
                    </a:lnTo>
                    <a:lnTo>
                      <a:pt x="1836" y="835"/>
                    </a:lnTo>
                    <a:lnTo>
                      <a:pt x="1840" y="823"/>
                    </a:lnTo>
                    <a:lnTo>
                      <a:pt x="1844" y="810"/>
                    </a:lnTo>
                    <a:lnTo>
                      <a:pt x="1849" y="798"/>
                    </a:lnTo>
                    <a:lnTo>
                      <a:pt x="1853" y="786"/>
                    </a:lnTo>
                    <a:lnTo>
                      <a:pt x="1857" y="774"/>
                    </a:lnTo>
                    <a:lnTo>
                      <a:pt x="1861" y="761"/>
                    </a:lnTo>
                    <a:lnTo>
                      <a:pt x="1865" y="749"/>
                    </a:lnTo>
                    <a:lnTo>
                      <a:pt x="1870" y="736"/>
                    </a:lnTo>
                    <a:lnTo>
                      <a:pt x="1874" y="724"/>
                    </a:lnTo>
                    <a:lnTo>
                      <a:pt x="1878" y="711"/>
                    </a:lnTo>
                    <a:lnTo>
                      <a:pt x="1882" y="698"/>
                    </a:lnTo>
                    <a:lnTo>
                      <a:pt x="1886" y="686"/>
                    </a:lnTo>
                    <a:lnTo>
                      <a:pt x="1890" y="673"/>
                    </a:lnTo>
                    <a:lnTo>
                      <a:pt x="1895" y="660"/>
                    </a:lnTo>
                    <a:lnTo>
                      <a:pt x="1899" y="647"/>
                    </a:lnTo>
                    <a:lnTo>
                      <a:pt x="1903" y="634"/>
                    </a:lnTo>
                    <a:lnTo>
                      <a:pt x="1907" y="622"/>
                    </a:lnTo>
                    <a:lnTo>
                      <a:pt x="1911" y="609"/>
                    </a:lnTo>
                    <a:lnTo>
                      <a:pt x="1916" y="596"/>
                    </a:lnTo>
                    <a:lnTo>
                      <a:pt x="1920" y="583"/>
                    </a:lnTo>
                    <a:lnTo>
                      <a:pt x="1924" y="570"/>
                    </a:lnTo>
                    <a:lnTo>
                      <a:pt x="1928" y="558"/>
                    </a:lnTo>
                    <a:lnTo>
                      <a:pt x="1932" y="545"/>
                    </a:lnTo>
                    <a:lnTo>
                      <a:pt x="1936" y="532"/>
                    </a:lnTo>
                    <a:lnTo>
                      <a:pt x="1941" y="520"/>
                    </a:lnTo>
                    <a:lnTo>
                      <a:pt x="1945" y="507"/>
                    </a:lnTo>
                    <a:lnTo>
                      <a:pt x="1949" y="494"/>
                    </a:lnTo>
                    <a:lnTo>
                      <a:pt x="1953" y="482"/>
                    </a:lnTo>
                    <a:lnTo>
                      <a:pt x="1957" y="469"/>
                    </a:lnTo>
                    <a:lnTo>
                      <a:pt x="1962" y="456"/>
                    </a:lnTo>
                    <a:lnTo>
                      <a:pt x="1966" y="444"/>
                    </a:lnTo>
                    <a:lnTo>
                      <a:pt x="1970" y="432"/>
                    </a:lnTo>
                    <a:lnTo>
                      <a:pt x="1974" y="419"/>
                    </a:lnTo>
                    <a:lnTo>
                      <a:pt x="1978" y="407"/>
                    </a:lnTo>
                    <a:lnTo>
                      <a:pt x="1983" y="395"/>
                    </a:lnTo>
                    <a:lnTo>
                      <a:pt x="1987" y="383"/>
                    </a:lnTo>
                    <a:lnTo>
                      <a:pt x="1991" y="371"/>
                    </a:lnTo>
                    <a:lnTo>
                      <a:pt x="1995" y="359"/>
                    </a:lnTo>
                    <a:lnTo>
                      <a:pt x="1999" y="347"/>
                    </a:lnTo>
                    <a:lnTo>
                      <a:pt x="2003" y="335"/>
                    </a:lnTo>
                    <a:lnTo>
                      <a:pt x="2008" y="324"/>
                    </a:lnTo>
                    <a:lnTo>
                      <a:pt x="2012" y="312"/>
                    </a:lnTo>
                    <a:lnTo>
                      <a:pt x="2016" y="301"/>
                    </a:lnTo>
                    <a:lnTo>
                      <a:pt x="2020" y="289"/>
                    </a:lnTo>
                    <a:lnTo>
                      <a:pt x="2024" y="278"/>
                    </a:lnTo>
                    <a:lnTo>
                      <a:pt x="2029" y="267"/>
                    </a:lnTo>
                    <a:lnTo>
                      <a:pt x="2033" y="256"/>
                    </a:lnTo>
                    <a:lnTo>
                      <a:pt x="2037" y="245"/>
                    </a:lnTo>
                    <a:lnTo>
                      <a:pt x="2041" y="235"/>
                    </a:lnTo>
                    <a:lnTo>
                      <a:pt x="2045" y="224"/>
                    </a:lnTo>
                    <a:lnTo>
                      <a:pt x="2049" y="214"/>
                    </a:lnTo>
                    <a:lnTo>
                      <a:pt x="2054" y="204"/>
                    </a:lnTo>
                    <a:lnTo>
                      <a:pt x="2058" y="193"/>
                    </a:lnTo>
                    <a:lnTo>
                      <a:pt x="2062" y="183"/>
                    </a:lnTo>
                    <a:lnTo>
                      <a:pt x="2066" y="173"/>
                    </a:lnTo>
                    <a:lnTo>
                      <a:pt x="2070" y="164"/>
                    </a:lnTo>
                    <a:lnTo>
                      <a:pt x="2075" y="154"/>
                    </a:lnTo>
                    <a:lnTo>
                      <a:pt x="2079" y="145"/>
                    </a:lnTo>
                    <a:lnTo>
                      <a:pt x="2083" y="136"/>
                    </a:lnTo>
                    <a:lnTo>
                      <a:pt x="2087" y="127"/>
                    </a:lnTo>
                    <a:lnTo>
                      <a:pt x="2087" y="127"/>
                    </a:lnTo>
                    <a:lnTo>
                      <a:pt x="2083" y="120"/>
                    </a:lnTo>
                    <a:lnTo>
                      <a:pt x="2079" y="112"/>
                    </a:lnTo>
                    <a:lnTo>
                      <a:pt x="2075" y="105"/>
                    </a:lnTo>
                    <a:lnTo>
                      <a:pt x="2070" y="99"/>
                    </a:lnTo>
                    <a:lnTo>
                      <a:pt x="2066" y="92"/>
                    </a:lnTo>
                    <a:lnTo>
                      <a:pt x="2062" y="86"/>
                    </a:lnTo>
                    <a:lnTo>
                      <a:pt x="2058" y="80"/>
                    </a:lnTo>
                    <a:lnTo>
                      <a:pt x="2054" y="74"/>
                    </a:lnTo>
                    <a:lnTo>
                      <a:pt x="2049" y="68"/>
                    </a:lnTo>
                    <a:lnTo>
                      <a:pt x="2045" y="63"/>
                    </a:lnTo>
                    <a:lnTo>
                      <a:pt x="2041" y="58"/>
                    </a:lnTo>
                    <a:lnTo>
                      <a:pt x="2037" y="53"/>
                    </a:lnTo>
                    <a:lnTo>
                      <a:pt x="2033" y="48"/>
                    </a:lnTo>
                    <a:lnTo>
                      <a:pt x="2029" y="43"/>
                    </a:lnTo>
                    <a:lnTo>
                      <a:pt x="2024" y="39"/>
                    </a:lnTo>
                    <a:lnTo>
                      <a:pt x="2020" y="35"/>
                    </a:lnTo>
                    <a:lnTo>
                      <a:pt x="2016" y="31"/>
                    </a:lnTo>
                    <a:lnTo>
                      <a:pt x="2012" y="27"/>
                    </a:lnTo>
                    <a:lnTo>
                      <a:pt x="2008" y="23"/>
                    </a:lnTo>
                    <a:lnTo>
                      <a:pt x="2003" y="20"/>
                    </a:lnTo>
                    <a:lnTo>
                      <a:pt x="1999" y="17"/>
                    </a:lnTo>
                    <a:lnTo>
                      <a:pt x="1995" y="14"/>
                    </a:lnTo>
                    <a:lnTo>
                      <a:pt x="1991" y="12"/>
                    </a:lnTo>
                    <a:lnTo>
                      <a:pt x="1987" y="10"/>
                    </a:lnTo>
                    <a:lnTo>
                      <a:pt x="1983" y="7"/>
                    </a:lnTo>
                    <a:lnTo>
                      <a:pt x="1978" y="6"/>
                    </a:lnTo>
                    <a:lnTo>
                      <a:pt x="1974" y="4"/>
                    </a:lnTo>
                    <a:lnTo>
                      <a:pt x="1970" y="3"/>
                    </a:lnTo>
                    <a:lnTo>
                      <a:pt x="1966" y="1"/>
                    </a:lnTo>
                    <a:lnTo>
                      <a:pt x="1962" y="1"/>
                    </a:lnTo>
                    <a:lnTo>
                      <a:pt x="1957" y="0"/>
                    </a:lnTo>
                    <a:lnTo>
                      <a:pt x="1953" y="0"/>
                    </a:lnTo>
                    <a:lnTo>
                      <a:pt x="1949" y="0"/>
                    </a:lnTo>
                    <a:lnTo>
                      <a:pt x="1945" y="0"/>
                    </a:lnTo>
                    <a:lnTo>
                      <a:pt x="1941" y="0"/>
                    </a:lnTo>
                    <a:lnTo>
                      <a:pt x="1936" y="1"/>
                    </a:lnTo>
                    <a:lnTo>
                      <a:pt x="1932" y="1"/>
                    </a:lnTo>
                    <a:lnTo>
                      <a:pt x="1928" y="2"/>
                    </a:lnTo>
                    <a:lnTo>
                      <a:pt x="1924" y="4"/>
                    </a:lnTo>
                    <a:lnTo>
                      <a:pt x="1920" y="5"/>
                    </a:lnTo>
                    <a:lnTo>
                      <a:pt x="1916" y="7"/>
                    </a:lnTo>
                    <a:lnTo>
                      <a:pt x="1911" y="9"/>
                    </a:lnTo>
                    <a:lnTo>
                      <a:pt x="1907" y="11"/>
                    </a:lnTo>
                    <a:lnTo>
                      <a:pt x="1903" y="14"/>
                    </a:lnTo>
                    <a:lnTo>
                      <a:pt x="1899" y="16"/>
                    </a:lnTo>
                    <a:lnTo>
                      <a:pt x="1895" y="19"/>
                    </a:lnTo>
                    <a:lnTo>
                      <a:pt x="1890" y="22"/>
                    </a:lnTo>
                    <a:lnTo>
                      <a:pt x="1886" y="26"/>
                    </a:lnTo>
                    <a:lnTo>
                      <a:pt x="1882" y="30"/>
                    </a:lnTo>
                    <a:lnTo>
                      <a:pt x="1878" y="34"/>
                    </a:lnTo>
                    <a:lnTo>
                      <a:pt x="1874" y="38"/>
                    </a:lnTo>
                    <a:lnTo>
                      <a:pt x="1870" y="42"/>
                    </a:lnTo>
                    <a:lnTo>
                      <a:pt x="1865" y="47"/>
                    </a:lnTo>
                    <a:lnTo>
                      <a:pt x="1861" y="51"/>
                    </a:lnTo>
                    <a:lnTo>
                      <a:pt x="1857" y="56"/>
                    </a:lnTo>
                    <a:lnTo>
                      <a:pt x="1853" y="62"/>
                    </a:lnTo>
                    <a:lnTo>
                      <a:pt x="1849" y="67"/>
                    </a:lnTo>
                    <a:lnTo>
                      <a:pt x="1844" y="73"/>
                    </a:lnTo>
                    <a:lnTo>
                      <a:pt x="1840" y="78"/>
                    </a:lnTo>
                    <a:lnTo>
                      <a:pt x="1836" y="85"/>
                    </a:lnTo>
                    <a:lnTo>
                      <a:pt x="1832" y="91"/>
                    </a:lnTo>
                    <a:lnTo>
                      <a:pt x="1828" y="97"/>
                    </a:lnTo>
                    <a:lnTo>
                      <a:pt x="1824" y="104"/>
                    </a:lnTo>
                    <a:lnTo>
                      <a:pt x="1819" y="111"/>
                    </a:lnTo>
                    <a:lnTo>
                      <a:pt x="1815" y="118"/>
                    </a:lnTo>
                    <a:lnTo>
                      <a:pt x="1811" y="125"/>
                    </a:lnTo>
                    <a:lnTo>
                      <a:pt x="1807" y="133"/>
                    </a:lnTo>
                    <a:lnTo>
                      <a:pt x="1803" y="140"/>
                    </a:lnTo>
                    <a:lnTo>
                      <a:pt x="1798" y="148"/>
                    </a:lnTo>
                    <a:lnTo>
                      <a:pt x="1794" y="156"/>
                    </a:lnTo>
                    <a:lnTo>
                      <a:pt x="1790" y="165"/>
                    </a:lnTo>
                    <a:lnTo>
                      <a:pt x="1786" y="173"/>
                    </a:lnTo>
                    <a:lnTo>
                      <a:pt x="1782" y="182"/>
                    </a:lnTo>
                    <a:lnTo>
                      <a:pt x="1778" y="190"/>
                    </a:lnTo>
                    <a:lnTo>
                      <a:pt x="1773" y="199"/>
                    </a:lnTo>
                    <a:lnTo>
                      <a:pt x="1769" y="208"/>
                    </a:lnTo>
                    <a:lnTo>
                      <a:pt x="1765" y="218"/>
                    </a:lnTo>
                    <a:lnTo>
                      <a:pt x="1761" y="227"/>
                    </a:lnTo>
                    <a:lnTo>
                      <a:pt x="1757" y="237"/>
                    </a:lnTo>
                    <a:lnTo>
                      <a:pt x="1752" y="247"/>
                    </a:lnTo>
                    <a:lnTo>
                      <a:pt x="1748" y="256"/>
                    </a:lnTo>
                    <a:lnTo>
                      <a:pt x="1744" y="266"/>
                    </a:lnTo>
                    <a:lnTo>
                      <a:pt x="1740" y="277"/>
                    </a:lnTo>
                    <a:lnTo>
                      <a:pt x="1736" y="287"/>
                    </a:lnTo>
                    <a:lnTo>
                      <a:pt x="1732" y="297"/>
                    </a:lnTo>
                    <a:lnTo>
                      <a:pt x="1727" y="308"/>
                    </a:lnTo>
                    <a:lnTo>
                      <a:pt x="1723" y="319"/>
                    </a:lnTo>
                    <a:lnTo>
                      <a:pt x="1719" y="330"/>
                    </a:lnTo>
                    <a:lnTo>
                      <a:pt x="1715" y="340"/>
                    </a:lnTo>
                    <a:lnTo>
                      <a:pt x="1711" y="351"/>
                    </a:lnTo>
                    <a:lnTo>
                      <a:pt x="1706" y="363"/>
                    </a:lnTo>
                    <a:lnTo>
                      <a:pt x="1702" y="374"/>
                    </a:lnTo>
                    <a:lnTo>
                      <a:pt x="1698" y="385"/>
                    </a:lnTo>
                    <a:lnTo>
                      <a:pt x="1694" y="397"/>
                    </a:lnTo>
                    <a:lnTo>
                      <a:pt x="1690" y="409"/>
                    </a:lnTo>
                    <a:lnTo>
                      <a:pt x="1686" y="420"/>
                    </a:lnTo>
                    <a:lnTo>
                      <a:pt x="1681" y="432"/>
                    </a:lnTo>
                    <a:lnTo>
                      <a:pt x="1677" y="444"/>
                    </a:lnTo>
                    <a:lnTo>
                      <a:pt x="1673" y="456"/>
                    </a:lnTo>
                    <a:lnTo>
                      <a:pt x="1669" y="468"/>
                    </a:lnTo>
                    <a:lnTo>
                      <a:pt x="1665" y="480"/>
                    </a:lnTo>
                    <a:lnTo>
                      <a:pt x="1660" y="493"/>
                    </a:lnTo>
                    <a:lnTo>
                      <a:pt x="1656" y="505"/>
                    </a:lnTo>
                    <a:lnTo>
                      <a:pt x="1652" y="517"/>
                    </a:lnTo>
                    <a:lnTo>
                      <a:pt x="1648" y="530"/>
                    </a:lnTo>
                    <a:lnTo>
                      <a:pt x="1644" y="542"/>
                    </a:lnTo>
                    <a:lnTo>
                      <a:pt x="1639" y="555"/>
                    </a:lnTo>
                    <a:lnTo>
                      <a:pt x="1636" y="567"/>
                    </a:lnTo>
                    <a:lnTo>
                      <a:pt x="1631" y="580"/>
                    </a:lnTo>
                    <a:lnTo>
                      <a:pt x="1627" y="593"/>
                    </a:lnTo>
                    <a:lnTo>
                      <a:pt x="1623" y="606"/>
                    </a:lnTo>
                    <a:lnTo>
                      <a:pt x="1619" y="618"/>
                    </a:lnTo>
                    <a:lnTo>
                      <a:pt x="1614" y="631"/>
                    </a:lnTo>
                    <a:lnTo>
                      <a:pt x="1610" y="644"/>
                    </a:lnTo>
                    <a:lnTo>
                      <a:pt x="1606" y="656"/>
                    </a:lnTo>
                    <a:lnTo>
                      <a:pt x="1602" y="669"/>
                    </a:lnTo>
                    <a:lnTo>
                      <a:pt x="1598" y="682"/>
                    </a:lnTo>
                    <a:lnTo>
                      <a:pt x="1593" y="695"/>
                    </a:lnTo>
                    <a:lnTo>
                      <a:pt x="1589" y="708"/>
                    </a:lnTo>
                    <a:lnTo>
                      <a:pt x="1585" y="720"/>
                    </a:lnTo>
                    <a:lnTo>
                      <a:pt x="1581" y="733"/>
                    </a:lnTo>
                    <a:lnTo>
                      <a:pt x="1577" y="746"/>
                    </a:lnTo>
                    <a:lnTo>
                      <a:pt x="1573" y="759"/>
                    </a:lnTo>
                    <a:lnTo>
                      <a:pt x="1568" y="772"/>
                    </a:lnTo>
                    <a:lnTo>
                      <a:pt x="1564" y="784"/>
                    </a:lnTo>
                    <a:lnTo>
                      <a:pt x="1560" y="797"/>
                    </a:lnTo>
                    <a:lnTo>
                      <a:pt x="1556" y="809"/>
                    </a:lnTo>
                    <a:lnTo>
                      <a:pt x="1552" y="822"/>
                    </a:lnTo>
                    <a:lnTo>
                      <a:pt x="1547" y="834"/>
                    </a:lnTo>
                    <a:lnTo>
                      <a:pt x="1543" y="847"/>
                    </a:lnTo>
                    <a:lnTo>
                      <a:pt x="1539" y="859"/>
                    </a:lnTo>
                    <a:lnTo>
                      <a:pt x="1535" y="871"/>
                    </a:lnTo>
                    <a:lnTo>
                      <a:pt x="1531" y="883"/>
                    </a:lnTo>
                    <a:lnTo>
                      <a:pt x="1527" y="896"/>
                    </a:lnTo>
                    <a:lnTo>
                      <a:pt x="1523" y="908"/>
                    </a:lnTo>
                    <a:lnTo>
                      <a:pt x="1518" y="920"/>
                    </a:lnTo>
                    <a:lnTo>
                      <a:pt x="1514" y="932"/>
                    </a:lnTo>
                    <a:lnTo>
                      <a:pt x="1510" y="943"/>
                    </a:lnTo>
                    <a:lnTo>
                      <a:pt x="1506" y="955"/>
                    </a:lnTo>
                    <a:lnTo>
                      <a:pt x="1501" y="966"/>
                    </a:lnTo>
                    <a:lnTo>
                      <a:pt x="1497" y="978"/>
                    </a:lnTo>
                    <a:lnTo>
                      <a:pt x="1493" y="989"/>
                    </a:lnTo>
                    <a:lnTo>
                      <a:pt x="1489" y="1000"/>
                    </a:lnTo>
                    <a:lnTo>
                      <a:pt x="1485" y="1011"/>
                    </a:lnTo>
                    <a:lnTo>
                      <a:pt x="1481" y="1022"/>
                    </a:lnTo>
                    <a:lnTo>
                      <a:pt x="1477" y="1033"/>
                    </a:lnTo>
                    <a:lnTo>
                      <a:pt x="1472" y="1043"/>
                    </a:lnTo>
                    <a:lnTo>
                      <a:pt x="1468" y="1054"/>
                    </a:lnTo>
                    <a:lnTo>
                      <a:pt x="1464" y="1064"/>
                    </a:lnTo>
                    <a:lnTo>
                      <a:pt x="1460" y="1074"/>
                    </a:lnTo>
                    <a:lnTo>
                      <a:pt x="1455" y="1084"/>
                    </a:lnTo>
                    <a:lnTo>
                      <a:pt x="1451" y="1094"/>
                    </a:lnTo>
                    <a:lnTo>
                      <a:pt x="1447" y="1104"/>
                    </a:lnTo>
                    <a:lnTo>
                      <a:pt x="1443" y="1113"/>
                    </a:lnTo>
                    <a:lnTo>
                      <a:pt x="1439" y="1122"/>
                    </a:lnTo>
                    <a:lnTo>
                      <a:pt x="1435" y="1131"/>
                    </a:lnTo>
                    <a:lnTo>
                      <a:pt x="1431" y="1140"/>
                    </a:lnTo>
                    <a:lnTo>
                      <a:pt x="1426" y="1149"/>
                    </a:lnTo>
                    <a:lnTo>
                      <a:pt x="1422" y="1157"/>
                    </a:lnTo>
                    <a:lnTo>
                      <a:pt x="1418" y="1161"/>
                    </a:lnTo>
                    <a:lnTo>
                      <a:pt x="1414" y="1155"/>
                    </a:lnTo>
                    <a:lnTo>
                      <a:pt x="1410" y="1150"/>
                    </a:lnTo>
                    <a:lnTo>
                      <a:pt x="1405" y="1144"/>
                    </a:lnTo>
                    <a:lnTo>
                      <a:pt x="1401" y="1138"/>
                    </a:lnTo>
                    <a:lnTo>
                      <a:pt x="1397" y="1132"/>
                    </a:lnTo>
                    <a:lnTo>
                      <a:pt x="1393" y="1126"/>
                    </a:lnTo>
                    <a:lnTo>
                      <a:pt x="1389" y="1121"/>
                    </a:lnTo>
                    <a:lnTo>
                      <a:pt x="1385" y="1115"/>
                    </a:lnTo>
                    <a:lnTo>
                      <a:pt x="1380" y="1109"/>
                    </a:lnTo>
                    <a:lnTo>
                      <a:pt x="1376" y="1103"/>
                    </a:lnTo>
                    <a:lnTo>
                      <a:pt x="1372" y="1097"/>
                    </a:lnTo>
                    <a:lnTo>
                      <a:pt x="1368" y="1091"/>
                    </a:lnTo>
                    <a:lnTo>
                      <a:pt x="1364" y="1085"/>
                    </a:lnTo>
                    <a:lnTo>
                      <a:pt x="1359" y="1079"/>
                    </a:lnTo>
                    <a:lnTo>
                      <a:pt x="1355" y="1073"/>
                    </a:lnTo>
                    <a:lnTo>
                      <a:pt x="1351" y="1067"/>
                    </a:lnTo>
                    <a:lnTo>
                      <a:pt x="1347" y="1061"/>
                    </a:lnTo>
                    <a:lnTo>
                      <a:pt x="1342" y="1055"/>
                    </a:lnTo>
                    <a:lnTo>
                      <a:pt x="1339" y="1049"/>
                    </a:lnTo>
                    <a:lnTo>
                      <a:pt x="1334" y="1043"/>
                    </a:lnTo>
                    <a:lnTo>
                      <a:pt x="1330" y="1037"/>
                    </a:lnTo>
                    <a:lnTo>
                      <a:pt x="1326" y="1031"/>
                    </a:lnTo>
                    <a:lnTo>
                      <a:pt x="1322" y="1025"/>
                    </a:lnTo>
                    <a:lnTo>
                      <a:pt x="1318" y="1019"/>
                    </a:lnTo>
                    <a:lnTo>
                      <a:pt x="1313" y="1014"/>
                    </a:lnTo>
                    <a:lnTo>
                      <a:pt x="1309" y="1008"/>
                    </a:lnTo>
                    <a:lnTo>
                      <a:pt x="1305" y="1003"/>
                    </a:lnTo>
                    <a:lnTo>
                      <a:pt x="1301" y="997"/>
                    </a:lnTo>
                    <a:lnTo>
                      <a:pt x="1297" y="991"/>
                    </a:lnTo>
                    <a:lnTo>
                      <a:pt x="1292" y="986"/>
                    </a:lnTo>
                    <a:lnTo>
                      <a:pt x="1288" y="981"/>
                    </a:lnTo>
                    <a:lnTo>
                      <a:pt x="1284" y="976"/>
                    </a:lnTo>
                    <a:lnTo>
                      <a:pt x="1280" y="971"/>
                    </a:lnTo>
                    <a:lnTo>
                      <a:pt x="1276" y="966"/>
                    </a:lnTo>
                    <a:lnTo>
                      <a:pt x="1272" y="961"/>
                    </a:lnTo>
                    <a:lnTo>
                      <a:pt x="1267" y="956"/>
                    </a:lnTo>
                    <a:lnTo>
                      <a:pt x="1263" y="952"/>
                    </a:lnTo>
                    <a:lnTo>
                      <a:pt x="1259" y="947"/>
                    </a:lnTo>
                    <a:lnTo>
                      <a:pt x="1255" y="943"/>
                    </a:lnTo>
                    <a:lnTo>
                      <a:pt x="1251" y="939"/>
                    </a:lnTo>
                    <a:lnTo>
                      <a:pt x="1246" y="935"/>
                    </a:lnTo>
                    <a:lnTo>
                      <a:pt x="1242" y="931"/>
                    </a:lnTo>
                    <a:lnTo>
                      <a:pt x="1238" y="927"/>
                    </a:lnTo>
                    <a:lnTo>
                      <a:pt x="1234" y="923"/>
                    </a:lnTo>
                    <a:lnTo>
                      <a:pt x="1230" y="920"/>
                    </a:lnTo>
                    <a:lnTo>
                      <a:pt x="1226" y="916"/>
                    </a:lnTo>
                    <a:lnTo>
                      <a:pt x="1221" y="913"/>
                    </a:lnTo>
                    <a:lnTo>
                      <a:pt x="1217" y="910"/>
                    </a:lnTo>
                    <a:lnTo>
                      <a:pt x="1213" y="907"/>
                    </a:lnTo>
                    <a:lnTo>
                      <a:pt x="1209" y="904"/>
                    </a:lnTo>
                    <a:lnTo>
                      <a:pt x="1205" y="901"/>
                    </a:lnTo>
                    <a:lnTo>
                      <a:pt x="1200" y="899"/>
                    </a:lnTo>
                    <a:lnTo>
                      <a:pt x="1196" y="896"/>
                    </a:lnTo>
                    <a:lnTo>
                      <a:pt x="1192" y="894"/>
                    </a:lnTo>
                    <a:lnTo>
                      <a:pt x="1188" y="892"/>
                    </a:lnTo>
                    <a:lnTo>
                      <a:pt x="1184" y="890"/>
                    </a:lnTo>
                    <a:lnTo>
                      <a:pt x="1180" y="889"/>
                    </a:lnTo>
                    <a:lnTo>
                      <a:pt x="1175" y="887"/>
                    </a:lnTo>
                    <a:lnTo>
                      <a:pt x="1171" y="886"/>
                    </a:lnTo>
                    <a:lnTo>
                      <a:pt x="1167" y="885"/>
                    </a:lnTo>
                    <a:lnTo>
                      <a:pt x="1163" y="883"/>
                    </a:lnTo>
                    <a:lnTo>
                      <a:pt x="1159" y="883"/>
                    </a:lnTo>
                    <a:lnTo>
                      <a:pt x="1154" y="882"/>
                    </a:lnTo>
                    <a:lnTo>
                      <a:pt x="1150" y="881"/>
                    </a:lnTo>
                    <a:lnTo>
                      <a:pt x="1146" y="881"/>
                    </a:lnTo>
                    <a:lnTo>
                      <a:pt x="1142" y="881"/>
                    </a:lnTo>
                    <a:lnTo>
                      <a:pt x="1138" y="881"/>
                    </a:lnTo>
                    <a:lnTo>
                      <a:pt x="1134" y="881"/>
                    </a:lnTo>
                    <a:lnTo>
                      <a:pt x="1129" y="881"/>
                    </a:lnTo>
                    <a:lnTo>
                      <a:pt x="1125" y="882"/>
                    </a:lnTo>
                    <a:lnTo>
                      <a:pt x="1121" y="882"/>
                    </a:lnTo>
                    <a:lnTo>
                      <a:pt x="1117" y="883"/>
                    </a:lnTo>
                    <a:lnTo>
                      <a:pt x="1113" y="884"/>
                    </a:lnTo>
                    <a:lnTo>
                      <a:pt x="1108" y="885"/>
                    </a:lnTo>
                    <a:lnTo>
                      <a:pt x="1104" y="886"/>
                    </a:lnTo>
                    <a:lnTo>
                      <a:pt x="1100" y="887"/>
                    </a:lnTo>
                    <a:lnTo>
                      <a:pt x="1096" y="889"/>
                    </a:lnTo>
                    <a:lnTo>
                      <a:pt x="1092" y="890"/>
                    </a:lnTo>
                    <a:lnTo>
                      <a:pt x="1088" y="892"/>
                    </a:lnTo>
                    <a:lnTo>
                      <a:pt x="1083" y="894"/>
                    </a:lnTo>
                    <a:lnTo>
                      <a:pt x="1079" y="896"/>
                    </a:lnTo>
                    <a:lnTo>
                      <a:pt x="1075" y="899"/>
                    </a:lnTo>
                    <a:lnTo>
                      <a:pt x="1071" y="901"/>
                    </a:lnTo>
                    <a:lnTo>
                      <a:pt x="1067" y="903"/>
                    </a:lnTo>
                    <a:lnTo>
                      <a:pt x="1062" y="906"/>
                    </a:lnTo>
                    <a:lnTo>
                      <a:pt x="1058" y="908"/>
                    </a:lnTo>
                    <a:lnTo>
                      <a:pt x="1054" y="911"/>
                    </a:lnTo>
                    <a:lnTo>
                      <a:pt x="1050" y="914"/>
                    </a:lnTo>
                    <a:lnTo>
                      <a:pt x="1046" y="917"/>
                    </a:lnTo>
                    <a:lnTo>
                      <a:pt x="1042" y="914"/>
                    </a:lnTo>
                    <a:lnTo>
                      <a:pt x="1037" y="903"/>
                    </a:lnTo>
                    <a:lnTo>
                      <a:pt x="1033" y="892"/>
                    </a:lnTo>
                    <a:lnTo>
                      <a:pt x="1029" y="881"/>
                    </a:lnTo>
                    <a:lnTo>
                      <a:pt x="1025" y="870"/>
                    </a:lnTo>
                    <a:lnTo>
                      <a:pt x="1021" y="859"/>
                    </a:lnTo>
                    <a:lnTo>
                      <a:pt x="1016" y="848"/>
                    </a:lnTo>
                    <a:lnTo>
                      <a:pt x="1012" y="837"/>
                    </a:lnTo>
                    <a:lnTo>
                      <a:pt x="1008" y="826"/>
                    </a:lnTo>
                    <a:lnTo>
                      <a:pt x="1004" y="816"/>
                    </a:lnTo>
                    <a:lnTo>
                      <a:pt x="1000" y="805"/>
                    </a:lnTo>
                    <a:lnTo>
                      <a:pt x="995" y="794"/>
                    </a:lnTo>
                    <a:lnTo>
                      <a:pt x="991" y="783"/>
                    </a:lnTo>
                    <a:lnTo>
                      <a:pt x="987" y="772"/>
                    </a:lnTo>
                    <a:lnTo>
                      <a:pt x="983" y="761"/>
                    </a:lnTo>
                    <a:lnTo>
                      <a:pt x="979" y="750"/>
                    </a:lnTo>
                    <a:lnTo>
                      <a:pt x="975" y="739"/>
                    </a:lnTo>
                    <a:lnTo>
                      <a:pt x="970" y="729"/>
                    </a:lnTo>
                    <a:lnTo>
                      <a:pt x="966" y="718"/>
                    </a:lnTo>
                    <a:lnTo>
                      <a:pt x="962" y="708"/>
                    </a:lnTo>
                    <a:lnTo>
                      <a:pt x="958" y="697"/>
                    </a:lnTo>
                    <a:lnTo>
                      <a:pt x="954" y="686"/>
                    </a:lnTo>
                    <a:lnTo>
                      <a:pt x="949" y="676"/>
                    </a:lnTo>
                    <a:lnTo>
                      <a:pt x="945" y="665"/>
                    </a:lnTo>
                    <a:lnTo>
                      <a:pt x="941" y="655"/>
                    </a:lnTo>
                    <a:lnTo>
                      <a:pt x="937" y="645"/>
                    </a:lnTo>
                    <a:lnTo>
                      <a:pt x="933" y="634"/>
                    </a:lnTo>
                    <a:lnTo>
                      <a:pt x="929" y="625"/>
                    </a:lnTo>
                    <a:lnTo>
                      <a:pt x="924" y="614"/>
                    </a:lnTo>
                    <a:lnTo>
                      <a:pt x="920" y="604"/>
                    </a:lnTo>
                    <a:lnTo>
                      <a:pt x="916" y="594"/>
                    </a:lnTo>
                    <a:lnTo>
                      <a:pt x="912" y="585"/>
                    </a:lnTo>
                    <a:lnTo>
                      <a:pt x="908" y="575"/>
                    </a:lnTo>
                    <a:lnTo>
                      <a:pt x="903" y="566"/>
                    </a:lnTo>
                    <a:lnTo>
                      <a:pt x="899" y="556"/>
                    </a:lnTo>
                    <a:lnTo>
                      <a:pt x="895" y="547"/>
                    </a:lnTo>
                    <a:lnTo>
                      <a:pt x="891" y="537"/>
                    </a:lnTo>
                    <a:lnTo>
                      <a:pt x="887" y="528"/>
                    </a:lnTo>
                    <a:lnTo>
                      <a:pt x="883" y="519"/>
                    </a:lnTo>
                    <a:lnTo>
                      <a:pt x="878" y="510"/>
                    </a:lnTo>
                    <a:lnTo>
                      <a:pt x="874" y="501"/>
                    </a:lnTo>
                    <a:lnTo>
                      <a:pt x="870" y="493"/>
                    </a:lnTo>
                    <a:lnTo>
                      <a:pt x="866" y="484"/>
                    </a:lnTo>
                    <a:lnTo>
                      <a:pt x="862" y="476"/>
                    </a:lnTo>
                    <a:lnTo>
                      <a:pt x="857" y="467"/>
                    </a:lnTo>
                    <a:lnTo>
                      <a:pt x="853" y="459"/>
                    </a:lnTo>
                    <a:lnTo>
                      <a:pt x="849" y="451"/>
                    </a:lnTo>
                    <a:lnTo>
                      <a:pt x="845" y="443"/>
                    </a:lnTo>
                    <a:lnTo>
                      <a:pt x="841" y="435"/>
                    </a:lnTo>
                    <a:lnTo>
                      <a:pt x="837" y="427"/>
                    </a:lnTo>
                    <a:lnTo>
                      <a:pt x="832" y="419"/>
                    </a:lnTo>
                    <a:lnTo>
                      <a:pt x="828" y="412"/>
                    </a:lnTo>
                    <a:lnTo>
                      <a:pt x="824" y="405"/>
                    </a:lnTo>
                    <a:lnTo>
                      <a:pt x="820" y="397"/>
                    </a:lnTo>
                    <a:lnTo>
                      <a:pt x="816" y="390"/>
                    </a:lnTo>
                    <a:lnTo>
                      <a:pt x="811" y="383"/>
                    </a:lnTo>
                    <a:lnTo>
                      <a:pt x="807" y="376"/>
                    </a:lnTo>
                    <a:lnTo>
                      <a:pt x="803" y="370"/>
                    </a:lnTo>
                    <a:lnTo>
                      <a:pt x="799" y="363"/>
                    </a:lnTo>
                    <a:lnTo>
                      <a:pt x="795" y="357"/>
                    </a:lnTo>
                    <a:lnTo>
                      <a:pt x="791" y="350"/>
                    </a:lnTo>
                    <a:lnTo>
                      <a:pt x="787" y="344"/>
                    </a:lnTo>
                    <a:lnTo>
                      <a:pt x="782" y="338"/>
                    </a:lnTo>
                    <a:lnTo>
                      <a:pt x="778" y="332"/>
                    </a:lnTo>
                    <a:lnTo>
                      <a:pt x="774" y="326"/>
                    </a:lnTo>
                    <a:lnTo>
                      <a:pt x="770" y="321"/>
                    </a:lnTo>
                    <a:lnTo>
                      <a:pt x="765" y="315"/>
                    </a:lnTo>
                    <a:lnTo>
                      <a:pt x="761" y="310"/>
                    </a:lnTo>
                    <a:lnTo>
                      <a:pt x="757" y="304"/>
                    </a:lnTo>
                    <a:lnTo>
                      <a:pt x="753" y="299"/>
                    </a:lnTo>
                    <a:lnTo>
                      <a:pt x="749" y="294"/>
                    </a:lnTo>
                    <a:lnTo>
                      <a:pt x="744" y="289"/>
                    </a:lnTo>
                    <a:lnTo>
                      <a:pt x="741" y="284"/>
                    </a:lnTo>
                    <a:lnTo>
                      <a:pt x="736" y="280"/>
                    </a:lnTo>
                    <a:lnTo>
                      <a:pt x="732" y="275"/>
                    </a:lnTo>
                    <a:lnTo>
                      <a:pt x="728" y="271"/>
                    </a:lnTo>
                    <a:lnTo>
                      <a:pt x="724" y="266"/>
                    </a:lnTo>
                    <a:lnTo>
                      <a:pt x="720" y="262"/>
                    </a:lnTo>
                    <a:lnTo>
                      <a:pt x="715" y="258"/>
                    </a:lnTo>
                    <a:lnTo>
                      <a:pt x="711" y="254"/>
                    </a:lnTo>
                    <a:lnTo>
                      <a:pt x="707" y="250"/>
                    </a:lnTo>
                    <a:lnTo>
                      <a:pt x="703" y="246"/>
                    </a:lnTo>
                    <a:lnTo>
                      <a:pt x="698" y="243"/>
                    </a:lnTo>
                    <a:lnTo>
                      <a:pt x="694" y="239"/>
                    </a:lnTo>
                    <a:lnTo>
                      <a:pt x="690" y="236"/>
                    </a:lnTo>
                    <a:lnTo>
                      <a:pt x="686" y="232"/>
                    </a:lnTo>
                    <a:lnTo>
                      <a:pt x="682" y="229"/>
                    </a:lnTo>
                    <a:lnTo>
                      <a:pt x="678" y="226"/>
                    </a:lnTo>
                    <a:lnTo>
                      <a:pt x="674" y="223"/>
                    </a:lnTo>
                    <a:lnTo>
                      <a:pt x="669" y="220"/>
                    </a:lnTo>
                    <a:lnTo>
                      <a:pt x="665" y="218"/>
                    </a:lnTo>
                    <a:lnTo>
                      <a:pt x="661" y="215"/>
                    </a:lnTo>
                    <a:lnTo>
                      <a:pt x="657" y="213"/>
                    </a:lnTo>
                    <a:lnTo>
                      <a:pt x="652" y="210"/>
                    </a:lnTo>
                    <a:lnTo>
                      <a:pt x="648" y="208"/>
                    </a:lnTo>
                    <a:lnTo>
                      <a:pt x="644" y="205"/>
                    </a:lnTo>
                    <a:lnTo>
                      <a:pt x="640" y="203"/>
                    </a:lnTo>
                    <a:lnTo>
                      <a:pt x="636" y="201"/>
                    </a:lnTo>
                    <a:lnTo>
                      <a:pt x="632" y="199"/>
                    </a:lnTo>
                    <a:lnTo>
                      <a:pt x="628" y="197"/>
                    </a:lnTo>
                    <a:lnTo>
                      <a:pt x="623" y="195"/>
                    </a:lnTo>
                    <a:lnTo>
                      <a:pt x="619" y="194"/>
                    </a:lnTo>
                    <a:lnTo>
                      <a:pt x="615" y="192"/>
                    </a:lnTo>
                    <a:lnTo>
                      <a:pt x="611" y="191"/>
                    </a:lnTo>
                    <a:lnTo>
                      <a:pt x="607" y="189"/>
                    </a:lnTo>
                    <a:lnTo>
                      <a:pt x="602" y="188"/>
                    </a:lnTo>
                    <a:lnTo>
                      <a:pt x="598" y="187"/>
                    </a:lnTo>
                    <a:lnTo>
                      <a:pt x="594" y="185"/>
                    </a:lnTo>
                    <a:lnTo>
                      <a:pt x="590" y="185"/>
                    </a:lnTo>
                    <a:lnTo>
                      <a:pt x="586" y="184"/>
                    </a:lnTo>
                    <a:lnTo>
                      <a:pt x="582" y="183"/>
                    </a:lnTo>
                    <a:lnTo>
                      <a:pt x="577" y="182"/>
                    </a:lnTo>
                    <a:lnTo>
                      <a:pt x="573" y="181"/>
                    </a:lnTo>
                    <a:lnTo>
                      <a:pt x="569" y="180"/>
                    </a:lnTo>
                    <a:lnTo>
                      <a:pt x="565" y="180"/>
                    </a:lnTo>
                    <a:lnTo>
                      <a:pt x="561" y="179"/>
                    </a:lnTo>
                    <a:lnTo>
                      <a:pt x="556" y="179"/>
                    </a:lnTo>
                    <a:lnTo>
                      <a:pt x="552" y="179"/>
                    </a:lnTo>
                    <a:lnTo>
                      <a:pt x="548" y="178"/>
                    </a:lnTo>
                    <a:lnTo>
                      <a:pt x="544" y="178"/>
                    </a:lnTo>
                    <a:lnTo>
                      <a:pt x="540" y="178"/>
                    </a:lnTo>
                    <a:lnTo>
                      <a:pt x="536" y="178"/>
                    </a:lnTo>
                    <a:lnTo>
                      <a:pt x="531" y="178"/>
                    </a:lnTo>
                    <a:lnTo>
                      <a:pt x="527" y="178"/>
                    </a:lnTo>
                    <a:lnTo>
                      <a:pt x="523" y="178"/>
                    </a:lnTo>
                    <a:lnTo>
                      <a:pt x="519" y="179"/>
                    </a:lnTo>
                    <a:lnTo>
                      <a:pt x="515" y="179"/>
                    </a:lnTo>
                    <a:lnTo>
                      <a:pt x="510" y="179"/>
                    </a:lnTo>
                    <a:lnTo>
                      <a:pt x="506" y="180"/>
                    </a:lnTo>
                    <a:lnTo>
                      <a:pt x="502" y="180"/>
                    </a:lnTo>
                    <a:lnTo>
                      <a:pt x="498" y="181"/>
                    </a:lnTo>
                    <a:lnTo>
                      <a:pt x="494" y="182"/>
                    </a:lnTo>
                    <a:lnTo>
                      <a:pt x="490" y="183"/>
                    </a:lnTo>
                    <a:lnTo>
                      <a:pt x="485" y="183"/>
                    </a:lnTo>
                    <a:lnTo>
                      <a:pt x="481" y="185"/>
                    </a:lnTo>
                    <a:lnTo>
                      <a:pt x="477" y="185"/>
                    </a:lnTo>
                    <a:lnTo>
                      <a:pt x="473" y="187"/>
                    </a:lnTo>
                    <a:lnTo>
                      <a:pt x="469" y="188"/>
                    </a:lnTo>
                    <a:lnTo>
                      <a:pt x="464" y="189"/>
                    </a:lnTo>
                    <a:lnTo>
                      <a:pt x="460" y="190"/>
                    </a:lnTo>
                    <a:lnTo>
                      <a:pt x="456" y="192"/>
                    </a:lnTo>
                    <a:lnTo>
                      <a:pt x="452" y="193"/>
                    </a:lnTo>
                    <a:lnTo>
                      <a:pt x="448" y="195"/>
                    </a:lnTo>
                    <a:lnTo>
                      <a:pt x="444" y="196"/>
                    </a:lnTo>
                    <a:lnTo>
                      <a:pt x="439" y="198"/>
                    </a:lnTo>
                    <a:lnTo>
                      <a:pt x="435" y="200"/>
                    </a:lnTo>
                    <a:lnTo>
                      <a:pt x="431" y="202"/>
                    </a:lnTo>
                    <a:lnTo>
                      <a:pt x="427" y="204"/>
                    </a:lnTo>
                    <a:lnTo>
                      <a:pt x="423" y="206"/>
                    </a:lnTo>
                    <a:lnTo>
                      <a:pt x="418" y="208"/>
                    </a:lnTo>
                    <a:lnTo>
                      <a:pt x="414" y="210"/>
                    </a:lnTo>
                    <a:lnTo>
                      <a:pt x="410" y="212"/>
                    </a:lnTo>
                    <a:lnTo>
                      <a:pt x="406" y="214"/>
                    </a:lnTo>
                    <a:lnTo>
                      <a:pt x="402" y="217"/>
                    </a:lnTo>
                    <a:lnTo>
                      <a:pt x="397" y="219"/>
                    </a:lnTo>
                    <a:lnTo>
                      <a:pt x="393" y="222"/>
                    </a:lnTo>
                    <a:lnTo>
                      <a:pt x="389" y="224"/>
                    </a:lnTo>
                    <a:lnTo>
                      <a:pt x="385" y="227"/>
                    </a:lnTo>
                    <a:lnTo>
                      <a:pt x="381" y="230"/>
                    </a:lnTo>
                    <a:lnTo>
                      <a:pt x="377" y="233"/>
                    </a:lnTo>
                    <a:lnTo>
                      <a:pt x="372" y="236"/>
                    </a:lnTo>
                    <a:lnTo>
                      <a:pt x="368" y="239"/>
                    </a:lnTo>
                    <a:lnTo>
                      <a:pt x="364" y="242"/>
                    </a:lnTo>
                    <a:lnTo>
                      <a:pt x="360" y="245"/>
                    </a:lnTo>
                    <a:lnTo>
                      <a:pt x="356" y="249"/>
                    </a:lnTo>
                    <a:lnTo>
                      <a:pt x="351" y="252"/>
                    </a:lnTo>
                    <a:lnTo>
                      <a:pt x="347" y="255"/>
                    </a:lnTo>
                    <a:lnTo>
                      <a:pt x="343" y="259"/>
                    </a:lnTo>
                    <a:lnTo>
                      <a:pt x="339" y="262"/>
                    </a:lnTo>
                    <a:lnTo>
                      <a:pt x="335" y="266"/>
                    </a:lnTo>
                    <a:lnTo>
                      <a:pt x="331" y="270"/>
                    </a:lnTo>
                    <a:lnTo>
                      <a:pt x="326" y="274"/>
                    </a:lnTo>
                    <a:lnTo>
                      <a:pt x="322" y="278"/>
                    </a:lnTo>
                    <a:lnTo>
                      <a:pt x="318" y="282"/>
                    </a:lnTo>
                    <a:lnTo>
                      <a:pt x="314" y="286"/>
                    </a:lnTo>
                    <a:lnTo>
                      <a:pt x="310" y="290"/>
                    </a:lnTo>
                    <a:lnTo>
                      <a:pt x="305" y="295"/>
                    </a:lnTo>
                    <a:lnTo>
                      <a:pt x="301" y="299"/>
                    </a:lnTo>
                    <a:lnTo>
                      <a:pt x="297" y="304"/>
                    </a:lnTo>
                    <a:lnTo>
                      <a:pt x="293" y="308"/>
                    </a:lnTo>
                    <a:lnTo>
                      <a:pt x="289" y="313"/>
                    </a:lnTo>
                    <a:lnTo>
                      <a:pt x="285" y="318"/>
                    </a:lnTo>
                    <a:lnTo>
                      <a:pt x="280" y="323"/>
                    </a:lnTo>
                    <a:lnTo>
                      <a:pt x="276" y="328"/>
                    </a:lnTo>
                    <a:lnTo>
                      <a:pt x="272" y="333"/>
                    </a:lnTo>
                    <a:lnTo>
                      <a:pt x="268" y="338"/>
                    </a:lnTo>
                    <a:lnTo>
                      <a:pt x="264" y="343"/>
                    </a:lnTo>
                    <a:lnTo>
                      <a:pt x="259" y="348"/>
                    </a:lnTo>
                    <a:lnTo>
                      <a:pt x="255" y="354"/>
                    </a:lnTo>
                    <a:lnTo>
                      <a:pt x="251" y="360"/>
                    </a:lnTo>
                    <a:lnTo>
                      <a:pt x="247" y="365"/>
                    </a:lnTo>
                    <a:lnTo>
                      <a:pt x="243" y="371"/>
                    </a:lnTo>
                    <a:lnTo>
                      <a:pt x="239" y="376"/>
                    </a:lnTo>
                    <a:lnTo>
                      <a:pt x="234" y="382"/>
                    </a:lnTo>
                    <a:lnTo>
                      <a:pt x="230" y="388"/>
                    </a:lnTo>
                    <a:lnTo>
                      <a:pt x="226" y="394"/>
                    </a:lnTo>
                    <a:lnTo>
                      <a:pt x="222" y="400"/>
                    </a:lnTo>
                    <a:lnTo>
                      <a:pt x="218" y="407"/>
                    </a:lnTo>
                    <a:lnTo>
                      <a:pt x="213" y="413"/>
                    </a:lnTo>
                    <a:lnTo>
                      <a:pt x="209" y="419"/>
                    </a:lnTo>
                    <a:lnTo>
                      <a:pt x="205" y="426"/>
                    </a:lnTo>
                    <a:lnTo>
                      <a:pt x="201" y="432"/>
                    </a:lnTo>
                    <a:lnTo>
                      <a:pt x="197" y="439"/>
                    </a:lnTo>
                    <a:lnTo>
                      <a:pt x="193" y="445"/>
                    </a:lnTo>
                    <a:lnTo>
                      <a:pt x="188" y="452"/>
                    </a:lnTo>
                    <a:lnTo>
                      <a:pt x="184" y="459"/>
                    </a:lnTo>
                    <a:lnTo>
                      <a:pt x="180" y="466"/>
                    </a:lnTo>
                    <a:lnTo>
                      <a:pt x="176" y="473"/>
                    </a:lnTo>
                    <a:lnTo>
                      <a:pt x="172" y="480"/>
                    </a:lnTo>
                    <a:lnTo>
                      <a:pt x="167" y="487"/>
                    </a:lnTo>
                    <a:lnTo>
                      <a:pt x="163" y="494"/>
                    </a:lnTo>
                    <a:lnTo>
                      <a:pt x="159" y="502"/>
                    </a:lnTo>
                    <a:lnTo>
                      <a:pt x="155" y="509"/>
                    </a:lnTo>
                    <a:lnTo>
                      <a:pt x="151" y="516"/>
                    </a:lnTo>
                    <a:lnTo>
                      <a:pt x="147" y="523"/>
                    </a:lnTo>
                    <a:lnTo>
                      <a:pt x="142" y="531"/>
                    </a:lnTo>
                    <a:lnTo>
                      <a:pt x="138" y="539"/>
                    </a:lnTo>
                    <a:lnTo>
                      <a:pt x="134" y="546"/>
                    </a:lnTo>
                    <a:lnTo>
                      <a:pt x="130" y="554"/>
                    </a:lnTo>
                    <a:lnTo>
                      <a:pt x="126" y="562"/>
                    </a:lnTo>
                    <a:lnTo>
                      <a:pt x="121" y="570"/>
                    </a:lnTo>
                    <a:lnTo>
                      <a:pt x="117" y="577"/>
                    </a:lnTo>
                    <a:lnTo>
                      <a:pt x="113" y="585"/>
                    </a:lnTo>
                    <a:lnTo>
                      <a:pt x="109" y="593"/>
                    </a:lnTo>
                    <a:lnTo>
                      <a:pt x="105" y="601"/>
                    </a:lnTo>
                    <a:lnTo>
                      <a:pt x="100" y="609"/>
                    </a:lnTo>
                    <a:lnTo>
                      <a:pt x="97" y="617"/>
                    </a:lnTo>
                    <a:lnTo>
                      <a:pt x="92" y="625"/>
                    </a:lnTo>
                    <a:lnTo>
                      <a:pt x="88" y="633"/>
                    </a:lnTo>
                    <a:lnTo>
                      <a:pt x="84" y="641"/>
                    </a:lnTo>
                    <a:lnTo>
                      <a:pt x="80" y="650"/>
                    </a:lnTo>
                    <a:lnTo>
                      <a:pt x="75" y="658"/>
                    </a:lnTo>
                    <a:lnTo>
                      <a:pt x="71" y="666"/>
                    </a:lnTo>
                    <a:lnTo>
                      <a:pt x="67" y="674"/>
                    </a:lnTo>
                    <a:lnTo>
                      <a:pt x="63" y="682"/>
                    </a:lnTo>
                    <a:lnTo>
                      <a:pt x="59" y="691"/>
                    </a:lnTo>
                    <a:lnTo>
                      <a:pt x="54" y="699"/>
                    </a:lnTo>
                    <a:lnTo>
                      <a:pt x="50" y="707"/>
                    </a:lnTo>
                    <a:lnTo>
                      <a:pt x="46" y="715"/>
                    </a:lnTo>
                    <a:lnTo>
                      <a:pt x="42" y="724"/>
                    </a:lnTo>
                    <a:lnTo>
                      <a:pt x="38" y="732"/>
                    </a:lnTo>
                    <a:lnTo>
                      <a:pt x="34" y="740"/>
                    </a:lnTo>
                    <a:lnTo>
                      <a:pt x="29" y="749"/>
                    </a:lnTo>
                    <a:lnTo>
                      <a:pt x="25" y="757"/>
                    </a:lnTo>
                    <a:lnTo>
                      <a:pt x="21" y="765"/>
                    </a:lnTo>
                    <a:lnTo>
                      <a:pt x="17" y="773"/>
                    </a:lnTo>
                    <a:lnTo>
                      <a:pt x="13" y="782"/>
                    </a:lnTo>
                    <a:lnTo>
                      <a:pt x="8" y="790"/>
                    </a:lnTo>
                    <a:lnTo>
                      <a:pt x="4" y="798"/>
                    </a:lnTo>
                    <a:lnTo>
                      <a:pt x="0" y="806"/>
                    </a:lnTo>
                    <a:lnTo>
                      <a:pt x="4" y="815"/>
                    </a:lnTo>
                    <a:lnTo>
                      <a:pt x="8" y="823"/>
                    </a:lnTo>
                    <a:lnTo>
                      <a:pt x="13" y="831"/>
                    </a:lnTo>
                    <a:lnTo>
                      <a:pt x="17" y="839"/>
                    </a:lnTo>
                    <a:lnTo>
                      <a:pt x="21" y="847"/>
                    </a:lnTo>
                    <a:lnTo>
                      <a:pt x="25" y="855"/>
                    </a:lnTo>
                    <a:lnTo>
                      <a:pt x="29" y="863"/>
                    </a:lnTo>
                    <a:lnTo>
                      <a:pt x="34" y="871"/>
                    </a:lnTo>
                    <a:lnTo>
                      <a:pt x="38" y="879"/>
                    </a:lnTo>
                    <a:lnTo>
                      <a:pt x="42" y="887"/>
                    </a:lnTo>
                    <a:lnTo>
                      <a:pt x="46" y="895"/>
                    </a:lnTo>
                    <a:lnTo>
                      <a:pt x="50" y="902"/>
                    </a:lnTo>
                    <a:lnTo>
                      <a:pt x="54" y="910"/>
                    </a:lnTo>
                    <a:lnTo>
                      <a:pt x="59" y="918"/>
                    </a:lnTo>
                    <a:lnTo>
                      <a:pt x="63" y="925"/>
                    </a:lnTo>
                    <a:lnTo>
                      <a:pt x="67" y="933"/>
                    </a:lnTo>
                    <a:lnTo>
                      <a:pt x="71" y="940"/>
                    </a:lnTo>
                    <a:lnTo>
                      <a:pt x="75" y="948"/>
                    </a:lnTo>
                    <a:lnTo>
                      <a:pt x="80" y="955"/>
                    </a:lnTo>
                    <a:lnTo>
                      <a:pt x="84" y="962"/>
                    </a:lnTo>
                    <a:lnTo>
                      <a:pt x="88" y="969"/>
                    </a:lnTo>
                    <a:lnTo>
                      <a:pt x="92" y="976"/>
                    </a:lnTo>
                    <a:lnTo>
                      <a:pt x="97" y="984"/>
                    </a:lnTo>
                    <a:lnTo>
                      <a:pt x="100" y="991"/>
                    </a:lnTo>
                    <a:lnTo>
                      <a:pt x="105" y="997"/>
                    </a:lnTo>
                    <a:lnTo>
                      <a:pt x="109" y="1004"/>
                    </a:lnTo>
                    <a:lnTo>
                      <a:pt x="113" y="1011"/>
                    </a:lnTo>
                    <a:lnTo>
                      <a:pt x="117" y="1018"/>
                    </a:lnTo>
                    <a:lnTo>
                      <a:pt x="121" y="1024"/>
                    </a:lnTo>
                    <a:lnTo>
                      <a:pt x="126" y="1031"/>
                    </a:lnTo>
                    <a:lnTo>
                      <a:pt x="130" y="1037"/>
                    </a:lnTo>
                    <a:lnTo>
                      <a:pt x="134" y="1043"/>
                    </a:lnTo>
                    <a:lnTo>
                      <a:pt x="138" y="1050"/>
                    </a:lnTo>
                    <a:lnTo>
                      <a:pt x="142" y="1056"/>
                    </a:lnTo>
                    <a:lnTo>
                      <a:pt x="147" y="1062"/>
                    </a:lnTo>
                    <a:lnTo>
                      <a:pt x="151" y="1068"/>
                    </a:lnTo>
                    <a:lnTo>
                      <a:pt x="155" y="1074"/>
                    </a:lnTo>
                    <a:lnTo>
                      <a:pt x="159" y="1080"/>
                    </a:lnTo>
                    <a:lnTo>
                      <a:pt x="163" y="1086"/>
                    </a:lnTo>
                    <a:lnTo>
                      <a:pt x="167" y="1091"/>
                    </a:lnTo>
                    <a:lnTo>
                      <a:pt x="172" y="1097"/>
                    </a:lnTo>
                    <a:lnTo>
                      <a:pt x="176" y="1102"/>
                    </a:lnTo>
                    <a:lnTo>
                      <a:pt x="180" y="1108"/>
                    </a:lnTo>
                    <a:lnTo>
                      <a:pt x="184" y="1113"/>
                    </a:lnTo>
                    <a:lnTo>
                      <a:pt x="188" y="1118"/>
                    </a:lnTo>
                    <a:lnTo>
                      <a:pt x="193" y="1123"/>
                    </a:lnTo>
                    <a:lnTo>
                      <a:pt x="197" y="1128"/>
                    </a:lnTo>
                    <a:lnTo>
                      <a:pt x="201" y="1133"/>
                    </a:lnTo>
                    <a:lnTo>
                      <a:pt x="205" y="1138"/>
                    </a:lnTo>
                    <a:lnTo>
                      <a:pt x="209" y="1142"/>
                    </a:lnTo>
                    <a:lnTo>
                      <a:pt x="213" y="1147"/>
                    </a:lnTo>
                    <a:lnTo>
                      <a:pt x="218" y="1151"/>
                    </a:lnTo>
                    <a:lnTo>
                      <a:pt x="222" y="1156"/>
                    </a:lnTo>
                    <a:lnTo>
                      <a:pt x="226" y="1160"/>
                    </a:lnTo>
                    <a:lnTo>
                      <a:pt x="230" y="1164"/>
                    </a:lnTo>
                    <a:lnTo>
                      <a:pt x="234" y="1169"/>
                    </a:lnTo>
                    <a:lnTo>
                      <a:pt x="239" y="1173"/>
                    </a:lnTo>
                    <a:lnTo>
                      <a:pt x="243" y="1177"/>
                    </a:lnTo>
                    <a:lnTo>
                      <a:pt x="247" y="1181"/>
                    </a:lnTo>
                    <a:lnTo>
                      <a:pt x="251" y="1184"/>
                    </a:lnTo>
                    <a:lnTo>
                      <a:pt x="255" y="1188"/>
                    </a:lnTo>
                    <a:lnTo>
                      <a:pt x="259" y="1191"/>
                    </a:lnTo>
                    <a:lnTo>
                      <a:pt x="264" y="1195"/>
                    </a:lnTo>
                    <a:lnTo>
                      <a:pt x="268" y="1199"/>
                    </a:lnTo>
                    <a:lnTo>
                      <a:pt x="272" y="1202"/>
                    </a:lnTo>
                    <a:lnTo>
                      <a:pt x="276" y="1205"/>
                    </a:lnTo>
                    <a:lnTo>
                      <a:pt x="280" y="1208"/>
                    </a:lnTo>
                    <a:lnTo>
                      <a:pt x="285" y="1211"/>
                    </a:lnTo>
                    <a:lnTo>
                      <a:pt x="289" y="1214"/>
                    </a:lnTo>
                    <a:lnTo>
                      <a:pt x="293" y="1217"/>
                    </a:lnTo>
                    <a:lnTo>
                      <a:pt x="297" y="1220"/>
                    </a:lnTo>
                    <a:lnTo>
                      <a:pt x="301" y="1223"/>
                    </a:lnTo>
                    <a:lnTo>
                      <a:pt x="305" y="1226"/>
                    </a:lnTo>
                    <a:lnTo>
                      <a:pt x="310" y="1228"/>
                    </a:lnTo>
                    <a:lnTo>
                      <a:pt x="314" y="1231"/>
                    </a:lnTo>
                    <a:lnTo>
                      <a:pt x="318" y="1233"/>
                    </a:lnTo>
                    <a:lnTo>
                      <a:pt x="322" y="1236"/>
                    </a:lnTo>
                    <a:lnTo>
                      <a:pt x="326" y="1238"/>
                    </a:lnTo>
                    <a:lnTo>
                      <a:pt x="331" y="1240"/>
                    </a:lnTo>
                    <a:lnTo>
                      <a:pt x="335" y="1242"/>
                    </a:lnTo>
                    <a:lnTo>
                      <a:pt x="339" y="1244"/>
                    </a:lnTo>
                    <a:lnTo>
                      <a:pt x="343" y="1246"/>
                    </a:lnTo>
                    <a:lnTo>
                      <a:pt x="347" y="1248"/>
                    </a:lnTo>
                    <a:lnTo>
                      <a:pt x="351" y="1250"/>
                    </a:lnTo>
                    <a:lnTo>
                      <a:pt x="356" y="1252"/>
                    </a:lnTo>
                    <a:lnTo>
                      <a:pt x="360" y="1254"/>
                    </a:lnTo>
                    <a:lnTo>
                      <a:pt x="364" y="1255"/>
                    </a:lnTo>
                    <a:lnTo>
                      <a:pt x="368" y="1257"/>
                    </a:lnTo>
                    <a:lnTo>
                      <a:pt x="372" y="1259"/>
                    </a:lnTo>
                    <a:lnTo>
                      <a:pt x="377" y="1260"/>
                    </a:lnTo>
                    <a:lnTo>
                      <a:pt x="381" y="1262"/>
                    </a:lnTo>
                    <a:lnTo>
                      <a:pt x="385" y="1263"/>
                    </a:lnTo>
                    <a:lnTo>
                      <a:pt x="389" y="1264"/>
                    </a:lnTo>
                    <a:lnTo>
                      <a:pt x="393" y="1266"/>
                    </a:lnTo>
                    <a:lnTo>
                      <a:pt x="397" y="1267"/>
                    </a:lnTo>
                    <a:lnTo>
                      <a:pt x="402" y="1268"/>
                    </a:lnTo>
                    <a:lnTo>
                      <a:pt x="406" y="1269"/>
                    </a:lnTo>
                    <a:lnTo>
                      <a:pt x="410" y="1270"/>
                    </a:lnTo>
                    <a:lnTo>
                      <a:pt x="414" y="1271"/>
                    </a:lnTo>
                    <a:lnTo>
                      <a:pt x="418" y="1272"/>
                    </a:lnTo>
                    <a:lnTo>
                      <a:pt x="423" y="1273"/>
                    </a:lnTo>
                    <a:lnTo>
                      <a:pt x="427" y="1274"/>
                    </a:lnTo>
                    <a:lnTo>
                      <a:pt x="431" y="1275"/>
                    </a:lnTo>
                    <a:lnTo>
                      <a:pt x="435" y="1276"/>
                    </a:lnTo>
                    <a:lnTo>
                      <a:pt x="439" y="1276"/>
                    </a:lnTo>
                    <a:lnTo>
                      <a:pt x="444" y="1277"/>
                    </a:lnTo>
                    <a:lnTo>
                      <a:pt x="448" y="1277"/>
                    </a:lnTo>
                    <a:lnTo>
                      <a:pt x="452" y="1278"/>
                    </a:lnTo>
                    <a:lnTo>
                      <a:pt x="456" y="1279"/>
                    </a:lnTo>
                    <a:lnTo>
                      <a:pt x="460" y="1279"/>
                    </a:lnTo>
                    <a:lnTo>
                      <a:pt x="464" y="1280"/>
                    </a:lnTo>
                    <a:lnTo>
                      <a:pt x="469" y="1280"/>
                    </a:lnTo>
                    <a:lnTo>
                      <a:pt x="473" y="1280"/>
                    </a:lnTo>
                    <a:lnTo>
                      <a:pt x="477" y="1281"/>
                    </a:lnTo>
                    <a:lnTo>
                      <a:pt x="481" y="1281"/>
                    </a:lnTo>
                    <a:lnTo>
                      <a:pt x="485" y="1281"/>
                    </a:lnTo>
                    <a:lnTo>
                      <a:pt x="490" y="1281"/>
                    </a:lnTo>
                    <a:lnTo>
                      <a:pt x="494" y="1282"/>
                    </a:lnTo>
                    <a:lnTo>
                      <a:pt x="498" y="1282"/>
                    </a:lnTo>
                    <a:lnTo>
                      <a:pt x="502" y="1282"/>
                    </a:lnTo>
                    <a:lnTo>
                      <a:pt x="506" y="1282"/>
                    </a:lnTo>
                    <a:lnTo>
                      <a:pt x="510" y="1282"/>
                    </a:lnTo>
                    <a:lnTo>
                      <a:pt x="515" y="1282"/>
                    </a:lnTo>
                    <a:lnTo>
                      <a:pt x="519" y="1282"/>
                    </a:lnTo>
                    <a:lnTo>
                      <a:pt x="523" y="1282"/>
                    </a:lnTo>
                    <a:lnTo>
                      <a:pt x="527" y="1282"/>
                    </a:lnTo>
                    <a:lnTo>
                      <a:pt x="531" y="1281"/>
                    </a:lnTo>
                    <a:lnTo>
                      <a:pt x="536" y="1281"/>
                    </a:lnTo>
                    <a:lnTo>
                      <a:pt x="540" y="1281"/>
                    </a:lnTo>
                    <a:lnTo>
                      <a:pt x="544" y="1280"/>
                    </a:lnTo>
                    <a:lnTo>
                      <a:pt x="548" y="1280"/>
                    </a:lnTo>
                    <a:lnTo>
                      <a:pt x="552" y="1280"/>
                    </a:lnTo>
                    <a:lnTo>
                      <a:pt x="556" y="1279"/>
                    </a:lnTo>
                    <a:lnTo>
                      <a:pt x="561" y="1279"/>
                    </a:lnTo>
                    <a:lnTo>
                      <a:pt x="565" y="1278"/>
                    </a:lnTo>
                    <a:lnTo>
                      <a:pt x="569" y="1278"/>
                    </a:lnTo>
                    <a:lnTo>
                      <a:pt x="573" y="1277"/>
                    </a:lnTo>
                    <a:lnTo>
                      <a:pt x="577" y="1277"/>
                    </a:lnTo>
                    <a:lnTo>
                      <a:pt x="582" y="1276"/>
                    </a:lnTo>
                    <a:lnTo>
                      <a:pt x="586" y="1275"/>
                    </a:lnTo>
                    <a:lnTo>
                      <a:pt x="590" y="1274"/>
                    </a:lnTo>
                    <a:lnTo>
                      <a:pt x="594" y="1274"/>
                    </a:lnTo>
                    <a:lnTo>
                      <a:pt x="598" y="1273"/>
                    </a:lnTo>
                    <a:lnTo>
                      <a:pt x="602" y="1272"/>
                    </a:lnTo>
                    <a:lnTo>
                      <a:pt x="607" y="1271"/>
                    </a:lnTo>
                    <a:lnTo>
                      <a:pt x="611" y="1270"/>
                    </a:lnTo>
                    <a:lnTo>
                      <a:pt x="615" y="1269"/>
                    </a:lnTo>
                    <a:lnTo>
                      <a:pt x="619" y="1268"/>
                    </a:lnTo>
                    <a:lnTo>
                      <a:pt x="623" y="1267"/>
                    </a:lnTo>
                    <a:lnTo>
                      <a:pt x="628" y="1265"/>
                    </a:lnTo>
                    <a:lnTo>
                      <a:pt x="632" y="1264"/>
                    </a:lnTo>
                    <a:lnTo>
                      <a:pt x="636" y="1263"/>
                    </a:lnTo>
                    <a:lnTo>
                      <a:pt x="640" y="1262"/>
                    </a:lnTo>
                    <a:lnTo>
                      <a:pt x="644" y="1260"/>
                    </a:lnTo>
                    <a:lnTo>
                      <a:pt x="648" y="1259"/>
                    </a:lnTo>
                    <a:lnTo>
                      <a:pt x="652" y="1257"/>
                    </a:lnTo>
                    <a:lnTo>
                      <a:pt x="657" y="1256"/>
                    </a:lnTo>
                    <a:lnTo>
                      <a:pt x="661" y="1254"/>
                    </a:lnTo>
                    <a:lnTo>
                      <a:pt x="665" y="1252"/>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06">
                <a:extLst>
                  <a:ext uri="{FF2B5EF4-FFF2-40B4-BE49-F238E27FC236}">
                    <a16:creationId xmlns:a16="http://schemas.microsoft.com/office/drawing/2014/main" id="{574EFDF1-CA0E-AEB5-AA05-40C144495892}"/>
                  </a:ext>
                </a:extLst>
              </p:cNvPr>
              <p:cNvSpPr>
                <a:spLocks/>
              </p:cNvSpPr>
              <p:nvPr/>
            </p:nvSpPr>
            <p:spPr bwMode="auto">
              <a:xfrm>
                <a:off x="699" y="617"/>
                <a:ext cx="2087" cy="1042"/>
              </a:xfrm>
              <a:custGeom>
                <a:avLst/>
                <a:gdLst>
                  <a:gd name="T0" fmla="*/ 29 w 2087"/>
                  <a:gd name="T1" fmla="*/ 679 h 1042"/>
                  <a:gd name="T2" fmla="*/ 63 w 2087"/>
                  <a:gd name="T3" fmla="*/ 677 h 1042"/>
                  <a:gd name="T4" fmla="*/ 97 w 2087"/>
                  <a:gd name="T5" fmla="*/ 673 h 1042"/>
                  <a:gd name="T6" fmla="*/ 130 w 2087"/>
                  <a:gd name="T7" fmla="*/ 669 h 1042"/>
                  <a:gd name="T8" fmla="*/ 163 w 2087"/>
                  <a:gd name="T9" fmla="*/ 663 h 1042"/>
                  <a:gd name="T10" fmla="*/ 197 w 2087"/>
                  <a:gd name="T11" fmla="*/ 656 h 1042"/>
                  <a:gd name="T12" fmla="*/ 230 w 2087"/>
                  <a:gd name="T13" fmla="*/ 649 h 1042"/>
                  <a:gd name="T14" fmla="*/ 264 w 2087"/>
                  <a:gd name="T15" fmla="*/ 642 h 1042"/>
                  <a:gd name="T16" fmla="*/ 297 w 2087"/>
                  <a:gd name="T17" fmla="*/ 635 h 1042"/>
                  <a:gd name="T18" fmla="*/ 331 w 2087"/>
                  <a:gd name="T19" fmla="*/ 628 h 1042"/>
                  <a:gd name="T20" fmla="*/ 364 w 2087"/>
                  <a:gd name="T21" fmla="*/ 622 h 1042"/>
                  <a:gd name="T22" fmla="*/ 397 w 2087"/>
                  <a:gd name="T23" fmla="*/ 616 h 1042"/>
                  <a:gd name="T24" fmla="*/ 431 w 2087"/>
                  <a:gd name="T25" fmla="*/ 611 h 1042"/>
                  <a:gd name="T26" fmla="*/ 464 w 2087"/>
                  <a:gd name="T27" fmla="*/ 607 h 1042"/>
                  <a:gd name="T28" fmla="*/ 498 w 2087"/>
                  <a:gd name="T29" fmla="*/ 604 h 1042"/>
                  <a:gd name="T30" fmla="*/ 531 w 2087"/>
                  <a:gd name="T31" fmla="*/ 603 h 1042"/>
                  <a:gd name="T32" fmla="*/ 565 w 2087"/>
                  <a:gd name="T33" fmla="*/ 602 h 1042"/>
                  <a:gd name="T34" fmla="*/ 598 w 2087"/>
                  <a:gd name="T35" fmla="*/ 603 h 1042"/>
                  <a:gd name="T36" fmla="*/ 632 w 2087"/>
                  <a:gd name="T37" fmla="*/ 605 h 1042"/>
                  <a:gd name="T38" fmla="*/ 665 w 2087"/>
                  <a:gd name="T39" fmla="*/ 608 h 1042"/>
                  <a:gd name="T40" fmla="*/ 698 w 2087"/>
                  <a:gd name="T41" fmla="*/ 613 h 1042"/>
                  <a:gd name="T42" fmla="*/ 732 w 2087"/>
                  <a:gd name="T43" fmla="*/ 620 h 1042"/>
                  <a:gd name="T44" fmla="*/ 765 w 2087"/>
                  <a:gd name="T45" fmla="*/ 628 h 1042"/>
                  <a:gd name="T46" fmla="*/ 799 w 2087"/>
                  <a:gd name="T47" fmla="*/ 638 h 1042"/>
                  <a:gd name="T48" fmla="*/ 832 w 2087"/>
                  <a:gd name="T49" fmla="*/ 651 h 1042"/>
                  <a:gd name="T50" fmla="*/ 866 w 2087"/>
                  <a:gd name="T51" fmla="*/ 666 h 1042"/>
                  <a:gd name="T52" fmla="*/ 899 w 2087"/>
                  <a:gd name="T53" fmla="*/ 684 h 1042"/>
                  <a:gd name="T54" fmla="*/ 933 w 2087"/>
                  <a:gd name="T55" fmla="*/ 704 h 1042"/>
                  <a:gd name="T56" fmla="*/ 966 w 2087"/>
                  <a:gd name="T57" fmla="*/ 728 h 1042"/>
                  <a:gd name="T58" fmla="*/ 1000 w 2087"/>
                  <a:gd name="T59" fmla="*/ 754 h 1042"/>
                  <a:gd name="T60" fmla="*/ 1033 w 2087"/>
                  <a:gd name="T61" fmla="*/ 782 h 1042"/>
                  <a:gd name="T62" fmla="*/ 1067 w 2087"/>
                  <a:gd name="T63" fmla="*/ 813 h 1042"/>
                  <a:gd name="T64" fmla="*/ 1100 w 2087"/>
                  <a:gd name="T65" fmla="*/ 845 h 1042"/>
                  <a:gd name="T66" fmla="*/ 1134 w 2087"/>
                  <a:gd name="T67" fmla="*/ 879 h 1042"/>
                  <a:gd name="T68" fmla="*/ 1167 w 2087"/>
                  <a:gd name="T69" fmla="*/ 912 h 1042"/>
                  <a:gd name="T70" fmla="*/ 1200 w 2087"/>
                  <a:gd name="T71" fmla="*/ 944 h 1042"/>
                  <a:gd name="T72" fmla="*/ 1234 w 2087"/>
                  <a:gd name="T73" fmla="*/ 973 h 1042"/>
                  <a:gd name="T74" fmla="*/ 1267 w 2087"/>
                  <a:gd name="T75" fmla="*/ 999 h 1042"/>
                  <a:gd name="T76" fmla="*/ 1301 w 2087"/>
                  <a:gd name="T77" fmla="*/ 1020 h 1042"/>
                  <a:gd name="T78" fmla="*/ 1334 w 2087"/>
                  <a:gd name="T79" fmla="*/ 1034 h 1042"/>
                  <a:gd name="T80" fmla="*/ 1368 w 2087"/>
                  <a:gd name="T81" fmla="*/ 1041 h 1042"/>
                  <a:gd name="T82" fmla="*/ 1401 w 2087"/>
                  <a:gd name="T83" fmla="*/ 1040 h 1042"/>
                  <a:gd name="T84" fmla="*/ 1435 w 2087"/>
                  <a:gd name="T85" fmla="*/ 1030 h 1042"/>
                  <a:gd name="T86" fmla="*/ 1468 w 2087"/>
                  <a:gd name="T87" fmla="*/ 1010 h 1042"/>
                  <a:gd name="T88" fmla="*/ 1501 w 2087"/>
                  <a:gd name="T89" fmla="*/ 981 h 1042"/>
                  <a:gd name="T90" fmla="*/ 1535 w 2087"/>
                  <a:gd name="T91" fmla="*/ 942 h 1042"/>
                  <a:gd name="T92" fmla="*/ 1568 w 2087"/>
                  <a:gd name="T93" fmla="*/ 895 h 1042"/>
                  <a:gd name="T94" fmla="*/ 1602 w 2087"/>
                  <a:gd name="T95" fmla="*/ 839 h 1042"/>
                  <a:gd name="T96" fmla="*/ 1636 w 2087"/>
                  <a:gd name="T97" fmla="*/ 777 h 1042"/>
                  <a:gd name="T98" fmla="*/ 1669 w 2087"/>
                  <a:gd name="T99" fmla="*/ 709 h 1042"/>
                  <a:gd name="T100" fmla="*/ 1702 w 2087"/>
                  <a:gd name="T101" fmla="*/ 636 h 1042"/>
                  <a:gd name="T102" fmla="*/ 1736 w 2087"/>
                  <a:gd name="T103" fmla="*/ 560 h 1042"/>
                  <a:gd name="T104" fmla="*/ 1769 w 2087"/>
                  <a:gd name="T105" fmla="*/ 484 h 1042"/>
                  <a:gd name="T106" fmla="*/ 1803 w 2087"/>
                  <a:gd name="T107" fmla="*/ 407 h 1042"/>
                  <a:gd name="T108" fmla="*/ 1836 w 2087"/>
                  <a:gd name="T109" fmla="*/ 333 h 1042"/>
                  <a:gd name="T110" fmla="*/ 1870 w 2087"/>
                  <a:gd name="T111" fmla="*/ 262 h 1042"/>
                  <a:gd name="T112" fmla="*/ 1903 w 2087"/>
                  <a:gd name="T113" fmla="*/ 197 h 1042"/>
                  <a:gd name="T114" fmla="*/ 1936 w 2087"/>
                  <a:gd name="T115" fmla="*/ 139 h 1042"/>
                  <a:gd name="T116" fmla="*/ 1970 w 2087"/>
                  <a:gd name="T117" fmla="*/ 90 h 1042"/>
                  <a:gd name="T118" fmla="*/ 2003 w 2087"/>
                  <a:gd name="T119" fmla="*/ 51 h 1042"/>
                  <a:gd name="T120" fmla="*/ 2037 w 2087"/>
                  <a:gd name="T121" fmla="*/ 22 h 1042"/>
                  <a:gd name="T122" fmla="*/ 2070 w 2087"/>
                  <a:gd name="T123" fmla="*/ 4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042">
                    <a:moveTo>
                      <a:pt x="0" y="679"/>
                    </a:moveTo>
                    <a:lnTo>
                      <a:pt x="4" y="679"/>
                    </a:lnTo>
                    <a:lnTo>
                      <a:pt x="8" y="679"/>
                    </a:lnTo>
                    <a:lnTo>
                      <a:pt x="13" y="679"/>
                    </a:lnTo>
                    <a:lnTo>
                      <a:pt x="17" y="679"/>
                    </a:lnTo>
                    <a:lnTo>
                      <a:pt x="21" y="679"/>
                    </a:lnTo>
                    <a:lnTo>
                      <a:pt x="25" y="679"/>
                    </a:lnTo>
                    <a:lnTo>
                      <a:pt x="29" y="679"/>
                    </a:lnTo>
                    <a:lnTo>
                      <a:pt x="34" y="679"/>
                    </a:lnTo>
                    <a:lnTo>
                      <a:pt x="38" y="679"/>
                    </a:lnTo>
                    <a:lnTo>
                      <a:pt x="42" y="678"/>
                    </a:lnTo>
                    <a:lnTo>
                      <a:pt x="46" y="678"/>
                    </a:lnTo>
                    <a:lnTo>
                      <a:pt x="50" y="678"/>
                    </a:lnTo>
                    <a:lnTo>
                      <a:pt x="54" y="677"/>
                    </a:lnTo>
                    <a:lnTo>
                      <a:pt x="59" y="677"/>
                    </a:lnTo>
                    <a:lnTo>
                      <a:pt x="63" y="677"/>
                    </a:lnTo>
                    <a:lnTo>
                      <a:pt x="67" y="676"/>
                    </a:lnTo>
                    <a:lnTo>
                      <a:pt x="71" y="676"/>
                    </a:lnTo>
                    <a:lnTo>
                      <a:pt x="75" y="676"/>
                    </a:lnTo>
                    <a:lnTo>
                      <a:pt x="80" y="675"/>
                    </a:lnTo>
                    <a:lnTo>
                      <a:pt x="84" y="675"/>
                    </a:lnTo>
                    <a:lnTo>
                      <a:pt x="88" y="674"/>
                    </a:lnTo>
                    <a:lnTo>
                      <a:pt x="92" y="674"/>
                    </a:lnTo>
                    <a:lnTo>
                      <a:pt x="97" y="673"/>
                    </a:lnTo>
                    <a:lnTo>
                      <a:pt x="100" y="673"/>
                    </a:lnTo>
                    <a:lnTo>
                      <a:pt x="105" y="672"/>
                    </a:lnTo>
                    <a:lnTo>
                      <a:pt x="109" y="672"/>
                    </a:lnTo>
                    <a:lnTo>
                      <a:pt x="113" y="671"/>
                    </a:lnTo>
                    <a:lnTo>
                      <a:pt x="117" y="670"/>
                    </a:lnTo>
                    <a:lnTo>
                      <a:pt x="121" y="670"/>
                    </a:lnTo>
                    <a:lnTo>
                      <a:pt x="126" y="669"/>
                    </a:lnTo>
                    <a:lnTo>
                      <a:pt x="130" y="669"/>
                    </a:lnTo>
                    <a:lnTo>
                      <a:pt x="134" y="668"/>
                    </a:lnTo>
                    <a:lnTo>
                      <a:pt x="138" y="667"/>
                    </a:lnTo>
                    <a:lnTo>
                      <a:pt x="142" y="667"/>
                    </a:lnTo>
                    <a:lnTo>
                      <a:pt x="147" y="666"/>
                    </a:lnTo>
                    <a:lnTo>
                      <a:pt x="151" y="665"/>
                    </a:lnTo>
                    <a:lnTo>
                      <a:pt x="155" y="664"/>
                    </a:lnTo>
                    <a:lnTo>
                      <a:pt x="159" y="664"/>
                    </a:lnTo>
                    <a:lnTo>
                      <a:pt x="163" y="663"/>
                    </a:lnTo>
                    <a:lnTo>
                      <a:pt x="167" y="662"/>
                    </a:lnTo>
                    <a:lnTo>
                      <a:pt x="172" y="661"/>
                    </a:lnTo>
                    <a:lnTo>
                      <a:pt x="176" y="661"/>
                    </a:lnTo>
                    <a:lnTo>
                      <a:pt x="180" y="660"/>
                    </a:lnTo>
                    <a:lnTo>
                      <a:pt x="184" y="659"/>
                    </a:lnTo>
                    <a:lnTo>
                      <a:pt x="188" y="658"/>
                    </a:lnTo>
                    <a:lnTo>
                      <a:pt x="193" y="657"/>
                    </a:lnTo>
                    <a:lnTo>
                      <a:pt x="197" y="656"/>
                    </a:lnTo>
                    <a:lnTo>
                      <a:pt x="201" y="655"/>
                    </a:lnTo>
                    <a:lnTo>
                      <a:pt x="205" y="655"/>
                    </a:lnTo>
                    <a:lnTo>
                      <a:pt x="209" y="654"/>
                    </a:lnTo>
                    <a:lnTo>
                      <a:pt x="213" y="653"/>
                    </a:lnTo>
                    <a:lnTo>
                      <a:pt x="218" y="652"/>
                    </a:lnTo>
                    <a:lnTo>
                      <a:pt x="222" y="651"/>
                    </a:lnTo>
                    <a:lnTo>
                      <a:pt x="226" y="650"/>
                    </a:lnTo>
                    <a:lnTo>
                      <a:pt x="230" y="649"/>
                    </a:lnTo>
                    <a:lnTo>
                      <a:pt x="234" y="649"/>
                    </a:lnTo>
                    <a:lnTo>
                      <a:pt x="239" y="648"/>
                    </a:lnTo>
                    <a:lnTo>
                      <a:pt x="243" y="647"/>
                    </a:lnTo>
                    <a:lnTo>
                      <a:pt x="247" y="646"/>
                    </a:lnTo>
                    <a:lnTo>
                      <a:pt x="251" y="645"/>
                    </a:lnTo>
                    <a:lnTo>
                      <a:pt x="255" y="644"/>
                    </a:lnTo>
                    <a:lnTo>
                      <a:pt x="259" y="643"/>
                    </a:lnTo>
                    <a:lnTo>
                      <a:pt x="264" y="642"/>
                    </a:lnTo>
                    <a:lnTo>
                      <a:pt x="268" y="641"/>
                    </a:lnTo>
                    <a:lnTo>
                      <a:pt x="272" y="640"/>
                    </a:lnTo>
                    <a:lnTo>
                      <a:pt x="276" y="639"/>
                    </a:lnTo>
                    <a:lnTo>
                      <a:pt x="280" y="639"/>
                    </a:lnTo>
                    <a:lnTo>
                      <a:pt x="285" y="638"/>
                    </a:lnTo>
                    <a:lnTo>
                      <a:pt x="289" y="637"/>
                    </a:lnTo>
                    <a:lnTo>
                      <a:pt x="293" y="636"/>
                    </a:lnTo>
                    <a:lnTo>
                      <a:pt x="297" y="635"/>
                    </a:lnTo>
                    <a:lnTo>
                      <a:pt x="301" y="634"/>
                    </a:lnTo>
                    <a:lnTo>
                      <a:pt x="305" y="633"/>
                    </a:lnTo>
                    <a:lnTo>
                      <a:pt x="310" y="632"/>
                    </a:lnTo>
                    <a:lnTo>
                      <a:pt x="314" y="631"/>
                    </a:lnTo>
                    <a:lnTo>
                      <a:pt x="318" y="631"/>
                    </a:lnTo>
                    <a:lnTo>
                      <a:pt x="322" y="630"/>
                    </a:lnTo>
                    <a:lnTo>
                      <a:pt x="326" y="629"/>
                    </a:lnTo>
                    <a:lnTo>
                      <a:pt x="331" y="628"/>
                    </a:lnTo>
                    <a:lnTo>
                      <a:pt x="335" y="627"/>
                    </a:lnTo>
                    <a:lnTo>
                      <a:pt x="339" y="627"/>
                    </a:lnTo>
                    <a:lnTo>
                      <a:pt x="343" y="626"/>
                    </a:lnTo>
                    <a:lnTo>
                      <a:pt x="347" y="625"/>
                    </a:lnTo>
                    <a:lnTo>
                      <a:pt x="351" y="624"/>
                    </a:lnTo>
                    <a:lnTo>
                      <a:pt x="356" y="623"/>
                    </a:lnTo>
                    <a:lnTo>
                      <a:pt x="360" y="622"/>
                    </a:lnTo>
                    <a:lnTo>
                      <a:pt x="364" y="622"/>
                    </a:lnTo>
                    <a:lnTo>
                      <a:pt x="368" y="621"/>
                    </a:lnTo>
                    <a:lnTo>
                      <a:pt x="372" y="620"/>
                    </a:lnTo>
                    <a:lnTo>
                      <a:pt x="377" y="620"/>
                    </a:lnTo>
                    <a:lnTo>
                      <a:pt x="381" y="619"/>
                    </a:lnTo>
                    <a:lnTo>
                      <a:pt x="385" y="618"/>
                    </a:lnTo>
                    <a:lnTo>
                      <a:pt x="389" y="618"/>
                    </a:lnTo>
                    <a:lnTo>
                      <a:pt x="393" y="617"/>
                    </a:lnTo>
                    <a:lnTo>
                      <a:pt x="397" y="616"/>
                    </a:lnTo>
                    <a:lnTo>
                      <a:pt x="402" y="615"/>
                    </a:lnTo>
                    <a:lnTo>
                      <a:pt x="406" y="615"/>
                    </a:lnTo>
                    <a:lnTo>
                      <a:pt x="410" y="614"/>
                    </a:lnTo>
                    <a:lnTo>
                      <a:pt x="414" y="614"/>
                    </a:lnTo>
                    <a:lnTo>
                      <a:pt x="418" y="613"/>
                    </a:lnTo>
                    <a:lnTo>
                      <a:pt x="423" y="612"/>
                    </a:lnTo>
                    <a:lnTo>
                      <a:pt x="427" y="612"/>
                    </a:lnTo>
                    <a:lnTo>
                      <a:pt x="431" y="611"/>
                    </a:lnTo>
                    <a:lnTo>
                      <a:pt x="435" y="611"/>
                    </a:lnTo>
                    <a:lnTo>
                      <a:pt x="439" y="610"/>
                    </a:lnTo>
                    <a:lnTo>
                      <a:pt x="444" y="610"/>
                    </a:lnTo>
                    <a:lnTo>
                      <a:pt x="448" y="609"/>
                    </a:lnTo>
                    <a:lnTo>
                      <a:pt x="452" y="609"/>
                    </a:lnTo>
                    <a:lnTo>
                      <a:pt x="456" y="608"/>
                    </a:lnTo>
                    <a:lnTo>
                      <a:pt x="460" y="608"/>
                    </a:lnTo>
                    <a:lnTo>
                      <a:pt x="464" y="607"/>
                    </a:lnTo>
                    <a:lnTo>
                      <a:pt x="469" y="607"/>
                    </a:lnTo>
                    <a:lnTo>
                      <a:pt x="473" y="606"/>
                    </a:lnTo>
                    <a:lnTo>
                      <a:pt x="477" y="606"/>
                    </a:lnTo>
                    <a:lnTo>
                      <a:pt x="481" y="606"/>
                    </a:lnTo>
                    <a:lnTo>
                      <a:pt x="485" y="606"/>
                    </a:lnTo>
                    <a:lnTo>
                      <a:pt x="490" y="605"/>
                    </a:lnTo>
                    <a:lnTo>
                      <a:pt x="494" y="605"/>
                    </a:lnTo>
                    <a:lnTo>
                      <a:pt x="498" y="604"/>
                    </a:lnTo>
                    <a:lnTo>
                      <a:pt x="502" y="604"/>
                    </a:lnTo>
                    <a:lnTo>
                      <a:pt x="506" y="604"/>
                    </a:lnTo>
                    <a:lnTo>
                      <a:pt x="510" y="604"/>
                    </a:lnTo>
                    <a:lnTo>
                      <a:pt x="515" y="603"/>
                    </a:lnTo>
                    <a:lnTo>
                      <a:pt x="519" y="603"/>
                    </a:lnTo>
                    <a:lnTo>
                      <a:pt x="523" y="603"/>
                    </a:lnTo>
                    <a:lnTo>
                      <a:pt x="527" y="603"/>
                    </a:lnTo>
                    <a:lnTo>
                      <a:pt x="531" y="603"/>
                    </a:lnTo>
                    <a:lnTo>
                      <a:pt x="536" y="602"/>
                    </a:lnTo>
                    <a:lnTo>
                      <a:pt x="540" y="602"/>
                    </a:lnTo>
                    <a:lnTo>
                      <a:pt x="544" y="602"/>
                    </a:lnTo>
                    <a:lnTo>
                      <a:pt x="548" y="602"/>
                    </a:lnTo>
                    <a:lnTo>
                      <a:pt x="552" y="602"/>
                    </a:lnTo>
                    <a:lnTo>
                      <a:pt x="556" y="602"/>
                    </a:lnTo>
                    <a:lnTo>
                      <a:pt x="561" y="602"/>
                    </a:lnTo>
                    <a:lnTo>
                      <a:pt x="565" y="602"/>
                    </a:lnTo>
                    <a:lnTo>
                      <a:pt x="569" y="602"/>
                    </a:lnTo>
                    <a:lnTo>
                      <a:pt x="573" y="602"/>
                    </a:lnTo>
                    <a:lnTo>
                      <a:pt x="577" y="602"/>
                    </a:lnTo>
                    <a:lnTo>
                      <a:pt x="582" y="602"/>
                    </a:lnTo>
                    <a:lnTo>
                      <a:pt x="586" y="602"/>
                    </a:lnTo>
                    <a:lnTo>
                      <a:pt x="590" y="602"/>
                    </a:lnTo>
                    <a:lnTo>
                      <a:pt x="594" y="602"/>
                    </a:lnTo>
                    <a:lnTo>
                      <a:pt x="598" y="603"/>
                    </a:lnTo>
                    <a:lnTo>
                      <a:pt x="602" y="603"/>
                    </a:lnTo>
                    <a:lnTo>
                      <a:pt x="607" y="603"/>
                    </a:lnTo>
                    <a:lnTo>
                      <a:pt x="611" y="603"/>
                    </a:lnTo>
                    <a:lnTo>
                      <a:pt x="615" y="604"/>
                    </a:lnTo>
                    <a:lnTo>
                      <a:pt x="619" y="604"/>
                    </a:lnTo>
                    <a:lnTo>
                      <a:pt x="623" y="604"/>
                    </a:lnTo>
                    <a:lnTo>
                      <a:pt x="628" y="604"/>
                    </a:lnTo>
                    <a:lnTo>
                      <a:pt x="632" y="605"/>
                    </a:lnTo>
                    <a:lnTo>
                      <a:pt x="636" y="605"/>
                    </a:lnTo>
                    <a:lnTo>
                      <a:pt x="640" y="606"/>
                    </a:lnTo>
                    <a:lnTo>
                      <a:pt x="644" y="606"/>
                    </a:lnTo>
                    <a:lnTo>
                      <a:pt x="648" y="606"/>
                    </a:lnTo>
                    <a:lnTo>
                      <a:pt x="652" y="607"/>
                    </a:lnTo>
                    <a:lnTo>
                      <a:pt x="657" y="607"/>
                    </a:lnTo>
                    <a:lnTo>
                      <a:pt x="661" y="608"/>
                    </a:lnTo>
                    <a:lnTo>
                      <a:pt x="665" y="608"/>
                    </a:lnTo>
                    <a:lnTo>
                      <a:pt x="669" y="609"/>
                    </a:lnTo>
                    <a:lnTo>
                      <a:pt x="674" y="609"/>
                    </a:lnTo>
                    <a:lnTo>
                      <a:pt x="678" y="610"/>
                    </a:lnTo>
                    <a:lnTo>
                      <a:pt x="682" y="610"/>
                    </a:lnTo>
                    <a:lnTo>
                      <a:pt x="686" y="611"/>
                    </a:lnTo>
                    <a:lnTo>
                      <a:pt x="690" y="612"/>
                    </a:lnTo>
                    <a:lnTo>
                      <a:pt x="694" y="612"/>
                    </a:lnTo>
                    <a:lnTo>
                      <a:pt x="698" y="613"/>
                    </a:lnTo>
                    <a:lnTo>
                      <a:pt x="703" y="614"/>
                    </a:lnTo>
                    <a:lnTo>
                      <a:pt x="707" y="615"/>
                    </a:lnTo>
                    <a:lnTo>
                      <a:pt x="711" y="615"/>
                    </a:lnTo>
                    <a:lnTo>
                      <a:pt x="715" y="616"/>
                    </a:lnTo>
                    <a:lnTo>
                      <a:pt x="720" y="617"/>
                    </a:lnTo>
                    <a:lnTo>
                      <a:pt x="724" y="618"/>
                    </a:lnTo>
                    <a:lnTo>
                      <a:pt x="728" y="619"/>
                    </a:lnTo>
                    <a:lnTo>
                      <a:pt x="732" y="620"/>
                    </a:lnTo>
                    <a:lnTo>
                      <a:pt x="736" y="621"/>
                    </a:lnTo>
                    <a:lnTo>
                      <a:pt x="741" y="621"/>
                    </a:lnTo>
                    <a:lnTo>
                      <a:pt x="744" y="623"/>
                    </a:lnTo>
                    <a:lnTo>
                      <a:pt x="749" y="624"/>
                    </a:lnTo>
                    <a:lnTo>
                      <a:pt x="753" y="624"/>
                    </a:lnTo>
                    <a:lnTo>
                      <a:pt x="757" y="626"/>
                    </a:lnTo>
                    <a:lnTo>
                      <a:pt x="761" y="627"/>
                    </a:lnTo>
                    <a:lnTo>
                      <a:pt x="765" y="628"/>
                    </a:lnTo>
                    <a:lnTo>
                      <a:pt x="770" y="629"/>
                    </a:lnTo>
                    <a:lnTo>
                      <a:pt x="774" y="630"/>
                    </a:lnTo>
                    <a:lnTo>
                      <a:pt x="778" y="632"/>
                    </a:lnTo>
                    <a:lnTo>
                      <a:pt x="782" y="633"/>
                    </a:lnTo>
                    <a:lnTo>
                      <a:pt x="787" y="634"/>
                    </a:lnTo>
                    <a:lnTo>
                      <a:pt x="791" y="636"/>
                    </a:lnTo>
                    <a:lnTo>
                      <a:pt x="795" y="637"/>
                    </a:lnTo>
                    <a:lnTo>
                      <a:pt x="799" y="638"/>
                    </a:lnTo>
                    <a:lnTo>
                      <a:pt x="803" y="640"/>
                    </a:lnTo>
                    <a:lnTo>
                      <a:pt x="807" y="641"/>
                    </a:lnTo>
                    <a:lnTo>
                      <a:pt x="811" y="643"/>
                    </a:lnTo>
                    <a:lnTo>
                      <a:pt x="816" y="645"/>
                    </a:lnTo>
                    <a:lnTo>
                      <a:pt x="820" y="646"/>
                    </a:lnTo>
                    <a:lnTo>
                      <a:pt x="824" y="648"/>
                    </a:lnTo>
                    <a:lnTo>
                      <a:pt x="828" y="649"/>
                    </a:lnTo>
                    <a:lnTo>
                      <a:pt x="832" y="651"/>
                    </a:lnTo>
                    <a:lnTo>
                      <a:pt x="837" y="653"/>
                    </a:lnTo>
                    <a:lnTo>
                      <a:pt x="841" y="655"/>
                    </a:lnTo>
                    <a:lnTo>
                      <a:pt x="845" y="657"/>
                    </a:lnTo>
                    <a:lnTo>
                      <a:pt x="849" y="658"/>
                    </a:lnTo>
                    <a:lnTo>
                      <a:pt x="853" y="660"/>
                    </a:lnTo>
                    <a:lnTo>
                      <a:pt x="857" y="662"/>
                    </a:lnTo>
                    <a:lnTo>
                      <a:pt x="862" y="664"/>
                    </a:lnTo>
                    <a:lnTo>
                      <a:pt x="866" y="666"/>
                    </a:lnTo>
                    <a:lnTo>
                      <a:pt x="870" y="668"/>
                    </a:lnTo>
                    <a:lnTo>
                      <a:pt x="874" y="670"/>
                    </a:lnTo>
                    <a:lnTo>
                      <a:pt x="878" y="673"/>
                    </a:lnTo>
                    <a:lnTo>
                      <a:pt x="883" y="675"/>
                    </a:lnTo>
                    <a:lnTo>
                      <a:pt x="887" y="677"/>
                    </a:lnTo>
                    <a:lnTo>
                      <a:pt x="891" y="679"/>
                    </a:lnTo>
                    <a:lnTo>
                      <a:pt x="895" y="682"/>
                    </a:lnTo>
                    <a:lnTo>
                      <a:pt x="899" y="684"/>
                    </a:lnTo>
                    <a:lnTo>
                      <a:pt x="903" y="686"/>
                    </a:lnTo>
                    <a:lnTo>
                      <a:pt x="908" y="689"/>
                    </a:lnTo>
                    <a:lnTo>
                      <a:pt x="912" y="691"/>
                    </a:lnTo>
                    <a:lnTo>
                      <a:pt x="916" y="694"/>
                    </a:lnTo>
                    <a:lnTo>
                      <a:pt x="920" y="697"/>
                    </a:lnTo>
                    <a:lnTo>
                      <a:pt x="924" y="699"/>
                    </a:lnTo>
                    <a:lnTo>
                      <a:pt x="929" y="702"/>
                    </a:lnTo>
                    <a:lnTo>
                      <a:pt x="933" y="704"/>
                    </a:lnTo>
                    <a:lnTo>
                      <a:pt x="937" y="707"/>
                    </a:lnTo>
                    <a:lnTo>
                      <a:pt x="941" y="710"/>
                    </a:lnTo>
                    <a:lnTo>
                      <a:pt x="945" y="713"/>
                    </a:lnTo>
                    <a:lnTo>
                      <a:pt x="949" y="716"/>
                    </a:lnTo>
                    <a:lnTo>
                      <a:pt x="954" y="719"/>
                    </a:lnTo>
                    <a:lnTo>
                      <a:pt x="958" y="722"/>
                    </a:lnTo>
                    <a:lnTo>
                      <a:pt x="962" y="725"/>
                    </a:lnTo>
                    <a:lnTo>
                      <a:pt x="966" y="728"/>
                    </a:lnTo>
                    <a:lnTo>
                      <a:pt x="970" y="731"/>
                    </a:lnTo>
                    <a:lnTo>
                      <a:pt x="975" y="734"/>
                    </a:lnTo>
                    <a:lnTo>
                      <a:pt x="979" y="737"/>
                    </a:lnTo>
                    <a:lnTo>
                      <a:pt x="983" y="741"/>
                    </a:lnTo>
                    <a:lnTo>
                      <a:pt x="987" y="744"/>
                    </a:lnTo>
                    <a:lnTo>
                      <a:pt x="991" y="747"/>
                    </a:lnTo>
                    <a:lnTo>
                      <a:pt x="995" y="750"/>
                    </a:lnTo>
                    <a:lnTo>
                      <a:pt x="1000" y="754"/>
                    </a:lnTo>
                    <a:lnTo>
                      <a:pt x="1004" y="757"/>
                    </a:lnTo>
                    <a:lnTo>
                      <a:pt x="1008" y="761"/>
                    </a:lnTo>
                    <a:lnTo>
                      <a:pt x="1012" y="764"/>
                    </a:lnTo>
                    <a:lnTo>
                      <a:pt x="1016" y="768"/>
                    </a:lnTo>
                    <a:lnTo>
                      <a:pt x="1021" y="772"/>
                    </a:lnTo>
                    <a:lnTo>
                      <a:pt x="1025" y="775"/>
                    </a:lnTo>
                    <a:lnTo>
                      <a:pt x="1029" y="779"/>
                    </a:lnTo>
                    <a:lnTo>
                      <a:pt x="1033" y="782"/>
                    </a:lnTo>
                    <a:lnTo>
                      <a:pt x="1037" y="786"/>
                    </a:lnTo>
                    <a:lnTo>
                      <a:pt x="1042" y="790"/>
                    </a:lnTo>
                    <a:lnTo>
                      <a:pt x="1046" y="794"/>
                    </a:lnTo>
                    <a:lnTo>
                      <a:pt x="1050" y="798"/>
                    </a:lnTo>
                    <a:lnTo>
                      <a:pt x="1054" y="802"/>
                    </a:lnTo>
                    <a:lnTo>
                      <a:pt x="1058" y="805"/>
                    </a:lnTo>
                    <a:lnTo>
                      <a:pt x="1062" y="809"/>
                    </a:lnTo>
                    <a:lnTo>
                      <a:pt x="1067" y="813"/>
                    </a:lnTo>
                    <a:lnTo>
                      <a:pt x="1071" y="817"/>
                    </a:lnTo>
                    <a:lnTo>
                      <a:pt x="1075" y="821"/>
                    </a:lnTo>
                    <a:lnTo>
                      <a:pt x="1079" y="825"/>
                    </a:lnTo>
                    <a:lnTo>
                      <a:pt x="1083" y="829"/>
                    </a:lnTo>
                    <a:lnTo>
                      <a:pt x="1088" y="833"/>
                    </a:lnTo>
                    <a:lnTo>
                      <a:pt x="1092" y="837"/>
                    </a:lnTo>
                    <a:lnTo>
                      <a:pt x="1096" y="842"/>
                    </a:lnTo>
                    <a:lnTo>
                      <a:pt x="1100" y="845"/>
                    </a:lnTo>
                    <a:lnTo>
                      <a:pt x="1104" y="850"/>
                    </a:lnTo>
                    <a:lnTo>
                      <a:pt x="1108" y="854"/>
                    </a:lnTo>
                    <a:lnTo>
                      <a:pt x="1113" y="858"/>
                    </a:lnTo>
                    <a:lnTo>
                      <a:pt x="1117" y="862"/>
                    </a:lnTo>
                    <a:lnTo>
                      <a:pt x="1121" y="866"/>
                    </a:lnTo>
                    <a:lnTo>
                      <a:pt x="1125" y="870"/>
                    </a:lnTo>
                    <a:lnTo>
                      <a:pt x="1129" y="875"/>
                    </a:lnTo>
                    <a:lnTo>
                      <a:pt x="1134" y="879"/>
                    </a:lnTo>
                    <a:lnTo>
                      <a:pt x="1138" y="883"/>
                    </a:lnTo>
                    <a:lnTo>
                      <a:pt x="1142" y="887"/>
                    </a:lnTo>
                    <a:lnTo>
                      <a:pt x="1146" y="891"/>
                    </a:lnTo>
                    <a:lnTo>
                      <a:pt x="1150" y="895"/>
                    </a:lnTo>
                    <a:lnTo>
                      <a:pt x="1154" y="900"/>
                    </a:lnTo>
                    <a:lnTo>
                      <a:pt x="1159" y="904"/>
                    </a:lnTo>
                    <a:lnTo>
                      <a:pt x="1163" y="908"/>
                    </a:lnTo>
                    <a:lnTo>
                      <a:pt x="1167" y="912"/>
                    </a:lnTo>
                    <a:lnTo>
                      <a:pt x="1171" y="916"/>
                    </a:lnTo>
                    <a:lnTo>
                      <a:pt x="1175" y="920"/>
                    </a:lnTo>
                    <a:lnTo>
                      <a:pt x="1180" y="924"/>
                    </a:lnTo>
                    <a:lnTo>
                      <a:pt x="1184" y="928"/>
                    </a:lnTo>
                    <a:lnTo>
                      <a:pt x="1188" y="932"/>
                    </a:lnTo>
                    <a:lnTo>
                      <a:pt x="1192" y="936"/>
                    </a:lnTo>
                    <a:lnTo>
                      <a:pt x="1196" y="940"/>
                    </a:lnTo>
                    <a:lnTo>
                      <a:pt x="1200" y="944"/>
                    </a:lnTo>
                    <a:lnTo>
                      <a:pt x="1205" y="948"/>
                    </a:lnTo>
                    <a:lnTo>
                      <a:pt x="1209" y="952"/>
                    </a:lnTo>
                    <a:lnTo>
                      <a:pt x="1213" y="955"/>
                    </a:lnTo>
                    <a:lnTo>
                      <a:pt x="1217" y="959"/>
                    </a:lnTo>
                    <a:lnTo>
                      <a:pt x="1221" y="963"/>
                    </a:lnTo>
                    <a:lnTo>
                      <a:pt x="1226" y="966"/>
                    </a:lnTo>
                    <a:lnTo>
                      <a:pt x="1230" y="970"/>
                    </a:lnTo>
                    <a:lnTo>
                      <a:pt x="1234" y="973"/>
                    </a:lnTo>
                    <a:lnTo>
                      <a:pt x="1238" y="977"/>
                    </a:lnTo>
                    <a:lnTo>
                      <a:pt x="1242" y="980"/>
                    </a:lnTo>
                    <a:lnTo>
                      <a:pt x="1246" y="984"/>
                    </a:lnTo>
                    <a:lnTo>
                      <a:pt x="1251" y="987"/>
                    </a:lnTo>
                    <a:lnTo>
                      <a:pt x="1255" y="990"/>
                    </a:lnTo>
                    <a:lnTo>
                      <a:pt x="1259" y="993"/>
                    </a:lnTo>
                    <a:lnTo>
                      <a:pt x="1263" y="996"/>
                    </a:lnTo>
                    <a:lnTo>
                      <a:pt x="1267" y="999"/>
                    </a:lnTo>
                    <a:lnTo>
                      <a:pt x="1272" y="1002"/>
                    </a:lnTo>
                    <a:lnTo>
                      <a:pt x="1276" y="1005"/>
                    </a:lnTo>
                    <a:lnTo>
                      <a:pt x="1280" y="1008"/>
                    </a:lnTo>
                    <a:lnTo>
                      <a:pt x="1284" y="1010"/>
                    </a:lnTo>
                    <a:lnTo>
                      <a:pt x="1288" y="1013"/>
                    </a:lnTo>
                    <a:lnTo>
                      <a:pt x="1292" y="1015"/>
                    </a:lnTo>
                    <a:lnTo>
                      <a:pt x="1297" y="1018"/>
                    </a:lnTo>
                    <a:lnTo>
                      <a:pt x="1301" y="1020"/>
                    </a:lnTo>
                    <a:lnTo>
                      <a:pt x="1305" y="1022"/>
                    </a:lnTo>
                    <a:lnTo>
                      <a:pt x="1309" y="1024"/>
                    </a:lnTo>
                    <a:lnTo>
                      <a:pt x="1313" y="1026"/>
                    </a:lnTo>
                    <a:lnTo>
                      <a:pt x="1318" y="1028"/>
                    </a:lnTo>
                    <a:lnTo>
                      <a:pt x="1322" y="1030"/>
                    </a:lnTo>
                    <a:lnTo>
                      <a:pt x="1326" y="1031"/>
                    </a:lnTo>
                    <a:lnTo>
                      <a:pt x="1330" y="1033"/>
                    </a:lnTo>
                    <a:lnTo>
                      <a:pt x="1334" y="1034"/>
                    </a:lnTo>
                    <a:lnTo>
                      <a:pt x="1339" y="1036"/>
                    </a:lnTo>
                    <a:lnTo>
                      <a:pt x="1342" y="1037"/>
                    </a:lnTo>
                    <a:lnTo>
                      <a:pt x="1347" y="1038"/>
                    </a:lnTo>
                    <a:lnTo>
                      <a:pt x="1351" y="1039"/>
                    </a:lnTo>
                    <a:lnTo>
                      <a:pt x="1355" y="1040"/>
                    </a:lnTo>
                    <a:lnTo>
                      <a:pt x="1359" y="1040"/>
                    </a:lnTo>
                    <a:lnTo>
                      <a:pt x="1364" y="1041"/>
                    </a:lnTo>
                    <a:lnTo>
                      <a:pt x="1368" y="1041"/>
                    </a:lnTo>
                    <a:lnTo>
                      <a:pt x="1372" y="1042"/>
                    </a:lnTo>
                    <a:lnTo>
                      <a:pt x="1376" y="1042"/>
                    </a:lnTo>
                    <a:lnTo>
                      <a:pt x="1380" y="1042"/>
                    </a:lnTo>
                    <a:lnTo>
                      <a:pt x="1385" y="1042"/>
                    </a:lnTo>
                    <a:lnTo>
                      <a:pt x="1389" y="1042"/>
                    </a:lnTo>
                    <a:lnTo>
                      <a:pt x="1393" y="1041"/>
                    </a:lnTo>
                    <a:lnTo>
                      <a:pt x="1397" y="1041"/>
                    </a:lnTo>
                    <a:lnTo>
                      <a:pt x="1401" y="1040"/>
                    </a:lnTo>
                    <a:lnTo>
                      <a:pt x="1405" y="1039"/>
                    </a:lnTo>
                    <a:lnTo>
                      <a:pt x="1410" y="1038"/>
                    </a:lnTo>
                    <a:lnTo>
                      <a:pt x="1414" y="1037"/>
                    </a:lnTo>
                    <a:lnTo>
                      <a:pt x="1418" y="1036"/>
                    </a:lnTo>
                    <a:lnTo>
                      <a:pt x="1422" y="1035"/>
                    </a:lnTo>
                    <a:lnTo>
                      <a:pt x="1426" y="1033"/>
                    </a:lnTo>
                    <a:lnTo>
                      <a:pt x="1431" y="1032"/>
                    </a:lnTo>
                    <a:lnTo>
                      <a:pt x="1435" y="1030"/>
                    </a:lnTo>
                    <a:lnTo>
                      <a:pt x="1439" y="1028"/>
                    </a:lnTo>
                    <a:lnTo>
                      <a:pt x="1443" y="1026"/>
                    </a:lnTo>
                    <a:lnTo>
                      <a:pt x="1447" y="1024"/>
                    </a:lnTo>
                    <a:lnTo>
                      <a:pt x="1451" y="1021"/>
                    </a:lnTo>
                    <a:lnTo>
                      <a:pt x="1455" y="1018"/>
                    </a:lnTo>
                    <a:lnTo>
                      <a:pt x="1460" y="1016"/>
                    </a:lnTo>
                    <a:lnTo>
                      <a:pt x="1464" y="1013"/>
                    </a:lnTo>
                    <a:lnTo>
                      <a:pt x="1468" y="1010"/>
                    </a:lnTo>
                    <a:lnTo>
                      <a:pt x="1472" y="1007"/>
                    </a:lnTo>
                    <a:lnTo>
                      <a:pt x="1477" y="1004"/>
                    </a:lnTo>
                    <a:lnTo>
                      <a:pt x="1481" y="1000"/>
                    </a:lnTo>
                    <a:lnTo>
                      <a:pt x="1485" y="996"/>
                    </a:lnTo>
                    <a:lnTo>
                      <a:pt x="1489" y="993"/>
                    </a:lnTo>
                    <a:lnTo>
                      <a:pt x="1493" y="989"/>
                    </a:lnTo>
                    <a:lnTo>
                      <a:pt x="1497" y="985"/>
                    </a:lnTo>
                    <a:lnTo>
                      <a:pt x="1501" y="981"/>
                    </a:lnTo>
                    <a:lnTo>
                      <a:pt x="1506" y="976"/>
                    </a:lnTo>
                    <a:lnTo>
                      <a:pt x="1510" y="972"/>
                    </a:lnTo>
                    <a:lnTo>
                      <a:pt x="1514" y="967"/>
                    </a:lnTo>
                    <a:lnTo>
                      <a:pt x="1518" y="962"/>
                    </a:lnTo>
                    <a:lnTo>
                      <a:pt x="1523" y="958"/>
                    </a:lnTo>
                    <a:lnTo>
                      <a:pt x="1527" y="953"/>
                    </a:lnTo>
                    <a:lnTo>
                      <a:pt x="1531" y="947"/>
                    </a:lnTo>
                    <a:lnTo>
                      <a:pt x="1535" y="942"/>
                    </a:lnTo>
                    <a:lnTo>
                      <a:pt x="1539" y="937"/>
                    </a:lnTo>
                    <a:lnTo>
                      <a:pt x="1543" y="931"/>
                    </a:lnTo>
                    <a:lnTo>
                      <a:pt x="1547" y="925"/>
                    </a:lnTo>
                    <a:lnTo>
                      <a:pt x="1552" y="919"/>
                    </a:lnTo>
                    <a:lnTo>
                      <a:pt x="1556" y="913"/>
                    </a:lnTo>
                    <a:lnTo>
                      <a:pt x="1560" y="907"/>
                    </a:lnTo>
                    <a:lnTo>
                      <a:pt x="1564" y="901"/>
                    </a:lnTo>
                    <a:lnTo>
                      <a:pt x="1568" y="895"/>
                    </a:lnTo>
                    <a:lnTo>
                      <a:pt x="1573" y="888"/>
                    </a:lnTo>
                    <a:lnTo>
                      <a:pt x="1577" y="882"/>
                    </a:lnTo>
                    <a:lnTo>
                      <a:pt x="1581" y="875"/>
                    </a:lnTo>
                    <a:lnTo>
                      <a:pt x="1585" y="868"/>
                    </a:lnTo>
                    <a:lnTo>
                      <a:pt x="1589" y="861"/>
                    </a:lnTo>
                    <a:lnTo>
                      <a:pt x="1593" y="854"/>
                    </a:lnTo>
                    <a:lnTo>
                      <a:pt x="1598" y="847"/>
                    </a:lnTo>
                    <a:lnTo>
                      <a:pt x="1602" y="839"/>
                    </a:lnTo>
                    <a:lnTo>
                      <a:pt x="1606" y="832"/>
                    </a:lnTo>
                    <a:lnTo>
                      <a:pt x="1610" y="824"/>
                    </a:lnTo>
                    <a:lnTo>
                      <a:pt x="1614" y="817"/>
                    </a:lnTo>
                    <a:lnTo>
                      <a:pt x="1619" y="809"/>
                    </a:lnTo>
                    <a:lnTo>
                      <a:pt x="1623" y="801"/>
                    </a:lnTo>
                    <a:lnTo>
                      <a:pt x="1627" y="793"/>
                    </a:lnTo>
                    <a:lnTo>
                      <a:pt x="1631" y="785"/>
                    </a:lnTo>
                    <a:lnTo>
                      <a:pt x="1636" y="777"/>
                    </a:lnTo>
                    <a:lnTo>
                      <a:pt x="1639" y="769"/>
                    </a:lnTo>
                    <a:lnTo>
                      <a:pt x="1644" y="760"/>
                    </a:lnTo>
                    <a:lnTo>
                      <a:pt x="1648" y="752"/>
                    </a:lnTo>
                    <a:lnTo>
                      <a:pt x="1652" y="744"/>
                    </a:lnTo>
                    <a:lnTo>
                      <a:pt x="1656" y="735"/>
                    </a:lnTo>
                    <a:lnTo>
                      <a:pt x="1660" y="726"/>
                    </a:lnTo>
                    <a:lnTo>
                      <a:pt x="1665" y="718"/>
                    </a:lnTo>
                    <a:lnTo>
                      <a:pt x="1669" y="709"/>
                    </a:lnTo>
                    <a:lnTo>
                      <a:pt x="1673" y="700"/>
                    </a:lnTo>
                    <a:lnTo>
                      <a:pt x="1677" y="691"/>
                    </a:lnTo>
                    <a:lnTo>
                      <a:pt x="1681" y="682"/>
                    </a:lnTo>
                    <a:lnTo>
                      <a:pt x="1686" y="673"/>
                    </a:lnTo>
                    <a:lnTo>
                      <a:pt x="1690" y="664"/>
                    </a:lnTo>
                    <a:lnTo>
                      <a:pt x="1694" y="655"/>
                    </a:lnTo>
                    <a:lnTo>
                      <a:pt x="1698" y="646"/>
                    </a:lnTo>
                    <a:lnTo>
                      <a:pt x="1702" y="636"/>
                    </a:lnTo>
                    <a:lnTo>
                      <a:pt x="1706" y="627"/>
                    </a:lnTo>
                    <a:lnTo>
                      <a:pt x="1711" y="618"/>
                    </a:lnTo>
                    <a:lnTo>
                      <a:pt x="1715" y="608"/>
                    </a:lnTo>
                    <a:lnTo>
                      <a:pt x="1719" y="599"/>
                    </a:lnTo>
                    <a:lnTo>
                      <a:pt x="1723" y="589"/>
                    </a:lnTo>
                    <a:lnTo>
                      <a:pt x="1727" y="580"/>
                    </a:lnTo>
                    <a:lnTo>
                      <a:pt x="1732" y="570"/>
                    </a:lnTo>
                    <a:lnTo>
                      <a:pt x="1736" y="560"/>
                    </a:lnTo>
                    <a:lnTo>
                      <a:pt x="1740" y="551"/>
                    </a:lnTo>
                    <a:lnTo>
                      <a:pt x="1744" y="541"/>
                    </a:lnTo>
                    <a:lnTo>
                      <a:pt x="1748" y="532"/>
                    </a:lnTo>
                    <a:lnTo>
                      <a:pt x="1752" y="522"/>
                    </a:lnTo>
                    <a:lnTo>
                      <a:pt x="1757" y="513"/>
                    </a:lnTo>
                    <a:lnTo>
                      <a:pt x="1761" y="503"/>
                    </a:lnTo>
                    <a:lnTo>
                      <a:pt x="1765" y="493"/>
                    </a:lnTo>
                    <a:lnTo>
                      <a:pt x="1769" y="484"/>
                    </a:lnTo>
                    <a:lnTo>
                      <a:pt x="1773" y="474"/>
                    </a:lnTo>
                    <a:lnTo>
                      <a:pt x="1778" y="464"/>
                    </a:lnTo>
                    <a:lnTo>
                      <a:pt x="1782" y="455"/>
                    </a:lnTo>
                    <a:lnTo>
                      <a:pt x="1786" y="445"/>
                    </a:lnTo>
                    <a:lnTo>
                      <a:pt x="1790" y="436"/>
                    </a:lnTo>
                    <a:lnTo>
                      <a:pt x="1794" y="426"/>
                    </a:lnTo>
                    <a:lnTo>
                      <a:pt x="1798" y="417"/>
                    </a:lnTo>
                    <a:lnTo>
                      <a:pt x="1803" y="407"/>
                    </a:lnTo>
                    <a:lnTo>
                      <a:pt x="1807" y="398"/>
                    </a:lnTo>
                    <a:lnTo>
                      <a:pt x="1811" y="388"/>
                    </a:lnTo>
                    <a:lnTo>
                      <a:pt x="1815" y="379"/>
                    </a:lnTo>
                    <a:lnTo>
                      <a:pt x="1819" y="369"/>
                    </a:lnTo>
                    <a:lnTo>
                      <a:pt x="1824" y="360"/>
                    </a:lnTo>
                    <a:lnTo>
                      <a:pt x="1828" y="351"/>
                    </a:lnTo>
                    <a:lnTo>
                      <a:pt x="1832" y="342"/>
                    </a:lnTo>
                    <a:lnTo>
                      <a:pt x="1836" y="333"/>
                    </a:lnTo>
                    <a:lnTo>
                      <a:pt x="1840" y="324"/>
                    </a:lnTo>
                    <a:lnTo>
                      <a:pt x="1844" y="315"/>
                    </a:lnTo>
                    <a:lnTo>
                      <a:pt x="1849" y="306"/>
                    </a:lnTo>
                    <a:lnTo>
                      <a:pt x="1853" y="297"/>
                    </a:lnTo>
                    <a:lnTo>
                      <a:pt x="1857" y="288"/>
                    </a:lnTo>
                    <a:lnTo>
                      <a:pt x="1861" y="279"/>
                    </a:lnTo>
                    <a:lnTo>
                      <a:pt x="1865" y="271"/>
                    </a:lnTo>
                    <a:lnTo>
                      <a:pt x="1870" y="262"/>
                    </a:lnTo>
                    <a:lnTo>
                      <a:pt x="1874" y="254"/>
                    </a:lnTo>
                    <a:lnTo>
                      <a:pt x="1878" y="245"/>
                    </a:lnTo>
                    <a:lnTo>
                      <a:pt x="1882" y="237"/>
                    </a:lnTo>
                    <a:lnTo>
                      <a:pt x="1886" y="229"/>
                    </a:lnTo>
                    <a:lnTo>
                      <a:pt x="1890" y="221"/>
                    </a:lnTo>
                    <a:lnTo>
                      <a:pt x="1895" y="213"/>
                    </a:lnTo>
                    <a:lnTo>
                      <a:pt x="1899" y="205"/>
                    </a:lnTo>
                    <a:lnTo>
                      <a:pt x="1903" y="197"/>
                    </a:lnTo>
                    <a:lnTo>
                      <a:pt x="1907" y="190"/>
                    </a:lnTo>
                    <a:lnTo>
                      <a:pt x="1911" y="182"/>
                    </a:lnTo>
                    <a:lnTo>
                      <a:pt x="1916" y="175"/>
                    </a:lnTo>
                    <a:lnTo>
                      <a:pt x="1920" y="167"/>
                    </a:lnTo>
                    <a:lnTo>
                      <a:pt x="1924" y="160"/>
                    </a:lnTo>
                    <a:lnTo>
                      <a:pt x="1928" y="153"/>
                    </a:lnTo>
                    <a:lnTo>
                      <a:pt x="1932" y="146"/>
                    </a:lnTo>
                    <a:lnTo>
                      <a:pt x="1936" y="139"/>
                    </a:lnTo>
                    <a:lnTo>
                      <a:pt x="1941" y="133"/>
                    </a:lnTo>
                    <a:lnTo>
                      <a:pt x="1945" y="126"/>
                    </a:lnTo>
                    <a:lnTo>
                      <a:pt x="1949" y="120"/>
                    </a:lnTo>
                    <a:lnTo>
                      <a:pt x="1953" y="114"/>
                    </a:lnTo>
                    <a:lnTo>
                      <a:pt x="1957" y="107"/>
                    </a:lnTo>
                    <a:lnTo>
                      <a:pt x="1962" y="101"/>
                    </a:lnTo>
                    <a:lnTo>
                      <a:pt x="1966" y="96"/>
                    </a:lnTo>
                    <a:lnTo>
                      <a:pt x="1970" y="90"/>
                    </a:lnTo>
                    <a:lnTo>
                      <a:pt x="1974" y="85"/>
                    </a:lnTo>
                    <a:lnTo>
                      <a:pt x="1978" y="79"/>
                    </a:lnTo>
                    <a:lnTo>
                      <a:pt x="1983" y="74"/>
                    </a:lnTo>
                    <a:lnTo>
                      <a:pt x="1987" y="69"/>
                    </a:lnTo>
                    <a:lnTo>
                      <a:pt x="1991" y="64"/>
                    </a:lnTo>
                    <a:lnTo>
                      <a:pt x="1995" y="60"/>
                    </a:lnTo>
                    <a:lnTo>
                      <a:pt x="1999" y="55"/>
                    </a:lnTo>
                    <a:lnTo>
                      <a:pt x="2003" y="51"/>
                    </a:lnTo>
                    <a:lnTo>
                      <a:pt x="2008" y="46"/>
                    </a:lnTo>
                    <a:lnTo>
                      <a:pt x="2012" y="43"/>
                    </a:lnTo>
                    <a:lnTo>
                      <a:pt x="2016" y="39"/>
                    </a:lnTo>
                    <a:lnTo>
                      <a:pt x="2020" y="35"/>
                    </a:lnTo>
                    <a:lnTo>
                      <a:pt x="2024" y="31"/>
                    </a:lnTo>
                    <a:lnTo>
                      <a:pt x="2029" y="28"/>
                    </a:lnTo>
                    <a:lnTo>
                      <a:pt x="2033" y="25"/>
                    </a:lnTo>
                    <a:lnTo>
                      <a:pt x="2037" y="22"/>
                    </a:lnTo>
                    <a:lnTo>
                      <a:pt x="2041" y="19"/>
                    </a:lnTo>
                    <a:lnTo>
                      <a:pt x="2045" y="16"/>
                    </a:lnTo>
                    <a:lnTo>
                      <a:pt x="2049" y="14"/>
                    </a:lnTo>
                    <a:lnTo>
                      <a:pt x="2054" y="12"/>
                    </a:lnTo>
                    <a:lnTo>
                      <a:pt x="2058" y="10"/>
                    </a:lnTo>
                    <a:lnTo>
                      <a:pt x="2062" y="8"/>
                    </a:lnTo>
                    <a:lnTo>
                      <a:pt x="2066" y="6"/>
                    </a:lnTo>
                    <a:lnTo>
                      <a:pt x="2070" y="4"/>
                    </a:lnTo>
                    <a:lnTo>
                      <a:pt x="2075" y="3"/>
                    </a:lnTo>
                    <a:lnTo>
                      <a:pt x="2079" y="2"/>
                    </a:lnTo>
                    <a:lnTo>
                      <a:pt x="2083" y="1"/>
                    </a:lnTo>
                    <a:lnTo>
                      <a:pt x="2087"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07">
                <a:extLst>
                  <a:ext uri="{FF2B5EF4-FFF2-40B4-BE49-F238E27FC236}">
                    <a16:creationId xmlns:a16="http://schemas.microsoft.com/office/drawing/2014/main" id="{F58C3AA2-9A26-CCA2-79C4-5D75F88ABD30}"/>
                  </a:ext>
                </a:extLst>
              </p:cNvPr>
              <p:cNvSpPr>
                <a:spLocks noEditPoints="1"/>
              </p:cNvSpPr>
              <p:nvPr/>
            </p:nvSpPr>
            <p:spPr bwMode="auto">
              <a:xfrm>
                <a:off x="665" y="1263"/>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08">
                <a:extLst>
                  <a:ext uri="{FF2B5EF4-FFF2-40B4-BE49-F238E27FC236}">
                    <a16:creationId xmlns:a16="http://schemas.microsoft.com/office/drawing/2014/main" id="{F1FD1035-4F97-4AC0-FF9B-1F473EE67ECD}"/>
                  </a:ext>
                </a:extLst>
              </p:cNvPr>
              <p:cNvSpPr>
                <a:spLocks noEditPoints="1"/>
              </p:cNvSpPr>
              <p:nvPr/>
            </p:nvSpPr>
            <p:spPr bwMode="auto">
              <a:xfrm>
                <a:off x="1709" y="1375"/>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09">
                <a:extLst>
                  <a:ext uri="{FF2B5EF4-FFF2-40B4-BE49-F238E27FC236}">
                    <a16:creationId xmlns:a16="http://schemas.microsoft.com/office/drawing/2014/main" id="{8982B6D6-787E-8F36-9163-5DB925AE7AD6}"/>
                  </a:ext>
                </a:extLst>
              </p:cNvPr>
              <p:cNvSpPr>
                <a:spLocks noEditPoints="1"/>
              </p:cNvSpPr>
              <p:nvPr/>
            </p:nvSpPr>
            <p:spPr bwMode="auto">
              <a:xfrm>
                <a:off x="2084" y="1619"/>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10">
                <a:extLst>
                  <a:ext uri="{FF2B5EF4-FFF2-40B4-BE49-F238E27FC236}">
                    <a16:creationId xmlns:a16="http://schemas.microsoft.com/office/drawing/2014/main" id="{A0A8723E-74CB-CC36-3527-3E7BA725F1F4}"/>
                  </a:ext>
                </a:extLst>
              </p:cNvPr>
              <p:cNvSpPr>
                <a:spLocks noEditPoints="1"/>
              </p:cNvSpPr>
              <p:nvPr/>
            </p:nvSpPr>
            <p:spPr bwMode="auto">
              <a:xfrm>
                <a:off x="2752" y="583"/>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11">
                <a:extLst>
                  <a:ext uri="{FF2B5EF4-FFF2-40B4-BE49-F238E27FC236}">
                    <a16:creationId xmlns:a16="http://schemas.microsoft.com/office/drawing/2014/main" id="{1DC8CCB0-6110-11ED-73C6-E1F0B59179AD}"/>
                  </a:ext>
                </a:extLst>
              </p:cNvPr>
              <p:cNvSpPr>
                <a:spLocks/>
              </p:cNvSpPr>
              <p:nvPr/>
            </p:nvSpPr>
            <p:spPr bwMode="auto">
              <a:xfrm>
                <a:off x="699" y="617"/>
                <a:ext cx="2087" cy="1160"/>
              </a:xfrm>
              <a:custGeom>
                <a:avLst/>
                <a:gdLst>
                  <a:gd name="T0" fmla="*/ 29 w 2087"/>
                  <a:gd name="T1" fmla="*/ 716 h 1160"/>
                  <a:gd name="T2" fmla="*/ 63 w 2087"/>
                  <a:gd name="T3" fmla="*/ 756 h 1160"/>
                  <a:gd name="T4" fmla="*/ 97 w 2087"/>
                  <a:gd name="T5" fmla="*/ 793 h 1160"/>
                  <a:gd name="T6" fmla="*/ 130 w 2087"/>
                  <a:gd name="T7" fmla="*/ 824 h 1160"/>
                  <a:gd name="T8" fmla="*/ 163 w 2087"/>
                  <a:gd name="T9" fmla="*/ 850 h 1160"/>
                  <a:gd name="T10" fmla="*/ 197 w 2087"/>
                  <a:gd name="T11" fmla="*/ 870 h 1160"/>
                  <a:gd name="T12" fmla="*/ 230 w 2087"/>
                  <a:gd name="T13" fmla="*/ 883 h 1160"/>
                  <a:gd name="T14" fmla="*/ 264 w 2087"/>
                  <a:gd name="T15" fmla="*/ 890 h 1160"/>
                  <a:gd name="T16" fmla="*/ 297 w 2087"/>
                  <a:gd name="T17" fmla="*/ 892 h 1160"/>
                  <a:gd name="T18" fmla="*/ 331 w 2087"/>
                  <a:gd name="T19" fmla="*/ 891 h 1160"/>
                  <a:gd name="T20" fmla="*/ 364 w 2087"/>
                  <a:gd name="T21" fmla="*/ 886 h 1160"/>
                  <a:gd name="T22" fmla="*/ 397 w 2087"/>
                  <a:gd name="T23" fmla="*/ 879 h 1160"/>
                  <a:gd name="T24" fmla="*/ 431 w 2087"/>
                  <a:gd name="T25" fmla="*/ 871 h 1160"/>
                  <a:gd name="T26" fmla="*/ 464 w 2087"/>
                  <a:gd name="T27" fmla="*/ 863 h 1160"/>
                  <a:gd name="T28" fmla="*/ 498 w 2087"/>
                  <a:gd name="T29" fmla="*/ 856 h 1160"/>
                  <a:gd name="T30" fmla="*/ 531 w 2087"/>
                  <a:gd name="T31" fmla="*/ 850 h 1160"/>
                  <a:gd name="T32" fmla="*/ 565 w 2087"/>
                  <a:gd name="T33" fmla="*/ 845 h 1160"/>
                  <a:gd name="T34" fmla="*/ 598 w 2087"/>
                  <a:gd name="T35" fmla="*/ 842 h 1160"/>
                  <a:gd name="T36" fmla="*/ 632 w 2087"/>
                  <a:gd name="T37" fmla="*/ 841 h 1160"/>
                  <a:gd name="T38" fmla="*/ 665 w 2087"/>
                  <a:gd name="T39" fmla="*/ 840 h 1160"/>
                  <a:gd name="T40" fmla="*/ 698 w 2087"/>
                  <a:gd name="T41" fmla="*/ 840 h 1160"/>
                  <a:gd name="T42" fmla="*/ 732 w 2087"/>
                  <a:gd name="T43" fmla="*/ 840 h 1160"/>
                  <a:gd name="T44" fmla="*/ 765 w 2087"/>
                  <a:gd name="T45" fmla="*/ 839 h 1160"/>
                  <a:gd name="T46" fmla="*/ 799 w 2087"/>
                  <a:gd name="T47" fmla="*/ 837 h 1160"/>
                  <a:gd name="T48" fmla="*/ 832 w 2087"/>
                  <a:gd name="T49" fmla="*/ 834 h 1160"/>
                  <a:gd name="T50" fmla="*/ 866 w 2087"/>
                  <a:gd name="T51" fmla="*/ 830 h 1160"/>
                  <a:gd name="T52" fmla="*/ 899 w 2087"/>
                  <a:gd name="T53" fmla="*/ 823 h 1160"/>
                  <a:gd name="T54" fmla="*/ 933 w 2087"/>
                  <a:gd name="T55" fmla="*/ 816 h 1160"/>
                  <a:gd name="T56" fmla="*/ 966 w 2087"/>
                  <a:gd name="T57" fmla="*/ 808 h 1160"/>
                  <a:gd name="T58" fmla="*/ 1000 w 2087"/>
                  <a:gd name="T59" fmla="*/ 800 h 1160"/>
                  <a:gd name="T60" fmla="*/ 1033 w 2087"/>
                  <a:gd name="T61" fmla="*/ 793 h 1160"/>
                  <a:gd name="T62" fmla="*/ 1067 w 2087"/>
                  <a:gd name="T63" fmla="*/ 789 h 1160"/>
                  <a:gd name="T64" fmla="*/ 1100 w 2087"/>
                  <a:gd name="T65" fmla="*/ 788 h 1160"/>
                  <a:gd name="T66" fmla="*/ 1134 w 2087"/>
                  <a:gd name="T67" fmla="*/ 791 h 1160"/>
                  <a:gd name="T68" fmla="*/ 1167 w 2087"/>
                  <a:gd name="T69" fmla="*/ 799 h 1160"/>
                  <a:gd name="T70" fmla="*/ 1200 w 2087"/>
                  <a:gd name="T71" fmla="*/ 814 h 1160"/>
                  <a:gd name="T72" fmla="*/ 1234 w 2087"/>
                  <a:gd name="T73" fmla="*/ 834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1 h 1160"/>
                  <a:gd name="T102" fmla="*/ 1736 w 2087"/>
                  <a:gd name="T103" fmla="*/ 982 h 1160"/>
                  <a:gd name="T104" fmla="*/ 1769 w 2087"/>
                  <a:gd name="T105" fmla="*/ 896 h 1160"/>
                  <a:gd name="T106" fmla="*/ 1803 w 2087"/>
                  <a:gd name="T107" fmla="*/ 796 h 1160"/>
                  <a:gd name="T108" fmla="*/ 1836 w 2087"/>
                  <a:gd name="T109" fmla="*/ 686 h 1160"/>
                  <a:gd name="T110" fmla="*/ 1870 w 2087"/>
                  <a:gd name="T111" fmla="*/ 568 h 1160"/>
                  <a:gd name="T112" fmla="*/ 1903 w 2087"/>
                  <a:gd name="T113" fmla="*/ 449 h 1160"/>
                  <a:gd name="T114" fmla="*/ 1936 w 2087"/>
                  <a:gd name="T115" fmla="*/ 332 h 1160"/>
                  <a:gd name="T116" fmla="*/ 1970 w 2087"/>
                  <a:gd name="T117" fmla="*/ 224 h 1160"/>
                  <a:gd name="T118" fmla="*/ 2003 w 2087"/>
                  <a:gd name="T119" fmla="*/ 132 h 1160"/>
                  <a:gd name="T120" fmla="*/ 2037 w 2087"/>
                  <a:gd name="T121" fmla="*/ 59 h 1160"/>
                  <a:gd name="T122" fmla="*/ 2070 w 2087"/>
                  <a:gd name="T123" fmla="*/ 12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5"/>
                    </a:lnTo>
                    <a:lnTo>
                      <a:pt x="8" y="690"/>
                    </a:lnTo>
                    <a:lnTo>
                      <a:pt x="13" y="695"/>
                    </a:lnTo>
                    <a:lnTo>
                      <a:pt x="17" y="701"/>
                    </a:lnTo>
                    <a:lnTo>
                      <a:pt x="21" y="706"/>
                    </a:lnTo>
                    <a:lnTo>
                      <a:pt x="25" y="711"/>
                    </a:lnTo>
                    <a:lnTo>
                      <a:pt x="29" y="716"/>
                    </a:lnTo>
                    <a:lnTo>
                      <a:pt x="34" y="721"/>
                    </a:lnTo>
                    <a:lnTo>
                      <a:pt x="38" y="726"/>
                    </a:lnTo>
                    <a:lnTo>
                      <a:pt x="42" y="732"/>
                    </a:lnTo>
                    <a:lnTo>
                      <a:pt x="46" y="737"/>
                    </a:lnTo>
                    <a:lnTo>
                      <a:pt x="50" y="741"/>
                    </a:lnTo>
                    <a:lnTo>
                      <a:pt x="54" y="747"/>
                    </a:lnTo>
                    <a:lnTo>
                      <a:pt x="59" y="751"/>
                    </a:lnTo>
                    <a:lnTo>
                      <a:pt x="63" y="756"/>
                    </a:lnTo>
                    <a:lnTo>
                      <a:pt x="67" y="761"/>
                    </a:lnTo>
                    <a:lnTo>
                      <a:pt x="71" y="766"/>
                    </a:lnTo>
                    <a:lnTo>
                      <a:pt x="75" y="770"/>
                    </a:lnTo>
                    <a:lnTo>
                      <a:pt x="80" y="775"/>
                    </a:lnTo>
                    <a:lnTo>
                      <a:pt x="84" y="780"/>
                    </a:lnTo>
                    <a:lnTo>
                      <a:pt x="88" y="784"/>
                    </a:lnTo>
                    <a:lnTo>
                      <a:pt x="92" y="788"/>
                    </a:lnTo>
                    <a:lnTo>
                      <a:pt x="97" y="793"/>
                    </a:lnTo>
                    <a:lnTo>
                      <a:pt x="100" y="797"/>
                    </a:lnTo>
                    <a:lnTo>
                      <a:pt x="105" y="801"/>
                    </a:lnTo>
                    <a:lnTo>
                      <a:pt x="109" y="805"/>
                    </a:lnTo>
                    <a:lnTo>
                      <a:pt x="113" y="809"/>
                    </a:lnTo>
                    <a:lnTo>
                      <a:pt x="117" y="813"/>
                    </a:lnTo>
                    <a:lnTo>
                      <a:pt x="121" y="817"/>
                    </a:lnTo>
                    <a:lnTo>
                      <a:pt x="126" y="821"/>
                    </a:lnTo>
                    <a:lnTo>
                      <a:pt x="130" y="824"/>
                    </a:lnTo>
                    <a:lnTo>
                      <a:pt x="134" y="828"/>
                    </a:lnTo>
                    <a:lnTo>
                      <a:pt x="138" y="831"/>
                    </a:lnTo>
                    <a:lnTo>
                      <a:pt x="142" y="835"/>
                    </a:lnTo>
                    <a:lnTo>
                      <a:pt x="147" y="838"/>
                    </a:lnTo>
                    <a:lnTo>
                      <a:pt x="151" y="841"/>
                    </a:lnTo>
                    <a:lnTo>
                      <a:pt x="155" y="844"/>
                    </a:lnTo>
                    <a:lnTo>
                      <a:pt x="159" y="847"/>
                    </a:lnTo>
                    <a:lnTo>
                      <a:pt x="163" y="850"/>
                    </a:lnTo>
                    <a:lnTo>
                      <a:pt x="167" y="853"/>
                    </a:lnTo>
                    <a:lnTo>
                      <a:pt x="172" y="855"/>
                    </a:lnTo>
                    <a:lnTo>
                      <a:pt x="176" y="858"/>
                    </a:lnTo>
                    <a:lnTo>
                      <a:pt x="180" y="861"/>
                    </a:lnTo>
                    <a:lnTo>
                      <a:pt x="184" y="863"/>
                    </a:lnTo>
                    <a:lnTo>
                      <a:pt x="188" y="865"/>
                    </a:lnTo>
                    <a:lnTo>
                      <a:pt x="193" y="867"/>
                    </a:lnTo>
                    <a:lnTo>
                      <a:pt x="197" y="870"/>
                    </a:lnTo>
                    <a:lnTo>
                      <a:pt x="201" y="871"/>
                    </a:lnTo>
                    <a:lnTo>
                      <a:pt x="205" y="873"/>
                    </a:lnTo>
                    <a:lnTo>
                      <a:pt x="209" y="875"/>
                    </a:lnTo>
                    <a:lnTo>
                      <a:pt x="213" y="877"/>
                    </a:lnTo>
                    <a:lnTo>
                      <a:pt x="218" y="879"/>
                    </a:lnTo>
                    <a:lnTo>
                      <a:pt x="222" y="880"/>
                    </a:lnTo>
                    <a:lnTo>
                      <a:pt x="226" y="881"/>
                    </a:lnTo>
                    <a:lnTo>
                      <a:pt x="230" y="883"/>
                    </a:lnTo>
                    <a:lnTo>
                      <a:pt x="234" y="884"/>
                    </a:lnTo>
                    <a:lnTo>
                      <a:pt x="239" y="885"/>
                    </a:lnTo>
                    <a:lnTo>
                      <a:pt x="243" y="886"/>
                    </a:lnTo>
                    <a:lnTo>
                      <a:pt x="247" y="887"/>
                    </a:lnTo>
                    <a:lnTo>
                      <a:pt x="251" y="888"/>
                    </a:lnTo>
                    <a:lnTo>
                      <a:pt x="255" y="889"/>
                    </a:lnTo>
                    <a:lnTo>
                      <a:pt x="259" y="889"/>
                    </a:lnTo>
                    <a:lnTo>
                      <a:pt x="264" y="890"/>
                    </a:lnTo>
                    <a:lnTo>
                      <a:pt x="268" y="891"/>
                    </a:lnTo>
                    <a:lnTo>
                      <a:pt x="272" y="891"/>
                    </a:lnTo>
                    <a:lnTo>
                      <a:pt x="276" y="891"/>
                    </a:lnTo>
                    <a:lnTo>
                      <a:pt x="280" y="892"/>
                    </a:lnTo>
                    <a:lnTo>
                      <a:pt x="285" y="892"/>
                    </a:lnTo>
                    <a:lnTo>
                      <a:pt x="289" y="892"/>
                    </a:lnTo>
                    <a:lnTo>
                      <a:pt x="293" y="892"/>
                    </a:lnTo>
                    <a:lnTo>
                      <a:pt x="297" y="892"/>
                    </a:lnTo>
                    <a:lnTo>
                      <a:pt x="301" y="892"/>
                    </a:lnTo>
                    <a:lnTo>
                      <a:pt x="305" y="892"/>
                    </a:lnTo>
                    <a:lnTo>
                      <a:pt x="310" y="892"/>
                    </a:lnTo>
                    <a:lnTo>
                      <a:pt x="314" y="892"/>
                    </a:lnTo>
                    <a:lnTo>
                      <a:pt x="318" y="892"/>
                    </a:lnTo>
                    <a:lnTo>
                      <a:pt x="322" y="891"/>
                    </a:lnTo>
                    <a:lnTo>
                      <a:pt x="326" y="891"/>
                    </a:lnTo>
                    <a:lnTo>
                      <a:pt x="331" y="891"/>
                    </a:lnTo>
                    <a:lnTo>
                      <a:pt x="335" y="890"/>
                    </a:lnTo>
                    <a:lnTo>
                      <a:pt x="339" y="890"/>
                    </a:lnTo>
                    <a:lnTo>
                      <a:pt x="343" y="889"/>
                    </a:lnTo>
                    <a:lnTo>
                      <a:pt x="347" y="888"/>
                    </a:lnTo>
                    <a:lnTo>
                      <a:pt x="351" y="888"/>
                    </a:lnTo>
                    <a:lnTo>
                      <a:pt x="356" y="887"/>
                    </a:lnTo>
                    <a:lnTo>
                      <a:pt x="360" y="886"/>
                    </a:lnTo>
                    <a:lnTo>
                      <a:pt x="364" y="886"/>
                    </a:lnTo>
                    <a:lnTo>
                      <a:pt x="368" y="885"/>
                    </a:lnTo>
                    <a:lnTo>
                      <a:pt x="372" y="884"/>
                    </a:lnTo>
                    <a:lnTo>
                      <a:pt x="377" y="883"/>
                    </a:lnTo>
                    <a:lnTo>
                      <a:pt x="381" y="882"/>
                    </a:lnTo>
                    <a:lnTo>
                      <a:pt x="385" y="882"/>
                    </a:lnTo>
                    <a:lnTo>
                      <a:pt x="389" y="881"/>
                    </a:lnTo>
                    <a:lnTo>
                      <a:pt x="393" y="880"/>
                    </a:lnTo>
                    <a:lnTo>
                      <a:pt x="397" y="879"/>
                    </a:lnTo>
                    <a:lnTo>
                      <a:pt x="402" y="878"/>
                    </a:lnTo>
                    <a:lnTo>
                      <a:pt x="406" y="877"/>
                    </a:lnTo>
                    <a:lnTo>
                      <a:pt x="410" y="876"/>
                    </a:lnTo>
                    <a:lnTo>
                      <a:pt x="414" y="875"/>
                    </a:lnTo>
                    <a:lnTo>
                      <a:pt x="418" y="874"/>
                    </a:lnTo>
                    <a:lnTo>
                      <a:pt x="423" y="873"/>
                    </a:lnTo>
                    <a:lnTo>
                      <a:pt x="427" y="872"/>
                    </a:lnTo>
                    <a:lnTo>
                      <a:pt x="431" y="871"/>
                    </a:lnTo>
                    <a:lnTo>
                      <a:pt x="435" y="870"/>
                    </a:lnTo>
                    <a:lnTo>
                      <a:pt x="439" y="869"/>
                    </a:lnTo>
                    <a:lnTo>
                      <a:pt x="444" y="868"/>
                    </a:lnTo>
                    <a:lnTo>
                      <a:pt x="448" y="867"/>
                    </a:lnTo>
                    <a:lnTo>
                      <a:pt x="452" y="866"/>
                    </a:lnTo>
                    <a:lnTo>
                      <a:pt x="456" y="865"/>
                    </a:lnTo>
                    <a:lnTo>
                      <a:pt x="460" y="864"/>
                    </a:lnTo>
                    <a:lnTo>
                      <a:pt x="464" y="863"/>
                    </a:lnTo>
                    <a:lnTo>
                      <a:pt x="469" y="862"/>
                    </a:lnTo>
                    <a:lnTo>
                      <a:pt x="473" y="861"/>
                    </a:lnTo>
                    <a:lnTo>
                      <a:pt x="477" y="860"/>
                    </a:lnTo>
                    <a:lnTo>
                      <a:pt x="481" y="859"/>
                    </a:lnTo>
                    <a:lnTo>
                      <a:pt x="485" y="858"/>
                    </a:lnTo>
                    <a:lnTo>
                      <a:pt x="490" y="858"/>
                    </a:lnTo>
                    <a:lnTo>
                      <a:pt x="494" y="857"/>
                    </a:lnTo>
                    <a:lnTo>
                      <a:pt x="498" y="856"/>
                    </a:lnTo>
                    <a:lnTo>
                      <a:pt x="502" y="855"/>
                    </a:lnTo>
                    <a:lnTo>
                      <a:pt x="506" y="854"/>
                    </a:lnTo>
                    <a:lnTo>
                      <a:pt x="510" y="853"/>
                    </a:lnTo>
                    <a:lnTo>
                      <a:pt x="515" y="853"/>
                    </a:lnTo>
                    <a:lnTo>
                      <a:pt x="519" y="852"/>
                    </a:lnTo>
                    <a:lnTo>
                      <a:pt x="523" y="851"/>
                    </a:lnTo>
                    <a:lnTo>
                      <a:pt x="527" y="850"/>
                    </a:lnTo>
                    <a:lnTo>
                      <a:pt x="531" y="850"/>
                    </a:lnTo>
                    <a:lnTo>
                      <a:pt x="536" y="849"/>
                    </a:lnTo>
                    <a:lnTo>
                      <a:pt x="540" y="848"/>
                    </a:lnTo>
                    <a:lnTo>
                      <a:pt x="544" y="848"/>
                    </a:lnTo>
                    <a:lnTo>
                      <a:pt x="548" y="847"/>
                    </a:lnTo>
                    <a:lnTo>
                      <a:pt x="552" y="847"/>
                    </a:lnTo>
                    <a:lnTo>
                      <a:pt x="556" y="846"/>
                    </a:lnTo>
                    <a:lnTo>
                      <a:pt x="561" y="846"/>
                    </a:lnTo>
                    <a:lnTo>
                      <a:pt x="565" y="845"/>
                    </a:lnTo>
                    <a:lnTo>
                      <a:pt x="569" y="845"/>
                    </a:lnTo>
                    <a:lnTo>
                      <a:pt x="573" y="844"/>
                    </a:lnTo>
                    <a:lnTo>
                      <a:pt x="577" y="844"/>
                    </a:lnTo>
                    <a:lnTo>
                      <a:pt x="582" y="844"/>
                    </a:lnTo>
                    <a:lnTo>
                      <a:pt x="586" y="843"/>
                    </a:lnTo>
                    <a:lnTo>
                      <a:pt x="590" y="843"/>
                    </a:lnTo>
                    <a:lnTo>
                      <a:pt x="594" y="842"/>
                    </a:lnTo>
                    <a:lnTo>
                      <a:pt x="598" y="842"/>
                    </a:lnTo>
                    <a:lnTo>
                      <a:pt x="602" y="842"/>
                    </a:lnTo>
                    <a:lnTo>
                      <a:pt x="607" y="842"/>
                    </a:lnTo>
                    <a:lnTo>
                      <a:pt x="611" y="842"/>
                    </a:lnTo>
                    <a:lnTo>
                      <a:pt x="615" y="841"/>
                    </a:lnTo>
                    <a:lnTo>
                      <a:pt x="619" y="841"/>
                    </a:lnTo>
                    <a:lnTo>
                      <a:pt x="623" y="841"/>
                    </a:lnTo>
                    <a:lnTo>
                      <a:pt x="628" y="841"/>
                    </a:lnTo>
                    <a:lnTo>
                      <a:pt x="632" y="841"/>
                    </a:lnTo>
                    <a:lnTo>
                      <a:pt x="636" y="841"/>
                    </a:lnTo>
                    <a:lnTo>
                      <a:pt x="640" y="841"/>
                    </a:lnTo>
                    <a:lnTo>
                      <a:pt x="644" y="840"/>
                    </a:lnTo>
                    <a:lnTo>
                      <a:pt x="648" y="840"/>
                    </a:lnTo>
                    <a:lnTo>
                      <a:pt x="652" y="840"/>
                    </a:lnTo>
                    <a:lnTo>
                      <a:pt x="657" y="840"/>
                    </a:lnTo>
                    <a:lnTo>
                      <a:pt x="661" y="840"/>
                    </a:lnTo>
                    <a:lnTo>
                      <a:pt x="665" y="840"/>
                    </a:lnTo>
                    <a:lnTo>
                      <a:pt x="669" y="840"/>
                    </a:lnTo>
                    <a:lnTo>
                      <a:pt x="674" y="840"/>
                    </a:lnTo>
                    <a:lnTo>
                      <a:pt x="678" y="840"/>
                    </a:lnTo>
                    <a:lnTo>
                      <a:pt x="682" y="840"/>
                    </a:lnTo>
                    <a:lnTo>
                      <a:pt x="686" y="840"/>
                    </a:lnTo>
                    <a:lnTo>
                      <a:pt x="690" y="840"/>
                    </a:lnTo>
                    <a:lnTo>
                      <a:pt x="694" y="840"/>
                    </a:lnTo>
                    <a:lnTo>
                      <a:pt x="698" y="840"/>
                    </a:lnTo>
                    <a:lnTo>
                      <a:pt x="703" y="840"/>
                    </a:lnTo>
                    <a:lnTo>
                      <a:pt x="707" y="840"/>
                    </a:lnTo>
                    <a:lnTo>
                      <a:pt x="711" y="840"/>
                    </a:lnTo>
                    <a:lnTo>
                      <a:pt x="715" y="840"/>
                    </a:lnTo>
                    <a:lnTo>
                      <a:pt x="720" y="840"/>
                    </a:lnTo>
                    <a:lnTo>
                      <a:pt x="724" y="840"/>
                    </a:lnTo>
                    <a:lnTo>
                      <a:pt x="728" y="840"/>
                    </a:lnTo>
                    <a:lnTo>
                      <a:pt x="732" y="840"/>
                    </a:lnTo>
                    <a:lnTo>
                      <a:pt x="736" y="840"/>
                    </a:lnTo>
                    <a:lnTo>
                      <a:pt x="741" y="840"/>
                    </a:lnTo>
                    <a:lnTo>
                      <a:pt x="744" y="840"/>
                    </a:lnTo>
                    <a:lnTo>
                      <a:pt x="749" y="840"/>
                    </a:lnTo>
                    <a:lnTo>
                      <a:pt x="753" y="840"/>
                    </a:lnTo>
                    <a:lnTo>
                      <a:pt x="757" y="839"/>
                    </a:lnTo>
                    <a:lnTo>
                      <a:pt x="761" y="839"/>
                    </a:lnTo>
                    <a:lnTo>
                      <a:pt x="765" y="839"/>
                    </a:lnTo>
                    <a:lnTo>
                      <a:pt x="770" y="839"/>
                    </a:lnTo>
                    <a:lnTo>
                      <a:pt x="774" y="839"/>
                    </a:lnTo>
                    <a:lnTo>
                      <a:pt x="778" y="839"/>
                    </a:lnTo>
                    <a:lnTo>
                      <a:pt x="782" y="839"/>
                    </a:lnTo>
                    <a:lnTo>
                      <a:pt x="787" y="838"/>
                    </a:lnTo>
                    <a:lnTo>
                      <a:pt x="791" y="838"/>
                    </a:lnTo>
                    <a:lnTo>
                      <a:pt x="795" y="838"/>
                    </a:lnTo>
                    <a:lnTo>
                      <a:pt x="799" y="837"/>
                    </a:lnTo>
                    <a:lnTo>
                      <a:pt x="803" y="837"/>
                    </a:lnTo>
                    <a:lnTo>
                      <a:pt x="807" y="837"/>
                    </a:lnTo>
                    <a:lnTo>
                      <a:pt x="811" y="836"/>
                    </a:lnTo>
                    <a:lnTo>
                      <a:pt x="816" y="836"/>
                    </a:lnTo>
                    <a:lnTo>
                      <a:pt x="820" y="836"/>
                    </a:lnTo>
                    <a:lnTo>
                      <a:pt x="824" y="835"/>
                    </a:lnTo>
                    <a:lnTo>
                      <a:pt x="828" y="835"/>
                    </a:lnTo>
                    <a:lnTo>
                      <a:pt x="832" y="834"/>
                    </a:lnTo>
                    <a:lnTo>
                      <a:pt x="837" y="834"/>
                    </a:lnTo>
                    <a:lnTo>
                      <a:pt x="841" y="833"/>
                    </a:lnTo>
                    <a:lnTo>
                      <a:pt x="845" y="833"/>
                    </a:lnTo>
                    <a:lnTo>
                      <a:pt x="849" y="832"/>
                    </a:lnTo>
                    <a:lnTo>
                      <a:pt x="853" y="832"/>
                    </a:lnTo>
                    <a:lnTo>
                      <a:pt x="857" y="831"/>
                    </a:lnTo>
                    <a:lnTo>
                      <a:pt x="862" y="830"/>
                    </a:lnTo>
                    <a:lnTo>
                      <a:pt x="866" y="830"/>
                    </a:lnTo>
                    <a:lnTo>
                      <a:pt x="870" y="829"/>
                    </a:lnTo>
                    <a:lnTo>
                      <a:pt x="874" y="828"/>
                    </a:lnTo>
                    <a:lnTo>
                      <a:pt x="878" y="827"/>
                    </a:lnTo>
                    <a:lnTo>
                      <a:pt x="883" y="827"/>
                    </a:lnTo>
                    <a:lnTo>
                      <a:pt x="887" y="826"/>
                    </a:lnTo>
                    <a:lnTo>
                      <a:pt x="891" y="825"/>
                    </a:lnTo>
                    <a:lnTo>
                      <a:pt x="895" y="824"/>
                    </a:lnTo>
                    <a:lnTo>
                      <a:pt x="899" y="823"/>
                    </a:lnTo>
                    <a:lnTo>
                      <a:pt x="903" y="823"/>
                    </a:lnTo>
                    <a:lnTo>
                      <a:pt x="908" y="822"/>
                    </a:lnTo>
                    <a:lnTo>
                      <a:pt x="912" y="821"/>
                    </a:lnTo>
                    <a:lnTo>
                      <a:pt x="916" y="820"/>
                    </a:lnTo>
                    <a:lnTo>
                      <a:pt x="920" y="819"/>
                    </a:lnTo>
                    <a:lnTo>
                      <a:pt x="924" y="818"/>
                    </a:lnTo>
                    <a:lnTo>
                      <a:pt x="929" y="817"/>
                    </a:lnTo>
                    <a:lnTo>
                      <a:pt x="933" y="816"/>
                    </a:lnTo>
                    <a:lnTo>
                      <a:pt x="937" y="815"/>
                    </a:lnTo>
                    <a:lnTo>
                      <a:pt x="941" y="814"/>
                    </a:lnTo>
                    <a:lnTo>
                      <a:pt x="945" y="813"/>
                    </a:lnTo>
                    <a:lnTo>
                      <a:pt x="949" y="812"/>
                    </a:lnTo>
                    <a:lnTo>
                      <a:pt x="954" y="811"/>
                    </a:lnTo>
                    <a:lnTo>
                      <a:pt x="958" y="810"/>
                    </a:lnTo>
                    <a:lnTo>
                      <a:pt x="962" y="809"/>
                    </a:lnTo>
                    <a:lnTo>
                      <a:pt x="966" y="808"/>
                    </a:lnTo>
                    <a:lnTo>
                      <a:pt x="970" y="807"/>
                    </a:lnTo>
                    <a:lnTo>
                      <a:pt x="975" y="806"/>
                    </a:lnTo>
                    <a:lnTo>
                      <a:pt x="979" y="805"/>
                    </a:lnTo>
                    <a:lnTo>
                      <a:pt x="983" y="804"/>
                    </a:lnTo>
                    <a:lnTo>
                      <a:pt x="987" y="803"/>
                    </a:lnTo>
                    <a:lnTo>
                      <a:pt x="991" y="802"/>
                    </a:lnTo>
                    <a:lnTo>
                      <a:pt x="995" y="801"/>
                    </a:lnTo>
                    <a:lnTo>
                      <a:pt x="1000" y="800"/>
                    </a:lnTo>
                    <a:lnTo>
                      <a:pt x="1004" y="799"/>
                    </a:lnTo>
                    <a:lnTo>
                      <a:pt x="1008" y="798"/>
                    </a:lnTo>
                    <a:lnTo>
                      <a:pt x="1012" y="798"/>
                    </a:lnTo>
                    <a:lnTo>
                      <a:pt x="1016" y="797"/>
                    </a:lnTo>
                    <a:lnTo>
                      <a:pt x="1021" y="796"/>
                    </a:lnTo>
                    <a:lnTo>
                      <a:pt x="1025" y="795"/>
                    </a:lnTo>
                    <a:lnTo>
                      <a:pt x="1029" y="794"/>
                    </a:lnTo>
                    <a:lnTo>
                      <a:pt x="1033" y="793"/>
                    </a:lnTo>
                    <a:lnTo>
                      <a:pt x="1037" y="793"/>
                    </a:lnTo>
                    <a:lnTo>
                      <a:pt x="1042" y="792"/>
                    </a:lnTo>
                    <a:lnTo>
                      <a:pt x="1046" y="792"/>
                    </a:lnTo>
                    <a:lnTo>
                      <a:pt x="1050" y="791"/>
                    </a:lnTo>
                    <a:lnTo>
                      <a:pt x="1054" y="790"/>
                    </a:lnTo>
                    <a:lnTo>
                      <a:pt x="1058" y="790"/>
                    </a:lnTo>
                    <a:lnTo>
                      <a:pt x="1062" y="790"/>
                    </a:lnTo>
                    <a:lnTo>
                      <a:pt x="1067" y="789"/>
                    </a:lnTo>
                    <a:lnTo>
                      <a:pt x="1071" y="789"/>
                    </a:lnTo>
                    <a:lnTo>
                      <a:pt x="1075" y="788"/>
                    </a:lnTo>
                    <a:lnTo>
                      <a:pt x="1079" y="788"/>
                    </a:lnTo>
                    <a:lnTo>
                      <a:pt x="1083" y="788"/>
                    </a:lnTo>
                    <a:lnTo>
                      <a:pt x="1088" y="788"/>
                    </a:lnTo>
                    <a:lnTo>
                      <a:pt x="1092" y="788"/>
                    </a:lnTo>
                    <a:lnTo>
                      <a:pt x="1096" y="788"/>
                    </a:lnTo>
                    <a:lnTo>
                      <a:pt x="1100" y="788"/>
                    </a:lnTo>
                    <a:lnTo>
                      <a:pt x="1104" y="788"/>
                    </a:lnTo>
                    <a:lnTo>
                      <a:pt x="1108" y="788"/>
                    </a:lnTo>
                    <a:lnTo>
                      <a:pt x="1113" y="788"/>
                    </a:lnTo>
                    <a:lnTo>
                      <a:pt x="1117" y="789"/>
                    </a:lnTo>
                    <a:lnTo>
                      <a:pt x="1121" y="789"/>
                    </a:lnTo>
                    <a:lnTo>
                      <a:pt x="1125" y="790"/>
                    </a:lnTo>
                    <a:lnTo>
                      <a:pt x="1129" y="790"/>
                    </a:lnTo>
                    <a:lnTo>
                      <a:pt x="1134" y="791"/>
                    </a:lnTo>
                    <a:lnTo>
                      <a:pt x="1138" y="792"/>
                    </a:lnTo>
                    <a:lnTo>
                      <a:pt x="1142" y="793"/>
                    </a:lnTo>
                    <a:lnTo>
                      <a:pt x="1146" y="793"/>
                    </a:lnTo>
                    <a:lnTo>
                      <a:pt x="1150" y="794"/>
                    </a:lnTo>
                    <a:lnTo>
                      <a:pt x="1154" y="796"/>
                    </a:lnTo>
                    <a:lnTo>
                      <a:pt x="1159" y="797"/>
                    </a:lnTo>
                    <a:lnTo>
                      <a:pt x="1163" y="798"/>
                    </a:lnTo>
                    <a:lnTo>
                      <a:pt x="1167" y="799"/>
                    </a:lnTo>
                    <a:lnTo>
                      <a:pt x="1171" y="801"/>
                    </a:lnTo>
                    <a:lnTo>
                      <a:pt x="1175" y="802"/>
                    </a:lnTo>
                    <a:lnTo>
                      <a:pt x="1180" y="804"/>
                    </a:lnTo>
                    <a:lnTo>
                      <a:pt x="1184" y="806"/>
                    </a:lnTo>
                    <a:lnTo>
                      <a:pt x="1188" y="808"/>
                    </a:lnTo>
                    <a:lnTo>
                      <a:pt x="1192" y="809"/>
                    </a:lnTo>
                    <a:lnTo>
                      <a:pt x="1196" y="812"/>
                    </a:lnTo>
                    <a:lnTo>
                      <a:pt x="1200" y="814"/>
                    </a:lnTo>
                    <a:lnTo>
                      <a:pt x="1205" y="816"/>
                    </a:lnTo>
                    <a:lnTo>
                      <a:pt x="1209" y="818"/>
                    </a:lnTo>
                    <a:lnTo>
                      <a:pt x="1213" y="821"/>
                    </a:lnTo>
                    <a:lnTo>
                      <a:pt x="1217" y="823"/>
                    </a:lnTo>
                    <a:lnTo>
                      <a:pt x="1221" y="826"/>
                    </a:lnTo>
                    <a:lnTo>
                      <a:pt x="1226" y="828"/>
                    </a:lnTo>
                    <a:lnTo>
                      <a:pt x="1230" y="831"/>
                    </a:lnTo>
                    <a:lnTo>
                      <a:pt x="1234" y="834"/>
                    </a:lnTo>
                    <a:lnTo>
                      <a:pt x="1238" y="837"/>
                    </a:lnTo>
                    <a:lnTo>
                      <a:pt x="1242" y="840"/>
                    </a:lnTo>
                    <a:lnTo>
                      <a:pt x="1246" y="843"/>
                    </a:lnTo>
                    <a:lnTo>
                      <a:pt x="1251" y="847"/>
                    </a:lnTo>
                    <a:lnTo>
                      <a:pt x="1255" y="850"/>
                    </a:lnTo>
                    <a:lnTo>
                      <a:pt x="1259" y="854"/>
                    </a:lnTo>
                    <a:lnTo>
                      <a:pt x="1263" y="857"/>
                    </a:lnTo>
                    <a:lnTo>
                      <a:pt x="1267" y="861"/>
                    </a:lnTo>
                    <a:lnTo>
                      <a:pt x="1272" y="865"/>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1"/>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4"/>
                    </a:lnTo>
                    <a:lnTo>
                      <a:pt x="1665" y="1109"/>
                    </a:lnTo>
                    <a:lnTo>
                      <a:pt x="1669" y="1104"/>
                    </a:lnTo>
                    <a:lnTo>
                      <a:pt x="1673" y="1098"/>
                    </a:lnTo>
                    <a:lnTo>
                      <a:pt x="1677" y="1092"/>
                    </a:lnTo>
                    <a:lnTo>
                      <a:pt x="1681" y="1086"/>
                    </a:lnTo>
                    <a:lnTo>
                      <a:pt x="1686" y="1080"/>
                    </a:lnTo>
                    <a:lnTo>
                      <a:pt x="1690" y="1073"/>
                    </a:lnTo>
                    <a:lnTo>
                      <a:pt x="1694" y="1066"/>
                    </a:lnTo>
                    <a:lnTo>
                      <a:pt x="1698" y="1059"/>
                    </a:lnTo>
                    <a:lnTo>
                      <a:pt x="1702" y="1051"/>
                    </a:lnTo>
                    <a:lnTo>
                      <a:pt x="1706" y="1044"/>
                    </a:lnTo>
                    <a:lnTo>
                      <a:pt x="1711" y="1036"/>
                    </a:lnTo>
                    <a:lnTo>
                      <a:pt x="1715" y="1027"/>
                    </a:lnTo>
                    <a:lnTo>
                      <a:pt x="1719" y="1019"/>
                    </a:lnTo>
                    <a:lnTo>
                      <a:pt x="1723" y="1010"/>
                    </a:lnTo>
                    <a:lnTo>
                      <a:pt x="1727" y="1001"/>
                    </a:lnTo>
                    <a:lnTo>
                      <a:pt x="1732" y="991"/>
                    </a:lnTo>
                    <a:lnTo>
                      <a:pt x="1736" y="982"/>
                    </a:lnTo>
                    <a:lnTo>
                      <a:pt x="1740" y="972"/>
                    </a:lnTo>
                    <a:lnTo>
                      <a:pt x="1744" y="962"/>
                    </a:lnTo>
                    <a:lnTo>
                      <a:pt x="1748" y="951"/>
                    </a:lnTo>
                    <a:lnTo>
                      <a:pt x="1752" y="941"/>
                    </a:lnTo>
                    <a:lnTo>
                      <a:pt x="1757" y="930"/>
                    </a:lnTo>
                    <a:lnTo>
                      <a:pt x="1761" y="919"/>
                    </a:lnTo>
                    <a:lnTo>
                      <a:pt x="1765" y="907"/>
                    </a:lnTo>
                    <a:lnTo>
                      <a:pt x="1769" y="896"/>
                    </a:lnTo>
                    <a:lnTo>
                      <a:pt x="1773" y="884"/>
                    </a:lnTo>
                    <a:lnTo>
                      <a:pt x="1778" y="872"/>
                    </a:lnTo>
                    <a:lnTo>
                      <a:pt x="1782" y="860"/>
                    </a:lnTo>
                    <a:lnTo>
                      <a:pt x="1786" y="848"/>
                    </a:lnTo>
                    <a:lnTo>
                      <a:pt x="1790" y="835"/>
                    </a:lnTo>
                    <a:lnTo>
                      <a:pt x="1794" y="822"/>
                    </a:lnTo>
                    <a:lnTo>
                      <a:pt x="1798" y="809"/>
                    </a:lnTo>
                    <a:lnTo>
                      <a:pt x="1803" y="796"/>
                    </a:lnTo>
                    <a:lnTo>
                      <a:pt x="1807" y="783"/>
                    </a:lnTo>
                    <a:lnTo>
                      <a:pt x="1811" y="770"/>
                    </a:lnTo>
                    <a:lnTo>
                      <a:pt x="1815" y="756"/>
                    </a:lnTo>
                    <a:lnTo>
                      <a:pt x="1819" y="742"/>
                    </a:lnTo>
                    <a:lnTo>
                      <a:pt x="1824" y="728"/>
                    </a:lnTo>
                    <a:lnTo>
                      <a:pt x="1828" y="714"/>
                    </a:lnTo>
                    <a:lnTo>
                      <a:pt x="1832" y="700"/>
                    </a:lnTo>
                    <a:lnTo>
                      <a:pt x="1836" y="686"/>
                    </a:lnTo>
                    <a:lnTo>
                      <a:pt x="1840" y="671"/>
                    </a:lnTo>
                    <a:lnTo>
                      <a:pt x="1844" y="657"/>
                    </a:lnTo>
                    <a:lnTo>
                      <a:pt x="1849" y="642"/>
                    </a:lnTo>
                    <a:lnTo>
                      <a:pt x="1853" y="627"/>
                    </a:lnTo>
                    <a:lnTo>
                      <a:pt x="1857" y="613"/>
                    </a:lnTo>
                    <a:lnTo>
                      <a:pt x="1861" y="598"/>
                    </a:lnTo>
                    <a:lnTo>
                      <a:pt x="1865" y="583"/>
                    </a:lnTo>
                    <a:lnTo>
                      <a:pt x="1870" y="568"/>
                    </a:lnTo>
                    <a:lnTo>
                      <a:pt x="1874" y="553"/>
                    </a:lnTo>
                    <a:lnTo>
                      <a:pt x="1878" y="538"/>
                    </a:lnTo>
                    <a:lnTo>
                      <a:pt x="1882" y="523"/>
                    </a:lnTo>
                    <a:lnTo>
                      <a:pt x="1886" y="508"/>
                    </a:lnTo>
                    <a:lnTo>
                      <a:pt x="1890" y="493"/>
                    </a:lnTo>
                    <a:lnTo>
                      <a:pt x="1895" y="479"/>
                    </a:lnTo>
                    <a:lnTo>
                      <a:pt x="1899" y="464"/>
                    </a:lnTo>
                    <a:lnTo>
                      <a:pt x="1903" y="449"/>
                    </a:lnTo>
                    <a:lnTo>
                      <a:pt x="1907" y="434"/>
                    </a:lnTo>
                    <a:lnTo>
                      <a:pt x="1911" y="419"/>
                    </a:lnTo>
                    <a:lnTo>
                      <a:pt x="1916" y="404"/>
                    </a:lnTo>
                    <a:lnTo>
                      <a:pt x="1920" y="390"/>
                    </a:lnTo>
                    <a:lnTo>
                      <a:pt x="1924" y="375"/>
                    </a:lnTo>
                    <a:lnTo>
                      <a:pt x="1928" y="361"/>
                    </a:lnTo>
                    <a:lnTo>
                      <a:pt x="1932" y="346"/>
                    </a:lnTo>
                    <a:lnTo>
                      <a:pt x="1936" y="332"/>
                    </a:lnTo>
                    <a:lnTo>
                      <a:pt x="1941" y="318"/>
                    </a:lnTo>
                    <a:lnTo>
                      <a:pt x="1945" y="304"/>
                    </a:lnTo>
                    <a:lnTo>
                      <a:pt x="1949" y="290"/>
                    </a:lnTo>
                    <a:lnTo>
                      <a:pt x="1953" y="277"/>
                    </a:lnTo>
                    <a:lnTo>
                      <a:pt x="1957" y="263"/>
                    </a:lnTo>
                    <a:lnTo>
                      <a:pt x="1962" y="250"/>
                    </a:lnTo>
                    <a:lnTo>
                      <a:pt x="1966" y="237"/>
                    </a:lnTo>
                    <a:lnTo>
                      <a:pt x="1970" y="224"/>
                    </a:lnTo>
                    <a:lnTo>
                      <a:pt x="1974" y="212"/>
                    </a:lnTo>
                    <a:lnTo>
                      <a:pt x="1978" y="200"/>
                    </a:lnTo>
                    <a:lnTo>
                      <a:pt x="1983" y="187"/>
                    </a:lnTo>
                    <a:lnTo>
                      <a:pt x="1987" y="176"/>
                    </a:lnTo>
                    <a:lnTo>
                      <a:pt x="1991" y="164"/>
                    </a:lnTo>
                    <a:lnTo>
                      <a:pt x="1995" y="153"/>
                    </a:lnTo>
                    <a:lnTo>
                      <a:pt x="1999" y="142"/>
                    </a:lnTo>
                    <a:lnTo>
                      <a:pt x="2003" y="132"/>
                    </a:lnTo>
                    <a:lnTo>
                      <a:pt x="2008" y="121"/>
                    </a:lnTo>
                    <a:lnTo>
                      <a:pt x="2012" y="111"/>
                    </a:lnTo>
                    <a:lnTo>
                      <a:pt x="2016" y="101"/>
                    </a:lnTo>
                    <a:lnTo>
                      <a:pt x="2020" y="92"/>
                    </a:lnTo>
                    <a:lnTo>
                      <a:pt x="2024" y="83"/>
                    </a:lnTo>
                    <a:lnTo>
                      <a:pt x="2029" y="75"/>
                    </a:lnTo>
                    <a:lnTo>
                      <a:pt x="2033" y="67"/>
                    </a:lnTo>
                    <a:lnTo>
                      <a:pt x="2037" y="59"/>
                    </a:lnTo>
                    <a:lnTo>
                      <a:pt x="2041" y="52"/>
                    </a:lnTo>
                    <a:lnTo>
                      <a:pt x="2045" y="45"/>
                    </a:lnTo>
                    <a:lnTo>
                      <a:pt x="2049" y="38"/>
                    </a:lnTo>
                    <a:lnTo>
                      <a:pt x="2054" y="32"/>
                    </a:lnTo>
                    <a:lnTo>
                      <a:pt x="2058" y="26"/>
                    </a:lnTo>
                    <a:lnTo>
                      <a:pt x="2062" y="21"/>
                    </a:lnTo>
                    <a:lnTo>
                      <a:pt x="2066" y="16"/>
                    </a:lnTo>
                    <a:lnTo>
                      <a:pt x="2070" y="12"/>
                    </a:lnTo>
                    <a:lnTo>
                      <a:pt x="2075" y="8"/>
                    </a:lnTo>
                    <a:lnTo>
                      <a:pt x="2079" y="5"/>
                    </a:lnTo>
                    <a:lnTo>
                      <a:pt x="2083" y="2"/>
                    </a:lnTo>
                    <a:lnTo>
                      <a:pt x="2087"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Rectangle 212">
                <a:extLst>
                  <a:ext uri="{FF2B5EF4-FFF2-40B4-BE49-F238E27FC236}">
                    <a16:creationId xmlns:a16="http://schemas.microsoft.com/office/drawing/2014/main" id="{EF9A138F-9290-BE62-8CC5-5B6DCD9625A3}"/>
                  </a:ext>
                </a:extLst>
              </p:cNvPr>
              <p:cNvSpPr>
                <a:spLocks noChangeArrowheads="1"/>
              </p:cNvSpPr>
              <p:nvPr/>
            </p:nvSpPr>
            <p:spPr bwMode="auto">
              <a:xfrm>
                <a:off x="1507" y="443"/>
                <a:ext cx="870" cy="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213">
                <a:extLst>
                  <a:ext uri="{FF2B5EF4-FFF2-40B4-BE49-F238E27FC236}">
                    <a16:creationId xmlns:a16="http://schemas.microsoft.com/office/drawing/2014/main" id="{B4F03BEC-D30F-77E4-AC06-3A9A9406DDDA}"/>
                  </a:ext>
                </a:extLst>
              </p:cNvPr>
              <p:cNvSpPr>
                <a:spLocks noChangeArrowheads="1"/>
              </p:cNvSpPr>
              <p:nvPr/>
            </p:nvSpPr>
            <p:spPr bwMode="auto">
              <a:xfrm>
                <a:off x="1733" y="458"/>
                <a:ext cx="3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68%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214">
                <a:extLst>
                  <a:ext uri="{FF2B5EF4-FFF2-40B4-BE49-F238E27FC236}">
                    <a16:creationId xmlns:a16="http://schemas.microsoft.com/office/drawing/2014/main" id="{C12D7928-CC29-FB6A-AED4-7F9A591022AE}"/>
                  </a:ext>
                </a:extLst>
              </p:cNvPr>
              <p:cNvSpPr>
                <a:spLocks noChangeArrowheads="1"/>
              </p:cNvSpPr>
              <p:nvPr/>
            </p:nvSpPr>
            <p:spPr bwMode="auto">
              <a:xfrm>
                <a:off x="1526" y="466"/>
                <a:ext cx="192" cy="75"/>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215">
                <a:extLst>
                  <a:ext uri="{FF2B5EF4-FFF2-40B4-BE49-F238E27FC236}">
                    <a16:creationId xmlns:a16="http://schemas.microsoft.com/office/drawing/2014/main" id="{A7B3CA93-7D3C-4FBF-5D13-FCC44741F614}"/>
                  </a:ext>
                </a:extLst>
              </p:cNvPr>
              <p:cNvSpPr>
                <a:spLocks noChangeArrowheads="1"/>
              </p:cNvSpPr>
              <p:nvPr/>
            </p:nvSpPr>
            <p:spPr bwMode="auto">
              <a:xfrm>
                <a:off x="1733" y="564"/>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216">
                <a:extLst>
                  <a:ext uri="{FF2B5EF4-FFF2-40B4-BE49-F238E27FC236}">
                    <a16:creationId xmlns:a16="http://schemas.microsoft.com/office/drawing/2014/main" id="{50187AB8-1F55-6341-C0BC-79C78D15ED65}"/>
                  </a:ext>
                </a:extLst>
              </p:cNvPr>
              <p:cNvSpPr>
                <a:spLocks noChangeShapeType="1"/>
              </p:cNvSpPr>
              <p:nvPr/>
            </p:nvSpPr>
            <p:spPr bwMode="auto">
              <a:xfrm>
                <a:off x="1526" y="606"/>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217">
                <a:extLst>
                  <a:ext uri="{FF2B5EF4-FFF2-40B4-BE49-F238E27FC236}">
                    <a16:creationId xmlns:a16="http://schemas.microsoft.com/office/drawing/2014/main" id="{E1E80BE0-DA69-2187-4BE2-23FD9C1312AD}"/>
                  </a:ext>
                </a:extLst>
              </p:cNvPr>
              <p:cNvSpPr>
                <a:spLocks noChangeArrowheads="1"/>
              </p:cNvSpPr>
              <p:nvPr/>
            </p:nvSpPr>
            <p:spPr bwMode="auto">
              <a:xfrm>
                <a:off x="1733" y="665"/>
                <a:ext cx="3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 name="Freeform 218">
                <a:extLst>
                  <a:ext uri="{FF2B5EF4-FFF2-40B4-BE49-F238E27FC236}">
                    <a16:creationId xmlns:a16="http://schemas.microsoft.com/office/drawing/2014/main" id="{74E5AC99-BE48-D5ED-D683-40D592F5A7AF}"/>
                  </a:ext>
                </a:extLst>
              </p:cNvPr>
              <p:cNvSpPr>
                <a:spLocks noEditPoints="1"/>
              </p:cNvSpPr>
              <p:nvPr/>
            </p:nvSpPr>
            <p:spPr bwMode="auto">
              <a:xfrm>
                <a:off x="1589" y="675"/>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219">
                <a:extLst>
                  <a:ext uri="{FF2B5EF4-FFF2-40B4-BE49-F238E27FC236}">
                    <a16:creationId xmlns:a16="http://schemas.microsoft.com/office/drawing/2014/main" id="{4B290253-B313-F900-2F29-42D0D340095C}"/>
                  </a:ext>
                </a:extLst>
              </p:cNvPr>
              <p:cNvSpPr>
                <a:spLocks noChangeArrowheads="1"/>
              </p:cNvSpPr>
              <p:nvPr/>
            </p:nvSpPr>
            <p:spPr bwMode="auto">
              <a:xfrm>
                <a:off x="1733" y="771"/>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Line 220">
                <a:extLst>
                  <a:ext uri="{FF2B5EF4-FFF2-40B4-BE49-F238E27FC236}">
                    <a16:creationId xmlns:a16="http://schemas.microsoft.com/office/drawing/2014/main" id="{297323E9-ECD6-094A-B282-14AB7A6ED0E3}"/>
                  </a:ext>
                </a:extLst>
              </p:cNvPr>
              <p:cNvSpPr>
                <a:spLocks noChangeShapeType="1"/>
              </p:cNvSpPr>
              <p:nvPr/>
            </p:nvSpPr>
            <p:spPr bwMode="auto">
              <a:xfrm>
                <a:off x="1526" y="812"/>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221">
                <a:extLst>
                  <a:ext uri="{FF2B5EF4-FFF2-40B4-BE49-F238E27FC236}">
                    <a16:creationId xmlns:a16="http://schemas.microsoft.com/office/drawing/2014/main" id="{B7A28122-AB24-58A0-DFF9-86A2FB47D9DF}"/>
                  </a:ext>
                </a:extLst>
              </p:cNvPr>
              <p:cNvSpPr>
                <a:spLocks noChangeArrowheads="1"/>
              </p:cNvSpPr>
              <p:nvPr/>
            </p:nvSpPr>
            <p:spPr bwMode="auto">
              <a:xfrm>
                <a:off x="1507" y="443"/>
                <a:ext cx="870" cy="429"/>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334">
              <a:extLst>
                <a:ext uri="{FF2B5EF4-FFF2-40B4-BE49-F238E27FC236}">
                  <a16:creationId xmlns:a16="http://schemas.microsoft.com/office/drawing/2014/main" id="{B87BEE8C-B839-C3DD-BF92-40E3C2177AF9}"/>
                </a:ext>
              </a:extLst>
            </p:cNvPr>
            <p:cNvGrpSpPr>
              <a:grpSpLocks noChangeAspect="1"/>
            </p:cNvGrpSpPr>
            <p:nvPr/>
          </p:nvGrpSpPr>
          <p:grpSpPr bwMode="auto">
            <a:xfrm>
              <a:off x="4517185" y="3650733"/>
              <a:ext cx="3968750" cy="3094038"/>
              <a:chOff x="2598" y="1944"/>
              <a:chExt cx="2500" cy="1949"/>
            </a:xfrm>
          </p:grpSpPr>
          <p:sp>
            <p:nvSpPr>
              <p:cNvPr id="110" name="Rectangle 335">
                <a:extLst>
                  <a:ext uri="{FF2B5EF4-FFF2-40B4-BE49-F238E27FC236}">
                    <a16:creationId xmlns:a16="http://schemas.microsoft.com/office/drawing/2014/main" id="{A6B7DF0B-0AB5-7F84-7FBE-89BDA81C981F}"/>
                  </a:ext>
                </a:extLst>
              </p:cNvPr>
              <p:cNvSpPr>
                <a:spLocks noChangeArrowheads="1"/>
              </p:cNvSpPr>
              <p:nvPr/>
            </p:nvSpPr>
            <p:spPr bwMode="auto">
              <a:xfrm>
                <a:off x="2939" y="1992"/>
                <a:ext cx="2087" cy="159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336">
                <a:extLst>
                  <a:ext uri="{FF2B5EF4-FFF2-40B4-BE49-F238E27FC236}">
                    <a16:creationId xmlns:a16="http://schemas.microsoft.com/office/drawing/2014/main" id="{74F85751-3C62-6EE8-1BE9-FF7689E2F6A1}"/>
                  </a:ext>
                </a:extLst>
              </p:cNvPr>
              <p:cNvSpPr>
                <a:spLocks noChangeShapeType="1"/>
              </p:cNvSpPr>
              <p:nvPr/>
            </p:nvSpPr>
            <p:spPr bwMode="auto">
              <a:xfrm>
                <a:off x="2939" y="3585"/>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Line 337">
                <a:extLst>
                  <a:ext uri="{FF2B5EF4-FFF2-40B4-BE49-F238E27FC236}">
                    <a16:creationId xmlns:a16="http://schemas.microsoft.com/office/drawing/2014/main" id="{6CFCAB74-FA08-E3A3-1AB0-5763B16CC851}"/>
                  </a:ext>
                </a:extLst>
              </p:cNvPr>
              <p:cNvSpPr>
                <a:spLocks noChangeShapeType="1"/>
              </p:cNvSpPr>
              <p:nvPr/>
            </p:nvSpPr>
            <p:spPr bwMode="auto">
              <a:xfrm>
                <a:off x="2939" y="1992"/>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Line 338">
                <a:extLst>
                  <a:ext uri="{FF2B5EF4-FFF2-40B4-BE49-F238E27FC236}">
                    <a16:creationId xmlns:a16="http://schemas.microsoft.com/office/drawing/2014/main" id="{DBA4718D-0D4E-FDD0-767B-90979A36AE7A}"/>
                  </a:ext>
                </a:extLst>
              </p:cNvPr>
              <p:cNvSpPr>
                <a:spLocks noChangeShapeType="1"/>
              </p:cNvSpPr>
              <p:nvPr/>
            </p:nvSpPr>
            <p:spPr bwMode="auto">
              <a:xfrm flipV="1">
                <a:off x="2939" y="356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Line 339">
                <a:extLst>
                  <a:ext uri="{FF2B5EF4-FFF2-40B4-BE49-F238E27FC236}">
                    <a16:creationId xmlns:a16="http://schemas.microsoft.com/office/drawing/2014/main" id="{651206F1-C073-F8F9-448D-7396B8BBD20D}"/>
                  </a:ext>
                </a:extLst>
              </p:cNvPr>
              <p:cNvSpPr>
                <a:spLocks noChangeShapeType="1"/>
              </p:cNvSpPr>
              <p:nvPr/>
            </p:nvSpPr>
            <p:spPr bwMode="auto">
              <a:xfrm flipV="1">
                <a:off x="3356" y="356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Line 340">
                <a:extLst>
                  <a:ext uri="{FF2B5EF4-FFF2-40B4-BE49-F238E27FC236}">
                    <a16:creationId xmlns:a16="http://schemas.microsoft.com/office/drawing/2014/main" id="{B9C89B3B-5DA4-6CA7-A227-04DB1FC4C1C6}"/>
                  </a:ext>
                </a:extLst>
              </p:cNvPr>
              <p:cNvSpPr>
                <a:spLocks noChangeShapeType="1"/>
              </p:cNvSpPr>
              <p:nvPr/>
            </p:nvSpPr>
            <p:spPr bwMode="auto">
              <a:xfrm flipV="1">
                <a:off x="3774" y="356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Line 341">
                <a:extLst>
                  <a:ext uri="{FF2B5EF4-FFF2-40B4-BE49-F238E27FC236}">
                    <a16:creationId xmlns:a16="http://schemas.microsoft.com/office/drawing/2014/main" id="{2BFAD0B8-5795-80D0-18DA-EFA3EBA3D496}"/>
                  </a:ext>
                </a:extLst>
              </p:cNvPr>
              <p:cNvSpPr>
                <a:spLocks noChangeShapeType="1"/>
              </p:cNvSpPr>
              <p:nvPr/>
            </p:nvSpPr>
            <p:spPr bwMode="auto">
              <a:xfrm flipV="1">
                <a:off x="4191" y="356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Line 342">
                <a:extLst>
                  <a:ext uri="{FF2B5EF4-FFF2-40B4-BE49-F238E27FC236}">
                    <a16:creationId xmlns:a16="http://schemas.microsoft.com/office/drawing/2014/main" id="{F3671FA0-E893-072F-17FE-37D165A3631D}"/>
                  </a:ext>
                </a:extLst>
              </p:cNvPr>
              <p:cNvSpPr>
                <a:spLocks noChangeShapeType="1"/>
              </p:cNvSpPr>
              <p:nvPr/>
            </p:nvSpPr>
            <p:spPr bwMode="auto">
              <a:xfrm flipV="1">
                <a:off x="4609" y="356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Line 343">
                <a:extLst>
                  <a:ext uri="{FF2B5EF4-FFF2-40B4-BE49-F238E27FC236}">
                    <a16:creationId xmlns:a16="http://schemas.microsoft.com/office/drawing/2014/main" id="{F1B917D2-57EF-D6F2-6F74-D807437C24F8}"/>
                  </a:ext>
                </a:extLst>
              </p:cNvPr>
              <p:cNvSpPr>
                <a:spLocks noChangeShapeType="1"/>
              </p:cNvSpPr>
              <p:nvPr/>
            </p:nvSpPr>
            <p:spPr bwMode="auto">
              <a:xfrm flipV="1">
                <a:off x="5026" y="356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Line 344">
                <a:extLst>
                  <a:ext uri="{FF2B5EF4-FFF2-40B4-BE49-F238E27FC236}">
                    <a16:creationId xmlns:a16="http://schemas.microsoft.com/office/drawing/2014/main" id="{7CCFB7DF-FB9E-7528-0B2F-3A4C7D3B1309}"/>
                  </a:ext>
                </a:extLst>
              </p:cNvPr>
              <p:cNvSpPr>
                <a:spLocks noChangeShapeType="1"/>
              </p:cNvSpPr>
              <p:nvPr/>
            </p:nvSpPr>
            <p:spPr bwMode="auto">
              <a:xfrm>
                <a:off x="2939" y="199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Line 345">
                <a:extLst>
                  <a:ext uri="{FF2B5EF4-FFF2-40B4-BE49-F238E27FC236}">
                    <a16:creationId xmlns:a16="http://schemas.microsoft.com/office/drawing/2014/main" id="{6C3CAC98-EDD7-19F2-BEA4-957EE3740723}"/>
                  </a:ext>
                </a:extLst>
              </p:cNvPr>
              <p:cNvSpPr>
                <a:spLocks noChangeShapeType="1"/>
              </p:cNvSpPr>
              <p:nvPr/>
            </p:nvSpPr>
            <p:spPr bwMode="auto">
              <a:xfrm>
                <a:off x="3356" y="199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Line 346">
                <a:extLst>
                  <a:ext uri="{FF2B5EF4-FFF2-40B4-BE49-F238E27FC236}">
                    <a16:creationId xmlns:a16="http://schemas.microsoft.com/office/drawing/2014/main" id="{3FCA6FA1-6C66-A6D2-F549-2949BF076880}"/>
                  </a:ext>
                </a:extLst>
              </p:cNvPr>
              <p:cNvSpPr>
                <a:spLocks noChangeShapeType="1"/>
              </p:cNvSpPr>
              <p:nvPr/>
            </p:nvSpPr>
            <p:spPr bwMode="auto">
              <a:xfrm>
                <a:off x="3774" y="199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Line 347">
                <a:extLst>
                  <a:ext uri="{FF2B5EF4-FFF2-40B4-BE49-F238E27FC236}">
                    <a16:creationId xmlns:a16="http://schemas.microsoft.com/office/drawing/2014/main" id="{88B177B6-3501-7D28-16CD-266E86D1A913}"/>
                  </a:ext>
                </a:extLst>
              </p:cNvPr>
              <p:cNvSpPr>
                <a:spLocks noChangeShapeType="1"/>
              </p:cNvSpPr>
              <p:nvPr/>
            </p:nvSpPr>
            <p:spPr bwMode="auto">
              <a:xfrm>
                <a:off x="4191" y="199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Line 348">
                <a:extLst>
                  <a:ext uri="{FF2B5EF4-FFF2-40B4-BE49-F238E27FC236}">
                    <a16:creationId xmlns:a16="http://schemas.microsoft.com/office/drawing/2014/main" id="{DC596BB2-7FF3-271D-0CEA-BC12FDB7D015}"/>
                  </a:ext>
                </a:extLst>
              </p:cNvPr>
              <p:cNvSpPr>
                <a:spLocks noChangeShapeType="1"/>
              </p:cNvSpPr>
              <p:nvPr/>
            </p:nvSpPr>
            <p:spPr bwMode="auto">
              <a:xfrm>
                <a:off x="4609" y="199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Line 349">
                <a:extLst>
                  <a:ext uri="{FF2B5EF4-FFF2-40B4-BE49-F238E27FC236}">
                    <a16:creationId xmlns:a16="http://schemas.microsoft.com/office/drawing/2014/main" id="{E2EC5CD6-D339-262F-7C23-57B9024B8AB4}"/>
                  </a:ext>
                </a:extLst>
              </p:cNvPr>
              <p:cNvSpPr>
                <a:spLocks noChangeShapeType="1"/>
              </p:cNvSpPr>
              <p:nvPr/>
            </p:nvSpPr>
            <p:spPr bwMode="auto">
              <a:xfrm>
                <a:off x="5026" y="1992"/>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Rectangle 350">
                <a:extLst>
                  <a:ext uri="{FF2B5EF4-FFF2-40B4-BE49-F238E27FC236}">
                    <a16:creationId xmlns:a16="http://schemas.microsoft.com/office/drawing/2014/main" id="{A7F8AF03-C2D4-352D-1AB8-151F96ADFDF2}"/>
                  </a:ext>
                </a:extLst>
              </p:cNvPr>
              <p:cNvSpPr>
                <a:spLocks noChangeArrowheads="1"/>
              </p:cNvSpPr>
              <p:nvPr/>
            </p:nvSpPr>
            <p:spPr bwMode="auto">
              <a:xfrm>
                <a:off x="2915" y="362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6" name="Rectangle 351">
                <a:extLst>
                  <a:ext uri="{FF2B5EF4-FFF2-40B4-BE49-F238E27FC236}">
                    <a16:creationId xmlns:a16="http://schemas.microsoft.com/office/drawing/2014/main" id="{2FACA5C2-12C1-2C2F-B8DF-6E946018D63E}"/>
                  </a:ext>
                </a:extLst>
              </p:cNvPr>
              <p:cNvSpPr>
                <a:spLocks noChangeArrowheads="1"/>
              </p:cNvSpPr>
              <p:nvPr/>
            </p:nvSpPr>
            <p:spPr bwMode="auto">
              <a:xfrm>
                <a:off x="3295" y="3623"/>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Rectangle 352">
                <a:extLst>
                  <a:ext uri="{FF2B5EF4-FFF2-40B4-BE49-F238E27FC236}">
                    <a16:creationId xmlns:a16="http://schemas.microsoft.com/office/drawing/2014/main" id="{59127266-9021-3BCA-24CB-5C89B1B5B32D}"/>
                  </a:ext>
                </a:extLst>
              </p:cNvPr>
              <p:cNvSpPr>
                <a:spLocks noChangeArrowheads="1"/>
              </p:cNvSpPr>
              <p:nvPr/>
            </p:nvSpPr>
            <p:spPr bwMode="auto">
              <a:xfrm>
                <a:off x="3713" y="3623"/>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8" name="Rectangle 353">
                <a:extLst>
                  <a:ext uri="{FF2B5EF4-FFF2-40B4-BE49-F238E27FC236}">
                    <a16:creationId xmlns:a16="http://schemas.microsoft.com/office/drawing/2014/main" id="{C492D995-27E2-490C-3B0A-53A1369F01E7}"/>
                  </a:ext>
                </a:extLst>
              </p:cNvPr>
              <p:cNvSpPr>
                <a:spLocks noChangeArrowheads="1"/>
              </p:cNvSpPr>
              <p:nvPr/>
            </p:nvSpPr>
            <p:spPr bwMode="auto">
              <a:xfrm>
                <a:off x="4127" y="3623"/>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Rectangle 354">
                <a:extLst>
                  <a:ext uri="{FF2B5EF4-FFF2-40B4-BE49-F238E27FC236}">
                    <a16:creationId xmlns:a16="http://schemas.microsoft.com/office/drawing/2014/main" id="{584660E6-9BD7-2CAF-F9E2-561ED66B9F9E}"/>
                  </a:ext>
                </a:extLst>
              </p:cNvPr>
              <p:cNvSpPr>
                <a:spLocks noChangeArrowheads="1"/>
              </p:cNvSpPr>
              <p:nvPr/>
            </p:nvSpPr>
            <p:spPr bwMode="auto">
              <a:xfrm>
                <a:off x="4545" y="3623"/>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Rectangle 355">
                <a:extLst>
                  <a:ext uri="{FF2B5EF4-FFF2-40B4-BE49-F238E27FC236}">
                    <a16:creationId xmlns:a16="http://schemas.microsoft.com/office/drawing/2014/main" id="{50DCBCE8-6CED-90CA-3D22-C55A02397B6C}"/>
                  </a:ext>
                </a:extLst>
              </p:cNvPr>
              <p:cNvSpPr>
                <a:spLocks noChangeArrowheads="1"/>
              </p:cNvSpPr>
              <p:nvPr/>
            </p:nvSpPr>
            <p:spPr bwMode="auto">
              <a:xfrm>
                <a:off x="5002" y="362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1" name="Rectangle 356">
                <a:extLst>
                  <a:ext uri="{FF2B5EF4-FFF2-40B4-BE49-F238E27FC236}">
                    <a16:creationId xmlns:a16="http://schemas.microsoft.com/office/drawing/2014/main" id="{1BCF57F3-85A9-6F50-3B5C-A1AD7BB757B7}"/>
                  </a:ext>
                </a:extLst>
              </p:cNvPr>
              <p:cNvSpPr>
                <a:spLocks noChangeArrowheads="1"/>
              </p:cNvSpPr>
              <p:nvPr/>
            </p:nvSpPr>
            <p:spPr bwMode="auto">
              <a:xfrm>
                <a:off x="3958" y="3749"/>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Line 357">
                <a:extLst>
                  <a:ext uri="{FF2B5EF4-FFF2-40B4-BE49-F238E27FC236}">
                    <a16:creationId xmlns:a16="http://schemas.microsoft.com/office/drawing/2014/main" id="{C8E662B5-9117-FF0F-DCCB-DAF4C711ACDB}"/>
                  </a:ext>
                </a:extLst>
              </p:cNvPr>
              <p:cNvSpPr>
                <a:spLocks noChangeShapeType="1"/>
              </p:cNvSpPr>
              <p:nvPr/>
            </p:nvSpPr>
            <p:spPr bwMode="auto">
              <a:xfrm flipV="1">
                <a:off x="2939" y="1992"/>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Line 358">
                <a:extLst>
                  <a:ext uri="{FF2B5EF4-FFF2-40B4-BE49-F238E27FC236}">
                    <a16:creationId xmlns:a16="http://schemas.microsoft.com/office/drawing/2014/main" id="{AD8C768A-858F-FACB-E4E4-1F6BC84E780B}"/>
                  </a:ext>
                </a:extLst>
              </p:cNvPr>
              <p:cNvSpPr>
                <a:spLocks noChangeShapeType="1"/>
              </p:cNvSpPr>
              <p:nvPr/>
            </p:nvSpPr>
            <p:spPr bwMode="auto">
              <a:xfrm flipV="1">
                <a:off x="5026" y="1992"/>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Line 359">
                <a:extLst>
                  <a:ext uri="{FF2B5EF4-FFF2-40B4-BE49-F238E27FC236}">
                    <a16:creationId xmlns:a16="http://schemas.microsoft.com/office/drawing/2014/main" id="{C848AE71-D189-EA7D-1C82-65394EBC3777}"/>
                  </a:ext>
                </a:extLst>
              </p:cNvPr>
              <p:cNvSpPr>
                <a:spLocks noChangeShapeType="1"/>
              </p:cNvSpPr>
              <p:nvPr/>
            </p:nvSpPr>
            <p:spPr bwMode="auto">
              <a:xfrm>
                <a:off x="2939" y="358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Line 360">
                <a:extLst>
                  <a:ext uri="{FF2B5EF4-FFF2-40B4-BE49-F238E27FC236}">
                    <a16:creationId xmlns:a16="http://schemas.microsoft.com/office/drawing/2014/main" id="{C7CE9D52-778D-0178-7A08-1BC1FCFA9F41}"/>
                  </a:ext>
                </a:extLst>
              </p:cNvPr>
              <p:cNvSpPr>
                <a:spLocks noChangeShapeType="1"/>
              </p:cNvSpPr>
              <p:nvPr/>
            </p:nvSpPr>
            <p:spPr bwMode="auto">
              <a:xfrm>
                <a:off x="2939" y="332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Line 361">
                <a:extLst>
                  <a:ext uri="{FF2B5EF4-FFF2-40B4-BE49-F238E27FC236}">
                    <a16:creationId xmlns:a16="http://schemas.microsoft.com/office/drawing/2014/main" id="{A3425461-4910-D38C-101D-8AC0A9AC672F}"/>
                  </a:ext>
                </a:extLst>
              </p:cNvPr>
              <p:cNvSpPr>
                <a:spLocks noChangeShapeType="1"/>
              </p:cNvSpPr>
              <p:nvPr/>
            </p:nvSpPr>
            <p:spPr bwMode="auto">
              <a:xfrm>
                <a:off x="2939" y="305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Line 362">
                <a:extLst>
                  <a:ext uri="{FF2B5EF4-FFF2-40B4-BE49-F238E27FC236}">
                    <a16:creationId xmlns:a16="http://schemas.microsoft.com/office/drawing/2014/main" id="{73C3B11C-7FEA-A564-9B90-E9C1194B7216}"/>
                  </a:ext>
                </a:extLst>
              </p:cNvPr>
              <p:cNvSpPr>
                <a:spLocks noChangeShapeType="1"/>
              </p:cNvSpPr>
              <p:nvPr/>
            </p:nvSpPr>
            <p:spPr bwMode="auto">
              <a:xfrm>
                <a:off x="2939" y="278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Line 363">
                <a:extLst>
                  <a:ext uri="{FF2B5EF4-FFF2-40B4-BE49-F238E27FC236}">
                    <a16:creationId xmlns:a16="http://schemas.microsoft.com/office/drawing/2014/main" id="{75662482-0CA6-538A-9786-E5A4746496CC}"/>
                  </a:ext>
                </a:extLst>
              </p:cNvPr>
              <p:cNvSpPr>
                <a:spLocks noChangeShapeType="1"/>
              </p:cNvSpPr>
              <p:nvPr/>
            </p:nvSpPr>
            <p:spPr bwMode="auto">
              <a:xfrm>
                <a:off x="2939" y="252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Line 364">
                <a:extLst>
                  <a:ext uri="{FF2B5EF4-FFF2-40B4-BE49-F238E27FC236}">
                    <a16:creationId xmlns:a16="http://schemas.microsoft.com/office/drawing/2014/main" id="{69E8FFD1-28B9-6A42-D8BA-D299C2CBB144}"/>
                  </a:ext>
                </a:extLst>
              </p:cNvPr>
              <p:cNvSpPr>
                <a:spLocks noChangeShapeType="1"/>
              </p:cNvSpPr>
              <p:nvPr/>
            </p:nvSpPr>
            <p:spPr bwMode="auto">
              <a:xfrm>
                <a:off x="2939" y="225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Line 365">
                <a:extLst>
                  <a:ext uri="{FF2B5EF4-FFF2-40B4-BE49-F238E27FC236}">
                    <a16:creationId xmlns:a16="http://schemas.microsoft.com/office/drawing/2014/main" id="{61D148FB-5966-2782-EF65-70247637342D}"/>
                  </a:ext>
                </a:extLst>
              </p:cNvPr>
              <p:cNvSpPr>
                <a:spLocks noChangeShapeType="1"/>
              </p:cNvSpPr>
              <p:nvPr/>
            </p:nvSpPr>
            <p:spPr bwMode="auto">
              <a:xfrm>
                <a:off x="2939" y="19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Line 366">
                <a:extLst>
                  <a:ext uri="{FF2B5EF4-FFF2-40B4-BE49-F238E27FC236}">
                    <a16:creationId xmlns:a16="http://schemas.microsoft.com/office/drawing/2014/main" id="{9D36447B-ED24-72D7-318F-530BF321C4CF}"/>
                  </a:ext>
                </a:extLst>
              </p:cNvPr>
              <p:cNvSpPr>
                <a:spLocks noChangeShapeType="1"/>
              </p:cNvSpPr>
              <p:nvPr/>
            </p:nvSpPr>
            <p:spPr bwMode="auto">
              <a:xfrm flipH="1">
                <a:off x="5005" y="358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Line 367">
                <a:extLst>
                  <a:ext uri="{FF2B5EF4-FFF2-40B4-BE49-F238E27FC236}">
                    <a16:creationId xmlns:a16="http://schemas.microsoft.com/office/drawing/2014/main" id="{2C4AED54-B6F9-9CAF-CA15-588E27FF7F25}"/>
                  </a:ext>
                </a:extLst>
              </p:cNvPr>
              <p:cNvSpPr>
                <a:spLocks noChangeShapeType="1"/>
              </p:cNvSpPr>
              <p:nvPr/>
            </p:nvSpPr>
            <p:spPr bwMode="auto">
              <a:xfrm flipH="1">
                <a:off x="5005" y="332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Line 368">
                <a:extLst>
                  <a:ext uri="{FF2B5EF4-FFF2-40B4-BE49-F238E27FC236}">
                    <a16:creationId xmlns:a16="http://schemas.microsoft.com/office/drawing/2014/main" id="{5B67C175-0FE7-C22F-F271-D7AF04F9DCC4}"/>
                  </a:ext>
                </a:extLst>
              </p:cNvPr>
              <p:cNvSpPr>
                <a:spLocks noChangeShapeType="1"/>
              </p:cNvSpPr>
              <p:nvPr/>
            </p:nvSpPr>
            <p:spPr bwMode="auto">
              <a:xfrm flipH="1">
                <a:off x="5005" y="305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Line 369">
                <a:extLst>
                  <a:ext uri="{FF2B5EF4-FFF2-40B4-BE49-F238E27FC236}">
                    <a16:creationId xmlns:a16="http://schemas.microsoft.com/office/drawing/2014/main" id="{3F2141A8-30C4-696F-3C54-2B7AAE928065}"/>
                  </a:ext>
                </a:extLst>
              </p:cNvPr>
              <p:cNvSpPr>
                <a:spLocks noChangeShapeType="1"/>
              </p:cNvSpPr>
              <p:nvPr/>
            </p:nvSpPr>
            <p:spPr bwMode="auto">
              <a:xfrm flipH="1">
                <a:off x="5005" y="278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Line 370">
                <a:extLst>
                  <a:ext uri="{FF2B5EF4-FFF2-40B4-BE49-F238E27FC236}">
                    <a16:creationId xmlns:a16="http://schemas.microsoft.com/office/drawing/2014/main" id="{8DBDD610-B0CA-DF5F-CC55-B826E15E82D5}"/>
                  </a:ext>
                </a:extLst>
              </p:cNvPr>
              <p:cNvSpPr>
                <a:spLocks noChangeShapeType="1"/>
              </p:cNvSpPr>
              <p:nvPr/>
            </p:nvSpPr>
            <p:spPr bwMode="auto">
              <a:xfrm flipH="1">
                <a:off x="5005" y="2523"/>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Line 371">
                <a:extLst>
                  <a:ext uri="{FF2B5EF4-FFF2-40B4-BE49-F238E27FC236}">
                    <a16:creationId xmlns:a16="http://schemas.microsoft.com/office/drawing/2014/main" id="{3C453CE9-ADD0-72B3-8F8B-2547E81FDF0A}"/>
                  </a:ext>
                </a:extLst>
              </p:cNvPr>
              <p:cNvSpPr>
                <a:spLocks noChangeShapeType="1"/>
              </p:cNvSpPr>
              <p:nvPr/>
            </p:nvSpPr>
            <p:spPr bwMode="auto">
              <a:xfrm flipH="1">
                <a:off x="5005" y="225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Line 372">
                <a:extLst>
                  <a:ext uri="{FF2B5EF4-FFF2-40B4-BE49-F238E27FC236}">
                    <a16:creationId xmlns:a16="http://schemas.microsoft.com/office/drawing/2014/main" id="{7B37F07D-5858-4A3D-8BAF-974730354E36}"/>
                  </a:ext>
                </a:extLst>
              </p:cNvPr>
              <p:cNvSpPr>
                <a:spLocks noChangeShapeType="1"/>
              </p:cNvSpPr>
              <p:nvPr/>
            </p:nvSpPr>
            <p:spPr bwMode="auto">
              <a:xfrm flipH="1">
                <a:off x="5005" y="19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Rectangle 373">
                <a:extLst>
                  <a:ext uri="{FF2B5EF4-FFF2-40B4-BE49-F238E27FC236}">
                    <a16:creationId xmlns:a16="http://schemas.microsoft.com/office/drawing/2014/main" id="{E9923F13-785A-C2FE-767E-B69DA9A877B4}"/>
                  </a:ext>
                </a:extLst>
              </p:cNvPr>
              <p:cNvSpPr>
                <a:spLocks noChangeArrowheads="1"/>
              </p:cNvSpPr>
              <p:nvPr/>
            </p:nvSpPr>
            <p:spPr bwMode="auto">
              <a:xfrm>
                <a:off x="2857" y="353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9" name="Rectangle 374">
                <a:extLst>
                  <a:ext uri="{FF2B5EF4-FFF2-40B4-BE49-F238E27FC236}">
                    <a16:creationId xmlns:a16="http://schemas.microsoft.com/office/drawing/2014/main" id="{A240AFA3-0B35-A13F-FF75-AA009B69F888}"/>
                  </a:ext>
                </a:extLst>
              </p:cNvPr>
              <p:cNvSpPr>
                <a:spLocks noChangeArrowheads="1"/>
              </p:cNvSpPr>
              <p:nvPr/>
            </p:nvSpPr>
            <p:spPr bwMode="auto">
              <a:xfrm>
                <a:off x="2732" y="3272"/>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Rectangle 375">
                <a:extLst>
                  <a:ext uri="{FF2B5EF4-FFF2-40B4-BE49-F238E27FC236}">
                    <a16:creationId xmlns:a16="http://schemas.microsoft.com/office/drawing/2014/main" id="{689DEED9-AC12-3D61-4C50-CE024C62E5F4}"/>
                  </a:ext>
                </a:extLst>
              </p:cNvPr>
              <p:cNvSpPr>
                <a:spLocks noChangeArrowheads="1"/>
              </p:cNvSpPr>
              <p:nvPr/>
            </p:nvSpPr>
            <p:spPr bwMode="auto">
              <a:xfrm>
                <a:off x="2732" y="3007"/>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Rectangle 376">
                <a:extLst>
                  <a:ext uri="{FF2B5EF4-FFF2-40B4-BE49-F238E27FC236}">
                    <a16:creationId xmlns:a16="http://schemas.microsoft.com/office/drawing/2014/main" id="{9A78231D-F046-9CBC-B0AC-6EA5E3549E36}"/>
                  </a:ext>
                </a:extLst>
              </p:cNvPr>
              <p:cNvSpPr>
                <a:spLocks noChangeArrowheads="1"/>
              </p:cNvSpPr>
              <p:nvPr/>
            </p:nvSpPr>
            <p:spPr bwMode="auto">
              <a:xfrm>
                <a:off x="2732" y="2743"/>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Rectangle 377">
                <a:extLst>
                  <a:ext uri="{FF2B5EF4-FFF2-40B4-BE49-F238E27FC236}">
                    <a16:creationId xmlns:a16="http://schemas.microsoft.com/office/drawing/2014/main" id="{2F01F452-836F-B343-9FEC-A759B83180AE}"/>
                  </a:ext>
                </a:extLst>
              </p:cNvPr>
              <p:cNvSpPr>
                <a:spLocks noChangeArrowheads="1"/>
              </p:cNvSpPr>
              <p:nvPr/>
            </p:nvSpPr>
            <p:spPr bwMode="auto">
              <a:xfrm>
                <a:off x="2732" y="2473"/>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Rectangle 378">
                <a:extLst>
                  <a:ext uri="{FF2B5EF4-FFF2-40B4-BE49-F238E27FC236}">
                    <a16:creationId xmlns:a16="http://schemas.microsoft.com/office/drawing/2014/main" id="{13AFDD1F-3E6B-1372-D4E7-F9B0D094191C}"/>
                  </a:ext>
                </a:extLst>
              </p:cNvPr>
              <p:cNvSpPr>
                <a:spLocks noChangeArrowheads="1"/>
              </p:cNvSpPr>
              <p:nvPr/>
            </p:nvSpPr>
            <p:spPr bwMode="auto">
              <a:xfrm>
                <a:off x="2785" y="2209"/>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Rectangle 379">
                <a:extLst>
                  <a:ext uri="{FF2B5EF4-FFF2-40B4-BE49-F238E27FC236}">
                    <a16:creationId xmlns:a16="http://schemas.microsoft.com/office/drawing/2014/main" id="{09E53844-850B-CABA-BE07-97352F16F68A}"/>
                  </a:ext>
                </a:extLst>
              </p:cNvPr>
              <p:cNvSpPr>
                <a:spLocks noChangeArrowheads="1"/>
              </p:cNvSpPr>
              <p:nvPr/>
            </p:nvSpPr>
            <p:spPr bwMode="auto">
              <a:xfrm>
                <a:off x="2732" y="1944"/>
                <a:ext cx="23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Rectangle 380">
                <a:extLst>
                  <a:ext uri="{FF2B5EF4-FFF2-40B4-BE49-F238E27FC236}">
                    <a16:creationId xmlns:a16="http://schemas.microsoft.com/office/drawing/2014/main" id="{A1DD3F82-8B39-2168-71C6-1DD96576498B}"/>
                  </a:ext>
                </a:extLst>
              </p:cNvPr>
              <p:cNvSpPr>
                <a:spLocks noChangeArrowheads="1"/>
              </p:cNvSpPr>
              <p:nvPr/>
            </p:nvSpPr>
            <p:spPr bwMode="auto">
              <a:xfrm rot="16200000">
                <a:off x="2610" y="2759"/>
                <a:ext cx="1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6" name="Rectangle 381">
                <a:extLst>
                  <a:ext uri="{FF2B5EF4-FFF2-40B4-BE49-F238E27FC236}">
                    <a16:creationId xmlns:a16="http://schemas.microsoft.com/office/drawing/2014/main" id="{DCD179B8-5304-621A-8018-265256A9AB07}"/>
                  </a:ext>
                </a:extLst>
              </p:cNvPr>
              <p:cNvSpPr>
                <a:spLocks noChangeArrowheads="1"/>
              </p:cNvSpPr>
              <p:nvPr/>
            </p:nvSpPr>
            <p:spPr bwMode="auto">
              <a:xfrm rot="16200000">
                <a:off x="2631" y="2717"/>
                <a:ext cx="7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Rectangle 382">
                <a:extLst>
                  <a:ext uri="{FF2B5EF4-FFF2-40B4-BE49-F238E27FC236}">
                    <a16:creationId xmlns:a16="http://schemas.microsoft.com/office/drawing/2014/main" id="{BF709660-43F7-CEE5-5E1F-406AFDE50CC4}"/>
                  </a:ext>
                </a:extLst>
              </p:cNvPr>
              <p:cNvSpPr>
                <a:spLocks noChangeArrowheads="1"/>
              </p:cNvSpPr>
              <p:nvPr/>
            </p:nvSpPr>
            <p:spPr bwMode="auto">
              <a:xfrm rot="16200000">
                <a:off x="2629" y="2687"/>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Rectangle 383">
                <a:extLst>
                  <a:ext uri="{FF2B5EF4-FFF2-40B4-BE49-F238E27FC236}">
                    <a16:creationId xmlns:a16="http://schemas.microsoft.com/office/drawing/2014/main" id="{64F6CA97-09B1-CA23-4017-C199C20FD3B2}"/>
                  </a:ext>
                </a:extLst>
              </p:cNvPr>
              <p:cNvSpPr>
                <a:spLocks noChangeArrowheads="1"/>
              </p:cNvSpPr>
              <p:nvPr/>
            </p:nvSpPr>
            <p:spPr bwMode="auto">
              <a:xfrm rot="16200000">
                <a:off x="2619" y="264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9" name="Rectangle 384">
                <a:extLst>
                  <a:ext uri="{FF2B5EF4-FFF2-40B4-BE49-F238E27FC236}">
                    <a16:creationId xmlns:a16="http://schemas.microsoft.com/office/drawing/2014/main" id="{CBB1CD8B-BCFC-7579-ABE9-58F863A2C49F}"/>
                  </a:ext>
                </a:extLst>
              </p:cNvPr>
              <p:cNvSpPr>
                <a:spLocks noChangeArrowheads="1"/>
              </p:cNvSpPr>
              <p:nvPr/>
            </p:nvSpPr>
            <p:spPr bwMode="auto">
              <a:xfrm rot="16200000">
                <a:off x="2629" y="2610"/>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Freeform 385">
                <a:extLst>
                  <a:ext uri="{FF2B5EF4-FFF2-40B4-BE49-F238E27FC236}">
                    <a16:creationId xmlns:a16="http://schemas.microsoft.com/office/drawing/2014/main" id="{F891E6D4-8BA0-F039-D775-1D444A8D8DAE}"/>
                  </a:ext>
                </a:extLst>
              </p:cNvPr>
              <p:cNvSpPr>
                <a:spLocks/>
              </p:cNvSpPr>
              <p:nvPr/>
            </p:nvSpPr>
            <p:spPr bwMode="auto">
              <a:xfrm>
                <a:off x="2939" y="2193"/>
                <a:ext cx="2087" cy="1392"/>
              </a:xfrm>
              <a:custGeom>
                <a:avLst/>
                <a:gdLst>
                  <a:gd name="T0" fmla="*/ 29 w 2087"/>
                  <a:gd name="T1" fmla="*/ 1392 h 1392"/>
                  <a:gd name="T2" fmla="*/ 63 w 2087"/>
                  <a:gd name="T3" fmla="*/ 1392 h 1392"/>
                  <a:gd name="T4" fmla="*/ 97 w 2087"/>
                  <a:gd name="T5" fmla="*/ 1386 h 1392"/>
                  <a:gd name="T6" fmla="*/ 130 w 2087"/>
                  <a:gd name="T7" fmla="*/ 1319 h 1392"/>
                  <a:gd name="T8" fmla="*/ 163 w 2087"/>
                  <a:gd name="T9" fmla="*/ 1155 h 1392"/>
                  <a:gd name="T10" fmla="*/ 197 w 2087"/>
                  <a:gd name="T11" fmla="*/ 940 h 1392"/>
                  <a:gd name="T12" fmla="*/ 230 w 2087"/>
                  <a:gd name="T13" fmla="*/ 724 h 1392"/>
                  <a:gd name="T14" fmla="*/ 264 w 2087"/>
                  <a:gd name="T15" fmla="*/ 532 h 1392"/>
                  <a:gd name="T16" fmla="*/ 297 w 2087"/>
                  <a:gd name="T17" fmla="*/ 374 h 1392"/>
                  <a:gd name="T18" fmla="*/ 331 w 2087"/>
                  <a:gd name="T19" fmla="*/ 250 h 1392"/>
                  <a:gd name="T20" fmla="*/ 364 w 2087"/>
                  <a:gd name="T21" fmla="*/ 156 h 1392"/>
                  <a:gd name="T22" fmla="*/ 397 w 2087"/>
                  <a:gd name="T23" fmla="*/ 88 h 1392"/>
                  <a:gd name="T24" fmla="*/ 431 w 2087"/>
                  <a:gd name="T25" fmla="*/ 42 h 1392"/>
                  <a:gd name="T26" fmla="*/ 464 w 2087"/>
                  <a:gd name="T27" fmla="*/ 14 h 1392"/>
                  <a:gd name="T28" fmla="*/ 498 w 2087"/>
                  <a:gd name="T29" fmla="*/ 1 h 1392"/>
                  <a:gd name="T30" fmla="*/ 531 w 2087"/>
                  <a:gd name="T31" fmla="*/ 3 h 1392"/>
                  <a:gd name="T32" fmla="*/ 565 w 2087"/>
                  <a:gd name="T33" fmla="*/ 19 h 1392"/>
                  <a:gd name="T34" fmla="*/ 598 w 2087"/>
                  <a:gd name="T35" fmla="*/ 50 h 1392"/>
                  <a:gd name="T36" fmla="*/ 632 w 2087"/>
                  <a:gd name="T37" fmla="*/ 98 h 1392"/>
                  <a:gd name="T38" fmla="*/ 665 w 2087"/>
                  <a:gd name="T39" fmla="*/ 165 h 1392"/>
                  <a:gd name="T40" fmla="*/ 698 w 2087"/>
                  <a:gd name="T41" fmla="*/ 255 h 1392"/>
                  <a:gd name="T42" fmla="*/ 732 w 2087"/>
                  <a:gd name="T43" fmla="*/ 371 h 1392"/>
                  <a:gd name="T44" fmla="*/ 765 w 2087"/>
                  <a:gd name="T45" fmla="*/ 515 h 1392"/>
                  <a:gd name="T46" fmla="*/ 799 w 2087"/>
                  <a:gd name="T47" fmla="*/ 687 h 1392"/>
                  <a:gd name="T48" fmla="*/ 832 w 2087"/>
                  <a:gd name="T49" fmla="*/ 883 h 1392"/>
                  <a:gd name="T50" fmla="*/ 866 w 2087"/>
                  <a:gd name="T51" fmla="*/ 1087 h 1392"/>
                  <a:gd name="T52" fmla="*/ 899 w 2087"/>
                  <a:gd name="T53" fmla="*/ 1263 h 1392"/>
                  <a:gd name="T54" fmla="*/ 933 w 2087"/>
                  <a:gd name="T55" fmla="*/ 1367 h 1392"/>
                  <a:gd name="T56" fmla="*/ 966 w 2087"/>
                  <a:gd name="T57" fmla="*/ 1392 h 1392"/>
                  <a:gd name="T58" fmla="*/ 1000 w 2087"/>
                  <a:gd name="T59" fmla="*/ 1392 h 1392"/>
                  <a:gd name="T60" fmla="*/ 1033 w 2087"/>
                  <a:gd name="T61" fmla="*/ 1392 h 1392"/>
                  <a:gd name="T62" fmla="*/ 1067 w 2087"/>
                  <a:gd name="T63" fmla="*/ 1392 h 1392"/>
                  <a:gd name="T64" fmla="*/ 1100 w 2087"/>
                  <a:gd name="T65" fmla="*/ 1392 h 1392"/>
                  <a:gd name="T66" fmla="*/ 1134 w 2087"/>
                  <a:gd name="T67" fmla="*/ 1368 h 1392"/>
                  <a:gd name="T68" fmla="*/ 1167 w 2087"/>
                  <a:gd name="T69" fmla="*/ 1158 h 1392"/>
                  <a:gd name="T70" fmla="*/ 1200 w 2087"/>
                  <a:gd name="T71" fmla="*/ 758 h 1392"/>
                  <a:gd name="T72" fmla="*/ 1234 w 2087"/>
                  <a:gd name="T73" fmla="*/ 359 h 1392"/>
                  <a:gd name="T74" fmla="*/ 1267 w 2087"/>
                  <a:gd name="T75" fmla="*/ 111 h 1392"/>
                  <a:gd name="T76" fmla="*/ 1301 w 2087"/>
                  <a:gd name="T77" fmla="*/ 129 h 1392"/>
                  <a:gd name="T78" fmla="*/ 1334 w 2087"/>
                  <a:gd name="T79" fmla="*/ 521 h 1392"/>
                  <a:gd name="T80" fmla="*/ 1368 w 2087"/>
                  <a:gd name="T81" fmla="*/ 1207 h 1392"/>
                  <a:gd name="T82" fmla="*/ 1401 w 2087"/>
                  <a:gd name="T83" fmla="*/ 1392 h 1392"/>
                  <a:gd name="T84" fmla="*/ 1435 w 2087"/>
                  <a:gd name="T85" fmla="*/ 1392 h 1392"/>
                  <a:gd name="T86" fmla="*/ 1468 w 2087"/>
                  <a:gd name="T87" fmla="*/ 1311 h 1392"/>
                  <a:gd name="T88" fmla="*/ 1501 w 2087"/>
                  <a:gd name="T89" fmla="*/ 825 h 1392"/>
                  <a:gd name="T90" fmla="*/ 1535 w 2087"/>
                  <a:gd name="T91" fmla="*/ 436 h 1392"/>
                  <a:gd name="T92" fmla="*/ 1568 w 2087"/>
                  <a:gd name="T93" fmla="*/ 277 h 1392"/>
                  <a:gd name="T94" fmla="*/ 1602 w 2087"/>
                  <a:gd name="T95" fmla="*/ 287 h 1392"/>
                  <a:gd name="T96" fmla="*/ 1636 w 2087"/>
                  <a:gd name="T97" fmla="*/ 400 h 1392"/>
                  <a:gd name="T98" fmla="*/ 1669 w 2087"/>
                  <a:gd name="T99" fmla="*/ 574 h 1392"/>
                  <a:gd name="T100" fmla="*/ 1702 w 2087"/>
                  <a:gd name="T101" fmla="*/ 772 h 1392"/>
                  <a:gd name="T102" fmla="*/ 1736 w 2087"/>
                  <a:gd name="T103" fmla="*/ 968 h 1392"/>
                  <a:gd name="T104" fmla="*/ 1769 w 2087"/>
                  <a:gd name="T105" fmla="*/ 1139 h 1392"/>
                  <a:gd name="T106" fmla="*/ 1803 w 2087"/>
                  <a:gd name="T107" fmla="*/ 1268 h 1392"/>
                  <a:gd name="T108" fmla="*/ 1836 w 2087"/>
                  <a:gd name="T109" fmla="*/ 1346 h 1392"/>
                  <a:gd name="T110" fmla="*/ 1870 w 2087"/>
                  <a:gd name="T111" fmla="*/ 1382 h 1392"/>
                  <a:gd name="T112" fmla="*/ 1903 w 2087"/>
                  <a:gd name="T113" fmla="*/ 1391 h 1392"/>
                  <a:gd name="T114" fmla="*/ 1936 w 2087"/>
                  <a:gd name="T115" fmla="*/ 1392 h 1392"/>
                  <a:gd name="T116" fmla="*/ 1970 w 2087"/>
                  <a:gd name="T117" fmla="*/ 1392 h 1392"/>
                  <a:gd name="T118" fmla="*/ 2003 w 2087"/>
                  <a:gd name="T119" fmla="*/ 1392 h 1392"/>
                  <a:gd name="T120" fmla="*/ 2037 w 2087"/>
                  <a:gd name="T121" fmla="*/ 1392 h 1392"/>
                  <a:gd name="T122" fmla="*/ 2070 w 2087"/>
                  <a:gd name="T123" fmla="*/ 1392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392">
                    <a:moveTo>
                      <a:pt x="0" y="1392"/>
                    </a:moveTo>
                    <a:lnTo>
                      <a:pt x="4" y="1392"/>
                    </a:lnTo>
                    <a:lnTo>
                      <a:pt x="8" y="1392"/>
                    </a:lnTo>
                    <a:lnTo>
                      <a:pt x="13" y="1392"/>
                    </a:lnTo>
                    <a:lnTo>
                      <a:pt x="17" y="1392"/>
                    </a:lnTo>
                    <a:lnTo>
                      <a:pt x="21" y="1392"/>
                    </a:lnTo>
                    <a:lnTo>
                      <a:pt x="25" y="1392"/>
                    </a:lnTo>
                    <a:lnTo>
                      <a:pt x="29" y="1392"/>
                    </a:lnTo>
                    <a:lnTo>
                      <a:pt x="34" y="1392"/>
                    </a:lnTo>
                    <a:lnTo>
                      <a:pt x="38" y="1392"/>
                    </a:lnTo>
                    <a:lnTo>
                      <a:pt x="42" y="1392"/>
                    </a:lnTo>
                    <a:lnTo>
                      <a:pt x="46" y="1392"/>
                    </a:lnTo>
                    <a:lnTo>
                      <a:pt x="50" y="1392"/>
                    </a:lnTo>
                    <a:lnTo>
                      <a:pt x="54" y="1392"/>
                    </a:lnTo>
                    <a:lnTo>
                      <a:pt x="59" y="1392"/>
                    </a:lnTo>
                    <a:lnTo>
                      <a:pt x="63" y="1392"/>
                    </a:lnTo>
                    <a:lnTo>
                      <a:pt x="67" y="1392"/>
                    </a:lnTo>
                    <a:lnTo>
                      <a:pt x="71" y="1392"/>
                    </a:lnTo>
                    <a:lnTo>
                      <a:pt x="75" y="1392"/>
                    </a:lnTo>
                    <a:lnTo>
                      <a:pt x="80" y="1392"/>
                    </a:lnTo>
                    <a:lnTo>
                      <a:pt x="84" y="1391"/>
                    </a:lnTo>
                    <a:lnTo>
                      <a:pt x="88" y="1390"/>
                    </a:lnTo>
                    <a:lnTo>
                      <a:pt x="92" y="1389"/>
                    </a:lnTo>
                    <a:lnTo>
                      <a:pt x="97" y="1386"/>
                    </a:lnTo>
                    <a:lnTo>
                      <a:pt x="100" y="1383"/>
                    </a:lnTo>
                    <a:lnTo>
                      <a:pt x="105" y="1378"/>
                    </a:lnTo>
                    <a:lnTo>
                      <a:pt x="109" y="1372"/>
                    </a:lnTo>
                    <a:lnTo>
                      <a:pt x="113" y="1365"/>
                    </a:lnTo>
                    <a:lnTo>
                      <a:pt x="117" y="1356"/>
                    </a:lnTo>
                    <a:lnTo>
                      <a:pt x="121" y="1345"/>
                    </a:lnTo>
                    <a:lnTo>
                      <a:pt x="126" y="1333"/>
                    </a:lnTo>
                    <a:lnTo>
                      <a:pt x="130" y="1319"/>
                    </a:lnTo>
                    <a:lnTo>
                      <a:pt x="134" y="1303"/>
                    </a:lnTo>
                    <a:lnTo>
                      <a:pt x="138" y="1286"/>
                    </a:lnTo>
                    <a:lnTo>
                      <a:pt x="142" y="1267"/>
                    </a:lnTo>
                    <a:lnTo>
                      <a:pt x="147" y="1247"/>
                    </a:lnTo>
                    <a:lnTo>
                      <a:pt x="151" y="1226"/>
                    </a:lnTo>
                    <a:lnTo>
                      <a:pt x="155" y="1203"/>
                    </a:lnTo>
                    <a:lnTo>
                      <a:pt x="159" y="1180"/>
                    </a:lnTo>
                    <a:lnTo>
                      <a:pt x="163" y="1155"/>
                    </a:lnTo>
                    <a:lnTo>
                      <a:pt x="167" y="1130"/>
                    </a:lnTo>
                    <a:lnTo>
                      <a:pt x="172" y="1104"/>
                    </a:lnTo>
                    <a:lnTo>
                      <a:pt x="176" y="1077"/>
                    </a:lnTo>
                    <a:lnTo>
                      <a:pt x="180" y="1050"/>
                    </a:lnTo>
                    <a:lnTo>
                      <a:pt x="184" y="1023"/>
                    </a:lnTo>
                    <a:lnTo>
                      <a:pt x="188" y="996"/>
                    </a:lnTo>
                    <a:lnTo>
                      <a:pt x="193" y="968"/>
                    </a:lnTo>
                    <a:lnTo>
                      <a:pt x="197" y="940"/>
                    </a:lnTo>
                    <a:lnTo>
                      <a:pt x="201" y="912"/>
                    </a:lnTo>
                    <a:lnTo>
                      <a:pt x="205" y="885"/>
                    </a:lnTo>
                    <a:lnTo>
                      <a:pt x="209" y="857"/>
                    </a:lnTo>
                    <a:lnTo>
                      <a:pt x="213" y="830"/>
                    </a:lnTo>
                    <a:lnTo>
                      <a:pt x="218" y="803"/>
                    </a:lnTo>
                    <a:lnTo>
                      <a:pt x="222" y="776"/>
                    </a:lnTo>
                    <a:lnTo>
                      <a:pt x="226" y="750"/>
                    </a:lnTo>
                    <a:lnTo>
                      <a:pt x="230" y="724"/>
                    </a:lnTo>
                    <a:lnTo>
                      <a:pt x="234" y="698"/>
                    </a:lnTo>
                    <a:lnTo>
                      <a:pt x="239" y="673"/>
                    </a:lnTo>
                    <a:lnTo>
                      <a:pt x="243" y="648"/>
                    </a:lnTo>
                    <a:lnTo>
                      <a:pt x="247" y="624"/>
                    </a:lnTo>
                    <a:lnTo>
                      <a:pt x="251" y="600"/>
                    </a:lnTo>
                    <a:lnTo>
                      <a:pt x="255" y="577"/>
                    </a:lnTo>
                    <a:lnTo>
                      <a:pt x="259" y="554"/>
                    </a:lnTo>
                    <a:lnTo>
                      <a:pt x="264" y="532"/>
                    </a:lnTo>
                    <a:lnTo>
                      <a:pt x="268" y="510"/>
                    </a:lnTo>
                    <a:lnTo>
                      <a:pt x="272" y="489"/>
                    </a:lnTo>
                    <a:lnTo>
                      <a:pt x="276" y="469"/>
                    </a:lnTo>
                    <a:lnTo>
                      <a:pt x="280" y="449"/>
                    </a:lnTo>
                    <a:lnTo>
                      <a:pt x="285" y="430"/>
                    </a:lnTo>
                    <a:lnTo>
                      <a:pt x="289" y="411"/>
                    </a:lnTo>
                    <a:lnTo>
                      <a:pt x="293" y="392"/>
                    </a:lnTo>
                    <a:lnTo>
                      <a:pt x="297" y="374"/>
                    </a:lnTo>
                    <a:lnTo>
                      <a:pt x="301" y="357"/>
                    </a:lnTo>
                    <a:lnTo>
                      <a:pt x="305" y="340"/>
                    </a:lnTo>
                    <a:lnTo>
                      <a:pt x="310" y="324"/>
                    </a:lnTo>
                    <a:lnTo>
                      <a:pt x="314" y="308"/>
                    </a:lnTo>
                    <a:lnTo>
                      <a:pt x="318" y="293"/>
                    </a:lnTo>
                    <a:lnTo>
                      <a:pt x="322" y="278"/>
                    </a:lnTo>
                    <a:lnTo>
                      <a:pt x="326" y="264"/>
                    </a:lnTo>
                    <a:lnTo>
                      <a:pt x="331" y="250"/>
                    </a:lnTo>
                    <a:lnTo>
                      <a:pt x="335" y="237"/>
                    </a:lnTo>
                    <a:lnTo>
                      <a:pt x="339" y="224"/>
                    </a:lnTo>
                    <a:lnTo>
                      <a:pt x="343" y="212"/>
                    </a:lnTo>
                    <a:lnTo>
                      <a:pt x="347" y="200"/>
                    </a:lnTo>
                    <a:lnTo>
                      <a:pt x="351" y="188"/>
                    </a:lnTo>
                    <a:lnTo>
                      <a:pt x="356" y="177"/>
                    </a:lnTo>
                    <a:lnTo>
                      <a:pt x="360" y="167"/>
                    </a:lnTo>
                    <a:lnTo>
                      <a:pt x="364" y="156"/>
                    </a:lnTo>
                    <a:lnTo>
                      <a:pt x="368" y="147"/>
                    </a:lnTo>
                    <a:lnTo>
                      <a:pt x="372" y="137"/>
                    </a:lnTo>
                    <a:lnTo>
                      <a:pt x="377" y="128"/>
                    </a:lnTo>
                    <a:lnTo>
                      <a:pt x="381" y="119"/>
                    </a:lnTo>
                    <a:lnTo>
                      <a:pt x="385" y="111"/>
                    </a:lnTo>
                    <a:lnTo>
                      <a:pt x="389" y="103"/>
                    </a:lnTo>
                    <a:lnTo>
                      <a:pt x="393" y="96"/>
                    </a:lnTo>
                    <a:lnTo>
                      <a:pt x="397" y="88"/>
                    </a:lnTo>
                    <a:lnTo>
                      <a:pt x="402" y="82"/>
                    </a:lnTo>
                    <a:lnTo>
                      <a:pt x="406" y="75"/>
                    </a:lnTo>
                    <a:lnTo>
                      <a:pt x="410" y="69"/>
                    </a:lnTo>
                    <a:lnTo>
                      <a:pt x="414" y="63"/>
                    </a:lnTo>
                    <a:lnTo>
                      <a:pt x="418" y="57"/>
                    </a:lnTo>
                    <a:lnTo>
                      <a:pt x="423" y="52"/>
                    </a:lnTo>
                    <a:lnTo>
                      <a:pt x="427" y="47"/>
                    </a:lnTo>
                    <a:lnTo>
                      <a:pt x="431" y="42"/>
                    </a:lnTo>
                    <a:lnTo>
                      <a:pt x="435" y="37"/>
                    </a:lnTo>
                    <a:lnTo>
                      <a:pt x="439" y="33"/>
                    </a:lnTo>
                    <a:lnTo>
                      <a:pt x="444" y="29"/>
                    </a:lnTo>
                    <a:lnTo>
                      <a:pt x="448" y="26"/>
                    </a:lnTo>
                    <a:lnTo>
                      <a:pt x="452" y="22"/>
                    </a:lnTo>
                    <a:lnTo>
                      <a:pt x="456" y="19"/>
                    </a:lnTo>
                    <a:lnTo>
                      <a:pt x="460" y="16"/>
                    </a:lnTo>
                    <a:lnTo>
                      <a:pt x="464" y="14"/>
                    </a:lnTo>
                    <a:lnTo>
                      <a:pt x="469" y="11"/>
                    </a:lnTo>
                    <a:lnTo>
                      <a:pt x="473" y="9"/>
                    </a:lnTo>
                    <a:lnTo>
                      <a:pt x="477" y="7"/>
                    </a:lnTo>
                    <a:lnTo>
                      <a:pt x="481" y="5"/>
                    </a:lnTo>
                    <a:lnTo>
                      <a:pt x="485" y="4"/>
                    </a:lnTo>
                    <a:lnTo>
                      <a:pt x="490" y="3"/>
                    </a:lnTo>
                    <a:lnTo>
                      <a:pt x="494" y="2"/>
                    </a:lnTo>
                    <a:lnTo>
                      <a:pt x="498" y="1"/>
                    </a:lnTo>
                    <a:lnTo>
                      <a:pt x="502" y="0"/>
                    </a:lnTo>
                    <a:lnTo>
                      <a:pt x="506" y="0"/>
                    </a:lnTo>
                    <a:lnTo>
                      <a:pt x="510" y="0"/>
                    </a:lnTo>
                    <a:lnTo>
                      <a:pt x="515" y="0"/>
                    </a:lnTo>
                    <a:lnTo>
                      <a:pt x="519" y="0"/>
                    </a:lnTo>
                    <a:lnTo>
                      <a:pt x="523" y="1"/>
                    </a:lnTo>
                    <a:lnTo>
                      <a:pt x="527" y="2"/>
                    </a:lnTo>
                    <a:lnTo>
                      <a:pt x="531" y="3"/>
                    </a:lnTo>
                    <a:lnTo>
                      <a:pt x="536" y="4"/>
                    </a:lnTo>
                    <a:lnTo>
                      <a:pt x="540" y="5"/>
                    </a:lnTo>
                    <a:lnTo>
                      <a:pt x="544" y="7"/>
                    </a:lnTo>
                    <a:lnTo>
                      <a:pt x="548" y="9"/>
                    </a:lnTo>
                    <a:lnTo>
                      <a:pt x="552" y="11"/>
                    </a:lnTo>
                    <a:lnTo>
                      <a:pt x="556" y="13"/>
                    </a:lnTo>
                    <a:lnTo>
                      <a:pt x="561" y="16"/>
                    </a:lnTo>
                    <a:lnTo>
                      <a:pt x="565" y="19"/>
                    </a:lnTo>
                    <a:lnTo>
                      <a:pt x="569" y="22"/>
                    </a:lnTo>
                    <a:lnTo>
                      <a:pt x="573" y="25"/>
                    </a:lnTo>
                    <a:lnTo>
                      <a:pt x="577" y="29"/>
                    </a:lnTo>
                    <a:lnTo>
                      <a:pt x="582" y="32"/>
                    </a:lnTo>
                    <a:lnTo>
                      <a:pt x="586" y="36"/>
                    </a:lnTo>
                    <a:lnTo>
                      <a:pt x="590" y="41"/>
                    </a:lnTo>
                    <a:lnTo>
                      <a:pt x="594" y="45"/>
                    </a:lnTo>
                    <a:lnTo>
                      <a:pt x="598" y="50"/>
                    </a:lnTo>
                    <a:lnTo>
                      <a:pt x="602" y="55"/>
                    </a:lnTo>
                    <a:lnTo>
                      <a:pt x="607" y="60"/>
                    </a:lnTo>
                    <a:lnTo>
                      <a:pt x="611" y="66"/>
                    </a:lnTo>
                    <a:lnTo>
                      <a:pt x="615" y="71"/>
                    </a:lnTo>
                    <a:lnTo>
                      <a:pt x="619" y="78"/>
                    </a:lnTo>
                    <a:lnTo>
                      <a:pt x="623" y="84"/>
                    </a:lnTo>
                    <a:lnTo>
                      <a:pt x="628" y="91"/>
                    </a:lnTo>
                    <a:lnTo>
                      <a:pt x="632" y="98"/>
                    </a:lnTo>
                    <a:lnTo>
                      <a:pt x="636" y="105"/>
                    </a:lnTo>
                    <a:lnTo>
                      <a:pt x="640" y="113"/>
                    </a:lnTo>
                    <a:lnTo>
                      <a:pt x="644" y="120"/>
                    </a:lnTo>
                    <a:lnTo>
                      <a:pt x="648" y="129"/>
                    </a:lnTo>
                    <a:lnTo>
                      <a:pt x="652" y="137"/>
                    </a:lnTo>
                    <a:lnTo>
                      <a:pt x="657" y="146"/>
                    </a:lnTo>
                    <a:lnTo>
                      <a:pt x="661" y="155"/>
                    </a:lnTo>
                    <a:lnTo>
                      <a:pt x="665" y="165"/>
                    </a:lnTo>
                    <a:lnTo>
                      <a:pt x="669" y="175"/>
                    </a:lnTo>
                    <a:lnTo>
                      <a:pt x="674" y="185"/>
                    </a:lnTo>
                    <a:lnTo>
                      <a:pt x="678" y="196"/>
                    </a:lnTo>
                    <a:lnTo>
                      <a:pt x="682" y="207"/>
                    </a:lnTo>
                    <a:lnTo>
                      <a:pt x="686" y="218"/>
                    </a:lnTo>
                    <a:lnTo>
                      <a:pt x="690" y="230"/>
                    </a:lnTo>
                    <a:lnTo>
                      <a:pt x="694" y="242"/>
                    </a:lnTo>
                    <a:lnTo>
                      <a:pt x="698" y="255"/>
                    </a:lnTo>
                    <a:lnTo>
                      <a:pt x="703" y="268"/>
                    </a:lnTo>
                    <a:lnTo>
                      <a:pt x="707" y="281"/>
                    </a:lnTo>
                    <a:lnTo>
                      <a:pt x="711" y="295"/>
                    </a:lnTo>
                    <a:lnTo>
                      <a:pt x="715" y="309"/>
                    </a:lnTo>
                    <a:lnTo>
                      <a:pt x="720" y="324"/>
                    </a:lnTo>
                    <a:lnTo>
                      <a:pt x="724" y="339"/>
                    </a:lnTo>
                    <a:lnTo>
                      <a:pt x="728" y="355"/>
                    </a:lnTo>
                    <a:lnTo>
                      <a:pt x="732" y="371"/>
                    </a:lnTo>
                    <a:lnTo>
                      <a:pt x="736" y="387"/>
                    </a:lnTo>
                    <a:lnTo>
                      <a:pt x="741" y="404"/>
                    </a:lnTo>
                    <a:lnTo>
                      <a:pt x="744" y="421"/>
                    </a:lnTo>
                    <a:lnTo>
                      <a:pt x="749" y="439"/>
                    </a:lnTo>
                    <a:lnTo>
                      <a:pt x="753" y="457"/>
                    </a:lnTo>
                    <a:lnTo>
                      <a:pt x="757" y="476"/>
                    </a:lnTo>
                    <a:lnTo>
                      <a:pt x="761" y="495"/>
                    </a:lnTo>
                    <a:lnTo>
                      <a:pt x="765" y="515"/>
                    </a:lnTo>
                    <a:lnTo>
                      <a:pt x="770" y="535"/>
                    </a:lnTo>
                    <a:lnTo>
                      <a:pt x="774" y="555"/>
                    </a:lnTo>
                    <a:lnTo>
                      <a:pt x="778" y="576"/>
                    </a:lnTo>
                    <a:lnTo>
                      <a:pt x="782" y="598"/>
                    </a:lnTo>
                    <a:lnTo>
                      <a:pt x="787" y="619"/>
                    </a:lnTo>
                    <a:lnTo>
                      <a:pt x="791" y="642"/>
                    </a:lnTo>
                    <a:lnTo>
                      <a:pt x="795" y="664"/>
                    </a:lnTo>
                    <a:lnTo>
                      <a:pt x="799" y="687"/>
                    </a:lnTo>
                    <a:lnTo>
                      <a:pt x="803" y="711"/>
                    </a:lnTo>
                    <a:lnTo>
                      <a:pt x="807" y="734"/>
                    </a:lnTo>
                    <a:lnTo>
                      <a:pt x="811" y="759"/>
                    </a:lnTo>
                    <a:lnTo>
                      <a:pt x="816" y="783"/>
                    </a:lnTo>
                    <a:lnTo>
                      <a:pt x="820" y="808"/>
                    </a:lnTo>
                    <a:lnTo>
                      <a:pt x="824" y="833"/>
                    </a:lnTo>
                    <a:lnTo>
                      <a:pt x="828" y="858"/>
                    </a:lnTo>
                    <a:lnTo>
                      <a:pt x="832" y="883"/>
                    </a:lnTo>
                    <a:lnTo>
                      <a:pt x="837" y="909"/>
                    </a:lnTo>
                    <a:lnTo>
                      <a:pt x="841" y="934"/>
                    </a:lnTo>
                    <a:lnTo>
                      <a:pt x="845" y="960"/>
                    </a:lnTo>
                    <a:lnTo>
                      <a:pt x="849" y="986"/>
                    </a:lnTo>
                    <a:lnTo>
                      <a:pt x="853" y="1011"/>
                    </a:lnTo>
                    <a:lnTo>
                      <a:pt x="857" y="1037"/>
                    </a:lnTo>
                    <a:lnTo>
                      <a:pt x="862" y="1062"/>
                    </a:lnTo>
                    <a:lnTo>
                      <a:pt x="866" y="1087"/>
                    </a:lnTo>
                    <a:lnTo>
                      <a:pt x="870" y="1111"/>
                    </a:lnTo>
                    <a:lnTo>
                      <a:pt x="874" y="1135"/>
                    </a:lnTo>
                    <a:lnTo>
                      <a:pt x="878" y="1158"/>
                    </a:lnTo>
                    <a:lnTo>
                      <a:pt x="883" y="1181"/>
                    </a:lnTo>
                    <a:lnTo>
                      <a:pt x="887" y="1203"/>
                    </a:lnTo>
                    <a:lnTo>
                      <a:pt x="891" y="1224"/>
                    </a:lnTo>
                    <a:lnTo>
                      <a:pt x="895" y="1244"/>
                    </a:lnTo>
                    <a:lnTo>
                      <a:pt x="899" y="1263"/>
                    </a:lnTo>
                    <a:lnTo>
                      <a:pt x="903" y="1281"/>
                    </a:lnTo>
                    <a:lnTo>
                      <a:pt x="908" y="1297"/>
                    </a:lnTo>
                    <a:lnTo>
                      <a:pt x="912" y="1313"/>
                    </a:lnTo>
                    <a:lnTo>
                      <a:pt x="916" y="1327"/>
                    </a:lnTo>
                    <a:lnTo>
                      <a:pt x="920" y="1339"/>
                    </a:lnTo>
                    <a:lnTo>
                      <a:pt x="924" y="1350"/>
                    </a:lnTo>
                    <a:lnTo>
                      <a:pt x="929" y="1359"/>
                    </a:lnTo>
                    <a:lnTo>
                      <a:pt x="933" y="1367"/>
                    </a:lnTo>
                    <a:lnTo>
                      <a:pt x="937" y="1374"/>
                    </a:lnTo>
                    <a:lnTo>
                      <a:pt x="941" y="1379"/>
                    </a:lnTo>
                    <a:lnTo>
                      <a:pt x="945" y="1383"/>
                    </a:lnTo>
                    <a:lnTo>
                      <a:pt x="949" y="1386"/>
                    </a:lnTo>
                    <a:lnTo>
                      <a:pt x="954" y="1389"/>
                    </a:lnTo>
                    <a:lnTo>
                      <a:pt x="958" y="1390"/>
                    </a:lnTo>
                    <a:lnTo>
                      <a:pt x="962" y="1391"/>
                    </a:lnTo>
                    <a:lnTo>
                      <a:pt x="966" y="1392"/>
                    </a:lnTo>
                    <a:lnTo>
                      <a:pt x="970" y="1392"/>
                    </a:lnTo>
                    <a:lnTo>
                      <a:pt x="975" y="1392"/>
                    </a:lnTo>
                    <a:lnTo>
                      <a:pt x="979" y="1392"/>
                    </a:lnTo>
                    <a:lnTo>
                      <a:pt x="983" y="1392"/>
                    </a:lnTo>
                    <a:lnTo>
                      <a:pt x="987" y="1392"/>
                    </a:lnTo>
                    <a:lnTo>
                      <a:pt x="991" y="1392"/>
                    </a:lnTo>
                    <a:lnTo>
                      <a:pt x="995" y="1392"/>
                    </a:lnTo>
                    <a:lnTo>
                      <a:pt x="1000" y="1392"/>
                    </a:lnTo>
                    <a:lnTo>
                      <a:pt x="1004" y="1392"/>
                    </a:lnTo>
                    <a:lnTo>
                      <a:pt x="1008" y="1392"/>
                    </a:lnTo>
                    <a:lnTo>
                      <a:pt x="1012" y="1392"/>
                    </a:lnTo>
                    <a:lnTo>
                      <a:pt x="1016" y="1392"/>
                    </a:lnTo>
                    <a:lnTo>
                      <a:pt x="1021" y="1392"/>
                    </a:lnTo>
                    <a:lnTo>
                      <a:pt x="1025" y="1392"/>
                    </a:lnTo>
                    <a:lnTo>
                      <a:pt x="1029" y="1392"/>
                    </a:lnTo>
                    <a:lnTo>
                      <a:pt x="1033" y="1392"/>
                    </a:lnTo>
                    <a:lnTo>
                      <a:pt x="1037" y="1392"/>
                    </a:lnTo>
                    <a:lnTo>
                      <a:pt x="1042" y="1392"/>
                    </a:lnTo>
                    <a:lnTo>
                      <a:pt x="1046" y="1392"/>
                    </a:lnTo>
                    <a:lnTo>
                      <a:pt x="1050" y="1392"/>
                    </a:lnTo>
                    <a:lnTo>
                      <a:pt x="1054" y="1392"/>
                    </a:lnTo>
                    <a:lnTo>
                      <a:pt x="1058" y="1392"/>
                    </a:lnTo>
                    <a:lnTo>
                      <a:pt x="1062" y="1392"/>
                    </a:lnTo>
                    <a:lnTo>
                      <a:pt x="1067" y="1392"/>
                    </a:lnTo>
                    <a:lnTo>
                      <a:pt x="1071" y="1392"/>
                    </a:lnTo>
                    <a:lnTo>
                      <a:pt x="1075" y="1392"/>
                    </a:lnTo>
                    <a:lnTo>
                      <a:pt x="1079" y="1392"/>
                    </a:lnTo>
                    <a:lnTo>
                      <a:pt x="1083" y="1392"/>
                    </a:lnTo>
                    <a:lnTo>
                      <a:pt x="1088" y="1392"/>
                    </a:lnTo>
                    <a:lnTo>
                      <a:pt x="1092" y="1392"/>
                    </a:lnTo>
                    <a:lnTo>
                      <a:pt x="1096" y="1392"/>
                    </a:lnTo>
                    <a:lnTo>
                      <a:pt x="1100" y="1392"/>
                    </a:lnTo>
                    <a:lnTo>
                      <a:pt x="1104" y="1392"/>
                    </a:lnTo>
                    <a:lnTo>
                      <a:pt x="1108" y="1392"/>
                    </a:lnTo>
                    <a:lnTo>
                      <a:pt x="1113" y="1391"/>
                    </a:lnTo>
                    <a:lnTo>
                      <a:pt x="1117" y="1390"/>
                    </a:lnTo>
                    <a:lnTo>
                      <a:pt x="1121" y="1388"/>
                    </a:lnTo>
                    <a:lnTo>
                      <a:pt x="1125" y="1384"/>
                    </a:lnTo>
                    <a:lnTo>
                      <a:pt x="1129" y="1377"/>
                    </a:lnTo>
                    <a:lnTo>
                      <a:pt x="1134" y="1368"/>
                    </a:lnTo>
                    <a:lnTo>
                      <a:pt x="1138" y="1356"/>
                    </a:lnTo>
                    <a:lnTo>
                      <a:pt x="1142" y="1340"/>
                    </a:lnTo>
                    <a:lnTo>
                      <a:pt x="1146" y="1320"/>
                    </a:lnTo>
                    <a:lnTo>
                      <a:pt x="1150" y="1295"/>
                    </a:lnTo>
                    <a:lnTo>
                      <a:pt x="1154" y="1267"/>
                    </a:lnTo>
                    <a:lnTo>
                      <a:pt x="1159" y="1234"/>
                    </a:lnTo>
                    <a:lnTo>
                      <a:pt x="1163" y="1198"/>
                    </a:lnTo>
                    <a:lnTo>
                      <a:pt x="1167" y="1158"/>
                    </a:lnTo>
                    <a:lnTo>
                      <a:pt x="1171" y="1115"/>
                    </a:lnTo>
                    <a:lnTo>
                      <a:pt x="1175" y="1069"/>
                    </a:lnTo>
                    <a:lnTo>
                      <a:pt x="1180" y="1020"/>
                    </a:lnTo>
                    <a:lnTo>
                      <a:pt x="1184" y="970"/>
                    </a:lnTo>
                    <a:lnTo>
                      <a:pt x="1188" y="918"/>
                    </a:lnTo>
                    <a:lnTo>
                      <a:pt x="1192" y="865"/>
                    </a:lnTo>
                    <a:lnTo>
                      <a:pt x="1196" y="812"/>
                    </a:lnTo>
                    <a:lnTo>
                      <a:pt x="1200" y="758"/>
                    </a:lnTo>
                    <a:lnTo>
                      <a:pt x="1205" y="704"/>
                    </a:lnTo>
                    <a:lnTo>
                      <a:pt x="1209" y="651"/>
                    </a:lnTo>
                    <a:lnTo>
                      <a:pt x="1213" y="599"/>
                    </a:lnTo>
                    <a:lnTo>
                      <a:pt x="1217" y="547"/>
                    </a:lnTo>
                    <a:lnTo>
                      <a:pt x="1221" y="497"/>
                    </a:lnTo>
                    <a:lnTo>
                      <a:pt x="1226" y="449"/>
                    </a:lnTo>
                    <a:lnTo>
                      <a:pt x="1230" y="403"/>
                    </a:lnTo>
                    <a:lnTo>
                      <a:pt x="1234" y="359"/>
                    </a:lnTo>
                    <a:lnTo>
                      <a:pt x="1238" y="317"/>
                    </a:lnTo>
                    <a:lnTo>
                      <a:pt x="1242" y="278"/>
                    </a:lnTo>
                    <a:lnTo>
                      <a:pt x="1246" y="242"/>
                    </a:lnTo>
                    <a:lnTo>
                      <a:pt x="1251" y="208"/>
                    </a:lnTo>
                    <a:lnTo>
                      <a:pt x="1255" y="179"/>
                    </a:lnTo>
                    <a:lnTo>
                      <a:pt x="1259" y="153"/>
                    </a:lnTo>
                    <a:lnTo>
                      <a:pt x="1263" y="130"/>
                    </a:lnTo>
                    <a:lnTo>
                      <a:pt x="1267" y="111"/>
                    </a:lnTo>
                    <a:lnTo>
                      <a:pt x="1272" y="97"/>
                    </a:lnTo>
                    <a:lnTo>
                      <a:pt x="1276" y="87"/>
                    </a:lnTo>
                    <a:lnTo>
                      <a:pt x="1280" y="81"/>
                    </a:lnTo>
                    <a:lnTo>
                      <a:pt x="1284" y="80"/>
                    </a:lnTo>
                    <a:lnTo>
                      <a:pt x="1288" y="84"/>
                    </a:lnTo>
                    <a:lnTo>
                      <a:pt x="1292" y="94"/>
                    </a:lnTo>
                    <a:lnTo>
                      <a:pt x="1297" y="109"/>
                    </a:lnTo>
                    <a:lnTo>
                      <a:pt x="1301" y="129"/>
                    </a:lnTo>
                    <a:lnTo>
                      <a:pt x="1305" y="156"/>
                    </a:lnTo>
                    <a:lnTo>
                      <a:pt x="1309" y="188"/>
                    </a:lnTo>
                    <a:lnTo>
                      <a:pt x="1313" y="227"/>
                    </a:lnTo>
                    <a:lnTo>
                      <a:pt x="1318" y="273"/>
                    </a:lnTo>
                    <a:lnTo>
                      <a:pt x="1322" y="325"/>
                    </a:lnTo>
                    <a:lnTo>
                      <a:pt x="1326" y="384"/>
                    </a:lnTo>
                    <a:lnTo>
                      <a:pt x="1330" y="449"/>
                    </a:lnTo>
                    <a:lnTo>
                      <a:pt x="1334" y="521"/>
                    </a:lnTo>
                    <a:lnTo>
                      <a:pt x="1339" y="599"/>
                    </a:lnTo>
                    <a:lnTo>
                      <a:pt x="1342" y="682"/>
                    </a:lnTo>
                    <a:lnTo>
                      <a:pt x="1347" y="770"/>
                    </a:lnTo>
                    <a:lnTo>
                      <a:pt x="1351" y="860"/>
                    </a:lnTo>
                    <a:lnTo>
                      <a:pt x="1355" y="952"/>
                    </a:lnTo>
                    <a:lnTo>
                      <a:pt x="1359" y="1043"/>
                    </a:lnTo>
                    <a:lnTo>
                      <a:pt x="1364" y="1129"/>
                    </a:lnTo>
                    <a:lnTo>
                      <a:pt x="1368" y="1207"/>
                    </a:lnTo>
                    <a:lnTo>
                      <a:pt x="1372" y="1273"/>
                    </a:lnTo>
                    <a:lnTo>
                      <a:pt x="1376" y="1325"/>
                    </a:lnTo>
                    <a:lnTo>
                      <a:pt x="1380" y="1361"/>
                    </a:lnTo>
                    <a:lnTo>
                      <a:pt x="1385" y="1381"/>
                    </a:lnTo>
                    <a:lnTo>
                      <a:pt x="1389" y="1389"/>
                    </a:lnTo>
                    <a:lnTo>
                      <a:pt x="1393" y="1392"/>
                    </a:lnTo>
                    <a:lnTo>
                      <a:pt x="1397" y="1392"/>
                    </a:lnTo>
                    <a:lnTo>
                      <a:pt x="1401" y="1392"/>
                    </a:lnTo>
                    <a:lnTo>
                      <a:pt x="1405" y="1392"/>
                    </a:lnTo>
                    <a:lnTo>
                      <a:pt x="1410" y="1392"/>
                    </a:lnTo>
                    <a:lnTo>
                      <a:pt x="1414" y="1392"/>
                    </a:lnTo>
                    <a:lnTo>
                      <a:pt x="1418" y="1392"/>
                    </a:lnTo>
                    <a:lnTo>
                      <a:pt x="1422" y="1392"/>
                    </a:lnTo>
                    <a:lnTo>
                      <a:pt x="1426" y="1392"/>
                    </a:lnTo>
                    <a:lnTo>
                      <a:pt x="1431" y="1392"/>
                    </a:lnTo>
                    <a:lnTo>
                      <a:pt x="1435" y="1392"/>
                    </a:lnTo>
                    <a:lnTo>
                      <a:pt x="1439" y="1392"/>
                    </a:lnTo>
                    <a:lnTo>
                      <a:pt x="1443" y="1392"/>
                    </a:lnTo>
                    <a:lnTo>
                      <a:pt x="1447" y="1392"/>
                    </a:lnTo>
                    <a:lnTo>
                      <a:pt x="1451" y="1390"/>
                    </a:lnTo>
                    <a:lnTo>
                      <a:pt x="1455" y="1384"/>
                    </a:lnTo>
                    <a:lnTo>
                      <a:pt x="1460" y="1370"/>
                    </a:lnTo>
                    <a:lnTo>
                      <a:pt x="1464" y="1346"/>
                    </a:lnTo>
                    <a:lnTo>
                      <a:pt x="1468" y="1311"/>
                    </a:lnTo>
                    <a:lnTo>
                      <a:pt x="1472" y="1266"/>
                    </a:lnTo>
                    <a:lnTo>
                      <a:pt x="1477" y="1212"/>
                    </a:lnTo>
                    <a:lnTo>
                      <a:pt x="1481" y="1152"/>
                    </a:lnTo>
                    <a:lnTo>
                      <a:pt x="1485" y="1088"/>
                    </a:lnTo>
                    <a:lnTo>
                      <a:pt x="1489" y="1021"/>
                    </a:lnTo>
                    <a:lnTo>
                      <a:pt x="1493" y="955"/>
                    </a:lnTo>
                    <a:lnTo>
                      <a:pt x="1497" y="889"/>
                    </a:lnTo>
                    <a:lnTo>
                      <a:pt x="1501" y="825"/>
                    </a:lnTo>
                    <a:lnTo>
                      <a:pt x="1506" y="763"/>
                    </a:lnTo>
                    <a:lnTo>
                      <a:pt x="1510" y="705"/>
                    </a:lnTo>
                    <a:lnTo>
                      <a:pt x="1514" y="651"/>
                    </a:lnTo>
                    <a:lnTo>
                      <a:pt x="1518" y="600"/>
                    </a:lnTo>
                    <a:lnTo>
                      <a:pt x="1523" y="553"/>
                    </a:lnTo>
                    <a:lnTo>
                      <a:pt x="1527" y="510"/>
                    </a:lnTo>
                    <a:lnTo>
                      <a:pt x="1531" y="471"/>
                    </a:lnTo>
                    <a:lnTo>
                      <a:pt x="1535" y="436"/>
                    </a:lnTo>
                    <a:lnTo>
                      <a:pt x="1539" y="404"/>
                    </a:lnTo>
                    <a:lnTo>
                      <a:pt x="1543" y="376"/>
                    </a:lnTo>
                    <a:lnTo>
                      <a:pt x="1547" y="352"/>
                    </a:lnTo>
                    <a:lnTo>
                      <a:pt x="1552" y="331"/>
                    </a:lnTo>
                    <a:lnTo>
                      <a:pt x="1556" y="313"/>
                    </a:lnTo>
                    <a:lnTo>
                      <a:pt x="1560" y="298"/>
                    </a:lnTo>
                    <a:lnTo>
                      <a:pt x="1564" y="287"/>
                    </a:lnTo>
                    <a:lnTo>
                      <a:pt x="1568" y="277"/>
                    </a:lnTo>
                    <a:lnTo>
                      <a:pt x="1573" y="271"/>
                    </a:lnTo>
                    <a:lnTo>
                      <a:pt x="1577" y="267"/>
                    </a:lnTo>
                    <a:lnTo>
                      <a:pt x="1581" y="265"/>
                    </a:lnTo>
                    <a:lnTo>
                      <a:pt x="1585" y="266"/>
                    </a:lnTo>
                    <a:lnTo>
                      <a:pt x="1589" y="268"/>
                    </a:lnTo>
                    <a:lnTo>
                      <a:pt x="1593" y="273"/>
                    </a:lnTo>
                    <a:lnTo>
                      <a:pt x="1598" y="279"/>
                    </a:lnTo>
                    <a:lnTo>
                      <a:pt x="1602" y="287"/>
                    </a:lnTo>
                    <a:lnTo>
                      <a:pt x="1606" y="296"/>
                    </a:lnTo>
                    <a:lnTo>
                      <a:pt x="1610" y="307"/>
                    </a:lnTo>
                    <a:lnTo>
                      <a:pt x="1614" y="320"/>
                    </a:lnTo>
                    <a:lnTo>
                      <a:pt x="1619" y="334"/>
                    </a:lnTo>
                    <a:lnTo>
                      <a:pt x="1623" y="349"/>
                    </a:lnTo>
                    <a:lnTo>
                      <a:pt x="1627" y="365"/>
                    </a:lnTo>
                    <a:lnTo>
                      <a:pt x="1631" y="382"/>
                    </a:lnTo>
                    <a:lnTo>
                      <a:pt x="1636" y="400"/>
                    </a:lnTo>
                    <a:lnTo>
                      <a:pt x="1639" y="420"/>
                    </a:lnTo>
                    <a:lnTo>
                      <a:pt x="1644" y="440"/>
                    </a:lnTo>
                    <a:lnTo>
                      <a:pt x="1648" y="461"/>
                    </a:lnTo>
                    <a:lnTo>
                      <a:pt x="1652" y="482"/>
                    </a:lnTo>
                    <a:lnTo>
                      <a:pt x="1656" y="504"/>
                    </a:lnTo>
                    <a:lnTo>
                      <a:pt x="1660" y="527"/>
                    </a:lnTo>
                    <a:lnTo>
                      <a:pt x="1665" y="550"/>
                    </a:lnTo>
                    <a:lnTo>
                      <a:pt x="1669" y="574"/>
                    </a:lnTo>
                    <a:lnTo>
                      <a:pt x="1673" y="598"/>
                    </a:lnTo>
                    <a:lnTo>
                      <a:pt x="1677" y="622"/>
                    </a:lnTo>
                    <a:lnTo>
                      <a:pt x="1681" y="647"/>
                    </a:lnTo>
                    <a:lnTo>
                      <a:pt x="1686" y="672"/>
                    </a:lnTo>
                    <a:lnTo>
                      <a:pt x="1690" y="697"/>
                    </a:lnTo>
                    <a:lnTo>
                      <a:pt x="1694" y="722"/>
                    </a:lnTo>
                    <a:lnTo>
                      <a:pt x="1698" y="747"/>
                    </a:lnTo>
                    <a:lnTo>
                      <a:pt x="1702" y="772"/>
                    </a:lnTo>
                    <a:lnTo>
                      <a:pt x="1706" y="797"/>
                    </a:lnTo>
                    <a:lnTo>
                      <a:pt x="1711" y="822"/>
                    </a:lnTo>
                    <a:lnTo>
                      <a:pt x="1715" y="847"/>
                    </a:lnTo>
                    <a:lnTo>
                      <a:pt x="1719" y="872"/>
                    </a:lnTo>
                    <a:lnTo>
                      <a:pt x="1723" y="897"/>
                    </a:lnTo>
                    <a:lnTo>
                      <a:pt x="1727" y="921"/>
                    </a:lnTo>
                    <a:lnTo>
                      <a:pt x="1732" y="945"/>
                    </a:lnTo>
                    <a:lnTo>
                      <a:pt x="1736" y="968"/>
                    </a:lnTo>
                    <a:lnTo>
                      <a:pt x="1740" y="991"/>
                    </a:lnTo>
                    <a:lnTo>
                      <a:pt x="1744" y="1014"/>
                    </a:lnTo>
                    <a:lnTo>
                      <a:pt x="1748" y="1036"/>
                    </a:lnTo>
                    <a:lnTo>
                      <a:pt x="1752" y="1058"/>
                    </a:lnTo>
                    <a:lnTo>
                      <a:pt x="1757" y="1079"/>
                    </a:lnTo>
                    <a:lnTo>
                      <a:pt x="1761" y="1100"/>
                    </a:lnTo>
                    <a:lnTo>
                      <a:pt x="1765" y="1120"/>
                    </a:lnTo>
                    <a:lnTo>
                      <a:pt x="1769" y="1139"/>
                    </a:lnTo>
                    <a:lnTo>
                      <a:pt x="1773" y="1158"/>
                    </a:lnTo>
                    <a:lnTo>
                      <a:pt x="1778" y="1176"/>
                    </a:lnTo>
                    <a:lnTo>
                      <a:pt x="1782" y="1193"/>
                    </a:lnTo>
                    <a:lnTo>
                      <a:pt x="1786" y="1209"/>
                    </a:lnTo>
                    <a:lnTo>
                      <a:pt x="1790" y="1225"/>
                    </a:lnTo>
                    <a:lnTo>
                      <a:pt x="1794" y="1240"/>
                    </a:lnTo>
                    <a:lnTo>
                      <a:pt x="1798" y="1254"/>
                    </a:lnTo>
                    <a:lnTo>
                      <a:pt x="1803" y="1268"/>
                    </a:lnTo>
                    <a:lnTo>
                      <a:pt x="1807" y="1280"/>
                    </a:lnTo>
                    <a:lnTo>
                      <a:pt x="1811" y="1292"/>
                    </a:lnTo>
                    <a:lnTo>
                      <a:pt x="1815" y="1303"/>
                    </a:lnTo>
                    <a:lnTo>
                      <a:pt x="1819" y="1313"/>
                    </a:lnTo>
                    <a:lnTo>
                      <a:pt x="1824" y="1322"/>
                    </a:lnTo>
                    <a:lnTo>
                      <a:pt x="1828" y="1331"/>
                    </a:lnTo>
                    <a:lnTo>
                      <a:pt x="1832" y="1339"/>
                    </a:lnTo>
                    <a:lnTo>
                      <a:pt x="1836" y="1346"/>
                    </a:lnTo>
                    <a:lnTo>
                      <a:pt x="1840" y="1353"/>
                    </a:lnTo>
                    <a:lnTo>
                      <a:pt x="1844" y="1359"/>
                    </a:lnTo>
                    <a:lnTo>
                      <a:pt x="1849" y="1364"/>
                    </a:lnTo>
                    <a:lnTo>
                      <a:pt x="1853" y="1368"/>
                    </a:lnTo>
                    <a:lnTo>
                      <a:pt x="1857" y="1373"/>
                    </a:lnTo>
                    <a:lnTo>
                      <a:pt x="1861" y="1376"/>
                    </a:lnTo>
                    <a:lnTo>
                      <a:pt x="1865" y="1379"/>
                    </a:lnTo>
                    <a:lnTo>
                      <a:pt x="1870" y="1382"/>
                    </a:lnTo>
                    <a:lnTo>
                      <a:pt x="1874" y="1384"/>
                    </a:lnTo>
                    <a:lnTo>
                      <a:pt x="1878" y="1386"/>
                    </a:lnTo>
                    <a:lnTo>
                      <a:pt x="1882" y="1387"/>
                    </a:lnTo>
                    <a:lnTo>
                      <a:pt x="1886" y="1388"/>
                    </a:lnTo>
                    <a:lnTo>
                      <a:pt x="1890" y="1389"/>
                    </a:lnTo>
                    <a:lnTo>
                      <a:pt x="1895" y="1390"/>
                    </a:lnTo>
                    <a:lnTo>
                      <a:pt x="1899" y="1391"/>
                    </a:lnTo>
                    <a:lnTo>
                      <a:pt x="1903" y="1391"/>
                    </a:lnTo>
                    <a:lnTo>
                      <a:pt x="1907" y="1391"/>
                    </a:lnTo>
                    <a:lnTo>
                      <a:pt x="1911" y="1392"/>
                    </a:lnTo>
                    <a:lnTo>
                      <a:pt x="1916" y="1392"/>
                    </a:lnTo>
                    <a:lnTo>
                      <a:pt x="1920" y="1392"/>
                    </a:lnTo>
                    <a:lnTo>
                      <a:pt x="1924" y="1392"/>
                    </a:lnTo>
                    <a:lnTo>
                      <a:pt x="1928" y="1392"/>
                    </a:lnTo>
                    <a:lnTo>
                      <a:pt x="1932" y="1392"/>
                    </a:lnTo>
                    <a:lnTo>
                      <a:pt x="1936" y="1392"/>
                    </a:lnTo>
                    <a:lnTo>
                      <a:pt x="1941" y="1392"/>
                    </a:lnTo>
                    <a:lnTo>
                      <a:pt x="1945" y="1392"/>
                    </a:lnTo>
                    <a:lnTo>
                      <a:pt x="1949" y="1392"/>
                    </a:lnTo>
                    <a:lnTo>
                      <a:pt x="1953" y="1392"/>
                    </a:lnTo>
                    <a:lnTo>
                      <a:pt x="1957" y="1392"/>
                    </a:lnTo>
                    <a:lnTo>
                      <a:pt x="1962" y="1392"/>
                    </a:lnTo>
                    <a:lnTo>
                      <a:pt x="1966" y="1392"/>
                    </a:lnTo>
                    <a:lnTo>
                      <a:pt x="1970" y="1392"/>
                    </a:lnTo>
                    <a:lnTo>
                      <a:pt x="1974" y="1392"/>
                    </a:lnTo>
                    <a:lnTo>
                      <a:pt x="1978" y="1392"/>
                    </a:lnTo>
                    <a:lnTo>
                      <a:pt x="1983" y="1392"/>
                    </a:lnTo>
                    <a:lnTo>
                      <a:pt x="1987" y="1392"/>
                    </a:lnTo>
                    <a:lnTo>
                      <a:pt x="1991" y="1392"/>
                    </a:lnTo>
                    <a:lnTo>
                      <a:pt x="1995" y="1392"/>
                    </a:lnTo>
                    <a:lnTo>
                      <a:pt x="1999" y="1392"/>
                    </a:lnTo>
                    <a:lnTo>
                      <a:pt x="2003" y="1392"/>
                    </a:lnTo>
                    <a:lnTo>
                      <a:pt x="2008" y="1392"/>
                    </a:lnTo>
                    <a:lnTo>
                      <a:pt x="2012" y="1392"/>
                    </a:lnTo>
                    <a:lnTo>
                      <a:pt x="2016" y="1392"/>
                    </a:lnTo>
                    <a:lnTo>
                      <a:pt x="2020" y="1392"/>
                    </a:lnTo>
                    <a:lnTo>
                      <a:pt x="2024" y="1392"/>
                    </a:lnTo>
                    <a:lnTo>
                      <a:pt x="2029" y="1392"/>
                    </a:lnTo>
                    <a:lnTo>
                      <a:pt x="2033" y="1392"/>
                    </a:lnTo>
                    <a:lnTo>
                      <a:pt x="2037" y="1392"/>
                    </a:lnTo>
                    <a:lnTo>
                      <a:pt x="2041" y="1392"/>
                    </a:lnTo>
                    <a:lnTo>
                      <a:pt x="2045" y="1392"/>
                    </a:lnTo>
                    <a:lnTo>
                      <a:pt x="2049" y="1392"/>
                    </a:lnTo>
                    <a:lnTo>
                      <a:pt x="2054" y="1392"/>
                    </a:lnTo>
                    <a:lnTo>
                      <a:pt x="2058" y="1392"/>
                    </a:lnTo>
                    <a:lnTo>
                      <a:pt x="2062" y="1392"/>
                    </a:lnTo>
                    <a:lnTo>
                      <a:pt x="2066" y="1392"/>
                    </a:lnTo>
                    <a:lnTo>
                      <a:pt x="2070" y="1392"/>
                    </a:lnTo>
                    <a:lnTo>
                      <a:pt x="2075" y="1392"/>
                    </a:lnTo>
                    <a:lnTo>
                      <a:pt x="2079" y="1392"/>
                    </a:lnTo>
                    <a:lnTo>
                      <a:pt x="2083" y="1392"/>
                    </a:lnTo>
                    <a:lnTo>
                      <a:pt x="2087" y="1392"/>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386">
                <a:extLst>
                  <a:ext uri="{FF2B5EF4-FFF2-40B4-BE49-F238E27FC236}">
                    <a16:creationId xmlns:a16="http://schemas.microsoft.com/office/drawing/2014/main" id="{A967E74A-9066-A233-7E12-D339D584637F}"/>
                  </a:ext>
                </a:extLst>
              </p:cNvPr>
              <p:cNvSpPr>
                <a:spLocks/>
              </p:cNvSpPr>
              <p:nvPr/>
            </p:nvSpPr>
            <p:spPr bwMode="auto">
              <a:xfrm>
                <a:off x="3419" y="2161"/>
                <a:ext cx="61" cy="58"/>
              </a:xfrm>
              <a:custGeom>
                <a:avLst/>
                <a:gdLst>
                  <a:gd name="T0" fmla="*/ 0 w 61"/>
                  <a:gd name="T1" fmla="*/ 22 h 58"/>
                  <a:gd name="T2" fmla="*/ 23 w 61"/>
                  <a:gd name="T3" fmla="*/ 22 h 58"/>
                  <a:gd name="T4" fmla="*/ 30 w 61"/>
                  <a:gd name="T5" fmla="*/ 0 h 58"/>
                  <a:gd name="T6" fmla="*/ 38 w 61"/>
                  <a:gd name="T7" fmla="*/ 22 h 58"/>
                  <a:gd name="T8" fmla="*/ 61 w 61"/>
                  <a:gd name="T9" fmla="*/ 22 h 58"/>
                  <a:gd name="T10" fmla="*/ 43 w 61"/>
                  <a:gd name="T11" fmla="*/ 36 h 58"/>
                  <a:gd name="T12" fmla="*/ 49 w 61"/>
                  <a:gd name="T13" fmla="*/ 58 h 58"/>
                  <a:gd name="T14" fmla="*/ 30 w 61"/>
                  <a:gd name="T15" fmla="*/ 45 h 58"/>
                  <a:gd name="T16" fmla="*/ 12 w 61"/>
                  <a:gd name="T17" fmla="*/ 58 h 58"/>
                  <a:gd name="T18" fmla="*/ 18 w 61"/>
                  <a:gd name="T19" fmla="*/ 36 h 58"/>
                  <a:gd name="T20" fmla="*/ 0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0" y="22"/>
                    </a:moveTo>
                    <a:lnTo>
                      <a:pt x="23" y="22"/>
                    </a:lnTo>
                    <a:lnTo>
                      <a:pt x="30" y="0"/>
                    </a:lnTo>
                    <a:lnTo>
                      <a:pt x="38" y="22"/>
                    </a:lnTo>
                    <a:lnTo>
                      <a:pt x="61" y="22"/>
                    </a:lnTo>
                    <a:lnTo>
                      <a:pt x="43" y="36"/>
                    </a:lnTo>
                    <a:lnTo>
                      <a:pt x="49" y="58"/>
                    </a:lnTo>
                    <a:lnTo>
                      <a:pt x="30" y="45"/>
                    </a:lnTo>
                    <a:lnTo>
                      <a:pt x="12" y="58"/>
                    </a:lnTo>
                    <a:lnTo>
                      <a:pt x="18" y="36"/>
                    </a:lnTo>
                    <a:lnTo>
                      <a:pt x="0" y="22"/>
                    </a:lnTo>
                    <a:close/>
                  </a:path>
                </a:pathLst>
              </a:custGeom>
              <a:noFill/>
              <a:ln w="15875"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9B6C4640-E847-C4BD-0C0B-C679F7D582E5}"/>
                  </a:ext>
                </a:extLst>
              </p:cNvPr>
              <p:cNvSpPr txBox="1"/>
              <p:nvPr/>
            </p:nvSpPr>
            <p:spPr>
              <a:xfrm>
                <a:off x="1832517" y="2800144"/>
                <a:ext cx="13121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𝑇</m:t>
                          </m:r>
                        </m:sub>
                      </m:sSub>
                      <m:r>
                        <a:rPr lang="en-US" i="0">
                          <a:latin typeface="Cambria Math" panose="02040503050406030204" pitchFamily="18" charset="0"/>
                        </a:rPr>
                        <m:t>=−4.6</m:t>
                      </m:r>
                    </m:oMath>
                  </m:oMathPara>
                </a14:m>
                <a:endParaRPr lang="en-US" dirty="0"/>
              </a:p>
            </p:txBody>
          </p:sp>
        </mc:Choice>
        <mc:Fallback xmlns="">
          <p:sp>
            <p:nvSpPr>
              <p:cNvPr id="165" name="TextBox 164">
                <a:extLst>
                  <a:ext uri="{FF2B5EF4-FFF2-40B4-BE49-F238E27FC236}">
                    <a16:creationId xmlns:a16="http://schemas.microsoft.com/office/drawing/2014/main" id="{9B6C4640-E847-C4BD-0C0B-C679F7D582E5}"/>
                  </a:ext>
                </a:extLst>
              </p:cNvPr>
              <p:cNvSpPr txBox="1">
                <a:spLocks noRot="1" noChangeAspect="1" noMove="1" noResize="1" noEditPoints="1" noAdjustHandles="1" noChangeArrowheads="1" noChangeShapeType="1" noTextEdit="1"/>
              </p:cNvSpPr>
              <p:nvPr/>
            </p:nvSpPr>
            <p:spPr>
              <a:xfrm>
                <a:off x="1832517" y="2800144"/>
                <a:ext cx="1312127" cy="369332"/>
              </a:xfrm>
              <a:prstGeom prst="rect">
                <a:avLst/>
              </a:prstGeom>
              <a:blipFill>
                <a:blip r:embed="rId3"/>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2C2C0478-6089-96AC-5950-AC6351DBDAF8}"/>
                  </a:ext>
                </a:extLst>
              </p:cNvPr>
              <p:cNvSpPr txBox="1"/>
              <p:nvPr/>
            </p:nvSpPr>
            <p:spPr>
              <a:xfrm>
                <a:off x="5412058" y="2800144"/>
                <a:ext cx="132699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𝑇</m:t>
                          </m:r>
                        </m:sub>
                      </m:sSub>
                      <m:r>
                        <a:rPr lang="en-US" i="0">
                          <a:latin typeface="Cambria Math" panose="02040503050406030204" pitchFamily="18" charset="0"/>
                        </a:rPr>
                        <m:t>=−6.5</m:t>
                      </m:r>
                    </m:oMath>
                  </m:oMathPara>
                </a14:m>
                <a:endParaRPr lang="en-US" dirty="0"/>
              </a:p>
            </p:txBody>
          </p:sp>
        </mc:Choice>
        <mc:Fallback xmlns="">
          <p:sp>
            <p:nvSpPr>
              <p:cNvPr id="168" name="TextBox 167">
                <a:extLst>
                  <a:ext uri="{FF2B5EF4-FFF2-40B4-BE49-F238E27FC236}">
                    <a16:creationId xmlns:a16="http://schemas.microsoft.com/office/drawing/2014/main" id="{2C2C0478-6089-96AC-5950-AC6351DBDAF8}"/>
                  </a:ext>
                </a:extLst>
              </p:cNvPr>
              <p:cNvSpPr txBox="1">
                <a:spLocks noRot="1" noChangeAspect="1" noMove="1" noResize="1" noEditPoints="1" noAdjustHandles="1" noChangeArrowheads="1" noChangeShapeType="1" noTextEdit="1"/>
              </p:cNvSpPr>
              <p:nvPr/>
            </p:nvSpPr>
            <p:spPr>
              <a:xfrm>
                <a:off x="5412058" y="2800144"/>
                <a:ext cx="1326994" cy="369332"/>
              </a:xfrm>
              <a:prstGeom prst="rect">
                <a:avLst/>
              </a:prstGeom>
              <a:blipFill>
                <a:blip r:embed="rId4"/>
                <a:stretch>
                  <a:fillRect b="-6557"/>
                </a:stretch>
              </a:blipFill>
            </p:spPr>
            <p:txBody>
              <a:bodyPr/>
              <a:lstStyle/>
              <a:p>
                <a:r>
                  <a:rPr lang="en-US">
                    <a:noFill/>
                  </a:rPr>
                  <a:t> </a:t>
                </a:r>
              </a:p>
            </p:txBody>
          </p:sp>
        </mc:Fallback>
      </mc:AlternateContent>
      <p:sp>
        <p:nvSpPr>
          <p:cNvPr id="169" name="TextBox 168">
            <a:extLst>
              <a:ext uri="{FF2B5EF4-FFF2-40B4-BE49-F238E27FC236}">
                <a16:creationId xmlns:a16="http://schemas.microsoft.com/office/drawing/2014/main" id="{A95105F1-CD42-B228-7B1B-B32041D0F207}"/>
              </a:ext>
            </a:extLst>
          </p:cNvPr>
          <p:cNvSpPr txBox="1"/>
          <p:nvPr/>
        </p:nvSpPr>
        <p:spPr>
          <a:xfrm>
            <a:off x="1471962" y="3761678"/>
            <a:ext cx="1354858" cy="369332"/>
          </a:xfrm>
          <a:prstGeom prst="rect">
            <a:avLst/>
          </a:prstGeom>
          <a:noFill/>
        </p:spPr>
        <p:txBody>
          <a:bodyPr wrap="none" rtlCol="0">
            <a:spAutoFit/>
          </a:bodyPr>
          <a:lstStyle/>
          <a:p>
            <a:r>
              <a:rPr lang="en-US" dirty="0"/>
              <a:t>exploitation</a:t>
            </a:r>
          </a:p>
        </p:txBody>
      </p:sp>
      <p:sp>
        <p:nvSpPr>
          <p:cNvPr id="170" name="TextBox 169">
            <a:extLst>
              <a:ext uri="{FF2B5EF4-FFF2-40B4-BE49-F238E27FC236}">
                <a16:creationId xmlns:a16="http://schemas.microsoft.com/office/drawing/2014/main" id="{E581F788-F5F9-F611-8E06-B014B6ABDE7D}"/>
              </a:ext>
            </a:extLst>
          </p:cNvPr>
          <p:cNvSpPr txBox="1"/>
          <p:nvPr/>
        </p:nvSpPr>
        <p:spPr>
          <a:xfrm>
            <a:off x="5661103" y="3761678"/>
            <a:ext cx="1295996" cy="369332"/>
          </a:xfrm>
          <a:prstGeom prst="rect">
            <a:avLst/>
          </a:prstGeom>
          <a:noFill/>
        </p:spPr>
        <p:txBody>
          <a:bodyPr wrap="none" rtlCol="0">
            <a:spAutoFit/>
          </a:bodyPr>
          <a:lstStyle/>
          <a:p>
            <a:r>
              <a:rPr lang="en-US" dirty="0"/>
              <a:t>exploration</a:t>
            </a:r>
          </a:p>
        </p:txBody>
      </p:sp>
    </p:spTree>
    <p:extLst>
      <p:ext uri="{BB962C8B-B14F-4D97-AF65-F5344CB8AC3E}">
        <p14:creationId xmlns:p14="http://schemas.microsoft.com/office/powerpoint/2010/main" val="3096480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7CE06E-B2A8-0A80-802D-19BB265C04F6}"/>
              </a:ext>
            </a:extLst>
          </p:cNvPr>
          <p:cNvSpPr>
            <a:spLocks noGrp="1"/>
          </p:cNvSpPr>
          <p:nvPr>
            <p:ph type="body" sz="quarter" idx="10"/>
          </p:nvPr>
        </p:nvSpPr>
        <p:spPr>
          <a:xfrm>
            <a:off x="304800" y="588350"/>
            <a:ext cx="8534400" cy="418239"/>
          </a:xfrm>
        </p:spPr>
        <p:txBody>
          <a:bodyPr>
            <a:normAutofit/>
          </a:bodyPr>
          <a:lstStyle/>
          <a:p>
            <a:r>
              <a:rPr lang="en-US" sz="2000" dirty="0"/>
              <a:t>Perform 5 EGO iteration with PI</a:t>
            </a:r>
          </a:p>
        </p:txBody>
      </p:sp>
      <p:sp>
        <p:nvSpPr>
          <p:cNvPr id="3" name="Title 2">
            <a:extLst>
              <a:ext uri="{FF2B5EF4-FFF2-40B4-BE49-F238E27FC236}">
                <a16:creationId xmlns:a16="http://schemas.microsoft.com/office/drawing/2014/main" id="{783E85DE-0671-9ED4-5044-B2308D924FF9}"/>
              </a:ext>
            </a:extLst>
          </p:cNvPr>
          <p:cNvSpPr>
            <a:spLocks noGrp="1"/>
          </p:cNvSpPr>
          <p:nvPr>
            <p:ph type="title"/>
          </p:nvPr>
        </p:nvSpPr>
        <p:spPr/>
        <p:txBody>
          <a:bodyPr>
            <a:normAutofit fontScale="90000"/>
          </a:bodyPr>
          <a:lstStyle/>
          <a:p>
            <a:r>
              <a:rPr lang="en-US" dirty="0"/>
              <a:t>Ex10.2) EGO with PI</a:t>
            </a:r>
          </a:p>
        </p:txBody>
      </p:sp>
      <p:sp>
        <p:nvSpPr>
          <p:cNvPr id="4" name="TextBox 3">
            <a:extLst>
              <a:ext uri="{FF2B5EF4-FFF2-40B4-BE49-F238E27FC236}">
                <a16:creationId xmlns:a16="http://schemas.microsoft.com/office/drawing/2014/main" id="{5E06EE0E-1E5A-02A3-28D9-BD7A9E47FD59}"/>
              </a:ext>
            </a:extLst>
          </p:cNvPr>
          <p:cNvSpPr txBox="1"/>
          <p:nvPr/>
        </p:nvSpPr>
        <p:spPr>
          <a:xfrm>
            <a:off x="713678" y="899539"/>
            <a:ext cx="7343677" cy="581697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myfun = @(x) (6*x-2).^2.*sin(12*x-4);                    % In-line function</a:t>
            </a:r>
          </a:p>
          <a:p>
            <a:r>
              <a:rPr lang="en-US" sz="1200" noProof="1">
                <a:latin typeface="Courier New" panose="02070309020205020404" pitchFamily="49" charset="0"/>
                <a:cs typeface="Courier New" panose="02070309020205020404" pitchFamily="49" charset="0"/>
              </a:rPr>
              <a:t>xs=[0 0.5 0.68 1]';                                         % Input samples</a:t>
            </a:r>
          </a:p>
          <a:p>
            <a:r>
              <a:rPr lang="en-US" sz="1200" noProof="1">
                <a:latin typeface="Courier New" panose="02070309020205020404" pitchFamily="49" charset="0"/>
                <a:cs typeface="Courier New" panose="02070309020205020404" pitchFamily="49" charset="0"/>
              </a:rPr>
              <a:t>ys=myfun(xs);                                              % output samples</a:t>
            </a:r>
          </a:p>
          <a:p>
            <a:r>
              <a:rPr lang="en-US" sz="1200" noProof="1">
                <a:latin typeface="Courier New" panose="02070309020205020404" pitchFamily="49" charset="0"/>
                <a:cs typeface="Courier New" panose="02070309020205020404" pitchFamily="49" charset="0"/>
              </a:rPr>
              <a:t>xp=linspace(0,1,501)';                                  % Prediction points</a:t>
            </a:r>
          </a:p>
          <a:p>
            <a:r>
              <a:rPr lang="en-US" sz="1200" noProof="1">
                <a:latin typeface="Courier New" panose="02070309020205020404" pitchFamily="49" charset="0"/>
                <a:cs typeface="Courier New" panose="02070309020205020404" pitchFamily="49" charset="0"/>
              </a:rPr>
              <a:t>[yp, ysig, nb]=Kriging(xs,ys,xp,0,0);             % Build Kriging surrogate</a:t>
            </a:r>
          </a:p>
          <a:p>
            <a:r>
              <a:rPr lang="en-US" sz="1200" noProof="1">
                <a:latin typeface="Courier New" panose="02070309020205020404" pitchFamily="49" charset="0"/>
                <a:cs typeface="Courier New" panose="02070309020205020404" pitchFamily="49" charset="0"/>
              </a:rPr>
              <a:t>ny=size(ys,1);                                          % Number of samples</a:t>
            </a:r>
          </a:p>
          <a:p>
            <a:r>
              <a:rPr lang="en-US" sz="1200" noProof="1">
                <a:latin typeface="Courier New" panose="02070309020205020404" pitchFamily="49" charset="0"/>
                <a:cs typeface="Courier New" panose="02070309020205020404" pitchFamily="49" charset="0"/>
              </a:rPr>
              <a:t>cilb = yp + tinv(0.16,ny-nb)*ysig;   % Lower-bounds of prediction intervals</a:t>
            </a:r>
          </a:p>
          <a:p>
            <a:r>
              <a:rPr lang="en-US" sz="1200" noProof="1">
                <a:latin typeface="Courier New" panose="02070309020205020404" pitchFamily="49" charset="0"/>
                <a:cs typeface="Courier New" panose="02070309020205020404" pitchFamily="49" charset="0"/>
              </a:rPr>
              <a:t>ciub = yp + tinv(0.84,ny-nb)*ysig;   % Upper-bounds of prediction intervals</a:t>
            </a:r>
          </a:p>
          <a:p>
            <a:r>
              <a:rPr lang="en-US" sz="1200" noProof="1">
                <a:latin typeface="Courier New" panose="02070309020205020404" pitchFamily="49" charset="0"/>
                <a:cs typeface="Courier New" panose="02070309020205020404" pitchFamily="49" charset="0"/>
              </a:rPr>
              <a:t>ytrue=myfun(xp);                 % True function values at predictio points</a:t>
            </a:r>
          </a:p>
          <a:p>
            <a:r>
              <a:rPr lang="en-US" sz="1200" noProof="1">
                <a:latin typeface="Courier New" panose="02070309020205020404" pitchFamily="49" charset="0"/>
                <a:cs typeface="Courier New" panose="02070309020205020404" pitchFamily="49" charset="0"/>
              </a:rPr>
              <a:t>figure; hold on;                                         % Plotting results</a:t>
            </a:r>
          </a:p>
          <a:p>
            <a:r>
              <a:rPr lang="en-US" sz="1200" noProof="1">
                <a:latin typeface="Courier New" panose="02070309020205020404" pitchFamily="49" charset="0"/>
                <a:cs typeface="Courier New" panose="02070309020205020404" pitchFamily="49" charset="0"/>
              </a:rPr>
              <a:t>xShaded=[xp;sort(xp,'descend')]; yShaded=[cilb;ciub(end:-1:1)];</a:t>
            </a:r>
          </a:p>
          <a:p>
            <a:r>
              <a:rPr lang="en-US" sz="1200" noProof="1">
                <a:latin typeface="Courier New" panose="02070309020205020404" pitchFamily="49" charset="0"/>
                <a:cs typeface="Courier New" panose="02070309020205020404" pitchFamily="49" charset="0"/>
              </a:rPr>
              <a:t>patch(xShaded,yShaded,[.24 .73 .89],'EdgeColor','none');</a:t>
            </a:r>
          </a:p>
          <a:p>
            <a:r>
              <a:rPr lang="en-US" sz="1200" noProof="1">
                <a:latin typeface="Courier New" panose="02070309020205020404" pitchFamily="49" charset="0"/>
                <a:cs typeface="Courier New" panose="02070309020205020404" pitchFamily="49" charset="0"/>
              </a:rPr>
              <a:t>plot(xp,yp,'r-',xs,ys,'k+',xp,ytrue,'k-','Markersize',10,'Linewidth',1.5)</a:t>
            </a:r>
          </a:p>
          <a:p>
            <a:r>
              <a:rPr lang="en-US" sz="1200" noProof="1">
                <a:latin typeface="Courier New" panose="02070309020205020404" pitchFamily="49" charset="0"/>
                <a:cs typeface="Courier New" panose="02070309020205020404" pitchFamily="49" charset="0"/>
              </a:rPr>
              <a:t>xlabel('x');ylabel('y(x)');</a:t>
            </a:r>
          </a:p>
          <a:p>
            <a:r>
              <a:rPr lang="en-US" sz="1200" noProof="1">
                <a:latin typeface="Courier New" panose="02070309020205020404" pitchFamily="49" charset="0"/>
                <a:cs typeface="Courier New" panose="02070309020205020404" pitchFamily="49" charset="0"/>
              </a:rPr>
              <a:t>legend('68% PI','Kriging prediction','Samples','True function');</a:t>
            </a:r>
          </a:p>
          <a:p>
            <a:r>
              <a:rPr lang="en-US" sz="1200" noProof="1">
                <a:latin typeface="Courier New" panose="02070309020205020404" pitchFamily="49" charset="0"/>
                <a:cs typeface="Courier New" panose="02070309020205020404" pitchFamily="49" charset="0"/>
              </a:rPr>
              <a:t>%</a:t>
            </a:r>
          </a:p>
          <a:p>
            <a:r>
              <a:rPr lang="en-US" sz="1200" noProof="1">
                <a:latin typeface="Courier New" panose="02070309020205020404" pitchFamily="49" charset="0"/>
                <a:cs typeface="Courier New" panose="02070309020205020404" pitchFamily="49" charset="0"/>
              </a:rPr>
              <a:t>[yPBS,I]=min(ys);xPBS=xs(I);                          % Present best sample</a:t>
            </a:r>
          </a:p>
          <a:p>
            <a:r>
              <a:rPr lang="en-US" sz="1200" noProof="1">
                <a:latin typeface="Courier New" panose="02070309020205020404" pitchFamily="49" charset="0"/>
                <a:cs typeface="Courier New" panose="02070309020205020404" pitchFamily="49" charset="0"/>
              </a:rPr>
              <a:t>ytarget=yPBS-0.25*abs(yPBS);                                 % Target value</a:t>
            </a:r>
          </a:p>
          <a:p>
            <a:r>
              <a:rPr lang="en-US" sz="1200" noProof="1">
                <a:latin typeface="Courier New" panose="02070309020205020404" pitchFamily="49" charset="0"/>
                <a:cs typeface="Courier New" panose="02070309020205020404" pitchFamily="49" charset="0"/>
              </a:rPr>
              <a:t>ztarget=(ytarget-yp)./ysig;                       % Normalized target value</a:t>
            </a:r>
          </a:p>
          <a:p>
            <a:r>
              <a:rPr lang="en-US" sz="1200" noProof="1">
                <a:latin typeface="Courier New" panose="02070309020205020404" pitchFamily="49" charset="0"/>
                <a:cs typeface="Courier New" panose="02070309020205020404" pitchFamily="49" charset="0"/>
              </a:rPr>
              <a:t>PI=cdf('Normal',ztarget,0,1);                  % Probability of improvement</a:t>
            </a:r>
          </a:p>
          <a:p>
            <a:r>
              <a:rPr lang="en-US" sz="1200" noProof="1">
                <a:latin typeface="Courier New" panose="02070309020205020404" pitchFamily="49" charset="0"/>
                <a:cs typeface="Courier New" panose="02070309020205020404" pitchFamily="49" charset="0"/>
              </a:rPr>
              <a:t>[PImax, I]=max(PI); xPImax=xp(I);      % Max. of probability of improvement</a:t>
            </a:r>
          </a:p>
          <a:p>
            <a:r>
              <a:rPr lang="en-US" sz="1200" noProof="1">
                <a:latin typeface="Courier New" panose="02070309020205020404" pitchFamily="49" charset="0"/>
                <a:cs typeface="Courier New" panose="02070309020205020404" pitchFamily="49" charset="0"/>
              </a:rPr>
              <a:t>fprintf('    xPBS     yPBS   xPImax    PImax  ytarget\n')</a:t>
            </a:r>
          </a:p>
          <a:p>
            <a:r>
              <a:rPr lang="en-US" sz="1200" noProof="1">
                <a:latin typeface="Courier New" panose="02070309020205020404" pitchFamily="49" charset="0"/>
                <a:cs typeface="Courier New" panose="02070309020205020404" pitchFamily="49" charset="0"/>
              </a:rPr>
              <a:t>fprintf('%8.3g %8.3g %8.3g %8.3g %8.3g\n',xPBS,yPBS,xPImax,PImax,ytarget);</a:t>
            </a:r>
          </a:p>
          <a:p>
            <a:r>
              <a:rPr lang="en-US" sz="1200" noProof="1">
                <a:latin typeface="Courier New" panose="02070309020205020404" pitchFamily="49" charset="0"/>
                <a:cs typeface="Courier New" panose="02070309020205020404" pitchFamily="49" charset="0"/>
              </a:rPr>
              <a:t>figure;</a:t>
            </a:r>
          </a:p>
          <a:p>
            <a:r>
              <a:rPr lang="en-US" sz="1200" noProof="1">
                <a:latin typeface="Courier New" panose="02070309020205020404" pitchFamily="49" charset="0"/>
                <a:cs typeface="Courier New" panose="02070309020205020404" pitchFamily="49" charset="0"/>
              </a:rPr>
              <a:t>plot(xp,PI,'k',xPImax,PImax,'pentagram','Markersize',10,'Linewidth',1.5);</a:t>
            </a:r>
          </a:p>
          <a:p>
            <a:r>
              <a:rPr lang="en-US" sz="1200" noProof="1">
                <a:latin typeface="Courier New" panose="02070309020205020404" pitchFamily="49" charset="0"/>
                <a:cs typeface="Courier New" panose="02070309020205020404" pitchFamily="49" charset="0"/>
              </a:rPr>
              <a:t>xlabel('x');ylabel('PI(x)');</a:t>
            </a:r>
          </a:p>
          <a:p>
            <a:r>
              <a:rPr lang="en-US" sz="1200" noProof="1">
                <a:latin typeface="Courier New" panose="02070309020205020404" pitchFamily="49" charset="0"/>
                <a:cs typeface="Courier New" panose="02070309020205020404" pitchFamily="49" charset="0"/>
              </a:rPr>
              <a:t>eRMS=sqrt(sum((ytrue-yp).^2)/501);             % RMS error at N grid points</a:t>
            </a:r>
          </a:p>
          <a:p>
            <a:r>
              <a:rPr lang="en-US" sz="1200" noProof="1">
                <a:latin typeface="Courier New" panose="02070309020205020404" pitchFamily="49" charset="0"/>
                <a:cs typeface="Courier New" panose="02070309020205020404" pitchFamily="49" charset="0"/>
              </a:rPr>
              <a:t>eav=sum(abs(ytrue-yp))/501;              % Average error at NxN grid points</a:t>
            </a:r>
          </a:p>
          <a:p>
            <a:r>
              <a:rPr lang="en-US" sz="1200" noProof="1">
                <a:latin typeface="Courier New" panose="02070309020205020404" pitchFamily="49" charset="0"/>
                <a:cs typeface="Courier New" panose="02070309020205020404" pitchFamily="49" charset="0"/>
              </a:rPr>
              <a:t>emax=max(abs(ytrue-yp));               % Maximum error at NxN grid points</a:t>
            </a:r>
          </a:p>
          <a:p>
            <a:r>
              <a:rPr lang="en-US" sz="1200" noProof="1">
                <a:latin typeface="Courier New" panose="02070309020205020404" pitchFamily="49" charset="0"/>
                <a:cs typeface="Courier New" panose="02070309020205020404" pitchFamily="49" charset="0"/>
              </a:rPr>
              <a:t>fprintf('RMS error:%8.3g\nAve error:%8.3g\nMax error:%8.3g\n',eRMS,eav,emax);</a:t>
            </a:r>
          </a:p>
        </p:txBody>
      </p:sp>
    </p:spTree>
    <p:extLst>
      <p:ext uri="{BB962C8B-B14F-4D97-AF65-F5344CB8AC3E}">
        <p14:creationId xmlns:p14="http://schemas.microsoft.com/office/powerpoint/2010/main" val="442381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D3D6D-6E02-1EA3-31D7-99A211DA5E0A}"/>
              </a:ext>
            </a:extLst>
          </p:cNvPr>
          <p:cNvSpPr>
            <a:spLocks noGrp="1"/>
          </p:cNvSpPr>
          <p:nvPr>
            <p:ph type="body" sz="quarter" idx="10"/>
          </p:nvPr>
        </p:nvSpPr>
        <p:spPr>
          <a:xfrm>
            <a:off x="304800" y="774200"/>
            <a:ext cx="8534400" cy="418239"/>
          </a:xfrm>
        </p:spPr>
        <p:txBody>
          <a:bodyPr>
            <a:normAutofit/>
          </a:bodyPr>
          <a:lstStyle/>
          <a:p>
            <a:r>
              <a:rPr lang="en-US" sz="2000" dirty="0"/>
              <a:t>Need to add additional sample to </a:t>
            </a:r>
            <a:r>
              <a:rPr lang="en-US" sz="2000" dirty="0" err="1"/>
              <a:t>xs</a:t>
            </a:r>
            <a:r>
              <a:rPr lang="en-US" sz="2000" dirty="0"/>
              <a:t> from </a:t>
            </a:r>
            <a:r>
              <a:rPr lang="en-US" sz="2000" dirty="0" err="1"/>
              <a:t>xPImax</a:t>
            </a:r>
            <a:r>
              <a:rPr lang="en-US" sz="2000" dirty="0"/>
              <a:t> output </a:t>
            </a:r>
          </a:p>
        </p:txBody>
      </p:sp>
      <p:sp>
        <p:nvSpPr>
          <p:cNvPr id="3" name="Title 2">
            <a:extLst>
              <a:ext uri="{FF2B5EF4-FFF2-40B4-BE49-F238E27FC236}">
                <a16:creationId xmlns:a16="http://schemas.microsoft.com/office/drawing/2014/main" id="{2C4ABA63-A65F-E6D0-2E2D-D5C1FC2666E1}"/>
              </a:ext>
            </a:extLst>
          </p:cNvPr>
          <p:cNvSpPr>
            <a:spLocks noGrp="1"/>
          </p:cNvSpPr>
          <p:nvPr>
            <p:ph type="title"/>
          </p:nvPr>
        </p:nvSpPr>
        <p:spPr/>
        <p:txBody>
          <a:bodyPr>
            <a:normAutofit fontScale="90000"/>
          </a:bodyPr>
          <a:lstStyle/>
          <a:p>
            <a:r>
              <a:rPr lang="en-US" dirty="0"/>
              <a:t>Ex10.2) EGO with PI </a:t>
            </a:r>
            <a:r>
              <a:rPr lang="en-US" i="1" dirty="0"/>
              <a:t>cont</a:t>
            </a:r>
            <a:r>
              <a:rPr lang="en-US" dirty="0"/>
              <a: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C2DACAF9-234C-EA7C-2B50-D2E1D49AE791}"/>
                  </a:ext>
                </a:extLst>
              </p:cNvPr>
              <p:cNvGraphicFramePr>
                <a:graphicFrameLocks noGrp="1"/>
              </p:cNvGraphicFramePr>
              <p:nvPr>
                <p:extLst>
                  <p:ext uri="{D42A27DB-BD31-4B8C-83A1-F6EECF244321}">
                    <p14:modId xmlns:p14="http://schemas.microsoft.com/office/powerpoint/2010/main" val="888402097"/>
                  </p:ext>
                </p:extLst>
              </p:nvPr>
            </p:nvGraphicFramePr>
            <p:xfrm>
              <a:off x="103333" y="1275284"/>
              <a:ext cx="8734070" cy="1891659"/>
            </p:xfrm>
            <a:graphic>
              <a:graphicData uri="http://schemas.openxmlformats.org/drawingml/2006/table">
                <a:tbl>
                  <a:tblPr firstRow="1" firstCol="1" bandRow="1">
                    <a:tableStyleId>{5C22544A-7EE6-4342-B048-85BDC9FD1C3A}</a:tableStyleId>
                  </a:tblPr>
                  <a:tblGrid>
                    <a:gridCol w="941327">
                      <a:extLst>
                        <a:ext uri="{9D8B030D-6E8A-4147-A177-3AD203B41FA5}">
                          <a16:colId xmlns:a16="http://schemas.microsoft.com/office/drawing/2014/main" val="1283460164"/>
                        </a:ext>
                      </a:extLst>
                    </a:gridCol>
                    <a:gridCol w="977358">
                      <a:extLst>
                        <a:ext uri="{9D8B030D-6E8A-4147-A177-3AD203B41FA5}">
                          <a16:colId xmlns:a16="http://schemas.microsoft.com/office/drawing/2014/main" val="3371968868"/>
                        </a:ext>
                      </a:extLst>
                    </a:gridCol>
                    <a:gridCol w="979160">
                      <a:extLst>
                        <a:ext uri="{9D8B030D-6E8A-4147-A177-3AD203B41FA5}">
                          <a16:colId xmlns:a16="http://schemas.microsoft.com/office/drawing/2014/main" val="3615733009"/>
                        </a:ext>
                      </a:extLst>
                    </a:gridCol>
                    <a:gridCol w="992672">
                      <a:extLst>
                        <a:ext uri="{9D8B030D-6E8A-4147-A177-3AD203B41FA5}">
                          <a16:colId xmlns:a16="http://schemas.microsoft.com/office/drawing/2014/main" val="2814735545"/>
                        </a:ext>
                      </a:extLst>
                    </a:gridCol>
                    <a:gridCol w="1026001">
                      <a:extLst>
                        <a:ext uri="{9D8B030D-6E8A-4147-A177-3AD203B41FA5}">
                          <a16:colId xmlns:a16="http://schemas.microsoft.com/office/drawing/2014/main" val="1755171762"/>
                        </a:ext>
                      </a:extLst>
                    </a:gridCol>
                    <a:gridCol w="896287">
                      <a:extLst>
                        <a:ext uri="{9D8B030D-6E8A-4147-A177-3AD203B41FA5}">
                          <a16:colId xmlns:a16="http://schemas.microsoft.com/office/drawing/2014/main" val="2634774381"/>
                        </a:ext>
                      </a:extLst>
                    </a:gridCol>
                    <a:gridCol w="985465">
                      <a:extLst>
                        <a:ext uri="{9D8B030D-6E8A-4147-A177-3AD203B41FA5}">
                          <a16:colId xmlns:a16="http://schemas.microsoft.com/office/drawing/2014/main" val="2513517264"/>
                        </a:ext>
                      </a:extLst>
                    </a:gridCol>
                    <a:gridCol w="953938">
                      <a:extLst>
                        <a:ext uri="{9D8B030D-6E8A-4147-A177-3AD203B41FA5}">
                          <a16:colId xmlns:a16="http://schemas.microsoft.com/office/drawing/2014/main" val="3492984278"/>
                        </a:ext>
                      </a:extLst>
                    </a:gridCol>
                    <a:gridCol w="981862">
                      <a:extLst>
                        <a:ext uri="{9D8B030D-6E8A-4147-A177-3AD203B41FA5}">
                          <a16:colId xmlns:a16="http://schemas.microsoft.com/office/drawing/2014/main" val="824914052"/>
                        </a:ext>
                      </a:extLst>
                    </a:gridCol>
                  </a:tblGrid>
                  <a:tr h="270237">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𝑛</m:t>
                                    </m:r>
                                  </m:e>
                                  <m:sub>
                                    <m:r>
                                      <a:rPr lang="en-US" sz="1600">
                                        <a:effectLst/>
                                        <a:latin typeface="Cambria Math" panose="02040503050406030204" pitchFamily="18" charset="0"/>
                                      </a:rPr>
                                      <m:t>𝑦</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m:rPr>
                                        <m:sty m:val="p"/>
                                      </m:rPr>
                                      <a:rPr lang="en-US" sz="1600">
                                        <a:effectLst/>
                                        <a:latin typeface="Cambria Math" panose="02040503050406030204" pitchFamily="18" charset="0"/>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m:rPr>
                                        <m:sty m:val="p"/>
                                      </m:rPr>
                                      <a:rPr lang="en-US" sz="1600">
                                        <a:effectLst/>
                                        <a:latin typeface="Cambria Math" panose="02040503050406030204" pitchFamily="18" charset="0"/>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m:rPr>
                                        <m:sty m:val="p"/>
                                      </m:rPr>
                                      <a:rPr lang="en-US" sz="1600">
                                        <a:effectLst/>
                                        <a:latin typeface="Cambria Math" panose="02040503050406030204" pitchFamily="18" charset="0"/>
                                      </a:rPr>
                                      <m:t>PI</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600" i="1">
                                        <a:effectLst/>
                                        <a:latin typeface="Cambria Math" panose="02040503050406030204" pitchFamily="18" charset="0"/>
                                      </a:rPr>
                                    </m:ctrlPr>
                                  </m:funcPr>
                                  <m:fName>
                                    <m:r>
                                      <m:rPr>
                                        <m:sty m:val="p"/>
                                      </m:rPr>
                                      <a:rPr lang="en-US" sz="1600">
                                        <a:effectLst/>
                                        <a:latin typeface="Cambria Math" panose="02040503050406030204" pitchFamily="18" charset="0"/>
                                      </a:rPr>
                                      <m:t>max</m:t>
                                    </m:r>
                                  </m:fName>
                                  <m:e>
                                    <m:r>
                                      <a:rPr lang="en-US" sz="1600">
                                        <a:effectLst/>
                                        <a:latin typeface="Cambria Math" panose="02040503050406030204" pitchFamily="18" charset="0"/>
                                      </a:rPr>
                                      <m:t>𝑃𝐼</m:t>
                                    </m:r>
                                  </m:e>
                                </m:func>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a:rPr lang="en-US" sz="1600">
                                        <a:effectLst/>
                                        <a:latin typeface="Cambria Math" panose="02040503050406030204" pitchFamily="18" charset="0"/>
                                      </a:rPr>
                                      <m:t>𝑇</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RMS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av</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max</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741997381"/>
                      </a:ext>
                    </a:extLst>
                  </a:tr>
                  <a:tr h="270237">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0.633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0.311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−4.6</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4.08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3.51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4060211471"/>
                      </a:ext>
                    </a:extLst>
                  </a:tr>
                  <a:tr h="270237">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0.539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−4.6</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2.52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4.48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500122479"/>
                      </a:ext>
                    </a:extLst>
                  </a:tr>
                  <a:tr h="270237">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−5.46</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0.244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0.133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−6.83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1.09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3.93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2219563742"/>
                      </a:ext>
                    </a:extLst>
                  </a:tr>
                  <a:tr h="270237">
                    <a:tc>
                      <a:txBody>
                        <a:bodyPr/>
                        <a:lstStyle/>
                        <a:p>
                          <a:pPr marL="0" marR="0" algn="ctr">
                            <a:lnSpc>
                              <a:spcPts val="1500"/>
                            </a:lnSpc>
                            <a:buNone/>
                            <a:tabLst>
                              <a:tab pos="228600" algn="l"/>
                              <a:tab pos="2971800" algn="ctr"/>
                              <a:tab pos="5943600" algn="r"/>
                            </a:tabLst>
                          </a:pPr>
                          <a:r>
                            <a:rPr lang="en-US" sz="1600">
                              <a:effectLst/>
                            </a:rPr>
                            <a:t>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−5.46</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0.12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0.000593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−6.83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1.14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0.802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417499121"/>
                      </a:ext>
                    </a:extLst>
                  </a:tr>
                  <a:tr h="270237">
                    <a:tc>
                      <a:txBody>
                        <a:bodyPr/>
                        <a:lstStyle/>
                        <a:p>
                          <a:pPr marL="0" marR="0" algn="ctr">
                            <a:lnSpc>
                              <a:spcPts val="1500"/>
                            </a:lnSpc>
                            <a:buNone/>
                            <a:tabLst>
                              <a:tab pos="228600" algn="l"/>
                              <a:tab pos="2971800" algn="ctr"/>
                              <a:tab pos="5943600" algn="r"/>
                            </a:tabLst>
                          </a:pPr>
                          <a:r>
                            <a:rPr lang="en-US" sz="1600">
                              <a:effectLst/>
                            </a:rPr>
                            <a:t>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−5.46</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3.37E-5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−6.83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0.535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0.292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1.72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3530081853"/>
                      </a:ext>
                    </a:extLst>
                  </a:tr>
                  <a:tr h="270237">
                    <a:tc>
                      <a:txBody>
                        <a:bodyPr/>
                        <a:lstStyle/>
                        <a:p>
                          <a:pPr marL="0" marR="0" algn="ctr">
                            <a:lnSpc>
                              <a:spcPts val="1500"/>
                            </a:lnSpc>
                            <a:buNone/>
                            <a:tabLst>
                              <a:tab pos="228600" algn="l"/>
                              <a:tab pos="2971800" algn="ctr"/>
                              <a:tab pos="5943600" algn="r"/>
                            </a:tabLst>
                          </a:pPr>
                          <a:r>
                            <a:rPr lang="en-US" sz="1600">
                              <a:effectLst/>
                            </a:rPr>
                            <a:t>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−5.46</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0.353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1.8E-31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−6.83</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0.418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0.262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dirty="0">
                              <a:effectLst/>
                            </a:rPr>
                            <a:t>1.27</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2035794988"/>
                      </a:ext>
                    </a:extLst>
                  </a:tr>
                </a:tbl>
              </a:graphicData>
            </a:graphic>
          </p:graphicFrame>
        </mc:Choice>
        <mc:Fallback xmlns="">
          <p:graphicFrame>
            <p:nvGraphicFramePr>
              <p:cNvPr id="5" name="Table 4">
                <a:extLst>
                  <a:ext uri="{FF2B5EF4-FFF2-40B4-BE49-F238E27FC236}">
                    <a16:creationId xmlns:a16="http://schemas.microsoft.com/office/drawing/2014/main" id="{C2DACAF9-234C-EA7C-2B50-D2E1D49AE791}"/>
                  </a:ext>
                </a:extLst>
              </p:cNvPr>
              <p:cNvGraphicFramePr>
                <a:graphicFrameLocks noGrp="1"/>
              </p:cNvGraphicFramePr>
              <p:nvPr>
                <p:extLst>
                  <p:ext uri="{D42A27DB-BD31-4B8C-83A1-F6EECF244321}">
                    <p14:modId xmlns:p14="http://schemas.microsoft.com/office/powerpoint/2010/main" val="888402097"/>
                  </p:ext>
                </p:extLst>
              </p:nvPr>
            </p:nvGraphicFramePr>
            <p:xfrm>
              <a:off x="103333" y="1275284"/>
              <a:ext cx="8734070" cy="1891659"/>
            </p:xfrm>
            <a:graphic>
              <a:graphicData uri="http://schemas.openxmlformats.org/drawingml/2006/table">
                <a:tbl>
                  <a:tblPr firstRow="1" firstCol="1" bandRow="1">
                    <a:tableStyleId>{5C22544A-7EE6-4342-B048-85BDC9FD1C3A}</a:tableStyleId>
                  </a:tblPr>
                  <a:tblGrid>
                    <a:gridCol w="941327">
                      <a:extLst>
                        <a:ext uri="{9D8B030D-6E8A-4147-A177-3AD203B41FA5}">
                          <a16:colId xmlns:a16="http://schemas.microsoft.com/office/drawing/2014/main" val="1283460164"/>
                        </a:ext>
                      </a:extLst>
                    </a:gridCol>
                    <a:gridCol w="977358">
                      <a:extLst>
                        <a:ext uri="{9D8B030D-6E8A-4147-A177-3AD203B41FA5}">
                          <a16:colId xmlns:a16="http://schemas.microsoft.com/office/drawing/2014/main" val="3371968868"/>
                        </a:ext>
                      </a:extLst>
                    </a:gridCol>
                    <a:gridCol w="979160">
                      <a:extLst>
                        <a:ext uri="{9D8B030D-6E8A-4147-A177-3AD203B41FA5}">
                          <a16:colId xmlns:a16="http://schemas.microsoft.com/office/drawing/2014/main" val="3615733009"/>
                        </a:ext>
                      </a:extLst>
                    </a:gridCol>
                    <a:gridCol w="992672">
                      <a:extLst>
                        <a:ext uri="{9D8B030D-6E8A-4147-A177-3AD203B41FA5}">
                          <a16:colId xmlns:a16="http://schemas.microsoft.com/office/drawing/2014/main" val="2814735545"/>
                        </a:ext>
                      </a:extLst>
                    </a:gridCol>
                    <a:gridCol w="1026001">
                      <a:extLst>
                        <a:ext uri="{9D8B030D-6E8A-4147-A177-3AD203B41FA5}">
                          <a16:colId xmlns:a16="http://schemas.microsoft.com/office/drawing/2014/main" val="1755171762"/>
                        </a:ext>
                      </a:extLst>
                    </a:gridCol>
                    <a:gridCol w="896287">
                      <a:extLst>
                        <a:ext uri="{9D8B030D-6E8A-4147-A177-3AD203B41FA5}">
                          <a16:colId xmlns:a16="http://schemas.microsoft.com/office/drawing/2014/main" val="2634774381"/>
                        </a:ext>
                      </a:extLst>
                    </a:gridCol>
                    <a:gridCol w="985465">
                      <a:extLst>
                        <a:ext uri="{9D8B030D-6E8A-4147-A177-3AD203B41FA5}">
                          <a16:colId xmlns:a16="http://schemas.microsoft.com/office/drawing/2014/main" val="2513517264"/>
                        </a:ext>
                      </a:extLst>
                    </a:gridCol>
                    <a:gridCol w="953938">
                      <a:extLst>
                        <a:ext uri="{9D8B030D-6E8A-4147-A177-3AD203B41FA5}">
                          <a16:colId xmlns:a16="http://schemas.microsoft.com/office/drawing/2014/main" val="3492984278"/>
                        </a:ext>
                      </a:extLst>
                    </a:gridCol>
                    <a:gridCol w="981862">
                      <a:extLst>
                        <a:ext uri="{9D8B030D-6E8A-4147-A177-3AD203B41FA5}">
                          <a16:colId xmlns:a16="http://schemas.microsoft.com/office/drawing/2014/main" val="824914052"/>
                        </a:ext>
                      </a:extLst>
                    </a:gridCol>
                  </a:tblGrid>
                  <a:tr h="270237">
                    <a:tc>
                      <a:txBody>
                        <a:bodyPr/>
                        <a:lstStyle/>
                        <a:p>
                          <a:endParaRPr lang="en-US"/>
                        </a:p>
                      </a:txBody>
                      <a:tcPr marL="97285" marR="97285" marT="0" marB="0" anchor="ctr">
                        <a:blipFill>
                          <a:blip r:embed="rId2"/>
                          <a:stretch>
                            <a:fillRect l="-645" t="-2273" r="-827742" b="-638636"/>
                          </a:stretch>
                        </a:blipFill>
                      </a:tcPr>
                    </a:tc>
                    <a:tc>
                      <a:txBody>
                        <a:bodyPr/>
                        <a:lstStyle/>
                        <a:p>
                          <a:endParaRPr lang="en-US"/>
                        </a:p>
                      </a:txBody>
                      <a:tcPr marL="97285" marR="97285" marT="0" marB="0" anchor="ctr">
                        <a:blipFill>
                          <a:blip r:embed="rId2"/>
                          <a:stretch>
                            <a:fillRect l="-97500" t="-2273" r="-701875" b="-638636"/>
                          </a:stretch>
                        </a:blipFill>
                      </a:tcPr>
                    </a:tc>
                    <a:tc>
                      <a:txBody>
                        <a:bodyPr/>
                        <a:lstStyle/>
                        <a:p>
                          <a:endParaRPr lang="en-US"/>
                        </a:p>
                      </a:txBody>
                      <a:tcPr marL="97285" marR="97285" marT="0" marB="0" anchor="ctr">
                        <a:blipFill>
                          <a:blip r:embed="rId2"/>
                          <a:stretch>
                            <a:fillRect l="-196273" t="-2273" r="-597516" b="-638636"/>
                          </a:stretch>
                        </a:blipFill>
                      </a:tcPr>
                    </a:tc>
                    <a:tc>
                      <a:txBody>
                        <a:bodyPr/>
                        <a:lstStyle/>
                        <a:p>
                          <a:endParaRPr lang="en-US"/>
                        </a:p>
                      </a:txBody>
                      <a:tcPr marL="97285" marR="97285" marT="0" marB="0" anchor="ctr">
                        <a:blipFill>
                          <a:blip r:embed="rId2"/>
                          <a:stretch>
                            <a:fillRect l="-292638" t="-2273" r="-490184" b="-638636"/>
                          </a:stretch>
                        </a:blipFill>
                      </a:tcPr>
                    </a:tc>
                    <a:tc>
                      <a:txBody>
                        <a:bodyPr/>
                        <a:lstStyle/>
                        <a:p>
                          <a:endParaRPr lang="en-US"/>
                        </a:p>
                      </a:txBody>
                      <a:tcPr marL="97285" marR="97285" marT="0" marB="0" anchor="ctr">
                        <a:blipFill>
                          <a:blip r:embed="rId2"/>
                          <a:stretch>
                            <a:fillRect l="-380952" t="-2273" r="-375595" b="-638636"/>
                          </a:stretch>
                        </a:blipFill>
                      </a:tcPr>
                    </a:tc>
                    <a:tc>
                      <a:txBody>
                        <a:bodyPr/>
                        <a:lstStyle/>
                        <a:p>
                          <a:endParaRPr lang="en-US"/>
                        </a:p>
                      </a:txBody>
                      <a:tcPr marL="97285" marR="97285" marT="0" marB="0" anchor="ctr">
                        <a:blipFill>
                          <a:blip r:embed="rId2"/>
                          <a:stretch>
                            <a:fillRect l="-549660" t="-2273" r="-329252" b="-638636"/>
                          </a:stretch>
                        </a:blipFill>
                      </a:tcPr>
                    </a:tc>
                    <a:tc>
                      <a:txBody>
                        <a:bodyPr/>
                        <a:lstStyle/>
                        <a:p>
                          <a:endParaRPr lang="en-US"/>
                        </a:p>
                      </a:txBody>
                      <a:tcPr marL="97285" marR="97285" marT="0" marB="0" anchor="ctr">
                        <a:blipFill>
                          <a:blip r:embed="rId2"/>
                          <a:stretch>
                            <a:fillRect l="-589506" t="-2273" r="-198765" b="-638636"/>
                          </a:stretch>
                        </a:blipFill>
                      </a:tcPr>
                    </a:tc>
                    <a:tc>
                      <a:txBody>
                        <a:bodyPr/>
                        <a:lstStyle/>
                        <a:p>
                          <a:endParaRPr lang="en-US"/>
                        </a:p>
                      </a:txBody>
                      <a:tcPr marL="97285" marR="97285" marT="0" marB="0" anchor="ctr">
                        <a:blipFill>
                          <a:blip r:embed="rId2"/>
                          <a:stretch>
                            <a:fillRect l="-711465" t="-2273" r="-105096" b="-638636"/>
                          </a:stretch>
                        </a:blipFill>
                      </a:tcPr>
                    </a:tc>
                    <a:tc>
                      <a:txBody>
                        <a:bodyPr/>
                        <a:lstStyle/>
                        <a:p>
                          <a:endParaRPr lang="en-US"/>
                        </a:p>
                      </a:txBody>
                      <a:tcPr marL="97285" marR="97285" marT="0" marB="0" anchor="ctr">
                        <a:blipFill>
                          <a:blip r:embed="rId2"/>
                          <a:stretch>
                            <a:fillRect l="-791304" t="-2273" r="-2484" b="-638636"/>
                          </a:stretch>
                        </a:blipFill>
                      </a:tcPr>
                    </a:tc>
                    <a:extLst>
                      <a:ext uri="{0D108BD9-81ED-4DB2-BD59-A6C34878D82A}">
                        <a16:rowId xmlns:a16="http://schemas.microsoft.com/office/drawing/2014/main" val="741997381"/>
                      </a:ext>
                    </a:extLst>
                  </a:tr>
                  <a:tr h="270237">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196273" t="-100000" r="-597516" b="-524444"/>
                          </a:stretch>
                        </a:blipFill>
                      </a:tcPr>
                    </a:tc>
                    <a:tc>
                      <a:txBody>
                        <a:bodyPr/>
                        <a:lstStyle/>
                        <a:p>
                          <a:pPr marL="0" marR="0" algn="ctr">
                            <a:lnSpc>
                              <a:spcPts val="1500"/>
                            </a:lnSpc>
                            <a:buNone/>
                            <a:tabLst>
                              <a:tab pos="228600" algn="l"/>
                              <a:tab pos="2971800" algn="ctr"/>
                              <a:tab pos="5943600" algn="r"/>
                            </a:tabLst>
                          </a:pPr>
                          <a:r>
                            <a:rPr lang="en-US" sz="1600">
                              <a:effectLst/>
                            </a:rPr>
                            <a:t>0.633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0.311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549660" t="-100000" r="-329252" b="-524444"/>
                          </a:stretch>
                        </a:blipFill>
                      </a:tcPr>
                    </a:tc>
                    <a:tc>
                      <a:txBody>
                        <a:bodyPr/>
                        <a:lstStyle/>
                        <a:p>
                          <a:pPr marL="0" marR="0" algn="ctr">
                            <a:lnSpc>
                              <a:spcPts val="1500"/>
                            </a:lnSpc>
                            <a:buNone/>
                            <a:tabLst>
                              <a:tab pos="228600" algn="l"/>
                              <a:tab pos="2971800" algn="ctr"/>
                              <a:tab pos="5943600" algn="r"/>
                            </a:tabLst>
                          </a:pPr>
                          <a:r>
                            <a:rPr lang="en-US" sz="1600">
                              <a:effectLst/>
                            </a:rPr>
                            <a:t>4.08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3.51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4060211471"/>
                      </a:ext>
                    </a:extLst>
                  </a:tr>
                  <a:tr h="270237">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196273" t="-204545" r="-597516" b="-436364"/>
                          </a:stretch>
                        </a:blipFill>
                      </a:tcP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0.539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549660" t="-204545" r="-329252" b="-436364"/>
                          </a:stretch>
                        </a:blipFill>
                      </a:tcPr>
                    </a:tc>
                    <a:tc>
                      <a:txBody>
                        <a:bodyPr/>
                        <a:lstStyle/>
                        <a:p>
                          <a:pPr marL="0" marR="0" algn="ctr">
                            <a:lnSpc>
                              <a:spcPts val="1500"/>
                            </a:lnSpc>
                            <a:buNone/>
                            <a:tabLst>
                              <a:tab pos="228600" algn="l"/>
                              <a:tab pos="2971800" algn="ctr"/>
                              <a:tab pos="5943600" algn="r"/>
                            </a:tabLst>
                          </a:pPr>
                          <a:r>
                            <a:rPr lang="en-US" sz="1600">
                              <a:effectLst/>
                            </a:rPr>
                            <a:t>2.52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4.48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500122479"/>
                      </a:ext>
                    </a:extLst>
                  </a:tr>
                  <a:tr h="270237">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196273" t="-297778" r="-597516" b="-326667"/>
                          </a:stretch>
                        </a:blipFill>
                      </a:tcPr>
                    </a:tc>
                    <a:tc>
                      <a:txBody>
                        <a:bodyPr/>
                        <a:lstStyle/>
                        <a:p>
                          <a:pPr marL="0" marR="0" algn="ctr">
                            <a:lnSpc>
                              <a:spcPts val="1500"/>
                            </a:lnSpc>
                            <a:buNone/>
                            <a:tabLst>
                              <a:tab pos="228600" algn="l"/>
                              <a:tab pos="2971800" algn="ctr"/>
                              <a:tab pos="5943600" algn="r"/>
                            </a:tabLst>
                          </a:pPr>
                          <a:r>
                            <a:rPr lang="en-US" sz="1600">
                              <a:effectLst/>
                            </a:rPr>
                            <a:t>0.244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0.133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549660" t="-297778" r="-329252" b="-326667"/>
                          </a:stretch>
                        </a:blipFill>
                      </a:tcPr>
                    </a:tc>
                    <a:tc>
                      <a:txBody>
                        <a:bodyPr/>
                        <a:lstStyle/>
                        <a:p>
                          <a:pPr marL="0" marR="0" algn="ctr">
                            <a:lnSpc>
                              <a:spcPts val="1500"/>
                            </a:lnSpc>
                            <a:buNone/>
                            <a:tabLst>
                              <a:tab pos="228600" algn="l"/>
                              <a:tab pos="2971800" algn="ctr"/>
                              <a:tab pos="5943600" algn="r"/>
                            </a:tabLst>
                          </a:pPr>
                          <a:r>
                            <a:rPr lang="en-US" sz="1600">
                              <a:effectLst/>
                            </a:rPr>
                            <a:t>1.68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1.09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3.93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2219563742"/>
                      </a:ext>
                    </a:extLst>
                  </a:tr>
                  <a:tr h="270237">
                    <a:tc>
                      <a:txBody>
                        <a:bodyPr/>
                        <a:lstStyle/>
                        <a:p>
                          <a:pPr marL="0" marR="0" algn="ctr">
                            <a:lnSpc>
                              <a:spcPts val="1500"/>
                            </a:lnSpc>
                            <a:buNone/>
                            <a:tabLst>
                              <a:tab pos="228600" algn="l"/>
                              <a:tab pos="2971800" algn="ctr"/>
                              <a:tab pos="5943600" algn="r"/>
                            </a:tabLst>
                          </a:pPr>
                          <a:r>
                            <a:rPr lang="en-US" sz="1600">
                              <a:effectLst/>
                            </a:rPr>
                            <a:t>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196273" t="-406818" r="-597516" b="-234091"/>
                          </a:stretch>
                        </a:blipFill>
                      </a:tcPr>
                    </a:tc>
                    <a:tc>
                      <a:txBody>
                        <a:bodyPr/>
                        <a:lstStyle/>
                        <a:p>
                          <a:pPr marL="0" marR="0" algn="ctr">
                            <a:lnSpc>
                              <a:spcPts val="1500"/>
                            </a:lnSpc>
                            <a:buNone/>
                            <a:tabLst>
                              <a:tab pos="228600" algn="l"/>
                              <a:tab pos="2971800" algn="ctr"/>
                              <a:tab pos="5943600" algn="r"/>
                            </a:tabLst>
                          </a:pPr>
                          <a:r>
                            <a:rPr lang="en-US" sz="1600">
                              <a:effectLst/>
                            </a:rPr>
                            <a:t>0.12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0.000593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549660" t="-406818" r="-329252" b="-234091"/>
                          </a:stretch>
                        </a:blipFill>
                      </a:tcPr>
                    </a:tc>
                    <a:tc>
                      <a:txBody>
                        <a:bodyPr/>
                        <a:lstStyle/>
                        <a:p>
                          <a:pPr marL="0" marR="0" algn="ctr">
                            <a:lnSpc>
                              <a:spcPts val="1500"/>
                            </a:lnSpc>
                            <a:buNone/>
                            <a:tabLst>
                              <a:tab pos="228600" algn="l"/>
                              <a:tab pos="2971800" algn="ctr"/>
                              <a:tab pos="5943600" algn="r"/>
                            </a:tabLst>
                          </a:pPr>
                          <a:r>
                            <a:rPr lang="en-US" sz="1600">
                              <a:effectLst/>
                            </a:rPr>
                            <a:t>1.14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0.802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417499121"/>
                      </a:ext>
                    </a:extLst>
                  </a:tr>
                  <a:tr h="270237">
                    <a:tc>
                      <a:txBody>
                        <a:bodyPr/>
                        <a:lstStyle/>
                        <a:p>
                          <a:pPr marL="0" marR="0" algn="ctr">
                            <a:lnSpc>
                              <a:spcPts val="1500"/>
                            </a:lnSpc>
                            <a:buNone/>
                            <a:tabLst>
                              <a:tab pos="228600" algn="l"/>
                              <a:tab pos="2971800" algn="ctr"/>
                              <a:tab pos="5943600" algn="r"/>
                            </a:tabLst>
                          </a:pPr>
                          <a:r>
                            <a:rPr lang="en-US" sz="1600">
                              <a:effectLst/>
                            </a:rPr>
                            <a:t>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196273" t="-495556" r="-597516" b="-128889"/>
                          </a:stretch>
                        </a:blipFill>
                      </a:tcPr>
                    </a:tc>
                    <a:tc>
                      <a:txBody>
                        <a:bodyPr/>
                        <a:lstStyle/>
                        <a:p>
                          <a:pPr marL="0" marR="0" algn="ctr">
                            <a:lnSpc>
                              <a:spcPts val="1500"/>
                            </a:lnSpc>
                            <a:buNone/>
                            <a:tabLst>
                              <a:tab pos="228600" algn="l"/>
                              <a:tab pos="2971800" algn="ctr"/>
                              <a:tab pos="5943600" algn="r"/>
                            </a:tabLst>
                          </a:pPr>
                          <a:r>
                            <a:rPr lang="en-US" sz="1600">
                              <a:effectLst/>
                            </a:rPr>
                            <a:t>0.794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3.37E-5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549660" t="-495556" r="-329252" b="-128889"/>
                          </a:stretch>
                        </a:blipFill>
                      </a:tcPr>
                    </a:tc>
                    <a:tc>
                      <a:txBody>
                        <a:bodyPr/>
                        <a:lstStyle/>
                        <a:p>
                          <a:pPr marL="0" marR="0" algn="ctr">
                            <a:lnSpc>
                              <a:spcPts val="1500"/>
                            </a:lnSpc>
                            <a:buNone/>
                            <a:tabLst>
                              <a:tab pos="228600" algn="l"/>
                              <a:tab pos="2971800" algn="ctr"/>
                              <a:tab pos="5943600" algn="r"/>
                            </a:tabLst>
                          </a:pPr>
                          <a:r>
                            <a:rPr lang="en-US" sz="1600">
                              <a:effectLst/>
                            </a:rPr>
                            <a:t>0.535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0.292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1.72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3530081853"/>
                      </a:ext>
                    </a:extLst>
                  </a:tr>
                  <a:tr h="270237">
                    <a:tc>
                      <a:txBody>
                        <a:bodyPr/>
                        <a:lstStyle/>
                        <a:p>
                          <a:pPr marL="0" marR="0" algn="ctr">
                            <a:lnSpc>
                              <a:spcPts val="1500"/>
                            </a:lnSpc>
                            <a:buNone/>
                            <a:tabLst>
                              <a:tab pos="228600" algn="l"/>
                              <a:tab pos="2971800" algn="ctr"/>
                              <a:tab pos="5943600" algn="r"/>
                            </a:tabLst>
                          </a:pPr>
                          <a:r>
                            <a:rPr lang="en-US" sz="1600">
                              <a:effectLst/>
                            </a:rPr>
                            <a:t>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0.723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196273" t="-609091" r="-597516" b="-31818"/>
                          </a:stretch>
                        </a:blipFill>
                      </a:tcPr>
                    </a:tc>
                    <a:tc>
                      <a:txBody>
                        <a:bodyPr/>
                        <a:lstStyle/>
                        <a:p>
                          <a:pPr marL="0" marR="0" algn="ctr">
                            <a:lnSpc>
                              <a:spcPts val="1500"/>
                            </a:lnSpc>
                            <a:buNone/>
                            <a:tabLst>
                              <a:tab pos="228600" algn="l"/>
                              <a:tab pos="2971800" algn="ctr"/>
                              <a:tab pos="5943600" algn="r"/>
                            </a:tabLst>
                          </a:pPr>
                          <a:r>
                            <a:rPr lang="en-US" sz="1600">
                              <a:effectLst/>
                            </a:rPr>
                            <a:t>0.353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1.8E-31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endParaRPr lang="en-US"/>
                        </a:p>
                      </a:txBody>
                      <a:tcPr marL="97285" marR="97285" marT="0" marB="0" anchor="ctr">
                        <a:blipFill>
                          <a:blip r:embed="rId2"/>
                          <a:stretch>
                            <a:fillRect l="-549660" t="-609091" r="-329252" b="-31818"/>
                          </a:stretch>
                        </a:blipFill>
                      </a:tcPr>
                    </a:tc>
                    <a:tc>
                      <a:txBody>
                        <a:bodyPr/>
                        <a:lstStyle/>
                        <a:p>
                          <a:pPr marL="0" marR="0" algn="ctr">
                            <a:lnSpc>
                              <a:spcPts val="1500"/>
                            </a:lnSpc>
                            <a:buNone/>
                            <a:tabLst>
                              <a:tab pos="228600" algn="l"/>
                              <a:tab pos="2971800" algn="ctr"/>
                              <a:tab pos="5943600" algn="r"/>
                            </a:tabLst>
                          </a:pPr>
                          <a:r>
                            <a:rPr lang="en-US" sz="1600">
                              <a:effectLst/>
                            </a:rPr>
                            <a:t>0.418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a:effectLst/>
                            </a:rPr>
                            <a:t>0.262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tc>
                      <a:txBody>
                        <a:bodyPr/>
                        <a:lstStyle/>
                        <a:p>
                          <a:pPr marL="0" marR="0" algn="ctr">
                            <a:lnSpc>
                              <a:spcPts val="1500"/>
                            </a:lnSpc>
                            <a:buNone/>
                            <a:tabLst>
                              <a:tab pos="228600" algn="l"/>
                              <a:tab pos="2971800" algn="ctr"/>
                              <a:tab pos="5943600" algn="r"/>
                            </a:tabLst>
                          </a:pPr>
                          <a:r>
                            <a:rPr lang="en-US" sz="1600" dirty="0">
                              <a:effectLst/>
                            </a:rPr>
                            <a:t>1.27</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7285" marR="97285" marT="0" marB="0" anchor="ctr"/>
                    </a:tc>
                    <a:extLst>
                      <a:ext uri="{0D108BD9-81ED-4DB2-BD59-A6C34878D82A}">
                        <a16:rowId xmlns:a16="http://schemas.microsoft.com/office/drawing/2014/main" val="2035794988"/>
                      </a:ext>
                    </a:extLst>
                  </a:tr>
                </a:tbl>
              </a:graphicData>
            </a:graphic>
          </p:graphicFrame>
        </mc:Fallback>
      </mc:AlternateContent>
      <p:pic>
        <p:nvPicPr>
          <p:cNvPr id="6" name="Picture 5">
            <a:extLst>
              <a:ext uri="{FF2B5EF4-FFF2-40B4-BE49-F238E27FC236}">
                <a16:creationId xmlns:a16="http://schemas.microsoft.com/office/drawing/2014/main" id="{257B9516-1C78-3BB0-27D5-AA02C97F20AE}"/>
              </a:ext>
            </a:extLst>
          </p:cNvPr>
          <p:cNvPicPr>
            <a:picLocks noChangeAspect="1"/>
          </p:cNvPicPr>
          <p:nvPr/>
        </p:nvPicPr>
        <p:blipFill>
          <a:blip r:embed="rId3"/>
          <a:stretch>
            <a:fillRect/>
          </a:stretch>
        </p:blipFill>
        <p:spPr>
          <a:xfrm>
            <a:off x="398254" y="3249788"/>
            <a:ext cx="4267200" cy="3200400"/>
          </a:xfrm>
          <a:prstGeom prst="rect">
            <a:avLst/>
          </a:prstGeom>
        </p:spPr>
      </p:pic>
      <p:pic>
        <p:nvPicPr>
          <p:cNvPr id="7" name="Picture 6">
            <a:extLst>
              <a:ext uri="{FF2B5EF4-FFF2-40B4-BE49-F238E27FC236}">
                <a16:creationId xmlns:a16="http://schemas.microsoft.com/office/drawing/2014/main" id="{3CBD1F70-53BF-F1FB-005C-B41ABCADDD05}"/>
              </a:ext>
            </a:extLst>
          </p:cNvPr>
          <p:cNvPicPr>
            <a:picLocks noChangeAspect="1"/>
          </p:cNvPicPr>
          <p:nvPr/>
        </p:nvPicPr>
        <p:blipFill>
          <a:blip r:embed="rId4"/>
          <a:stretch>
            <a:fillRect/>
          </a:stretch>
        </p:blipFill>
        <p:spPr>
          <a:xfrm>
            <a:off x="4550000" y="3249788"/>
            <a:ext cx="4267200" cy="32004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8EA0E10-3749-E272-82E9-3338C20D3870}"/>
                  </a:ext>
                </a:extLst>
              </p:cNvPr>
              <p:cNvSpPr txBox="1"/>
              <p:nvPr/>
            </p:nvSpPr>
            <p:spPr>
              <a:xfrm>
                <a:off x="1219201" y="3302620"/>
                <a:ext cx="914866"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=5</m:t>
                      </m:r>
                    </m:oMath>
                  </m:oMathPara>
                </a14:m>
                <a:endParaRPr lang="en-US" dirty="0"/>
              </a:p>
            </p:txBody>
          </p:sp>
        </mc:Choice>
        <mc:Fallback xmlns="">
          <p:sp>
            <p:nvSpPr>
              <p:cNvPr id="8" name="TextBox 7">
                <a:extLst>
                  <a:ext uri="{FF2B5EF4-FFF2-40B4-BE49-F238E27FC236}">
                    <a16:creationId xmlns:a16="http://schemas.microsoft.com/office/drawing/2014/main" id="{18EA0E10-3749-E272-82E9-3338C20D3870}"/>
                  </a:ext>
                </a:extLst>
              </p:cNvPr>
              <p:cNvSpPr txBox="1">
                <a:spLocks noRot="1" noChangeAspect="1" noMove="1" noResize="1" noEditPoints="1" noAdjustHandles="1" noChangeArrowheads="1" noChangeShapeType="1" noTextEdit="1"/>
              </p:cNvSpPr>
              <p:nvPr/>
            </p:nvSpPr>
            <p:spPr>
              <a:xfrm>
                <a:off x="1219201" y="3302620"/>
                <a:ext cx="914866" cy="391261"/>
              </a:xfrm>
              <a:prstGeom prst="rect">
                <a:avLst/>
              </a:prstGeom>
              <a:blipFill>
                <a:blip r:embed="rId5"/>
                <a:stretch>
                  <a:fillRect b="-3125"/>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F58205B-3C54-5A28-1171-25FA48F8B4EF}"/>
              </a:ext>
            </a:extLst>
          </p:cNvPr>
          <p:cNvSpPr txBox="1"/>
          <p:nvPr/>
        </p:nvSpPr>
        <p:spPr>
          <a:xfrm>
            <a:off x="6012161" y="3550381"/>
            <a:ext cx="1354858" cy="369332"/>
          </a:xfrm>
          <a:prstGeom prst="rect">
            <a:avLst/>
          </a:prstGeom>
          <a:noFill/>
        </p:spPr>
        <p:txBody>
          <a:bodyPr wrap="none" rtlCol="0">
            <a:spAutoFit/>
          </a:bodyPr>
          <a:lstStyle/>
          <a:p>
            <a:r>
              <a:rPr lang="en-US" dirty="0"/>
              <a:t>exploitation</a:t>
            </a:r>
          </a:p>
        </p:txBody>
      </p:sp>
    </p:spTree>
    <p:extLst>
      <p:ext uri="{BB962C8B-B14F-4D97-AF65-F5344CB8AC3E}">
        <p14:creationId xmlns:p14="http://schemas.microsoft.com/office/powerpoint/2010/main" val="3595587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063780-473F-3442-3F82-641627121F7D}"/>
              </a:ext>
            </a:extLst>
          </p:cNvPr>
          <p:cNvSpPr>
            <a:spLocks noGrp="1"/>
          </p:cNvSpPr>
          <p:nvPr>
            <p:ph type="ctrTitle"/>
          </p:nvPr>
        </p:nvSpPr>
        <p:spPr>
          <a:xfrm>
            <a:off x="685800" y="1711923"/>
            <a:ext cx="7772400" cy="1888528"/>
          </a:xfrm>
        </p:spPr>
        <p:txBody>
          <a:bodyPr>
            <a:normAutofit/>
          </a:bodyPr>
          <a:lstStyle/>
          <a:p>
            <a:r>
              <a:rPr lang="en-US" dirty="0"/>
              <a:t>10.1</a:t>
            </a:r>
            <a:br>
              <a:rPr lang="en-US" dirty="0"/>
            </a:br>
            <a:br>
              <a:rPr lang="en-US" dirty="0"/>
            </a:br>
            <a:r>
              <a:rPr lang="en-US" dirty="0"/>
              <a:t>Introduction</a:t>
            </a:r>
          </a:p>
        </p:txBody>
      </p:sp>
      <p:sp>
        <p:nvSpPr>
          <p:cNvPr id="5" name="Subtitle 4">
            <a:extLst>
              <a:ext uri="{FF2B5EF4-FFF2-40B4-BE49-F238E27FC236}">
                <a16:creationId xmlns:a16="http://schemas.microsoft.com/office/drawing/2014/main" id="{26068D98-BE02-733F-D163-C8D5676A15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8681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19D4A0B-89EA-AB94-9944-A0FFE9AB683B}"/>
                  </a:ext>
                </a:extLst>
              </p:cNvPr>
              <p:cNvSpPr>
                <a:spLocks noGrp="1"/>
              </p:cNvSpPr>
              <p:nvPr>
                <p:ph type="body" sz="quarter" idx="10"/>
              </p:nvPr>
            </p:nvSpPr>
            <p:spPr>
              <a:xfrm>
                <a:off x="304800" y="751897"/>
                <a:ext cx="8534400" cy="5626600"/>
              </a:xfrm>
            </p:spPr>
            <p:txBody>
              <a:bodyPr/>
              <a:lstStyle/>
              <a:p>
                <a:r>
                  <a:rPr lang="en-US" sz="2000" dirty="0"/>
                  <a:t>After adding 7th sample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𝑇</m:t>
                        </m:r>
                      </m:sub>
                    </m:sSub>
                    <m:r>
                      <a:rPr lang="en-US" i="1">
                        <a:latin typeface="Cambria Math" panose="02040503050406030204" pitchFamily="18" charset="0"/>
                      </a:rPr>
                      <m:t>=−6.83</m:t>
                    </m:r>
                  </m:oMath>
                </a14:m>
                <a:r>
                  <a:rPr lang="en-US" dirty="0"/>
                  <a:t> is too ambitious, PI becomes very small</a:t>
                </a:r>
              </a:p>
              <a:p>
                <a:pPr lvl="1"/>
                <a:r>
                  <a:rPr lang="en-US" dirty="0"/>
                  <a:t>it would be necessary to make the target closer to the present best sample</a:t>
                </a:r>
              </a:p>
            </p:txBody>
          </p:sp>
        </mc:Choice>
        <mc:Fallback xmlns="">
          <p:sp>
            <p:nvSpPr>
              <p:cNvPr id="2" name="Text Placeholder 1">
                <a:extLst>
                  <a:ext uri="{FF2B5EF4-FFF2-40B4-BE49-F238E27FC236}">
                    <a16:creationId xmlns:a16="http://schemas.microsoft.com/office/drawing/2014/main" id="{B19D4A0B-89EA-AB94-9944-A0FFE9AB683B}"/>
                  </a:ext>
                </a:extLst>
              </p:cNvPr>
              <p:cNvSpPr>
                <a:spLocks noGrp="1" noRot="1" noChangeAspect="1" noMove="1" noResize="1" noEditPoints="1" noAdjustHandles="1" noChangeArrowheads="1" noChangeShapeType="1" noTextEdit="1"/>
              </p:cNvSpPr>
              <p:nvPr>
                <p:ph type="body" sz="quarter" idx="10"/>
              </p:nvPr>
            </p:nvSpPr>
            <p:spPr>
              <a:xfrm>
                <a:off x="304800" y="751897"/>
                <a:ext cx="8534400" cy="5626600"/>
              </a:xfrm>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527849E-049A-236F-FEA8-6765DEAC71DD}"/>
              </a:ext>
            </a:extLst>
          </p:cNvPr>
          <p:cNvSpPr>
            <a:spLocks noGrp="1"/>
          </p:cNvSpPr>
          <p:nvPr>
            <p:ph type="title"/>
          </p:nvPr>
        </p:nvSpPr>
        <p:spPr/>
        <p:txBody>
          <a:bodyPr>
            <a:normAutofit fontScale="90000"/>
          </a:bodyPr>
          <a:lstStyle/>
          <a:p>
            <a:r>
              <a:rPr lang="en-US" dirty="0"/>
              <a:t>Ex10.2) EGO with PI </a:t>
            </a:r>
            <a:r>
              <a:rPr lang="en-US" i="1" dirty="0"/>
              <a:t>cont</a:t>
            </a:r>
            <a:r>
              <a:rPr lang="en-US" dirty="0"/>
              <a:t>.</a:t>
            </a:r>
          </a:p>
        </p:txBody>
      </p:sp>
      <p:pic>
        <p:nvPicPr>
          <p:cNvPr id="4" name="Picture 3">
            <a:extLst>
              <a:ext uri="{FF2B5EF4-FFF2-40B4-BE49-F238E27FC236}">
                <a16:creationId xmlns:a16="http://schemas.microsoft.com/office/drawing/2014/main" id="{6338148B-39ED-FAD8-656B-5B75B88255FA}"/>
              </a:ext>
            </a:extLst>
          </p:cNvPr>
          <p:cNvPicPr>
            <a:picLocks noChangeAspect="1"/>
          </p:cNvPicPr>
          <p:nvPr/>
        </p:nvPicPr>
        <p:blipFill>
          <a:blip r:embed="rId3"/>
          <a:stretch>
            <a:fillRect/>
          </a:stretch>
        </p:blipFill>
        <p:spPr>
          <a:xfrm>
            <a:off x="342129" y="2446678"/>
            <a:ext cx="4267200" cy="3200400"/>
          </a:xfrm>
          <a:prstGeom prst="rect">
            <a:avLst/>
          </a:prstGeom>
        </p:spPr>
      </p:pic>
      <p:pic>
        <p:nvPicPr>
          <p:cNvPr id="5" name="Picture 4">
            <a:extLst>
              <a:ext uri="{FF2B5EF4-FFF2-40B4-BE49-F238E27FC236}">
                <a16:creationId xmlns:a16="http://schemas.microsoft.com/office/drawing/2014/main" id="{E8214294-432F-EC39-2907-358A126BC265}"/>
              </a:ext>
            </a:extLst>
          </p:cNvPr>
          <p:cNvPicPr>
            <a:picLocks noChangeAspect="1"/>
          </p:cNvPicPr>
          <p:nvPr/>
        </p:nvPicPr>
        <p:blipFill>
          <a:blip r:embed="rId4"/>
          <a:stretch>
            <a:fillRect/>
          </a:stretch>
        </p:blipFill>
        <p:spPr>
          <a:xfrm>
            <a:off x="4260081" y="2446678"/>
            <a:ext cx="4267200" cy="32004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C62B5AC-8614-1031-FC17-F9B33E9F68C2}"/>
                  </a:ext>
                </a:extLst>
              </p:cNvPr>
              <p:cNvSpPr txBox="1"/>
              <p:nvPr/>
            </p:nvSpPr>
            <p:spPr>
              <a:xfrm>
                <a:off x="1128291" y="2566639"/>
                <a:ext cx="914866" cy="391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=7</m:t>
                      </m:r>
                    </m:oMath>
                  </m:oMathPara>
                </a14:m>
                <a:endParaRPr lang="en-US" dirty="0"/>
              </a:p>
            </p:txBody>
          </p:sp>
        </mc:Choice>
        <mc:Fallback xmlns="">
          <p:sp>
            <p:nvSpPr>
              <p:cNvPr id="6" name="TextBox 5">
                <a:extLst>
                  <a:ext uri="{FF2B5EF4-FFF2-40B4-BE49-F238E27FC236}">
                    <a16:creationId xmlns:a16="http://schemas.microsoft.com/office/drawing/2014/main" id="{2C62B5AC-8614-1031-FC17-F9B33E9F68C2}"/>
                  </a:ext>
                </a:extLst>
              </p:cNvPr>
              <p:cNvSpPr txBox="1">
                <a:spLocks noRot="1" noChangeAspect="1" noMove="1" noResize="1" noEditPoints="1" noAdjustHandles="1" noChangeArrowheads="1" noChangeShapeType="1" noTextEdit="1"/>
              </p:cNvSpPr>
              <p:nvPr/>
            </p:nvSpPr>
            <p:spPr>
              <a:xfrm>
                <a:off x="1128291" y="2566639"/>
                <a:ext cx="914866" cy="391261"/>
              </a:xfrm>
              <a:prstGeom prst="rect">
                <a:avLst/>
              </a:prstGeom>
              <a:blipFill>
                <a:blip r:embed="rId5"/>
                <a:stretch>
                  <a:fillRect b="-312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D7C3F15-16D9-37B4-B8D8-7D8FE03A8E73}"/>
              </a:ext>
            </a:extLst>
          </p:cNvPr>
          <p:cNvSpPr txBox="1"/>
          <p:nvPr/>
        </p:nvSpPr>
        <p:spPr>
          <a:xfrm>
            <a:off x="5395491" y="2673152"/>
            <a:ext cx="1295996" cy="369332"/>
          </a:xfrm>
          <a:prstGeom prst="rect">
            <a:avLst/>
          </a:prstGeom>
          <a:noFill/>
        </p:spPr>
        <p:txBody>
          <a:bodyPr wrap="none" rtlCol="0">
            <a:spAutoFit/>
          </a:bodyPr>
          <a:lstStyle/>
          <a:p>
            <a:r>
              <a:rPr lang="en-US" dirty="0"/>
              <a:t>exploration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013B440-C86D-B461-4873-1B62DB76EED6}"/>
                  </a:ext>
                </a:extLst>
              </p:cNvPr>
              <p:cNvSpPr txBox="1"/>
              <p:nvPr/>
            </p:nvSpPr>
            <p:spPr>
              <a:xfrm>
                <a:off x="2500083" y="5736771"/>
                <a:ext cx="3543406" cy="369332"/>
              </a:xfrm>
              <a:prstGeom prst="rect">
                <a:avLst/>
              </a:prstGeom>
              <a:noFill/>
            </p:spPr>
            <p:txBody>
              <a:bodyPr wrap="none" rtlCol="0">
                <a:spAutoFit/>
              </a:bodyPr>
              <a:lstStyle/>
              <a:p>
                <a:r>
                  <a:rPr lang="en-US" dirty="0">
                    <a:solidFill>
                      <a:srgbClr val="0000FF"/>
                    </a:solidFill>
                  </a:rPr>
                  <a:t>Knowing achievable </a:t>
                </a:r>
                <a14:m>
                  <m:oMath xmlns:m="http://schemas.openxmlformats.org/officeDocument/2006/math">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𝑦</m:t>
                        </m:r>
                      </m:e>
                      <m:sub>
                        <m:r>
                          <a:rPr lang="en-US" b="0" i="1" smtClean="0">
                            <a:solidFill>
                              <a:srgbClr val="0000FF"/>
                            </a:solidFill>
                            <a:latin typeface="Cambria Math" panose="02040503050406030204" pitchFamily="18" charset="0"/>
                          </a:rPr>
                          <m:t>𝑇</m:t>
                        </m:r>
                      </m:sub>
                    </m:sSub>
                  </m:oMath>
                </a14:m>
                <a:r>
                  <a:rPr lang="en-US" dirty="0">
                    <a:solidFill>
                      <a:srgbClr val="0000FF"/>
                    </a:solidFill>
                  </a:rPr>
                  <a:t> is difficult!</a:t>
                </a:r>
              </a:p>
            </p:txBody>
          </p:sp>
        </mc:Choice>
        <mc:Fallback xmlns="">
          <p:sp>
            <p:nvSpPr>
              <p:cNvPr id="10" name="TextBox 9">
                <a:extLst>
                  <a:ext uri="{FF2B5EF4-FFF2-40B4-BE49-F238E27FC236}">
                    <a16:creationId xmlns:a16="http://schemas.microsoft.com/office/drawing/2014/main" id="{9013B440-C86D-B461-4873-1B62DB76EED6}"/>
                  </a:ext>
                </a:extLst>
              </p:cNvPr>
              <p:cNvSpPr txBox="1">
                <a:spLocks noRot="1" noChangeAspect="1" noMove="1" noResize="1" noEditPoints="1" noAdjustHandles="1" noChangeArrowheads="1" noChangeShapeType="1" noTextEdit="1"/>
              </p:cNvSpPr>
              <p:nvPr/>
            </p:nvSpPr>
            <p:spPr>
              <a:xfrm>
                <a:off x="2500083" y="5736771"/>
                <a:ext cx="3543406" cy="369332"/>
              </a:xfrm>
              <a:prstGeom prst="rect">
                <a:avLst/>
              </a:prstGeom>
              <a:blipFill>
                <a:blip r:embed="rId6"/>
                <a:stretch>
                  <a:fillRect l="-1377" t="-6557" r="-688" b="-26230"/>
                </a:stretch>
              </a:blipFill>
            </p:spPr>
            <p:txBody>
              <a:bodyPr/>
              <a:lstStyle/>
              <a:p>
                <a:r>
                  <a:rPr lang="en-US">
                    <a:noFill/>
                  </a:rPr>
                  <a:t> </a:t>
                </a:r>
              </a:p>
            </p:txBody>
          </p:sp>
        </mc:Fallback>
      </mc:AlternateContent>
    </p:spTree>
    <p:extLst>
      <p:ext uri="{BB962C8B-B14F-4D97-AF65-F5344CB8AC3E}">
        <p14:creationId xmlns:p14="http://schemas.microsoft.com/office/powerpoint/2010/main" val="468763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7D8A1EB-FFE9-5A2F-06F6-6C53FCD92EE4}"/>
                  </a:ext>
                </a:extLst>
              </p:cNvPr>
              <p:cNvSpPr>
                <a:spLocks noGrp="1"/>
              </p:cNvSpPr>
              <p:nvPr>
                <p:ph type="body" sz="quarter" idx="10"/>
              </p:nvPr>
            </p:nvSpPr>
            <p:spPr>
              <a:xfrm>
                <a:off x="304800" y="774200"/>
                <a:ext cx="8534400" cy="913351"/>
              </a:xfrm>
            </p:spPr>
            <p:txBody>
              <a:bodyPr>
                <a:normAutofit/>
              </a:bodyPr>
              <a:lstStyle/>
              <a:p>
                <a:r>
                  <a:rPr lang="en-US" sz="2000" dirty="0"/>
                  <a:t>Use optimal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𝑇</m:t>
                        </m:r>
                      </m:sub>
                    </m:sSub>
                    <m:r>
                      <a:rPr lang="en-US" sz="2000" i="1">
                        <a:latin typeface="Cambria Math" panose="02040503050406030204" pitchFamily="18" charset="0"/>
                      </a:rPr>
                      <m:t>=−6.02</m:t>
                    </m:r>
                  </m:oMath>
                </a14:m>
                <a:r>
                  <a:rPr lang="en-US" sz="2000" dirty="0"/>
                  <a:t>, found optimum in 3 iterations</a:t>
                </a:r>
              </a:p>
            </p:txBody>
          </p:sp>
        </mc:Choice>
        <mc:Fallback xmlns="">
          <p:sp>
            <p:nvSpPr>
              <p:cNvPr id="2" name="Text Placeholder 1">
                <a:extLst>
                  <a:ext uri="{FF2B5EF4-FFF2-40B4-BE49-F238E27FC236}">
                    <a16:creationId xmlns:a16="http://schemas.microsoft.com/office/drawing/2014/main" id="{77D8A1EB-FFE9-5A2F-06F6-6C53FCD92EE4}"/>
                  </a:ext>
                </a:extLst>
              </p:cNvPr>
              <p:cNvSpPr>
                <a:spLocks noGrp="1" noRot="1" noChangeAspect="1" noMove="1" noResize="1" noEditPoints="1" noAdjustHandles="1" noChangeArrowheads="1" noChangeShapeType="1" noTextEdit="1"/>
              </p:cNvSpPr>
              <p:nvPr>
                <p:ph type="body" sz="quarter" idx="10"/>
              </p:nvPr>
            </p:nvSpPr>
            <p:spPr>
              <a:xfrm>
                <a:off x="304800" y="774200"/>
                <a:ext cx="8534400" cy="913351"/>
              </a:xfrm>
              <a:blipFill>
                <a:blip r:embed="rId2"/>
                <a:stretch>
                  <a:fillRect l="-643" t="-60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3A4A3D1-2FD2-DE7B-7D7A-9ED4D4A0A130}"/>
              </a:ext>
            </a:extLst>
          </p:cNvPr>
          <p:cNvSpPr>
            <a:spLocks noGrp="1"/>
          </p:cNvSpPr>
          <p:nvPr>
            <p:ph type="title"/>
          </p:nvPr>
        </p:nvSpPr>
        <p:spPr/>
        <p:txBody>
          <a:bodyPr>
            <a:normAutofit fontScale="90000"/>
          </a:bodyPr>
          <a:lstStyle/>
          <a:p>
            <a:r>
              <a:rPr lang="en-US" dirty="0"/>
              <a:t>Ex10.3) PI with Optimum Target</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F0CD716-7D51-FE0C-06A6-D28E08DE1038}"/>
                  </a:ext>
                </a:extLst>
              </p:cNvPr>
              <p:cNvGraphicFramePr>
                <a:graphicFrameLocks noGrp="1"/>
              </p:cNvGraphicFramePr>
              <p:nvPr>
                <p:extLst>
                  <p:ext uri="{D42A27DB-BD31-4B8C-83A1-F6EECF244321}">
                    <p14:modId xmlns:p14="http://schemas.microsoft.com/office/powerpoint/2010/main" val="2472875558"/>
                  </p:ext>
                </p:extLst>
              </p:nvPr>
            </p:nvGraphicFramePr>
            <p:xfrm>
              <a:off x="172569" y="1137424"/>
              <a:ext cx="8798862" cy="1088968"/>
            </p:xfrm>
            <a:graphic>
              <a:graphicData uri="http://schemas.openxmlformats.org/drawingml/2006/table">
                <a:tbl>
                  <a:tblPr firstRow="1" firstCol="1" bandRow="1">
                    <a:tableStyleId>{5C22544A-7EE6-4342-B048-85BDC9FD1C3A}</a:tableStyleId>
                  </a:tblPr>
                  <a:tblGrid>
                    <a:gridCol w="948310">
                      <a:extLst>
                        <a:ext uri="{9D8B030D-6E8A-4147-A177-3AD203B41FA5}">
                          <a16:colId xmlns:a16="http://schemas.microsoft.com/office/drawing/2014/main" val="3697873447"/>
                        </a:ext>
                      </a:extLst>
                    </a:gridCol>
                    <a:gridCol w="984609">
                      <a:extLst>
                        <a:ext uri="{9D8B030D-6E8A-4147-A177-3AD203B41FA5}">
                          <a16:colId xmlns:a16="http://schemas.microsoft.com/office/drawing/2014/main" val="2849693519"/>
                        </a:ext>
                      </a:extLst>
                    </a:gridCol>
                    <a:gridCol w="986423">
                      <a:extLst>
                        <a:ext uri="{9D8B030D-6E8A-4147-A177-3AD203B41FA5}">
                          <a16:colId xmlns:a16="http://schemas.microsoft.com/office/drawing/2014/main" val="2422001325"/>
                        </a:ext>
                      </a:extLst>
                    </a:gridCol>
                    <a:gridCol w="1000036">
                      <a:extLst>
                        <a:ext uri="{9D8B030D-6E8A-4147-A177-3AD203B41FA5}">
                          <a16:colId xmlns:a16="http://schemas.microsoft.com/office/drawing/2014/main" val="3433110733"/>
                        </a:ext>
                      </a:extLst>
                    </a:gridCol>
                    <a:gridCol w="1033612">
                      <a:extLst>
                        <a:ext uri="{9D8B030D-6E8A-4147-A177-3AD203B41FA5}">
                          <a16:colId xmlns:a16="http://schemas.microsoft.com/office/drawing/2014/main" val="4199608673"/>
                        </a:ext>
                      </a:extLst>
                    </a:gridCol>
                    <a:gridCol w="902936">
                      <a:extLst>
                        <a:ext uri="{9D8B030D-6E8A-4147-A177-3AD203B41FA5}">
                          <a16:colId xmlns:a16="http://schemas.microsoft.com/office/drawing/2014/main" val="2486744457"/>
                        </a:ext>
                      </a:extLst>
                    </a:gridCol>
                    <a:gridCol w="992776">
                      <a:extLst>
                        <a:ext uri="{9D8B030D-6E8A-4147-A177-3AD203B41FA5}">
                          <a16:colId xmlns:a16="http://schemas.microsoft.com/office/drawing/2014/main" val="2440459658"/>
                        </a:ext>
                      </a:extLst>
                    </a:gridCol>
                    <a:gridCol w="961014">
                      <a:extLst>
                        <a:ext uri="{9D8B030D-6E8A-4147-A177-3AD203B41FA5}">
                          <a16:colId xmlns:a16="http://schemas.microsoft.com/office/drawing/2014/main" val="4001504203"/>
                        </a:ext>
                      </a:extLst>
                    </a:gridCol>
                    <a:gridCol w="989146">
                      <a:extLst>
                        <a:ext uri="{9D8B030D-6E8A-4147-A177-3AD203B41FA5}">
                          <a16:colId xmlns:a16="http://schemas.microsoft.com/office/drawing/2014/main" val="49570685"/>
                        </a:ext>
                      </a:extLst>
                    </a:gridCol>
                  </a:tblGrid>
                  <a:tr h="272242">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𝑛</m:t>
                                    </m:r>
                                  </m:e>
                                  <m:sub>
                                    <m:r>
                                      <a:rPr lang="en-US" sz="1600">
                                        <a:effectLst/>
                                        <a:latin typeface="Cambria Math" panose="02040503050406030204" pitchFamily="18" charset="0"/>
                                      </a:rPr>
                                      <m:t>𝑦</m:t>
                                    </m:r>
                                  </m:sub>
                                </m:sSub>
                              </m:oMath>
                            </m:oMathPara>
                          </a14:m>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m:rPr>
                                        <m:sty m:val="p"/>
                                      </m:rPr>
                                      <a:rPr lang="en-US" sz="1600">
                                        <a:effectLst/>
                                        <a:latin typeface="Cambria Math" panose="02040503050406030204" pitchFamily="18" charset="0"/>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m:rPr>
                                        <m:sty m:val="p"/>
                                      </m:rPr>
                                      <a:rPr lang="en-US" sz="1600">
                                        <a:effectLst/>
                                        <a:latin typeface="Cambria Math" panose="02040503050406030204" pitchFamily="18" charset="0"/>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𝑥</m:t>
                                    </m:r>
                                  </m:e>
                                  <m:sub>
                                    <m:r>
                                      <m:rPr>
                                        <m:sty m:val="p"/>
                                      </m:rPr>
                                      <a:rPr lang="en-US" sz="1600">
                                        <a:effectLst/>
                                        <a:latin typeface="Cambria Math" panose="02040503050406030204" pitchFamily="18" charset="0"/>
                                      </a:rPr>
                                      <m:t>PI</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600" i="1">
                                        <a:effectLst/>
                                        <a:latin typeface="Cambria Math" panose="02040503050406030204" pitchFamily="18" charset="0"/>
                                      </a:rPr>
                                    </m:ctrlPr>
                                  </m:funcPr>
                                  <m:fName>
                                    <m:r>
                                      <m:rPr>
                                        <m:sty m:val="p"/>
                                      </m:rPr>
                                      <a:rPr lang="en-US" sz="1600">
                                        <a:effectLst/>
                                        <a:latin typeface="Cambria Math" panose="02040503050406030204" pitchFamily="18" charset="0"/>
                                      </a:rPr>
                                      <m:t>max</m:t>
                                    </m:r>
                                  </m:fName>
                                  <m:e>
                                    <m:r>
                                      <a:rPr lang="en-US" sz="1600">
                                        <a:effectLst/>
                                        <a:latin typeface="Cambria Math" panose="02040503050406030204" pitchFamily="18" charset="0"/>
                                      </a:rPr>
                                      <m:t>𝑃𝐼</m:t>
                                    </m:r>
                                  </m:e>
                                </m:func>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𝑦</m:t>
                                    </m:r>
                                  </m:e>
                                  <m:sub>
                                    <m:r>
                                      <a:rPr lang="en-US" sz="1600">
                                        <a:effectLst/>
                                        <a:latin typeface="Cambria Math" panose="02040503050406030204" pitchFamily="18" charset="0"/>
                                      </a:rPr>
                                      <m:t>𝑇</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RMS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av</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𝑒</m:t>
                                    </m:r>
                                  </m:e>
                                  <m:sub>
                                    <m:r>
                                      <m:rPr>
                                        <m:sty m:val="p"/>
                                      </m:rPr>
                                      <a:rPr lang="en-US" sz="1600">
                                        <a:effectLst/>
                                        <a:latin typeface="Cambria Math" panose="02040503050406030204" pitchFamily="18" charset="0"/>
                                      </a:rPr>
                                      <m:t>max</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1247387020"/>
                      </a:ext>
                    </a:extLst>
                  </a:tr>
                  <a:tr h="272242">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0.617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0.136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−6.02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4.08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3.51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3507606713"/>
                      </a:ext>
                    </a:extLst>
                  </a:tr>
                  <a:tr h="272242">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−3.68</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0.754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0.218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−6.02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2.56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1.92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4.75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4132881858"/>
                      </a:ext>
                    </a:extLst>
                  </a:tr>
                  <a:tr h="272242">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0.754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−6.02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0.758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0.611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−6.02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1.58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1.01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dirty="0">
                              <a:effectLst/>
                            </a:rPr>
                            <a:t>3.78</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453200392"/>
                      </a:ext>
                    </a:extLst>
                  </a:tr>
                </a:tbl>
              </a:graphicData>
            </a:graphic>
          </p:graphicFrame>
        </mc:Choice>
        <mc:Fallback xmlns="">
          <p:graphicFrame>
            <p:nvGraphicFramePr>
              <p:cNvPr id="6" name="Table 5">
                <a:extLst>
                  <a:ext uri="{FF2B5EF4-FFF2-40B4-BE49-F238E27FC236}">
                    <a16:creationId xmlns:a16="http://schemas.microsoft.com/office/drawing/2014/main" id="{8F0CD716-7D51-FE0C-06A6-D28E08DE1038}"/>
                  </a:ext>
                </a:extLst>
              </p:cNvPr>
              <p:cNvGraphicFramePr>
                <a:graphicFrameLocks noGrp="1"/>
              </p:cNvGraphicFramePr>
              <p:nvPr>
                <p:extLst>
                  <p:ext uri="{D42A27DB-BD31-4B8C-83A1-F6EECF244321}">
                    <p14:modId xmlns:p14="http://schemas.microsoft.com/office/powerpoint/2010/main" val="2472875558"/>
                  </p:ext>
                </p:extLst>
              </p:nvPr>
            </p:nvGraphicFramePr>
            <p:xfrm>
              <a:off x="172569" y="1137424"/>
              <a:ext cx="8798862" cy="1088968"/>
            </p:xfrm>
            <a:graphic>
              <a:graphicData uri="http://schemas.openxmlformats.org/drawingml/2006/table">
                <a:tbl>
                  <a:tblPr firstRow="1" firstCol="1" bandRow="1">
                    <a:tableStyleId>{5C22544A-7EE6-4342-B048-85BDC9FD1C3A}</a:tableStyleId>
                  </a:tblPr>
                  <a:tblGrid>
                    <a:gridCol w="948310">
                      <a:extLst>
                        <a:ext uri="{9D8B030D-6E8A-4147-A177-3AD203B41FA5}">
                          <a16:colId xmlns:a16="http://schemas.microsoft.com/office/drawing/2014/main" val="3697873447"/>
                        </a:ext>
                      </a:extLst>
                    </a:gridCol>
                    <a:gridCol w="984609">
                      <a:extLst>
                        <a:ext uri="{9D8B030D-6E8A-4147-A177-3AD203B41FA5}">
                          <a16:colId xmlns:a16="http://schemas.microsoft.com/office/drawing/2014/main" val="2849693519"/>
                        </a:ext>
                      </a:extLst>
                    </a:gridCol>
                    <a:gridCol w="986423">
                      <a:extLst>
                        <a:ext uri="{9D8B030D-6E8A-4147-A177-3AD203B41FA5}">
                          <a16:colId xmlns:a16="http://schemas.microsoft.com/office/drawing/2014/main" val="2422001325"/>
                        </a:ext>
                      </a:extLst>
                    </a:gridCol>
                    <a:gridCol w="1000036">
                      <a:extLst>
                        <a:ext uri="{9D8B030D-6E8A-4147-A177-3AD203B41FA5}">
                          <a16:colId xmlns:a16="http://schemas.microsoft.com/office/drawing/2014/main" val="3433110733"/>
                        </a:ext>
                      </a:extLst>
                    </a:gridCol>
                    <a:gridCol w="1033612">
                      <a:extLst>
                        <a:ext uri="{9D8B030D-6E8A-4147-A177-3AD203B41FA5}">
                          <a16:colId xmlns:a16="http://schemas.microsoft.com/office/drawing/2014/main" val="4199608673"/>
                        </a:ext>
                      </a:extLst>
                    </a:gridCol>
                    <a:gridCol w="902936">
                      <a:extLst>
                        <a:ext uri="{9D8B030D-6E8A-4147-A177-3AD203B41FA5}">
                          <a16:colId xmlns:a16="http://schemas.microsoft.com/office/drawing/2014/main" val="2486744457"/>
                        </a:ext>
                      </a:extLst>
                    </a:gridCol>
                    <a:gridCol w="992776">
                      <a:extLst>
                        <a:ext uri="{9D8B030D-6E8A-4147-A177-3AD203B41FA5}">
                          <a16:colId xmlns:a16="http://schemas.microsoft.com/office/drawing/2014/main" val="2440459658"/>
                        </a:ext>
                      </a:extLst>
                    </a:gridCol>
                    <a:gridCol w="961014">
                      <a:extLst>
                        <a:ext uri="{9D8B030D-6E8A-4147-A177-3AD203B41FA5}">
                          <a16:colId xmlns:a16="http://schemas.microsoft.com/office/drawing/2014/main" val="4001504203"/>
                        </a:ext>
                      </a:extLst>
                    </a:gridCol>
                    <a:gridCol w="989146">
                      <a:extLst>
                        <a:ext uri="{9D8B030D-6E8A-4147-A177-3AD203B41FA5}">
                          <a16:colId xmlns:a16="http://schemas.microsoft.com/office/drawing/2014/main" val="49570685"/>
                        </a:ext>
                      </a:extLst>
                    </a:gridCol>
                  </a:tblGrid>
                  <a:tr h="272242">
                    <a:tc>
                      <a:txBody>
                        <a:bodyPr/>
                        <a:lstStyle/>
                        <a:p>
                          <a:endParaRPr lang="en-US"/>
                        </a:p>
                      </a:txBody>
                      <a:tcPr marL="98007" marR="98007" marT="0" marB="0" anchor="ctr">
                        <a:blipFill>
                          <a:blip r:embed="rId3"/>
                          <a:stretch>
                            <a:fillRect l="-641" t="-2222" r="-828205" b="-328889"/>
                          </a:stretch>
                        </a:blipFill>
                      </a:tcPr>
                    </a:tc>
                    <a:tc>
                      <a:txBody>
                        <a:bodyPr/>
                        <a:lstStyle/>
                        <a:p>
                          <a:endParaRPr lang="en-US"/>
                        </a:p>
                      </a:txBody>
                      <a:tcPr marL="98007" marR="98007" marT="0" marB="0" anchor="ctr">
                        <a:blipFill>
                          <a:blip r:embed="rId3"/>
                          <a:stretch>
                            <a:fillRect l="-97516" t="-2222" r="-702484" b="-328889"/>
                          </a:stretch>
                        </a:blipFill>
                      </a:tcPr>
                    </a:tc>
                    <a:tc>
                      <a:txBody>
                        <a:bodyPr/>
                        <a:lstStyle/>
                        <a:p>
                          <a:endParaRPr lang="en-US"/>
                        </a:p>
                      </a:txBody>
                      <a:tcPr marL="98007" marR="98007" marT="0" marB="0" anchor="ctr">
                        <a:blipFill>
                          <a:blip r:embed="rId3"/>
                          <a:stretch>
                            <a:fillRect l="-196296" t="-2222" r="-598148" b="-328889"/>
                          </a:stretch>
                        </a:blipFill>
                      </a:tcPr>
                    </a:tc>
                    <a:tc>
                      <a:txBody>
                        <a:bodyPr/>
                        <a:lstStyle/>
                        <a:p>
                          <a:endParaRPr lang="en-US"/>
                        </a:p>
                      </a:txBody>
                      <a:tcPr marL="98007" marR="98007" marT="0" marB="0" anchor="ctr">
                        <a:blipFill>
                          <a:blip r:embed="rId3"/>
                          <a:stretch>
                            <a:fillRect l="-292683" t="-2222" r="-490854" b="-328889"/>
                          </a:stretch>
                        </a:blipFill>
                      </a:tcPr>
                    </a:tc>
                    <a:tc>
                      <a:txBody>
                        <a:bodyPr/>
                        <a:lstStyle/>
                        <a:p>
                          <a:endParaRPr lang="en-US"/>
                        </a:p>
                      </a:txBody>
                      <a:tcPr marL="98007" marR="98007" marT="0" marB="0" anchor="ctr">
                        <a:blipFill>
                          <a:blip r:embed="rId3"/>
                          <a:stretch>
                            <a:fillRect l="-378824" t="-2222" r="-373529" b="-328889"/>
                          </a:stretch>
                        </a:blipFill>
                      </a:tcPr>
                    </a:tc>
                    <a:tc>
                      <a:txBody>
                        <a:bodyPr/>
                        <a:lstStyle/>
                        <a:p>
                          <a:endParaRPr lang="en-US"/>
                        </a:p>
                      </a:txBody>
                      <a:tcPr marL="98007" marR="98007" marT="0" marB="0" anchor="ctr">
                        <a:blipFill>
                          <a:blip r:embed="rId3"/>
                          <a:stretch>
                            <a:fillRect l="-550000" t="-2222" r="-329054" b="-328889"/>
                          </a:stretch>
                        </a:blipFill>
                      </a:tcPr>
                    </a:tc>
                    <a:tc>
                      <a:txBody>
                        <a:bodyPr/>
                        <a:lstStyle/>
                        <a:p>
                          <a:endParaRPr lang="en-US"/>
                        </a:p>
                      </a:txBody>
                      <a:tcPr marL="98007" marR="98007" marT="0" marB="0" anchor="ctr">
                        <a:blipFill>
                          <a:blip r:embed="rId3"/>
                          <a:stretch>
                            <a:fillRect l="-590184" t="-2222" r="-198773" b="-328889"/>
                          </a:stretch>
                        </a:blipFill>
                      </a:tcPr>
                    </a:tc>
                    <a:tc>
                      <a:txBody>
                        <a:bodyPr/>
                        <a:lstStyle/>
                        <a:p>
                          <a:endParaRPr lang="en-US"/>
                        </a:p>
                      </a:txBody>
                      <a:tcPr marL="98007" marR="98007" marT="0" marB="0" anchor="ctr">
                        <a:blipFill>
                          <a:blip r:embed="rId3"/>
                          <a:stretch>
                            <a:fillRect l="-712025" t="-2222" r="-105063" b="-328889"/>
                          </a:stretch>
                        </a:blipFill>
                      </a:tcPr>
                    </a:tc>
                    <a:tc>
                      <a:txBody>
                        <a:bodyPr/>
                        <a:lstStyle/>
                        <a:p>
                          <a:endParaRPr lang="en-US"/>
                        </a:p>
                      </a:txBody>
                      <a:tcPr marL="98007" marR="98007" marT="0" marB="0" anchor="ctr">
                        <a:blipFill>
                          <a:blip r:embed="rId3"/>
                          <a:stretch>
                            <a:fillRect l="-791975" t="-2222" r="-2469" b="-328889"/>
                          </a:stretch>
                        </a:blipFill>
                      </a:tcPr>
                    </a:tc>
                    <a:extLst>
                      <a:ext uri="{0D108BD9-81ED-4DB2-BD59-A6C34878D82A}">
                        <a16:rowId xmlns:a16="http://schemas.microsoft.com/office/drawing/2014/main" val="1247387020"/>
                      </a:ext>
                    </a:extLst>
                  </a:tr>
                  <a:tr h="272242">
                    <a:tc>
                      <a:txBody>
                        <a:bodyPr/>
                        <a:lstStyle/>
                        <a:p>
                          <a:pPr marL="0" marR="0" algn="ctr">
                            <a:lnSpc>
                              <a:spcPts val="1500"/>
                            </a:lnSpc>
                            <a:buNone/>
                            <a:tabLst>
                              <a:tab pos="228600" algn="l"/>
                              <a:tab pos="2971800" algn="ctr"/>
                              <a:tab pos="5943600" algn="r"/>
                            </a:tabLst>
                          </a:pPr>
                          <a:r>
                            <a:rPr lang="en-US" sz="1600">
                              <a:effectLst/>
                            </a:rPr>
                            <a:t>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endParaRPr lang="en-US"/>
                        </a:p>
                      </a:txBody>
                      <a:tcPr marL="98007" marR="98007" marT="0" marB="0" anchor="ctr">
                        <a:blipFill>
                          <a:blip r:embed="rId3"/>
                          <a:stretch>
                            <a:fillRect l="-196296" t="-102222" r="-598148" b="-228889"/>
                          </a:stretch>
                        </a:blipFill>
                      </a:tcPr>
                    </a:tc>
                    <a:tc>
                      <a:txBody>
                        <a:bodyPr/>
                        <a:lstStyle/>
                        <a:p>
                          <a:pPr marL="0" marR="0" algn="ctr">
                            <a:lnSpc>
                              <a:spcPts val="1500"/>
                            </a:lnSpc>
                            <a:buNone/>
                            <a:tabLst>
                              <a:tab pos="228600" algn="l"/>
                              <a:tab pos="2971800" algn="ctr"/>
                              <a:tab pos="5943600" algn="r"/>
                            </a:tabLst>
                          </a:pPr>
                          <a:r>
                            <a:rPr lang="en-US" sz="1600">
                              <a:effectLst/>
                            </a:rPr>
                            <a:t>0.617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0.136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endParaRPr lang="en-US"/>
                        </a:p>
                      </a:txBody>
                      <a:tcPr marL="98007" marR="98007" marT="0" marB="0" anchor="ctr">
                        <a:blipFill>
                          <a:blip r:embed="rId3"/>
                          <a:stretch>
                            <a:fillRect l="-550000" t="-102222" r="-329054" b="-228889"/>
                          </a:stretch>
                        </a:blipFill>
                      </a:tcPr>
                    </a:tc>
                    <a:tc>
                      <a:txBody>
                        <a:bodyPr/>
                        <a:lstStyle/>
                        <a:p>
                          <a:pPr marL="0" marR="0" algn="ctr">
                            <a:lnSpc>
                              <a:spcPts val="1500"/>
                            </a:lnSpc>
                            <a:buNone/>
                            <a:tabLst>
                              <a:tab pos="228600" algn="l"/>
                              <a:tab pos="2971800" algn="ctr"/>
                              <a:tab pos="5943600" algn="r"/>
                            </a:tabLst>
                          </a:pPr>
                          <a:r>
                            <a:rPr lang="en-US" sz="1600">
                              <a:effectLst/>
                            </a:rPr>
                            <a:t>4.08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3.51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7.94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3507606713"/>
                      </a:ext>
                    </a:extLst>
                  </a:tr>
                  <a:tr h="272242">
                    <a:tc>
                      <a:txBody>
                        <a:bodyPr/>
                        <a:lstStyle/>
                        <a:p>
                          <a:pPr marL="0" marR="0" algn="ctr">
                            <a:lnSpc>
                              <a:spcPts val="1500"/>
                            </a:lnSpc>
                            <a:buNone/>
                            <a:tabLst>
                              <a:tab pos="228600" algn="l"/>
                              <a:tab pos="2971800" algn="ctr"/>
                              <a:tab pos="5943600" algn="r"/>
                            </a:tabLst>
                          </a:pPr>
                          <a:r>
                            <a:rPr lang="en-US" sz="1600">
                              <a:effectLst/>
                            </a:rPr>
                            <a:t>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endParaRPr lang="en-US"/>
                        </a:p>
                      </a:txBody>
                      <a:tcPr marL="98007" marR="98007" marT="0" marB="0" anchor="ctr">
                        <a:blipFill>
                          <a:blip r:embed="rId3"/>
                          <a:stretch>
                            <a:fillRect l="-196296" t="-202222" r="-598148" b="-128889"/>
                          </a:stretch>
                        </a:blipFill>
                      </a:tcPr>
                    </a:tc>
                    <a:tc>
                      <a:txBody>
                        <a:bodyPr/>
                        <a:lstStyle/>
                        <a:p>
                          <a:pPr marL="0" marR="0" algn="ctr">
                            <a:lnSpc>
                              <a:spcPts val="1500"/>
                            </a:lnSpc>
                            <a:buNone/>
                            <a:tabLst>
                              <a:tab pos="228600" algn="l"/>
                              <a:tab pos="2971800" algn="ctr"/>
                              <a:tab pos="5943600" algn="r"/>
                            </a:tabLst>
                          </a:pPr>
                          <a:r>
                            <a:rPr lang="en-US" sz="1600">
                              <a:effectLst/>
                            </a:rPr>
                            <a:t>0.754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0.218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endParaRPr lang="en-US"/>
                        </a:p>
                      </a:txBody>
                      <a:tcPr marL="98007" marR="98007" marT="0" marB="0" anchor="ctr">
                        <a:blipFill>
                          <a:blip r:embed="rId3"/>
                          <a:stretch>
                            <a:fillRect l="-550000" t="-202222" r="-329054" b="-128889"/>
                          </a:stretch>
                        </a:blipFill>
                      </a:tcPr>
                    </a:tc>
                    <a:tc>
                      <a:txBody>
                        <a:bodyPr/>
                        <a:lstStyle/>
                        <a:p>
                          <a:pPr marL="0" marR="0" algn="ctr">
                            <a:lnSpc>
                              <a:spcPts val="1500"/>
                            </a:lnSpc>
                            <a:buNone/>
                            <a:tabLst>
                              <a:tab pos="228600" algn="l"/>
                              <a:tab pos="2971800" algn="ctr"/>
                              <a:tab pos="5943600" algn="r"/>
                            </a:tabLst>
                          </a:pPr>
                          <a:r>
                            <a:rPr lang="en-US" sz="1600">
                              <a:effectLst/>
                            </a:rPr>
                            <a:t>2.56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1.92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4.75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4132881858"/>
                      </a:ext>
                    </a:extLst>
                  </a:tr>
                  <a:tr h="272242">
                    <a:tc>
                      <a:txBody>
                        <a:bodyPr/>
                        <a:lstStyle/>
                        <a:p>
                          <a:pPr marL="0" marR="0" algn="ctr">
                            <a:lnSpc>
                              <a:spcPts val="1500"/>
                            </a:lnSpc>
                            <a:buNone/>
                            <a:tabLst>
                              <a:tab pos="228600" algn="l"/>
                              <a:tab pos="2971800" algn="ctr"/>
                              <a:tab pos="5943600" algn="r"/>
                            </a:tabLst>
                          </a:pPr>
                          <a:r>
                            <a:rPr lang="en-US" sz="1600">
                              <a:effectLst/>
                            </a:rPr>
                            <a:t>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0.754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endParaRPr lang="en-US"/>
                        </a:p>
                      </a:txBody>
                      <a:tcPr marL="98007" marR="98007" marT="0" marB="0" anchor="ctr">
                        <a:blipFill>
                          <a:blip r:embed="rId3"/>
                          <a:stretch>
                            <a:fillRect l="-196296" t="-302222" r="-598148" b="-28889"/>
                          </a:stretch>
                        </a:blipFill>
                      </a:tcPr>
                    </a:tc>
                    <a:tc>
                      <a:txBody>
                        <a:bodyPr/>
                        <a:lstStyle/>
                        <a:p>
                          <a:pPr marL="0" marR="0" algn="ctr">
                            <a:lnSpc>
                              <a:spcPts val="1500"/>
                            </a:lnSpc>
                            <a:buNone/>
                            <a:tabLst>
                              <a:tab pos="228600" algn="l"/>
                              <a:tab pos="2971800" algn="ctr"/>
                              <a:tab pos="5943600" algn="r"/>
                            </a:tabLst>
                          </a:pPr>
                          <a:r>
                            <a:rPr lang="en-US" sz="1600">
                              <a:effectLst/>
                            </a:rPr>
                            <a:t>0.758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0.611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endParaRPr lang="en-US"/>
                        </a:p>
                      </a:txBody>
                      <a:tcPr marL="98007" marR="98007" marT="0" marB="0" anchor="ctr">
                        <a:blipFill>
                          <a:blip r:embed="rId3"/>
                          <a:stretch>
                            <a:fillRect l="-550000" t="-302222" r="-329054" b="-28889"/>
                          </a:stretch>
                        </a:blipFill>
                      </a:tcPr>
                    </a:tc>
                    <a:tc>
                      <a:txBody>
                        <a:bodyPr/>
                        <a:lstStyle/>
                        <a:p>
                          <a:pPr marL="0" marR="0" algn="ctr">
                            <a:lnSpc>
                              <a:spcPts val="1500"/>
                            </a:lnSpc>
                            <a:buNone/>
                            <a:tabLst>
                              <a:tab pos="228600" algn="l"/>
                              <a:tab pos="2971800" algn="ctr"/>
                              <a:tab pos="5943600" algn="r"/>
                            </a:tabLst>
                          </a:pPr>
                          <a:r>
                            <a:rPr lang="en-US" sz="1600">
                              <a:effectLst/>
                            </a:rPr>
                            <a:t>1.58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a:effectLst/>
                            </a:rPr>
                            <a:t>1.01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tc>
                      <a:txBody>
                        <a:bodyPr/>
                        <a:lstStyle/>
                        <a:p>
                          <a:pPr marL="0" marR="0" algn="ctr">
                            <a:lnSpc>
                              <a:spcPts val="1500"/>
                            </a:lnSpc>
                            <a:buNone/>
                            <a:tabLst>
                              <a:tab pos="228600" algn="l"/>
                              <a:tab pos="2971800" algn="ctr"/>
                              <a:tab pos="5943600" algn="r"/>
                            </a:tabLst>
                          </a:pPr>
                          <a:r>
                            <a:rPr lang="en-US" sz="1600" dirty="0">
                              <a:effectLst/>
                            </a:rPr>
                            <a:t>3.78</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8007" marR="98007" marT="0" marB="0" anchor="ctr"/>
                    </a:tc>
                    <a:extLst>
                      <a:ext uri="{0D108BD9-81ED-4DB2-BD59-A6C34878D82A}">
                        <a16:rowId xmlns:a16="http://schemas.microsoft.com/office/drawing/2014/main" val="453200392"/>
                      </a:ext>
                    </a:extLst>
                  </a:tr>
                </a:tbl>
              </a:graphicData>
            </a:graphic>
          </p:graphicFrame>
        </mc:Fallback>
      </mc:AlternateContent>
      <p:grpSp>
        <p:nvGrpSpPr>
          <p:cNvPr id="11" name="Group 10">
            <a:extLst>
              <a:ext uri="{FF2B5EF4-FFF2-40B4-BE49-F238E27FC236}">
                <a16:creationId xmlns:a16="http://schemas.microsoft.com/office/drawing/2014/main" id="{C5C1581E-D95C-9721-9C05-C025117DFBEE}"/>
              </a:ext>
            </a:extLst>
          </p:cNvPr>
          <p:cNvGrpSpPr/>
          <p:nvPr/>
        </p:nvGrpSpPr>
        <p:grpSpPr>
          <a:xfrm>
            <a:off x="2014654" y="2176094"/>
            <a:ext cx="5746587" cy="4353973"/>
            <a:chOff x="357051" y="520881"/>
            <a:chExt cx="8310154" cy="6296292"/>
          </a:xfrm>
        </p:grpSpPr>
        <p:pic>
          <p:nvPicPr>
            <p:cNvPr id="7" name="Picture 6">
              <a:extLst>
                <a:ext uri="{FF2B5EF4-FFF2-40B4-BE49-F238E27FC236}">
                  <a16:creationId xmlns:a16="http://schemas.microsoft.com/office/drawing/2014/main" id="{C88CEB8C-7118-69F0-8A21-9736FE2CD184}"/>
                </a:ext>
              </a:extLst>
            </p:cNvPr>
            <p:cNvPicPr>
              <a:picLocks noChangeAspect="1"/>
            </p:cNvPicPr>
            <p:nvPr/>
          </p:nvPicPr>
          <p:blipFill>
            <a:blip r:embed="rId4"/>
            <a:stretch>
              <a:fillRect/>
            </a:stretch>
          </p:blipFill>
          <p:spPr>
            <a:xfrm>
              <a:off x="357051" y="520881"/>
              <a:ext cx="4267200" cy="3200400"/>
            </a:xfrm>
            <a:prstGeom prst="rect">
              <a:avLst/>
            </a:prstGeom>
          </p:spPr>
        </p:pic>
        <p:pic>
          <p:nvPicPr>
            <p:cNvPr id="8" name="Picture 7">
              <a:extLst>
                <a:ext uri="{FF2B5EF4-FFF2-40B4-BE49-F238E27FC236}">
                  <a16:creationId xmlns:a16="http://schemas.microsoft.com/office/drawing/2014/main" id="{658644A5-3B58-E90F-CB04-4E70830828A3}"/>
                </a:ext>
              </a:extLst>
            </p:cNvPr>
            <p:cNvPicPr>
              <a:picLocks noChangeAspect="1"/>
            </p:cNvPicPr>
            <p:nvPr/>
          </p:nvPicPr>
          <p:blipFill>
            <a:blip r:embed="rId5"/>
            <a:stretch>
              <a:fillRect/>
            </a:stretch>
          </p:blipFill>
          <p:spPr>
            <a:xfrm>
              <a:off x="357051" y="3616773"/>
              <a:ext cx="4267200" cy="3200400"/>
            </a:xfrm>
            <a:prstGeom prst="rect">
              <a:avLst/>
            </a:prstGeom>
          </p:spPr>
        </p:pic>
        <p:pic>
          <p:nvPicPr>
            <p:cNvPr id="9" name="Picture 8">
              <a:extLst>
                <a:ext uri="{FF2B5EF4-FFF2-40B4-BE49-F238E27FC236}">
                  <a16:creationId xmlns:a16="http://schemas.microsoft.com/office/drawing/2014/main" id="{D053EE9E-696A-F080-3A79-313BCD962223}"/>
                </a:ext>
              </a:extLst>
            </p:cNvPr>
            <p:cNvPicPr>
              <a:picLocks noChangeAspect="1"/>
            </p:cNvPicPr>
            <p:nvPr/>
          </p:nvPicPr>
          <p:blipFill>
            <a:blip r:embed="rId6"/>
            <a:stretch>
              <a:fillRect/>
            </a:stretch>
          </p:blipFill>
          <p:spPr>
            <a:xfrm>
              <a:off x="4400005" y="520881"/>
              <a:ext cx="4267200" cy="3200400"/>
            </a:xfrm>
            <a:prstGeom prst="rect">
              <a:avLst/>
            </a:prstGeom>
          </p:spPr>
        </p:pic>
        <p:pic>
          <p:nvPicPr>
            <p:cNvPr id="10" name="Picture 9">
              <a:extLst>
                <a:ext uri="{FF2B5EF4-FFF2-40B4-BE49-F238E27FC236}">
                  <a16:creationId xmlns:a16="http://schemas.microsoft.com/office/drawing/2014/main" id="{DC89171F-AC62-5603-8505-D567A9AA786C}"/>
                </a:ext>
              </a:extLst>
            </p:cNvPr>
            <p:cNvPicPr>
              <a:picLocks noChangeAspect="1"/>
            </p:cNvPicPr>
            <p:nvPr/>
          </p:nvPicPr>
          <p:blipFill>
            <a:blip r:embed="rId7"/>
            <a:stretch>
              <a:fillRect/>
            </a:stretch>
          </p:blipFill>
          <p:spPr>
            <a:xfrm>
              <a:off x="4400005" y="3616773"/>
              <a:ext cx="4267200" cy="3200400"/>
            </a:xfrm>
            <a:prstGeom prst="rect">
              <a:avLst/>
            </a:prstGeom>
          </p:spPr>
        </p:pic>
      </p:grpSp>
    </p:spTree>
    <p:extLst>
      <p:ext uri="{BB962C8B-B14F-4D97-AF65-F5344CB8AC3E}">
        <p14:creationId xmlns:p14="http://schemas.microsoft.com/office/powerpoint/2010/main" val="2928327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33F609E-B6BA-91D0-1D37-894EDB6D79C2}"/>
                  </a:ext>
                </a:extLst>
              </p:cNvPr>
              <p:cNvSpPr>
                <a:spLocks noGrp="1"/>
              </p:cNvSpPr>
              <p:nvPr>
                <p:ph type="body" sz="quarter" idx="10"/>
              </p:nvPr>
            </p:nvSpPr>
            <p:spPr/>
            <p:txBody>
              <a:bodyPr/>
              <a:lstStyle/>
              <a:p>
                <a:r>
                  <a:rPr lang="en-US" dirty="0"/>
                  <a:t>Good for parallel processing</a:t>
                </a:r>
              </a:p>
              <a:p>
                <a:r>
                  <a:rPr lang="en-US" dirty="0"/>
                  <a:t>Find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b="0" i="1" dirty="0" smtClean="0">
                            <a:latin typeface="Cambria Math" panose="02040503050406030204" pitchFamily="18" charset="0"/>
                          </a:rPr>
                          <m:t>𝑠</m:t>
                        </m:r>
                      </m:sub>
                    </m:sSub>
                  </m:oMath>
                </a14:m>
                <a:r>
                  <a:rPr lang="en-US" dirty="0"/>
                  <a:t> local minima with different initial designs and add samples there</a:t>
                </a:r>
              </a:p>
              <a:p>
                <a:r>
                  <a:rPr lang="en-US" dirty="0"/>
                  <a:t>Prevent too-close samples by adding eps at every sample</a:t>
                </a:r>
                <a:br>
                  <a:rPr lang="en-US" dirty="0"/>
                </a:br>
                <a14:m>
                  <m:oMath xmlns:m="http://schemas.openxmlformats.org/officeDocument/2006/math">
                    <m:r>
                      <a:rPr lang="en-US" b="0" i="1" smtClean="0">
                        <a:latin typeface="Cambria Math" panose="02040503050406030204" pitchFamily="18" charset="0"/>
                      </a:rPr>
                      <m:t>𝑒𝑝𝑠</m:t>
                    </m:r>
                    <m:r>
                      <a:rPr lang="en-US" b="0" i="1" smtClean="0">
                        <a:latin typeface="Cambria Math" panose="02040503050406030204" pitchFamily="18" charset="0"/>
                      </a:rPr>
                      <m:t>=0.1(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max</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min</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𝑑</m:t>
                            </m:r>
                            <m:r>
                              <a:rPr lang="en-US" i="1">
                                <a:latin typeface="Cambria Math" panose="02040503050406030204" pitchFamily="18" charset="0"/>
                              </a:rPr>
                              <m:t>𝑖𝑚</m:t>
                            </m:r>
                          </m:sub>
                        </m:sSub>
                      </m:e>
                    </m:rad>
                  </m:oMath>
                </a14:m>
                <a:endParaRPr lang="en-US" dirty="0"/>
              </a:p>
              <a:p>
                <a:r>
                  <a:rPr lang="en-US" dirty="0"/>
                  <a:t>Repeat until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𝑛</m:t>
                        </m:r>
                      </m:e>
                      <m:sub>
                        <m:r>
                          <a:rPr lang="en-US" i="1" dirty="0" smtClean="0">
                            <a:latin typeface="Cambria Math" panose="02040503050406030204" pitchFamily="18" charset="0"/>
                          </a:rPr>
                          <m:t>𝑠</m:t>
                        </m:r>
                      </m:sub>
                    </m:sSub>
                  </m:oMath>
                </a14:m>
                <a:r>
                  <a:rPr lang="en-US" dirty="0"/>
                  <a:t> samples are added</a:t>
                </a:r>
              </a:p>
              <a:p>
                <a:r>
                  <a:rPr lang="en-US" dirty="0"/>
                  <a:t>Pick multiple competing optima by putting an exclusion radius</a:t>
                </a:r>
              </a:p>
            </p:txBody>
          </p:sp>
        </mc:Choice>
        <mc:Fallback xmlns="">
          <p:sp>
            <p:nvSpPr>
              <p:cNvPr id="2" name="Text Placeholder 1">
                <a:extLst>
                  <a:ext uri="{FF2B5EF4-FFF2-40B4-BE49-F238E27FC236}">
                    <a16:creationId xmlns:a16="http://schemas.microsoft.com/office/drawing/2014/main" id="{D33F609E-B6BA-91D0-1D37-894EDB6D79C2}"/>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016B03D-391A-6B14-1C85-EA608CF2CBC0}"/>
              </a:ext>
            </a:extLst>
          </p:cNvPr>
          <p:cNvSpPr>
            <a:spLocks noGrp="1"/>
          </p:cNvSpPr>
          <p:nvPr>
            <p:ph type="title"/>
          </p:nvPr>
        </p:nvSpPr>
        <p:spPr/>
        <p:txBody>
          <a:bodyPr>
            <a:normAutofit fontScale="90000"/>
          </a:bodyPr>
          <a:lstStyle/>
          <a:p>
            <a:r>
              <a:rPr lang="en-US" dirty="0"/>
              <a:t>Adding Multiple Samples Simultaneously</a:t>
            </a:r>
          </a:p>
        </p:txBody>
      </p:sp>
    </p:spTree>
    <p:extLst>
      <p:ext uri="{BB962C8B-B14F-4D97-AF65-F5344CB8AC3E}">
        <p14:creationId xmlns:p14="http://schemas.microsoft.com/office/powerpoint/2010/main" val="2991381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F6E92A5-71B8-A9B4-DFEE-F48C9CFE0511}"/>
                  </a:ext>
                </a:extLst>
              </p:cNvPr>
              <p:cNvSpPr>
                <a:spLocks noGrp="1"/>
              </p:cNvSpPr>
              <p:nvPr>
                <p:ph type="body" sz="quarter" idx="10"/>
              </p:nvPr>
            </p:nvSpPr>
            <p:spPr/>
            <p:txBody>
              <a:bodyPr>
                <a:normAutofit/>
              </a:bodyPr>
              <a:lstStyle/>
              <a:p>
                <a:r>
                  <a:rPr lang="en-US" sz="2000" dirty="0"/>
                  <a:t>PI decreases rapidly when the target value is unattainable</a:t>
                </a:r>
              </a:p>
              <a:p>
                <a:r>
                  <a:rPr lang="en-US" sz="2000" dirty="0"/>
                  <a:t>Move target close to PBS when PI is below a threshold</a:t>
                </a:r>
              </a:p>
              <a:p>
                <a:r>
                  <a:rPr lang="en-US" sz="2000" dirty="0"/>
                  <a:t>Start with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0</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r>
                      <a:rPr lang="en-US" sz="2000" i="1">
                        <a:latin typeface="Cambria Math" panose="02040503050406030204" pitchFamily="18" charset="0"/>
                      </a:rPr>
                      <m:t>−0.25</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e>
                    </m:d>
                  </m:oMath>
                </a14:m>
                <a:r>
                  <a:rPr lang="en-US" sz="2000" dirty="0"/>
                  <a:t>, update target</a:t>
                </a:r>
              </a:p>
              <a:p>
                <a:endParaRPr lang="en-US" sz="2000" dirty="0"/>
              </a:p>
              <a:p>
                <a:endParaRPr lang="en-US" sz="2000" dirty="0"/>
              </a:p>
              <a:p>
                <a:endParaRPr lang="en-US" sz="2000" dirty="0"/>
              </a:p>
              <a:p>
                <a:pPr lvl="1"/>
                <a:r>
                  <a:rPr lang="en-US" dirty="0"/>
                  <a:t>Threshold 0.05 can be adjusted</a:t>
                </a:r>
              </a:p>
              <a:p>
                <a:pPr lvl="1"/>
                <a:r>
                  <a:rPr lang="en-US" dirty="0"/>
                  <a:t>Large threshold: exploitation</a:t>
                </a:r>
              </a:p>
            </p:txBody>
          </p:sp>
        </mc:Choice>
        <mc:Fallback xmlns="">
          <p:sp>
            <p:nvSpPr>
              <p:cNvPr id="2" name="Text Placeholder 1">
                <a:extLst>
                  <a:ext uri="{FF2B5EF4-FFF2-40B4-BE49-F238E27FC236}">
                    <a16:creationId xmlns:a16="http://schemas.microsoft.com/office/drawing/2014/main" id="{8F6E92A5-71B8-A9B4-DFEE-F48C9CFE051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CCF1EC7-05ED-AF5C-3A20-D0373837D82C}"/>
              </a:ext>
            </a:extLst>
          </p:cNvPr>
          <p:cNvSpPr>
            <a:spLocks noGrp="1"/>
          </p:cNvSpPr>
          <p:nvPr>
            <p:ph type="title"/>
          </p:nvPr>
        </p:nvSpPr>
        <p:spPr/>
        <p:txBody>
          <a:bodyPr>
            <a:normAutofit fontScale="90000"/>
          </a:bodyPr>
          <a:lstStyle/>
          <a:p>
            <a:r>
              <a:rPr lang="en-US" dirty="0"/>
              <a:t>EGO with Adaptive Target (EGO-AT)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3991DE8-5826-1D80-F363-BB4CB6C156E1}"/>
                  </a:ext>
                </a:extLst>
              </p:cNvPr>
              <p:cNvSpPr txBox="1"/>
              <p:nvPr/>
            </p:nvSpPr>
            <p:spPr>
              <a:xfrm>
                <a:off x="1516565" y="2267415"/>
                <a:ext cx="4617931" cy="1232004"/>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𝑘</m:t>
                              </m:r>
                              <m:r>
                                <a:rPr lang="en-US" sz="2000" i="1">
                                  <a:latin typeface="Cambria Math" panose="02040503050406030204" pitchFamily="18" charset="0"/>
                                </a:rPr>
                                <m:t>+1</m:t>
                              </m:r>
                            </m:sub>
                          </m:sSub>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2"/>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𝑘</m:t>
                                        </m:r>
                                      </m:sub>
                                    </m:sSub>
                                  </m:sub>
                                </m:sSub>
                              </m:e>
                              <m:e>
                                <m:r>
                                  <m:rPr>
                                    <m:sty m:val="p"/>
                                  </m:rPr>
                                  <a:rPr lang="en-US" sz="2000">
                                    <a:latin typeface="Cambria Math" panose="02040503050406030204" pitchFamily="18" charset="0"/>
                                  </a:rPr>
                                  <m:t>if</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r>
                                      <a:rPr lang="en-US" sz="2000" i="1">
                                        <a:latin typeface="Cambria Math" panose="02040503050406030204" pitchFamily="18" charset="0"/>
                                      </a:rPr>
                                      <m:t>(</m:t>
                                    </m:r>
                                    <m:r>
                                      <a:rPr lang="en-US" sz="2000" i="1">
                                        <a:latin typeface="Cambria Math" panose="02040503050406030204" pitchFamily="18" charset="0"/>
                                      </a:rPr>
                                      <m:t>𝑃𝐼</m:t>
                                    </m:r>
                                    <m:r>
                                      <a:rPr lang="en-US" sz="2000" i="1">
                                        <a:latin typeface="Cambria Math" panose="02040503050406030204" pitchFamily="18" charset="0"/>
                                      </a:rPr>
                                      <m:t>)</m:t>
                                    </m:r>
                                  </m:e>
                                </m:func>
                                <m:r>
                                  <a:rPr lang="en-US" sz="2000" i="1">
                                    <a:latin typeface="Cambria Math" panose="02040503050406030204" pitchFamily="18" charset="0"/>
                                  </a:rPr>
                                  <m:t>&gt;0.05</m:t>
                                </m:r>
                              </m:e>
                            </m:mr>
                            <m:m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𝑘</m:t>
                                            </m:r>
                                          </m:sub>
                                        </m:sSub>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PBS</m:t>
                                        </m:r>
                                      </m:sub>
                                    </m:sSub>
                                  </m:num>
                                  <m:den>
                                    <m:r>
                                      <a:rPr lang="en-US" sz="2000" i="1">
                                        <a:latin typeface="Cambria Math" panose="02040503050406030204" pitchFamily="18" charset="0"/>
                                      </a:rPr>
                                      <m:t>2</m:t>
                                    </m:r>
                                  </m:den>
                                </m:f>
                              </m:e>
                              <m:e>
                                <m:r>
                                  <m:rPr>
                                    <m:sty m:val="p"/>
                                  </m:rPr>
                                  <a:rPr lang="en-US" sz="2000">
                                    <a:latin typeface="Cambria Math" panose="02040503050406030204" pitchFamily="18" charset="0"/>
                                  </a:rPr>
                                  <m:t>otherwise</m:t>
                                </m:r>
                              </m:e>
                            </m:mr>
                          </m:m>
                        </m:e>
                      </m:d>
                    </m:oMath>
                  </m:oMathPara>
                </a14:m>
                <a:endParaRPr lang="en-US" sz="2000" dirty="0"/>
              </a:p>
            </p:txBody>
          </p:sp>
        </mc:Choice>
        <mc:Fallback xmlns="">
          <p:sp>
            <p:nvSpPr>
              <p:cNvPr id="5" name="TextBox 4">
                <a:extLst>
                  <a:ext uri="{FF2B5EF4-FFF2-40B4-BE49-F238E27FC236}">
                    <a16:creationId xmlns:a16="http://schemas.microsoft.com/office/drawing/2014/main" id="{E3991DE8-5826-1D80-F363-BB4CB6C156E1}"/>
                  </a:ext>
                </a:extLst>
              </p:cNvPr>
              <p:cNvSpPr txBox="1">
                <a:spLocks noRot="1" noChangeAspect="1" noMove="1" noResize="1" noEditPoints="1" noAdjustHandles="1" noChangeArrowheads="1" noChangeShapeType="1" noTextEdit="1"/>
              </p:cNvSpPr>
              <p:nvPr/>
            </p:nvSpPr>
            <p:spPr>
              <a:xfrm>
                <a:off x="1516565" y="2267415"/>
                <a:ext cx="4617931" cy="1232004"/>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455206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F4C801-39D0-38F9-2EB8-C75E894242C5}"/>
              </a:ext>
            </a:extLst>
          </p:cNvPr>
          <p:cNvSpPr>
            <a:spLocks noGrp="1"/>
          </p:cNvSpPr>
          <p:nvPr>
            <p:ph type="body" sz="quarter" idx="10"/>
          </p:nvPr>
        </p:nvSpPr>
        <p:spPr/>
        <p:txBody>
          <a:bodyPr>
            <a:normAutofit/>
          </a:bodyPr>
          <a:lstStyle/>
          <a:p>
            <a:r>
              <a:rPr lang="en-US" sz="2000" dirty="0"/>
              <a:t>Modify Matlab script </a:t>
            </a:r>
            <a:br>
              <a:rPr lang="en-US" sz="2000" dirty="0"/>
            </a:br>
            <a:r>
              <a:rPr lang="en-US" sz="2000" dirty="0"/>
              <a:t>for calculating max PI</a:t>
            </a:r>
          </a:p>
        </p:txBody>
      </p:sp>
      <p:sp>
        <p:nvSpPr>
          <p:cNvPr id="3" name="Title 2">
            <a:extLst>
              <a:ext uri="{FF2B5EF4-FFF2-40B4-BE49-F238E27FC236}">
                <a16:creationId xmlns:a16="http://schemas.microsoft.com/office/drawing/2014/main" id="{D2588895-0D5F-1F47-B2F1-0E3FA7E582C7}"/>
              </a:ext>
            </a:extLst>
          </p:cNvPr>
          <p:cNvSpPr>
            <a:spLocks noGrp="1"/>
          </p:cNvSpPr>
          <p:nvPr>
            <p:ph type="title"/>
          </p:nvPr>
        </p:nvSpPr>
        <p:spPr/>
        <p:txBody>
          <a:bodyPr>
            <a:normAutofit fontScale="90000"/>
          </a:bodyPr>
          <a:lstStyle/>
          <a:p>
            <a:r>
              <a:rPr lang="en-US" dirty="0"/>
              <a:t>Ex10.4) PI with Adaptive Target</a:t>
            </a:r>
          </a:p>
        </p:txBody>
      </p:sp>
      <p:sp>
        <p:nvSpPr>
          <p:cNvPr id="4" name="TextBox 3">
            <a:extLst>
              <a:ext uri="{FF2B5EF4-FFF2-40B4-BE49-F238E27FC236}">
                <a16:creationId xmlns:a16="http://schemas.microsoft.com/office/drawing/2014/main" id="{B8A20A66-93F7-4E06-97D4-B458A25792F0}"/>
              </a:ext>
            </a:extLst>
          </p:cNvPr>
          <p:cNvSpPr txBox="1"/>
          <p:nvPr/>
        </p:nvSpPr>
        <p:spPr>
          <a:xfrm>
            <a:off x="3404839" y="774200"/>
            <a:ext cx="5577168" cy="1384995"/>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ytarget=yPBS-0.25*abs(yPBS);</a:t>
            </a:r>
          </a:p>
          <a:p>
            <a:r>
              <a:rPr lang="en-US" sz="1200" noProof="1">
                <a:latin typeface="Courier New" panose="02070309020205020404" pitchFamily="49" charset="0"/>
                <a:cs typeface="Courier New" panose="02070309020205020404" pitchFamily="49" charset="0"/>
              </a:rPr>
              <a:t>while 1</a:t>
            </a:r>
          </a:p>
          <a:p>
            <a:r>
              <a:rPr lang="en-US" sz="1200" noProof="1">
                <a:latin typeface="Courier New" panose="02070309020205020404" pitchFamily="49" charset="0"/>
                <a:cs typeface="Courier New" panose="02070309020205020404" pitchFamily="49" charset="0"/>
              </a:rPr>
              <a:t> ztarget=(ytarget-yp)./ysig;</a:t>
            </a:r>
          </a:p>
          <a:p>
            <a:r>
              <a:rPr lang="en-US" sz="1200" noProof="1">
                <a:latin typeface="Courier New" panose="02070309020205020404" pitchFamily="49" charset="0"/>
                <a:cs typeface="Courier New" panose="02070309020205020404" pitchFamily="49" charset="0"/>
              </a:rPr>
              <a:t> PI=cdf('Normal',ztarget,0,1);</a:t>
            </a:r>
          </a:p>
          <a:p>
            <a:r>
              <a:rPr lang="en-US" sz="1200" noProof="1">
                <a:latin typeface="Courier New" panose="02070309020205020404" pitchFamily="49" charset="0"/>
                <a:cs typeface="Courier New" panose="02070309020205020404" pitchFamily="49" charset="0"/>
              </a:rPr>
              <a:t> [PImax, I]=max(PI); xPImax=xp(I);</a:t>
            </a:r>
          </a:p>
          <a:p>
            <a:r>
              <a:rPr lang="en-US" sz="1200" noProof="1">
                <a:latin typeface="Courier New" panose="02070309020205020404" pitchFamily="49" charset="0"/>
                <a:cs typeface="Courier New" panose="02070309020205020404" pitchFamily="49" charset="0"/>
              </a:rPr>
              <a:t> if PImax&lt;0.05, ytarget=(ytarget+yPBS)/2; else, break; end</a:t>
            </a:r>
          </a:p>
          <a:p>
            <a:r>
              <a:rPr lang="en-US" sz="1200" noProof="1">
                <a:latin typeface="Courier New" panose="02070309020205020404" pitchFamily="49" charset="0"/>
                <a:cs typeface="Courier New" panose="02070309020205020404" pitchFamily="49" charset="0"/>
              </a:rPr>
              <a:t>end</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CA6544A2-2E2D-EB91-2748-7E89AF76BEF9}"/>
                  </a:ext>
                </a:extLst>
              </p:cNvPr>
              <p:cNvGraphicFramePr>
                <a:graphicFrameLocks noGrp="1"/>
              </p:cNvGraphicFramePr>
              <p:nvPr>
                <p:extLst>
                  <p:ext uri="{D42A27DB-BD31-4B8C-83A1-F6EECF244321}">
                    <p14:modId xmlns:p14="http://schemas.microsoft.com/office/powerpoint/2010/main" val="1128354459"/>
                  </p:ext>
                </p:extLst>
              </p:nvPr>
            </p:nvGraphicFramePr>
            <p:xfrm>
              <a:off x="394010" y="2159195"/>
              <a:ext cx="7917366" cy="1714776"/>
            </p:xfrm>
            <a:graphic>
              <a:graphicData uri="http://schemas.openxmlformats.org/drawingml/2006/table">
                <a:tbl>
                  <a:tblPr firstRow="1" firstCol="1" bandRow="1">
                    <a:tableStyleId>{5C22544A-7EE6-4342-B048-85BDC9FD1C3A}</a:tableStyleId>
                  </a:tblPr>
                  <a:tblGrid>
                    <a:gridCol w="853305">
                      <a:extLst>
                        <a:ext uri="{9D8B030D-6E8A-4147-A177-3AD203B41FA5}">
                          <a16:colId xmlns:a16="http://schemas.microsoft.com/office/drawing/2014/main" val="2337841899"/>
                        </a:ext>
                      </a:extLst>
                    </a:gridCol>
                    <a:gridCol w="885968">
                      <a:extLst>
                        <a:ext uri="{9D8B030D-6E8A-4147-A177-3AD203B41FA5}">
                          <a16:colId xmlns:a16="http://schemas.microsoft.com/office/drawing/2014/main" val="2136466169"/>
                        </a:ext>
                      </a:extLst>
                    </a:gridCol>
                    <a:gridCol w="887601">
                      <a:extLst>
                        <a:ext uri="{9D8B030D-6E8A-4147-A177-3AD203B41FA5}">
                          <a16:colId xmlns:a16="http://schemas.microsoft.com/office/drawing/2014/main" val="3029674054"/>
                        </a:ext>
                      </a:extLst>
                    </a:gridCol>
                    <a:gridCol w="899849">
                      <a:extLst>
                        <a:ext uri="{9D8B030D-6E8A-4147-A177-3AD203B41FA5}">
                          <a16:colId xmlns:a16="http://schemas.microsoft.com/office/drawing/2014/main" val="439923535"/>
                        </a:ext>
                      </a:extLst>
                    </a:gridCol>
                    <a:gridCol w="930062">
                      <a:extLst>
                        <a:ext uri="{9D8B030D-6E8A-4147-A177-3AD203B41FA5}">
                          <a16:colId xmlns:a16="http://schemas.microsoft.com/office/drawing/2014/main" val="1999699301"/>
                        </a:ext>
                      </a:extLst>
                    </a:gridCol>
                    <a:gridCol w="812477">
                      <a:extLst>
                        <a:ext uri="{9D8B030D-6E8A-4147-A177-3AD203B41FA5}">
                          <a16:colId xmlns:a16="http://schemas.microsoft.com/office/drawing/2014/main" val="185071971"/>
                        </a:ext>
                      </a:extLst>
                    </a:gridCol>
                    <a:gridCol w="893317">
                      <a:extLst>
                        <a:ext uri="{9D8B030D-6E8A-4147-A177-3AD203B41FA5}">
                          <a16:colId xmlns:a16="http://schemas.microsoft.com/office/drawing/2014/main" val="1926561881"/>
                        </a:ext>
                      </a:extLst>
                    </a:gridCol>
                    <a:gridCol w="864737">
                      <a:extLst>
                        <a:ext uri="{9D8B030D-6E8A-4147-A177-3AD203B41FA5}">
                          <a16:colId xmlns:a16="http://schemas.microsoft.com/office/drawing/2014/main" val="3422577080"/>
                        </a:ext>
                      </a:extLst>
                    </a:gridCol>
                    <a:gridCol w="890050">
                      <a:extLst>
                        <a:ext uri="{9D8B030D-6E8A-4147-A177-3AD203B41FA5}">
                          <a16:colId xmlns:a16="http://schemas.microsoft.com/office/drawing/2014/main" val="1871946389"/>
                        </a:ext>
                      </a:extLst>
                    </a:gridCol>
                  </a:tblGrid>
                  <a:tr h="244968">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𝑛</m:t>
                                    </m:r>
                                  </m:e>
                                  <m:sub>
                                    <m:r>
                                      <a:rPr lang="en-US" sz="1400">
                                        <a:effectLst/>
                                        <a:latin typeface="Cambria Math" panose="02040503050406030204" pitchFamily="18" charset="0"/>
                                      </a:rPr>
                                      <m:t>𝑦</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𝑥</m:t>
                                    </m:r>
                                  </m:e>
                                  <m:sub>
                                    <m:r>
                                      <m:rPr>
                                        <m:sty m:val="p"/>
                                      </m:rPr>
                                      <a:rPr lang="en-US" sz="1400">
                                        <a:effectLst/>
                                        <a:latin typeface="Cambria Math" panose="02040503050406030204" pitchFamily="18" charset="0"/>
                                      </a:rPr>
                                      <m:t>PBS</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𝑦</m:t>
                                    </m:r>
                                  </m:e>
                                  <m:sub>
                                    <m:r>
                                      <m:rPr>
                                        <m:sty m:val="p"/>
                                      </m:rPr>
                                      <a:rPr lang="en-US" sz="1400">
                                        <a:effectLst/>
                                        <a:latin typeface="Cambria Math" panose="02040503050406030204" pitchFamily="18" charset="0"/>
                                      </a:rPr>
                                      <m:t>PBS</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𝑥</m:t>
                                    </m:r>
                                  </m:e>
                                  <m:sub>
                                    <m:r>
                                      <m:rPr>
                                        <m:sty m:val="p"/>
                                      </m:rPr>
                                      <a:rPr lang="en-US" sz="1400">
                                        <a:effectLst/>
                                        <a:latin typeface="Cambria Math" panose="02040503050406030204" pitchFamily="18" charset="0"/>
                                      </a:rPr>
                                      <m:t>PI</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400" i="1">
                                        <a:effectLst/>
                                        <a:latin typeface="Cambria Math" panose="02040503050406030204" pitchFamily="18" charset="0"/>
                                      </a:rPr>
                                    </m:ctrlPr>
                                  </m:funcPr>
                                  <m:fName>
                                    <m:r>
                                      <m:rPr>
                                        <m:sty m:val="p"/>
                                      </m:rPr>
                                      <a:rPr lang="en-US" sz="1400">
                                        <a:effectLst/>
                                        <a:latin typeface="Cambria Math" panose="02040503050406030204" pitchFamily="18" charset="0"/>
                                      </a:rPr>
                                      <m:t>max</m:t>
                                    </m:r>
                                  </m:fName>
                                  <m:e>
                                    <m:r>
                                      <a:rPr lang="en-US" sz="1400">
                                        <a:effectLst/>
                                        <a:latin typeface="Cambria Math" panose="02040503050406030204" pitchFamily="18" charset="0"/>
                                      </a:rPr>
                                      <m:t>𝑃𝐼</m:t>
                                    </m:r>
                                  </m:e>
                                </m:func>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𝑦</m:t>
                                    </m:r>
                                  </m:e>
                                  <m:sub>
                                    <m:r>
                                      <a:rPr lang="en-US" sz="1400">
                                        <a:effectLst/>
                                        <a:latin typeface="Cambria Math" panose="02040503050406030204" pitchFamily="18" charset="0"/>
                                      </a:rPr>
                                      <m:t>𝑇</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𝑒</m:t>
                                    </m:r>
                                  </m:e>
                                  <m:sub>
                                    <m:r>
                                      <m:rPr>
                                        <m:sty m:val="p"/>
                                      </m:rPr>
                                      <a:rPr lang="en-US" sz="1400">
                                        <a:effectLst/>
                                        <a:latin typeface="Cambria Math" panose="02040503050406030204" pitchFamily="18" charset="0"/>
                                      </a:rPr>
                                      <m:t>RMS</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𝑒</m:t>
                                    </m:r>
                                  </m:e>
                                  <m:sub>
                                    <m:r>
                                      <m:rPr>
                                        <m:sty m:val="p"/>
                                      </m:rPr>
                                      <a:rPr lang="en-US" sz="1400">
                                        <a:effectLst/>
                                        <a:latin typeface="Cambria Math" panose="02040503050406030204" pitchFamily="18" charset="0"/>
                                      </a:rPr>
                                      <m:t>av</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𝑒</m:t>
                                    </m:r>
                                  </m:e>
                                  <m:sub>
                                    <m:r>
                                      <m:rPr>
                                        <m:sty m:val="p"/>
                                      </m:rPr>
                                      <a:rPr lang="en-US" sz="1400">
                                        <a:effectLst/>
                                        <a:latin typeface="Cambria Math" panose="02040503050406030204" pitchFamily="18" charset="0"/>
                                      </a:rPr>
                                      <m:t>max</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408187286"/>
                      </a:ext>
                    </a:extLst>
                  </a:tr>
                  <a:tr h="244968">
                    <a:tc>
                      <a:txBody>
                        <a:bodyPr/>
                        <a:lstStyle/>
                        <a:p>
                          <a:pPr marL="0" marR="0" algn="ctr">
                            <a:lnSpc>
                              <a:spcPts val="1500"/>
                            </a:lnSpc>
                            <a:buNone/>
                            <a:tabLst>
                              <a:tab pos="228600" algn="l"/>
                              <a:tab pos="2971800" algn="ctr"/>
                              <a:tab pos="5943600" algn="r"/>
                            </a:tabLst>
                          </a:pPr>
                          <a:r>
                            <a:rPr lang="en-US" sz="1400">
                              <a:effectLst/>
                            </a:rPr>
                            <a:t>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−3.68</m:t>
                                </m:r>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0.633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0.311</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−4.6</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solidFill>
                          <a:srgbClr val="FFFF00"/>
                        </a:solidFill>
                      </a:tcPr>
                    </a:tc>
                    <a:tc>
                      <a:txBody>
                        <a:bodyPr/>
                        <a:lstStyle/>
                        <a:p>
                          <a:pPr marL="0" marR="0" algn="ctr">
                            <a:lnSpc>
                              <a:spcPts val="1500"/>
                            </a:lnSpc>
                            <a:buNone/>
                            <a:tabLst>
                              <a:tab pos="228600" algn="l"/>
                              <a:tab pos="2971800" algn="ctr"/>
                              <a:tab pos="5943600" algn="r"/>
                            </a:tabLst>
                          </a:pPr>
                          <a:r>
                            <a:rPr lang="en-US" sz="1400">
                              <a:effectLst/>
                            </a:rPr>
                            <a:t>4.08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3.51</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7.94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2890799493"/>
                      </a:ext>
                    </a:extLst>
                  </a:tr>
                  <a:tr h="244968">
                    <a:tc>
                      <a:txBody>
                        <a:bodyPr/>
                        <a:lstStyle/>
                        <a:p>
                          <a:pPr marL="0" marR="0" algn="ctr">
                            <a:lnSpc>
                              <a:spcPts val="1500"/>
                            </a:lnSpc>
                            <a:buNone/>
                            <a:tabLst>
                              <a:tab pos="228600" algn="l"/>
                              <a:tab pos="2971800" algn="ctr"/>
                              <a:tab pos="5943600" algn="r"/>
                            </a:tabLst>
                          </a:pPr>
                          <a:r>
                            <a:rPr lang="en-US" sz="1400">
                              <a:effectLst/>
                            </a:rPr>
                            <a:t>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−3.68</m:t>
                                </m:r>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0.723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0.539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−4.6</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solidFill>
                          <a:srgbClr val="FFFF00"/>
                        </a:solidFill>
                      </a:tcPr>
                    </a:tc>
                    <a:tc>
                      <a:txBody>
                        <a:bodyPr/>
                        <a:lstStyle/>
                        <a:p>
                          <a:pPr marL="0" marR="0" algn="ctr">
                            <a:lnSpc>
                              <a:spcPts val="1500"/>
                            </a:lnSpc>
                            <a:buNone/>
                            <a:tabLst>
                              <a:tab pos="228600" algn="l"/>
                              <a:tab pos="2971800" algn="ctr"/>
                              <a:tab pos="5943600" algn="r"/>
                            </a:tabLst>
                          </a:pPr>
                          <a:r>
                            <a:rPr lang="en-US" sz="1400">
                              <a:effectLst/>
                            </a:rPr>
                            <a:t>2.52</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4.48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233889804"/>
                      </a:ext>
                    </a:extLst>
                  </a:tr>
                  <a:tr h="244968">
                    <a:tc>
                      <a:txBody>
                        <a:bodyPr/>
                        <a:lstStyle/>
                        <a:p>
                          <a:pPr marL="0" marR="0" algn="ctr">
                            <a:lnSpc>
                              <a:spcPts val="1500"/>
                            </a:lnSpc>
                            <a:buNone/>
                            <a:tabLst>
                              <a:tab pos="228600" algn="l"/>
                              <a:tab pos="2971800" algn="ctr"/>
                              <a:tab pos="5943600" algn="r"/>
                            </a:tabLst>
                          </a:pPr>
                          <a:r>
                            <a:rPr lang="en-US" sz="1400">
                              <a:effectLst/>
                            </a:rPr>
                            <a:t>6</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0.723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−5.46</m:t>
                                </m:r>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0.244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0.133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−6.83</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solidFill>
                          <a:srgbClr val="FFFF00"/>
                        </a:solidFill>
                      </a:tcPr>
                    </a:tc>
                    <a:tc>
                      <a:txBody>
                        <a:bodyPr/>
                        <a:lstStyle/>
                        <a:p>
                          <a:pPr marL="0" marR="0" algn="ctr">
                            <a:lnSpc>
                              <a:spcPts val="1500"/>
                            </a:lnSpc>
                            <a:buNone/>
                            <a:tabLst>
                              <a:tab pos="228600" algn="l"/>
                              <a:tab pos="2971800" algn="ctr"/>
                              <a:tab pos="5943600" algn="r"/>
                            </a:tabLst>
                          </a:pPr>
                          <a:r>
                            <a:rPr lang="en-US" sz="1400">
                              <a:effectLst/>
                            </a:rPr>
                            <a:t>1.68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1.09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3.93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1256734513"/>
                      </a:ext>
                    </a:extLst>
                  </a:tr>
                  <a:tr h="244968">
                    <a:tc>
                      <a:txBody>
                        <a:bodyPr/>
                        <a:lstStyle/>
                        <a:p>
                          <a:pPr marL="0" marR="0" algn="ctr">
                            <a:lnSpc>
                              <a:spcPts val="1500"/>
                            </a:lnSpc>
                            <a:buNone/>
                            <a:tabLst>
                              <a:tab pos="228600" algn="l"/>
                              <a:tab pos="2971800" algn="ctr"/>
                              <a:tab pos="5943600" algn="r"/>
                            </a:tabLst>
                          </a:pPr>
                          <a:r>
                            <a:rPr lang="en-US" sz="1400">
                              <a:effectLst/>
                            </a:rPr>
                            <a:t>7</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0.723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−5.46</m:t>
                                </m:r>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0.764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0.35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−6.15</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solidFill>
                          <a:srgbClr val="FFFF00"/>
                        </a:solidFill>
                      </a:tcPr>
                    </a:tc>
                    <a:tc>
                      <a:txBody>
                        <a:bodyPr/>
                        <a:lstStyle/>
                        <a:p>
                          <a:pPr marL="0" marR="0" algn="ctr">
                            <a:lnSpc>
                              <a:spcPts val="1500"/>
                            </a:lnSpc>
                            <a:buNone/>
                            <a:tabLst>
                              <a:tab pos="228600" algn="l"/>
                              <a:tab pos="2971800" algn="ctr"/>
                              <a:tab pos="5943600" algn="r"/>
                            </a:tabLst>
                          </a:pPr>
                          <a:r>
                            <a:rPr lang="en-US" sz="1400">
                              <a:effectLst/>
                            </a:rPr>
                            <a:t>1.14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0.802</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2.5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3035162517"/>
                      </a:ext>
                    </a:extLst>
                  </a:tr>
                  <a:tr h="244968">
                    <a:tc>
                      <a:txBody>
                        <a:bodyPr/>
                        <a:lstStyle/>
                        <a:p>
                          <a:pPr marL="0" marR="0" algn="ctr">
                            <a:lnSpc>
                              <a:spcPts val="1500"/>
                            </a:lnSpc>
                            <a:buNone/>
                            <a:tabLst>
                              <a:tab pos="228600" algn="l"/>
                              <a:tab pos="2971800" algn="ctr"/>
                              <a:tab pos="5943600" algn="r"/>
                            </a:tabLst>
                          </a:pPr>
                          <a:r>
                            <a:rPr lang="en-US" sz="1400">
                              <a:effectLst/>
                            </a:rPr>
                            <a:t>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0.764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m:t>
                                </m:r>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0.758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0.366</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−6.02</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solidFill>
                          <a:srgbClr val="FFFF00"/>
                        </a:solidFill>
                      </a:tcPr>
                    </a:tc>
                    <a:tc>
                      <a:txBody>
                        <a:bodyPr/>
                        <a:lstStyle/>
                        <a:p>
                          <a:pPr marL="0" marR="0" algn="ctr">
                            <a:lnSpc>
                              <a:spcPts val="1500"/>
                            </a:lnSpc>
                            <a:buNone/>
                            <a:tabLst>
                              <a:tab pos="228600" algn="l"/>
                              <a:tab pos="2971800" algn="ctr"/>
                              <a:tab pos="5943600" algn="r"/>
                            </a:tabLst>
                          </a:pPr>
                          <a:r>
                            <a:rPr lang="en-US" sz="1400">
                              <a:effectLst/>
                            </a:rPr>
                            <a:t>0.766</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0.465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1.98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112618431"/>
                      </a:ext>
                    </a:extLst>
                  </a:tr>
                  <a:tr h="244968">
                    <a:tc>
                      <a:txBody>
                        <a:bodyPr/>
                        <a:lstStyle/>
                        <a:p>
                          <a:pPr marL="0" marR="0" algn="ctr">
                            <a:lnSpc>
                              <a:spcPts val="1500"/>
                            </a:lnSpc>
                            <a:buNone/>
                            <a:tabLst>
                              <a:tab pos="228600" algn="l"/>
                              <a:tab pos="2971800" algn="ctr"/>
                              <a:tab pos="5943600" algn="r"/>
                            </a:tabLst>
                          </a:pPr>
                          <a:r>
                            <a:rPr lang="en-US" sz="1400">
                              <a:effectLst/>
                            </a:rPr>
                            <a:t>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0.758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−6.02</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0.758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1.0</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400">
                                    <a:effectLst/>
                                    <a:latin typeface="Cambria Math" panose="02040503050406030204" pitchFamily="18" charset="0"/>
                                  </a:rPr>
                                  <m:t>−6.02</m:t>
                                </m:r>
                              </m:oMath>
                            </m:oMathPara>
                          </a14:m>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solidFill>
                          <a:srgbClr val="FFFF00"/>
                        </a:solidFill>
                      </a:tcPr>
                    </a:tc>
                    <a:tc>
                      <a:txBody>
                        <a:bodyPr/>
                        <a:lstStyle/>
                        <a:p>
                          <a:pPr marL="0" marR="0" algn="ctr">
                            <a:lnSpc>
                              <a:spcPts val="1500"/>
                            </a:lnSpc>
                            <a:buNone/>
                            <a:tabLst>
                              <a:tab pos="228600" algn="l"/>
                              <a:tab pos="2971800" algn="ctr"/>
                              <a:tab pos="5943600" algn="r"/>
                            </a:tabLst>
                          </a:pPr>
                          <a:r>
                            <a:rPr lang="en-US" sz="1400">
                              <a:effectLst/>
                            </a:rPr>
                            <a:t>1.1</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0.689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dirty="0">
                              <a:effectLst/>
                            </a:rPr>
                            <a:t>2.97</a:t>
                          </a:r>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1715580033"/>
                      </a:ext>
                    </a:extLst>
                  </a:tr>
                </a:tbl>
              </a:graphicData>
            </a:graphic>
          </p:graphicFrame>
        </mc:Choice>
        <mc:Fallback xmlns="">
          <p:graphicFrame>
            <p:nvGraphicFramePr>
              <p:cNvPr id="7" name="Table 6">
                <a:extLst>
                  <a:ext uri="{FF2B5EF4-FFF2-40B4-BE49-F238E27FC236}">
                    <a16:creationId xmlns:a16="http://schemas.microsoft.com/office/drawing/2014/main" id="{CA6544A2-2E2D-EB91-2748-7E89AF76BEF9}"/>
                  </a:ext>
                </a:extLst>
              </p:cNvPr>
              <p:cNvGraphicFramePr>
                <a:graphicFrameLocks noGrp="1"/>
              </p:cNvGraphicFramePr>
              <p:nvPr>
                <p:extLst>
                  <p:ext uri="{D42A27DB-BD31-4B8C-83A1-F6EECF244321}">
                    <p14:modId xmlns:p14="http://schemas.microsoft.com/office/powerpoint/2010/main" val="1128354459"/>
                  </p:ext>
                </p:extLst>
              </p:nvPr>
            </p:nvGraphicFramePr>
            <p:xfrm>
              <a:off x="394010" y="2159195"/>
              <a:ext cx="7917366" cy="1714776"/>
            </p:xfrm>
            <a:graphic>
              <a:graphicData uri="http://schemas.openxmlformats.org/drawingml/2006/table">
                <a:tbl>
                  <a:tblPr firstRow="1" firstCol="1" bandRow="1">
                    <a:tableStyleId>{5C22544A-7EE6-4342-B048-85BDC9FD1C3A}</a:tableStyleId>
                  </a:tblPr>
                  <a:tblGrid>
                    <a:gridCol w="853305">
                      <a:extLst>
                        <a:ext uri="{9D8B030D-6E8A-4147-A177-3AD203B41FA5}">
                          <a16:colId xmlns:a16="http://schemas.microsoft.com/office/drawing/2014/main" val="2337841899"/>
                        </a:ext>
                      </a:extLst>
                    </a:gridCol>
                    <a:gridCol w="885968">
                      <a:extLst>
                        <a:ext uri="{9D8B030D-6E8A-4147-A177-3AD203B41FA5}">
                          <a16:colId xmlns:a16="http://schemas.microsoft.com/office/drawing/2014/main" val="2136466169"/>
                        </a:ext>
                      </a:extLst>
                    </a:gridCol>
                    <a:gridCol w="887601">
                      <a:extLst>
                        <a:ext uri="{9D8B030D-6E8A-4147-A177-3AD203B41FA5}">
                          <a16:colId xmlns:a16="http://schemas.microsoft.com/office/drawing/2014/main" val="3029674054"/>
                        </a:ext>
                      </a:extLst>
                    </a:gridCol>
                    <a:gridCol w="899849">
                      <a:extLst>
                        <a:ext uri="{9D8B030D-6E8A-4147-A177-3AD203B41FA5}">
                          <a16:colId xmlns:a16="http://schemas.microsoft.com/office/drawing/2014/main" val="439923535"/>
                        </a:ext>
                      </a:extLst>
                    </a:gridCol>
                    <a:gridCol w="930062">
                      <a:extLst>
                        <a:ext uri="{9D8B030D-6E8A-4147-A177-3AD203B41FA5}">
                          <a16:colId xmlns:a16="http://schemas.microsoft.com/office/drawing/2014/main" val="1999699301"/>
                        </a:ext>
                      </a:extLst>
                    </a:gridCol>
                    <a:gridCol w="812477">
                      <a:extLst>
                        <a:ext uri="{9D8B030D-6E8A-4147-A177-3AD203B41FA5}">
                          <a16:colId xmlns:a16="http://schemas.microsoft.com/office/drawing/2014/main" val="185071971"/>
                        </a:ext>
                      </a:extLst>
                    </a:gridCol>
                    <a:gridCol w="893317">
                      <a:extLst>
                        <a:ext uri="{9D8B030D-6E8A-4147-A177-3AD203B41FA5}">
                          <a16:colId xmlns:a16="http://schemas.microsoft.com/office/drawing/2014/main" val="1926561881"/>
                        </a:ext>
                      </a:extLst>
                    </a:gridCol>
                    <a:gridCol w="864737">
                      <a:extLst>
                        <a:ext uri="{9D8B030D-6E8A-4147-A177-3AD203B41FA5}">
                          <a16:colId xmlns:a16="http://schemas.microsoft.com/office/drawing/2014/main" val="3422577080"/>
                        </a:ext>
                      </a:extLst>
                    </a:gridCol>
                    <a:gridCol w="890050">
                      <a:extLst>
                        <a:ext uri="{9D8B030D-6E8A-4147-A177-3AD203B41FA5}">
                          <a16:colId xmlns:a16="http://schemas.microsoft.com/office/drawing/2014/main" val="1871946389"/>
                        </a:ext>
                      </a:extLst>
                    </a:gridCol>
                  </a:tblGrid>
                  <a:tr h="244968">
                    <a:tc>
                      <a:txBody>
                        <a:bodyPr/>
                        <a:lstStyle/>
                        <a:p>
                          <a:endParaRPr lang="en-US"/>
                        </a:p>
                      </a:txBody>
                      <a:tcPr marL="88188" marR="88188" marT="0" marB="0" anchor="ctr">
                        <a:blipFill>
                          <a:blip r:embed="rId2"/>
                          <a:stretch>
                            <a:fillRect l="-714" t="-2500" r="-831429" b="-637500"/>
                          </a:stretch>
                        </a:blipFill>
                      </a:tcPr>
                    </a:tc>
                    <a:tc>
                      <a:txBody>
                        <a:bodyPr/>
                        <a:lstStyle/>
                        <a:p>
                          <a:endParaRPr lang="en-US"/>
                        </a:p>
                      </a:txBody>
                      <a:tcPr marL="88188" marR="88188" marT="0" marB="0" anchor="ctr">
                        <a:blipFill>
                          <a:blip r:embed="rId2"/>
                          <a:stretch>
                            <a:fillRect l="-96575" t="-2500" r="-697260" b="-637500"/>
                          </a:stretch>
                        </a:blipFill>
                      </a:tcPr>
                    </a:tc>
                    <a:tc>
                      <a:txBody>
                        <a:bodyPr/>
                        <a:lstStyle/>
                        <a:p>
                          <a:endParaRPr lang="en-US"/>
                        </a:p>
                      </a:txBody>
                      <a:tcPr marL="88188" marR="88188" marT="0" marB="0" anchor="ctr">
                        <a:blipFill>
                          <a:blip r:embed="rId2"/>
                          <a:stretch>
                            <a:fillRect l="-197931" t="-2500" r="-602069" b="-637500"/>
                          </a:stretch>
                        </a:blipFill>
                      </a:tcPr>
                    </a:tc>
                    <a:tc>
                      <a:txBody>
                        <a:bodyPr/>
                        <a:lstStyle/>
                        <a:p>
                          <a:endParaRPr lang="en-US"/>
                        </a:p>
                      </a:txBody>
                      <a:tcPr marL="88188" marR="88188" marT="0" marB="0" anchor="ctr">
                        <a:blipFill>
                          <a:blip r:embed="rId2"/>
                          <a:stretch>
                            <a:fillRect l="-291892" t="-2500" r="-489865" b="-637500"/>
                          </a:stretch>
                        </a:blipFill>
                      </a:tcPr>
                    </a:tc>
                    <a:tc>
                      <a:txBody>
                        <a:bodyPr/>
                        <a:lstStyle/>
                        <a:p>
                          <a:endParaRPr lang="en-US"/>
                        </a:p>
                      </a:txBody>
                      <a:tcPr marL="88188" marR="88188" marT="0" marB="0" anchor="ctr">
                        <a:blipFill>
                          <a:blip r:embed="rId2"/>
                          <a:stretch>
                            <a:fillRect l="-379085" t="-2500" r="-373856" b="-637500"/>
                          </a:stretch>
                        </a:blipFill>
                      </a:tcPr>
                    </a:tc>
                    <a:tc>
                      <a:txBody>
                        <a:bodyPr/>
                        <a:lstStyle/>
                        <a:p>
                          <a:endParaRPr lang="en-US"/>
                        </a:p>
                      </a:txBody>
                      <a:tcPr marL="88188" marR="88188" marT="0" marB="0" anchor="ctr">
                        <a:blipFill>
                          <a:blip r:embed="rId2"/>
                          <a:stretch>
                            <a:fillRect l="-551128" t="-2500" r="-330075" b="-637500"/>
                          </a:stretch>
                        </a:blipFill>
                      </a:tcPr>
                    </a:tc>
                    <a:tc>
                      <a:txBody>
                        <a:bodyPr/>
                        <a:lstStyle/>
                        <a:p>
                          <a:endParaRPr lang="en-US"/>
                        </a:p>
                      </a:txBody>
                      <a:tcPr marL="88188" marR="88188" marT="0" marB="0" anchor="ctr">
                        <a:blipFill>
                          <a:blip r:embed="rId2"/>
                          <a:stretch>
                            <a:fillRect l="-589116" t="-2500" r="-198639" b="-637500"/>
                          </a:stretch>
                        </a:blipFill>
                      </a:tcPr>
                    </a:tc>
                    <a:tc>
                      <a:txBody>
                        <a:bodyPr/>
                        <a:lstStyle/>
                        <a:p>
                          <a:endParaRPr lang="en-US"/>
                        </a:p>
                      </a:txBody>
                      <a:tcPr marL="88188" marR="88188" marT="0" marB="0" anchor="ctr">
                        <a:blipFill>
                          <a:blip r:embed="rId2"/>
                          <a:stretch>
                            <a:fillRect l="-713380" t="-2500" r="-105634" b="-637500"/>
                          </a:stretch>
                        </a:blipFill>
                      </a:tcPr>
                    </a:tc>
                    <a:tc>
                      <a:txBody>
                        <a:bodyPr/>
                        <a:lstStyle/>
                        <a:p>
                          <a:endParaRPr lang="en-US"/>
                        </a:p>
                      </a:txBody>
                      <a:tcPr marL="88188" marR="88188" marT="0" marB="0" anchor="ctr">
                        <a:blipFill>
                          <a:blip r:embed="rId2"/>
                          <a:stretch>
                            <a:fillRect l="-791096" t="-2500" r="-2740" b="-637500"/>
                          </a:stretch>
                        </a:blipFill>
                      </a:tcPr>
                    </a:tc>
                    <a:extLst>
                      <a:ext uri="{0D108BD9-81ED-4DB2-BD59-A6C34878D82A}">
                        <a16:rowId xmlns:a16="http://schemas.microsoft.com/office/drawing/2014/main" val="408187286"/>
                      </a:ext>
                    </a:extLst>
                  </a:tr>
                  <a:tr h="244968">
                    <a:tc>
                      <a:txBody>
                        <a:bodyPr/>
                        <a:lstStyle/>
                        <a:p>
                          <a:pPr marL="0" marR="0" algn="ctr">
                            <a:lnSpc>
                              <a:spcPts val="1500"/>
                            </a:lnSpc>
                            <a:buNone/>
                            <a:tabLst>
                              <a:tab pos="228600" algn="l"/>
                              <a:tab pos="2971800" algn="ctr"/>
                              <a:tab pos="5943600" algn="r"/>
                            </a:tabLst>
                          </a:pPr>
                          <a:r>
                            <a:rPr lang="en-US" sz="1400">
                              <a:effectLst/>
                            </a:rPr>
                            <a:t>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197931" t="-100000" r="-602069" b="-521951"/>
                          </a:stretch>
                        </a:blipFill>
                      </a:tcPr>
                    </a:tc>
                    <a:tc>
                      <a:txBody>
                        <a:bodyPr/>
                        <a:lstStyle/>
                        <a:p>
                          <a:pPr marL="0" marR="0" algn="ctr">
                            <a:lnSpc>
                              <a:spcPts val="1500"/>
                            </a:lnSpc>
                            <a:buNone/>
                            <a:tabLst>
                              <a:tab pos="228600" algn="l"/>
                              <a:tab pos="2971800" algn="ctr"/>
                              <a:tab pos="5943600" algn="r"/>
                            </a:tabLst>
                          </a:pPr>
                          <a:r>
                            <a:rPr lang="en-US" sz="1400">
                              <a:effectLst/>
                            </a:rPr>
                            <a:t>0.633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0.311</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551128" t="-100000" r="-330075" b="-521951"/>
                          </a:stretch>
                        </a:blipFill>
                      </a:tcPr>
                    </a:tc>
                    <a:tc>
                      <a:txBody>
                        <a:bodyPr/>
                        <a:lstStyle/>
                        <a:p>
                          <a:pPr marL="0" marR="0" algn="ctr">
                            <a:lnSpc>
                              <a:spcPts val="1500"/>
                            </a:lnSpc>
                            <a:buNone/>
                            <a:tabLst>
                              <a:tab pos="228600" algn="l"/>
                              <a:tab pos="2971800" algn="ctr"/>
                              <a:tab pos="5943600" algn="r"/>
                            </a:tabLst>
                          </a:pPr>
                          <a:r>
                            <a:rPr lang="en-US" sz="1400">
                              <a:effectLst/>
                            </a:rPr>
                            <a:t>4.08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3.51</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7.94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2890799493"/>
                      </a:ext>
                    </a:extLst>
                  </a:tr>
                  <a:tr h="244968">
                    <a:tc>
                      <a:txBody>
                        <a:bodyPr/>
                        <a:lstStyle/>
                        <a:p>
                          <a:pPr marL="0" marR="0" algn="ctr">
                            <a:lnSpc>
                              <a:spcPts val="1500"/>
                            </a:lnSpc>
                            <a:buNone/>
                            <a:tabLst>
                              <a:tab pos="228600" algn="l"/>
                              <a:tab pos="2971800" algn="ctr"/>
                              <a:tab pos="5943600" algn="r"/>
                            </a:tabLst>
                          </a:pPr>
                          <a:r>
                            <a:rPr lang="en-US" sz="1400">
                              <a:effectLst/>
                            </a:rPr>
                            <a:t>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197931" t="-205000" r="-602069" b="-435000"/>
                          </a:stretch>
                        </a:blipFill>
                      </a:tcPr>
                    </a:tc>
                    <a:tc>
                      <a:txBody>
                        <a:bodyPr/>
                        <a:lstStyle/>
                        <a:p>
                          <a:pPr marL="0" marR="0" algn="ctr">
                            <a:lnSpc>
                              <a:spcPts val="1500"/>
                            </a:lnSpc>
                            <a:buNone/>
                            <a:tabLst>
                              <a:tab pos="228600" algn="l"/>
                              <a:tab pos="2971800" algn="ctr"/>
                              <a:tab pos="5943600" algn="r"/>
                            </a:tabLst>
                          </a:pPr>
                          <a:r>
                            <a:rPr lang="en-US" sz="1400">
                              <a:effectLst/>
                            </a:rPr>
                            <a:t>0.723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0.539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551128" t="-205000" r="-330075" b="-435000"/>
                          </a:stretch>
                        </a:blipFill>
                      </a:tcPr>
                    </a:tc>
                    <a:tc>
                      <a:txBody>
                        <a:bodyPr/>
                        <a:lstStyle/>
                        <a:p>
                          <a:pPr marL="0" marR="0" algn="ctr">
                            <a:lnSpc>
                              <a:spcPts val="1500"/>
                            </a:lnSpc>
                            <a:buNone/>
                            <a:tabLst>
                              <a:tab pos="228600" algn="l"/>
                              <a:tab pos="2971800" algn="ctr"/>
                              <a:tab pos="5943600" algn="r"/>
                            </a:tabLst>
                          </a:pPr>
                          <a:r>
                            <a:rPr lang="en-US" sz="1400">
                              <a:effectLst/>
                            </a:rPr>
                            <a:t>2.52</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4.48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233889804"/>
                      </a:ext>
                    </a:extLst>
                  </a:tr>
                  <a:tr h="244968">
                    <a:tc>
                      <a:txBody>
                        <a:bodyPr/>
                        <a:lstStyle/>
                        <a:p>
                          <a:pPr marL="0" marR="0" algn="ctr">
                            <a:lnSpc>
                              <a:spcPts val="1500"/>
                            </a:lnSpc>
                            <a:buNone/>
                            <a:tabLst>
                              <a:tab pos="228600" algn="l"/>
                              <a:tab pos="2971800" algn="ctr"/>
                              <a:tab pos="5943600" algn="r"/>
                            </a:tabLst>
                          </a:pPr>
                          <a:r>
                            <a:rPr lang="en-US" sz="1400">
                              <a:effectLst/>
                            </a:rPr>
                            <a:t>6</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0.723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197931" t="-305000" r="-602069" b="-335000"/>
                          </a:stretch>
                        </a:blipFill>
                      </a:tcPr>
                    </a:tc>
                    <a:tc>
                      <a:txBody>
                        <a:bodyPr/>
                        <a:lstStyle/>
                        <a:p>
                          <a:pPr marL="0" marR="0" algn="ctr">
                            <a:lnSpc>
                              <a:spcPts val="1500"/>
                            </a:lnSpc>
                            <a:buNone/>
                            <a:tabLst>
                              <a:tab pos="228600" algn="l"/>
                              <a:tab pos="2971800" algn="ctr"/>
                              <a:tab pos="5943600" algn="r"/>
                            </a:tabLst>
                          </a:pPr>
                          <a:r>
                            <a:rPr lang="en-US" sz="1400">
                              <a:effectLst/>
                            </a:rPr>
                            <a:t>0.244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0.133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551128" t="-305000" r="-330075" b="-335000"/>
                          </a:stretch>
                        </a:blipFill>
                      </a:tcPr>
                    </a:tc>
                    <a:tc>
                      <a:txBody>
                        <a:bodyPr/>
                        <a:lstStyle/>
                        <a:p>
                          <a:pPr marL="0" marR="0" algn="ctr">
                            <a:lnSpc>
                              <a:spcPts val="1500"/>
                            </a:lnSpc>
                            <a:buNone/>
                            <a:tabLst>
                              <a:tab pos="228600" algn="l"/>
                              <a:tab pos="2971800" algn="ctr"/>
                              <a:tab pos="5943600" algn="r"/>
                            </a:tabLst>
                          </a:pPr>
                          <a:r>
                            <a:rPr lang="en-US" sz="1400">
                              <a:effectLst/>
                            </a:rPr>
                            <a:t>1.68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1.09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3.93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1256734513"/>
                      </a:ext>
                    </a:extLst>
                  </a:tr>
                  <a:tr h="244968">
                    <a:tc>
                      <a:txBody>
                        <a:bodyPr/>
                        <a:lstStyle/>
                        <a:p>
                          <a:pPr marL="0" marR="0" algn="ctr">
                            <a:lnSpc>
                              <a:spcPts val="1500"/>
                            </a:lnSpc>
                            <a:buNone/>
                            <a:tabLst>
                              <a:tab pos="228600" algn="l"/>
                              <a:tab pos="2971800" algn="ctr"/>
                              <a:tab pos="5943600" algn="r"/>
                            </a:tabLst>
                          </a:pPr>
                          <a:r>
                            <a:rPr lang="en-US" sz="1400">
                              <a:effectLst/>
                            </a:rPr>
                            <a:t>7</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0.723</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197931" t="-405000" r="-602069" b="-235000"/>
                          </a:stretch>
                        </a:blipFill>
                      </a:tcPr>
                    </a:tc>
                    <a:tc>
                      <a:txBody>
                        <a:bodyPr/>
                        <a:lstStyle/>
                        <a:p>
                          <a:pPr marL="0" marR="0" algn="ctr">
                            <a:lnSpc>
                              <a:spcPts val="1500"/>
                            </a:lnSpc>
                            <a:buNone/>
                            <a:tabLst>
                              <a:tab pos="228600" algn="l"/>
                              <a:tab pos="2971800" algn="ctr"/>
                              <a:tab pos="5943600" algn="r"/>
                            </a:tabLst>
                          </a:pPr>
                          <a:r>
                            <a:rPr lang="en-US" sz="1400">
                              <a:effectLst/>
                            </a:rPr>
                            <a:t>0.764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0.35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551128" t="-405000" r="-330075" b="-235000"/>
                          </a:stretch>
                        </a:blipFill>
                      </a:tcPr>
                    </a:tc>
                    <a:tc>
                      <a:txBody>
                        <a:bodyPr/>
                        <a:lstStyle/>
                        <a:p>
                          <a:pPr marL="0" marR="0" algn="ctr">
                            <a:lnSpc>
                              <a:spcPts val="1500"/>
                            </a:lnSpc>
                            <a:buNone/>
                            <a:tabLst>
                              <a:tab pos="228600" algn="l"/>
                              <a:tab pos="2971800" algn="ctr"/>
                              <a:tab pos="5943600" algn="r"/>
                            </a:tabLst>
                          </a:pPr>
                          <a:r>
                            <a:rPr lang="en-US" sz="1400">
                              <a:effectLst/>
                            </a:rPr>
                            <a:t>1.14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0.802</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2.5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3035162517"/>
                      </a:ext>
                    </a:extLst>
                  </a:tr>
                  <a:tr h="244968">
                    <a:tc>
                      <a:txBody>
                        <a:bodyPr/>
                        <a:lstStyle/>
                        <a:p>
                          <a:pPr marL="0" marR="0" algn="ctr">
                            <a:lnSpc>
                              <a:spcPts val="1500"/>
                            </a:lnSpc>
                            <a:buNone/>
                            <a:tabLst>
                              <a:tab pos="228600" algn="l"/>
                              <a:tab pos="2971800" algn="ctr"/>
                              <a:tab pos="5943600" algn="r"/>
                            </a:tabLst>
                          </a:pPr>
                          <a:r>
                            <a:rPr lang="en-US" sz="1400">
                              <a:effectLst/>
                            </a:rPr>
                            <a:t>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0.764</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197931" t="-492683" r="-602069" b="-129268"/>
                          </a:stretch>
                        </a:blipFill>
                      </a:tcPr>
                    </a:tc>
                    <a:tc>
                      <a:txBody>
                        <a:bodyPr/>
                        <a:lstStyle/>
                        <a:p>
                          <a:pPr marL="0" marR="0" algn="ctr">
                            <a:lnSpc>
                              <a:spcPts val="1500"/>
                            </a:lnSpc>
                            <a:buNone/>
                            <a:tabLst>
                              <a:tab pos="228600" algn="l"/>
                              <a:tab pos="2971800" algn="ctr"/>
                              <a:tab pos="5943600" algn="r"/>
                            </a:tabLst>
                          </a:pPr>
                          <a:r>
                            <a:rPr lang="en-US" sz="1400">
                              <a:effectLst/>
                            </a:rPr>
                            <a:t>0.758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0.366</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551128" t="-492683" r="-330075" b="-129268"/>
                          </a:stretch>
                        </a:blipFill>
                      </a:tcPr>
                    </a:tc>
                    <a:tc>
                      <a:txBody>
                        <a:bodyPr/>
                        <a:lstStyle/>
                        <a:p>
                          <a:pPr marL="0" marR="0" algn="ctr">
                            <a:lnSpc>
                              <a:spcPts val="1500"/>
                            </a:lnSpc>
                            <a:buNone/>
                            <a:tabLst>
                              <a:tab pos="228600" algn="l"/>
                              <a:tab pos="2971800" algn="ctr"/>
                              <a:tab pos="5943600" algn="r"/>
                            </a:tabLst>
                          </a:pPr>
                          <a:r>
                            <a:rPr lang="en-US" sz="1400">
                              <a:effectLst/>
                            </a:rPr>
                            <a:t>0.766</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0.465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1.98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112618431"/>
                      </a:ext>
                    </a:extLst>
                  </a:tr>
                  <a:tr h="244968">
                    <a:tc>
                      <a:txBody>
                        <a:bodyPr/>
                        <a:lstStyle/>
                        <a:p>
                          <a:pPr marL="0" marR="0" algn="ctr">
                            <a:lnSpc>
                              <a:spcPts val="1500"/>
                            </a:lnSpc>
                            <a:buNone/>
                            <a:tabLst>
                              <a:tab pos="228600" algn="l"/>
                              <a:tab pos="2971800" algn="ctr"/>
                              <a:tab pos="5943600" algn="r"/>
                            </a:tabLst>
                          </a:pPr>
                          <a:r>
                            <a:rPr lang="en-US" sz="1400">
                              <a:effectLst/>
                            </a:rPr>
                            <a:t>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0.758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197931" t="-607500" r="-602069" b="-32500"/>
                          </a:stretch>
                        </a:blipFill>
                      </a:tcPr>
                    </a:tc>
                    <a:tc>
                      <a:txBody>
                        <a:bodyPr/>
                        <a:lstStyle/>
                        <a:p>
                          <a:pPr marL="0" marR="0" algn="ctr">
                            <a:lnSpc>
                              <a:spcPts val="1500"/>
                            </a:lnSpc>
                            <a:buNone/>
                            <a:tabLst>
                              <a:tab pos="228600" algn="l"/>
                              <a:tab pos="2971800" algn="ctr"/>
                              <a:tab pos="5943600" algn="r"/>
                            </a:tabLst>
                          </a:pPr>
                          <a:r>
                            <a:rPr lang="en-US" sz="1400">
                              <a:effectLst/>
                            </a:rPr>
                            <a:t>0.758</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1.0</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endParaRPr lang="en-US"/>
                        </a:p>
                      </a:txBody>
                      <a:tcPr marL="88188" marR="88188" marT="0" marB="0" anchor="ctr">
                        <a:blipFill>
                          <a:blip r:embed="rId2"/>
                          <a:stretch>
                            <a:fillRect l="-551128" t="-607500" r="-330075" b="-32500"/>
                          </a:stretch>
                        </a:blipFill>
                      </a:tcPr>
                    </a:tc>
                    <a:tc>
                      <a:txBody>
                        <a:bodyPr/>
                        <a:lstStyle/>
                        <a:p>
                          <a:pPr marL="0" marR="0" algn="ctr">
                            <a:lnSpc>
                              <a:spcPts val="1500"/>
                            </a:lnSpc>
                            <a:buNone/>
                            <a:tabLst>
                              <a:tab pos="228600" algn="l"/>
                              <a:tab pos="2971800" algn="ctr"/>
                              <a:tab pos="5943600" algn="r"/>
                            </a:tabLst>
                          </a:pPr>
                          <a:r>
                            <a:rPr lang="en-US" sz="1400">
                              <a:effectLst/>
                            </a:rPr>
                            <a:t>1.1</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a:effectLst/>
                            </a:rPr>
                            <a:t>0.689</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tc>
                      <a:txBody>
                        <a:bodyPr/>
                        <a:lstStyle/>
                        <a:p>
                          <a:pPr marL="0" marR="0" algn="ctr">
                            <a:lnSpc>
                              <a:spcPts val="1500"/>
                            </a:lnSpc>
                            <a:buNone/>
                            <a:tabLst>
                              <a:tab pos="228600" algn="l"/>
                              <a:tab pos="2971800" algn="ctr"/>
                              <a:tab pos="5943600" algn="r"/>
                            </a:tabLst>
                          </a:pPr>
                          <a:r>
                            <a:rPr lang="en-US" sz="1400" dirty="0">
                              <a:effectLst/>
                            </a:rPr>
                            <a:t>2.97</a:t>
                          </a:r>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88188" marR="88188" marT="0" marB="0" anchor="ctr"/>
                    </a:tc>
                    <a:extLst>
                      <a:ext uri="{0D108BD9-81ED-4DB2-BD59-A6C34878D82A}">
                        <a16:rowId xmlns:a16="http://schemas.microsoft.com/office/drawing/2014/main" val="1715580033"/>
                      </a:ext>
                    </a:extLst>
                  </a:tr>
                </a:tbl>
              </a:graphicData>
            </a:graphic>
          </p:graphicFrame>
        </mc:Fallback>
      </mc:AlternateContent>
      <p:grpSp>
        <p:nvGrpSpPr>
          <p:cNvPr id="8" name="Group 4">
            <a:extLst>
              <a:ext uri="{FF2B5EF4-FFF2-40B4-BE49-F238E27FC236}">
                <a16:creationId xmlns:a16="http://schemas.microsoft.com/office/drawing/2014/main" id="{A52178B6-A154-7652-9FD9-D8C35BA6A8BC}"/>
              </a:ext>
            </a:extLst>
          </p:cNvPr>
          <p:cNvGrpSpPr>
            <a:grpSpLocks noChangeAspect="1"/>
          </p:cNvGrpSpPr>
          <p:nvPr/>
        </p:nvGrpSpPr>
        <p:grpSpPr bwMode="auto">
          <a:xfrm>
            <a:off x="3330498" y="3994909"/>
            <a:ext cx="3033132" cy="2410920"/>
            <a:chOff x="1279" y="976"/>
            <a:chExt cx="2452" cy="1949"/>
          </a:xfrm>
        </p:grpSpPr>
        <p:sp>
          <p:nvSpPr>
            <p:cNvPr id="9" name="Rectangle 5">
              <a:extLst>
                <a:ext uri="{FF2B5EF4-FFF2-40B4-BE49-F238E27FC236}">
                  <a16:creationId xmlns:a16="http://schemas.microsoft.com/office/drawing/2014/main" id="{9C3E7F9B-3287-D646-2422-CADD0E744284}"/>
                </a:ext>
              </a:extLst>
            </p:cNvPr>
            <p:cNvSpPr>
              <a:spLocks noChangeArrowheads="1"/>
            </p:cNvSpPr>
            <p:nvPr/>
          </p:nvSpPr>
          <p:spPr bwMode="auto">
            <a:xfrm>
              <a:off x="1572" y="1024"/>
              <a:ext cx="2087" cy="159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6">
              <a:extLst>
                <a:ext uri="{FF2B5EF4-FFF2-40B4-BE49-F238E27FC236}">
                  <a16:creationId xmlns:a16="http://schemas.microsoft.com/office/drawing/2014/main" id="{0EE3AA2D-49AA-6B33-2BC0-D9E6756C97A0}"/>
                </a:ext>
              </a:extLst>
            </p:cNvPr>
            <p:cNvSpPr>
              <a:spLocks noChangeShapeType="1"/>
            </p:cNvSpPr>
            <p:nvPr/>
          </p:nvSpPr>
          <p:spPr bwMode="auto">
            <a:xfrm>
              <a:off x="1572" y="2617"/>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a:extLst>
                <a:ext uri="{FF2B5EF4-FFF2-40B4-BE49-F238E27FC236}">
                  <a16:creationId xmlns:a16="http://schemas.microsoft.com/office/drawing/2014/main" id="{CA8F97CD-B86F-BCF5-F018-56C220E5F7A2}"/>
                </a:ext>
              </a:extLst>
            </p:cNvPr>
            <p:cNvSpPr>
              <a:spLocks noChangeShapeType="1"/>
            </p:cNvSpPr>
            <p:nvPr/>
          </p:nvSpPr>
          <p:spPr bwMode="auto">
            <a:xfrm flipV="1">
              <a:off x="1572" y="259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a:extLst>
                <a:ext uri="{FF2B5EF4-FFF2-40B4-BE49-F238E27FC236}">
                  <a16:creationId xmlns:a16="http://schemas.microsoft.com/office/drawing/2014/main" id="{4C859A32-9C8B-2CCF-9E4A-2A2A85F11B0A}"/>
                </a:ext>
              </a:extLst>
            </p:cNvPr>
            <p:cNvSpPr>
              <a:spLocks noChangeShapeType="1"/>
            </p:cNvSpPr>
            <p:nvPr/>
          </p:nvSpPr>
          <p:spPr bwMode="auto">
            <a:xfrm flipV="1">
              <a:off x="1989" y="259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a:extLst>
                <a:ext uri="{FF2B5EF4-FFF2-40B4-BE49-F238E27FC236}">
                  <a16:creationId xmlns:a16="http://schemas.microsoft.com/office/drawing/2014/main" id="{9FF40F27-366E-FEF2-6129-AEA2E549112A}"/>
                </a:ext>
              </a:extLst>
            </p:cNvPr>
            <p:cNvSpPr>
              <a:spLocks noChangeShapeType="1"/>
            </p:cNvSpPr>
            <p:nvPr/>
          </p:nvSpPr>
          <p:spPr bwMode="auto">
            <a:xfrm flipV="1">
              <a:off x="2407" y="259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77257409-AE64-7BE8-EB83-5442519FBD20}"/>
                </a:ext>
              </a:extLst>
            </p:cNvPr>
            <p:cNvSpPr>
              <a:spLocks noChangeShapeType="1"/>
            </p:cNvSpPr>
            <p:nvPr/>
          </p:nvSpPr>
          <p:spPr bwMode="auto">
            <a:xfrm flipV="1">
              <a:off x="2824" y="259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1">
              <a:extLst>
                <a:ext uri="{FF2B5EF4-FFF2-40B4-BE49-F238E27FC236}">
                  <a16:creationId xmlns:a16="http://schemas.microsoft.com/office/drawing/2014/main" id="{B49D2E8D-714B-2F8D-3E08-BD3C478B87B0}"/>
                </a:ext>
              </a:extLst>
            </p:cNvPr>
            <p:cNvSpPr>
              <a:spLocks noChangeShapeType="1"/>
            </p:cNvSpPr>
            <p:nvPr/>
          </p:nvSpPr>
          <p:spPr bwMode="auto">
            <a:xfrm flipV="1">
              <a:off x="3242" y="259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2">
              <a:extLst>
                <a:ext uri="{FF2B5EF4-FFF2-40B4-BE49-F238E27FC236}">
                  <a16:creationId xmlns:a16="http://schemas.microsoft.com/office/drawing/2014/main" id="{7A66F0B4-CDA7-6024-ECD2-E7AD7A993DFF}"/>
                </a:ext>
              </a:extLst>
            </p:cNvPr>
            <p:cNvSpPr>
              <a:spLocks noChangeShapeType="1"/>
            </p:cNvSpPr>
            <p:nvPr/>
          </p:nvSpPr>
          <p:spPr bwMode="auto">
            <a:xfrm flipV="1">
              <a:off x="3659" y="2596"/>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3">
              <a:extLst>
                <a:ext uri="{FF2B5EF4-FFF2-40B4-BE49-F238E27FC236}">
                  <a16:creationId xmlns:a16="http://schemas.microsoft.com/office/drawing/2014/main" id="{F389AC0D-7979-99B1-FAAC-2E2324759C67}"/>
                </a:ext>
              </a:extLst>
            </p:cNvPr>
            <p:cNvSpPr>
              <a:spLocks noChangeArrowheads="1"/>
            </p:cNvSpPr>
            <p:nvPr/>
          </p:nvSpPr>
          <p:spPr bwMode="auto">
            <a:xfrm>
              <a:off x="1548" y="265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AA7F9A5C-C24B-82F0-7826-4B15EBFE7A7F}"/>
                </a:ext>
              </a:extLst>
            </p:cNvPr>
            <p:cNvSpPr>
              <a:spLocks noChangeArrowheads="1"/>
            </p:cNvSpPr>
            <p:nvPr/>
          </p:nvSpPr>
          <p:spPr bwMode="auto">
            <a:xfrm>
              <a:off x="1928" y="265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8C1097E6-D163-4B44-153B-F0A3A4F92038}"/>
                </a:ext>
              </a:extLst>
            </p:cNvPr>
            <p:cNvSpPr>
              <a:spLocks noChangeArrowheads="1"/>
            </p:cNvSpPr>
            <p:nvPr/>
          </p:nvSpPr>
          <p:spPr bwMode="auto">
            <a:xfrm>
              <a:off x="2346" y="265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6">
              <a:extLst>
                <a:ext uri="{FF2B5EF4-FFF2-40B4-BE49-F238E27FC236}">
                  <a16:creationId xmlns:a16="http://schemas.microsoft.com/office/drawing/2014/main" id="{FF3079A6-9D5E-19A3-83E9-5F4281AEA73C}"/>
                </a:ext>
              </a:extLst>
            </p:cNvPr>
            <p:cNvSpPr>
              <a:spLocks noChangeArrowheads="1"/>
            </p:cNvSpPr>
            <p:nvPr/>
          </p:nvSpPr>
          <p:spPr bwMode="auto">
            <a:xfrm>
              <a:off x="2760" y="265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FD642194-9F36-0338-59DB-6C5DBFE0541B}"/>
                </a:ext>
              </a:extLst>
            </p:cNvPr>
            <p:cNvSpPr>
              <a:spLocks noChangeArrowheads="1"/>
            </p:cNvSpPr>
            <p:nvPr/>
          </p:nvSpPr>
          <p:spPr bwMode="auto">
            <a:xfrm>
              <a:off x="3178" y="2655"/>
              <a:ext cx="1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65C6930C-4587-D0F2-5279-846BF7B65027}"/>
                </a:ext>
              </a:extLst>
            </p:cNvPr>
            <p:cNvSpPr>
              <a:spLocks noChangeArrowheads="1"/>
            </p:cNvSpPr>
            <p:nvPr/>
          </p:nvSpPr>
          <p:spPr bwMode="auto">
            <a:xfrm>
              <a:off x="3635" y="265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2839ACF2-74FC-3118-3D57-8C25C817AA21}"/>
                </a:ext>
              </a:extLst>
            </p:cNvPr>
            <p:cNvSpPr>
              <a:spLocks noChangeArrowheads="1"/>
            </p:cNvSpPr>
            <p:nvPr/>
          </p:nvSpPr>
          <p:spPr bwMode="auto">
            <a:xfrm>
              <a:off x="2591" y="2781"/>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0">
              <a:extLst>
                <a:ext uri="{FF2B5EF4-FFF2-40B4-BE49-F238E27FC236}">
                  <a16:creationId xmlns:a16="http://schemas.microsoft.com/office/drawing/2014/main" id="{F3F253C3-CB59-0032-A97E-E1FBCC8E691E}"/>
                </a:ext>
              </a:extLst>
            </p:cNvPr>
            <p:cNvSpPr>
              <a:spLocks noChangeShapeType="1"/>
            </p:cNvSpPr>
            <p:nvPr/>
          </p:nvSpPr>
          <p:spPr bwMode="auto">
            <a:xfrm flipV="1">
              <a:off x="1572" y="1024"/>
              <a:ext cx="0" cy="1593"/>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1">
              <a:extLst>
                <a:ext uri="{FF2B5EF4-FFF2-40B4-BE49-F238E27FC236}">
                  <a16:creationId xmlns:a16="http://schemas.microsoft.com/office/drawing/2014/main" id="{CD65A641-6918-9DE8-CA41-18E6DFD71382}"/>
                </a:ext>
              </a:extLst>
            </p:cNvPr>
            <p:cNvSpPr>
              <a:spLocks noChangeShapeType="1"/>
            </p:cNvSpPr>
            <p:nvPr/>
          </p:nvSpPr>
          <p:spPr bwMode="auto">
            <a:xfrm>
              <a:off x="1572" y="2617"/>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2">
              <a:extLst>
                <a:ext uri="{FF2B5EF4-FFF2-40B4-BE49-F238E27FC236}">
                  <a16:creationId xmlns:a16="http://schemas.microsoft.com/office/drawing/2014/main" id="{86364731-E34C-A18C-FB8C-31F9368FAE93}"/>
                </a:ext>
              </a:extLst>
            </p:cNvPr>
            <p:cNvSpPr>
              <a:spLocks noChangeShapeType="1"/>
            </p:cNvSpPr>
            <p:nvPr/>
          </p:nvSpPr>
          <p:spPr bwMode="auto">
            <a:xfrm>
              <a:off x="1572" y="235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3">
              <a:extLst>
                <a:ext uri="{FF2B5EF4-FFF2-40B4-BE49-F238E27FC236}">
                  <a16:creationId xmlns:a16="http://schemas.microsoft.com/office/drawing/2014/main" id="{B5D454F3-907D-7CAC-E844-259D780690AA}"/>
                </a:ext>
              </a:extLst>
            </p:cNvPr>
            <p:cNvSpPr>
              <a:spLocks noChangeShapeType="1"/>
            </p:cNvSpPr>
            <p:nvPr/>
          </p:nvSpPr>
          <p:spPr bwMode="auto">
            <a:xfrm>
              <a:off x="1572" y="208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4">
              <a:extLst>
                <a:ext uri="{FF2B5EF4-FFF2-40B4-BE49-F238E27FC236}">
                  <a16:creationId xmlns:a16="http://schemas.microsoft.com/office/drawing/2014/main" id="{86202E2B-9120-82E7-EC57-BDAD88258BDB}"/>
                </a:ext>
              </a:extLst>
            </p:cNvPr>
            <p:cNvSpPr>
              <a:spLocks noChangeShapeType="1"/>
            </p:cNvSpPr>
            <p:nvPr/>
          </p:nvSpPr>
          <p:spPr bwMode="auto">
            <a:xfrm>
              <a:off x="1572" y="1821"/>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5">
              <a:extLst>
                <a:ext uri="{FF2B5EF4-FFF2-40B4-BE49-F238E27FC236}">
                  <a16:creationId xmlns:a16="http://schemas.microsoft.com/office/drawing/2014/main" id="{2E2BA955-C435-D22B-9038-48A024D69564}"/>
                </a:ext>
              </a:extLst>
            </p:cNvPr>
            <p:cNvSpPr>
              <a:spLocks noChangeShapeType="1"/>
            </p:cNvSpPr>
            <p:nvPr/>
          </p:nvSpPr>
          <p:spPr bwMode="auto">
            <a:xfrm>
              <a:off x="1572" y="155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6">
              <a:extLst>
                <a:ext uri="{FF2B5EF4-FFF2-40B4-BE49-F238E27FC236}">
                  <a16:creationId xmlns:a16="http://schemas.microsoft.com/office/drawing/2014/main" id="{F20CFBD8-FFDF-FFFD-654E-FE925CDBC614}"/>
                </a:ext>
              </a:extLst>
            </p:cNvPr>
            <p:cNvSpPr>
              <a:spLocks noChangeShapeType="1"/>
            </p:cNvSpPr>
            <p:nvPr/>
          </p:nvSpPr>
          <p:spPr bwMode="auto">
            <a:xfrm>
              <a:off x="1572" y="1290"/>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7">
              <a:extLst>
                <a:ext uri="{FF2B5EF4-FFF2-40B4-BE49-F238E27FC236}">
                  <a16:creationId xmlns:a16="http://schemas.microsoft.com/office/drawing/2014/main" id="{7387DD58-2BCD-06C4-28BE-99AEF7777CC7}"/>
                </a:ext>
              </a:extLst>
            </p:cNvPr>
            <p:cNvSpPr>
              <a:spLocks noChangeShapeType="1"/>
            </p:cNvSpPr>
            <p:nvPr/>
          </p:nvSpPr>
          <p:spPr bwMode="auto">
            <a:xfrm>
              <a:off x="1572" y="1024"/>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8">
              <a:extLst>
                <a:ext uri="{FF2B5EF4-FFF2-40B4-BE49-F238E27FC236}">
                  <a16:creationId xmlns:a16="http://schemas.microsoft.com/office/drawing/2014/main" id="{F5B4C4C7-E79A-2920-7D03-D2280C03A004}"/>
                </a:ext>
              </a:extLst>
            </p:cNvPr>
            <p:cNvSpPr>
              <a:spLocks noChangeArrowheads="1"/>
            </p:cNvSpPr>
            <p:nvPr/>
          </p:nvSpPr>
          <p:spPr bwMode="auto">
            <a:xfrm>
              <a:off x="1413" y="2569"/>
              <a:ext cx="18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9">
              <a:extLst>
                <a:ext uri="{FF2B5EF4-FFF2-40B4-BE49-F238E27FC236}">
                  <a16:creationId xmlns:a16="http://schemas.microsoft.com/office/drawing/2014/main" id="{62E66D99-6835-A9BC-1C1E-BC8BB665DBBD}"/>
                </a:ext>
              </a:extLst>
            </p:cNvPr>
            <p:cNvSpPr>
              <a:spLocks noChangeArrowheads="1"/>
            </p:cNvSpPr>
            <p:nvPr/>
          </p:nvSpPr>
          <p:spPr bwMode="auto">
            <a:xfrm>
              <a:off x="1461" y="2304"/>
              <a:ext cx="13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86585E51-DE36-A2BE-3E98-B23B95B93433}"/>
                </a:ext>
              </a:extLst>
            </p:cNvPr>
            <p:cNvSpPr>
              <a:spLocks noChangeArrowheads="1"/>
            </p:cNvSpPr>
            <p:nvPr/>
          </p:nvSpPr>
          <p:spPr bwMode="auto">
            <a:xfrm>
              <a:off x="1490" y="203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2B9842C9-4468-890F-422C-6666949EA67C}"/>
                </a:ext>
              </a:extLst>
            </p:cNvPr>
            <p:cNvSpPr>
              <a:spLocks noChangeArrowheads="1"/>
            </p:cNvSpPr>
            <p:nvPr/>
          </p:nvSpPr>
          <p:spPr bwMode="auto">
            <a:xfrm>
              <a:off x="1490" y="177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2">
              <a:extLst>
                <a:ext uri="{FF2B5EF4-FFF2-40B4-BE49-F238E27FC236}">
                  <a16:creationId xmlns:a16="http://schemas.microsoft.com/office/drawing/2014/main" id="{D1E21B91-C10E-F113-2F54-7AEED7E3E8AE}"/>
                </a:ext>
              </a:extLst>
            </p:cNvPr>
            <p:cNvSpPr>
              <a:spLocks noChangeArrowheads="1"/>
            </p:cNvSpPr>
            <p:nvPr/>
          </p:nvSpPr>
          <p:spPr bwMode="auto">
            <a:xfrm>
              <a:off x="1442" y="1505"/>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68440097-6EEF-676F-C2DA-9B66B91B6C2B}"/>
                </a:ext>
              </a:extLst>
            </p:cNvPr>
            <p:cNvSpPr>
              <a:spLocks noChangeArrowheads="1"/>
            </p:cNvSpPr>
            <p:nvPr/>
          </p:nvSpPr>
          <p:spPr bwMode="auto">
            <a:xfrm>
              <a:off x="1442" y="1241"/>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46DF1577-15FA-2B23-7BBB-1A22EA0428B3}"/>
                </a:ext>
              </a:extLst>
            </p:cNvPr>
            <p:cNvSpPr>
              <a:spLocks noChangeArrowheads="1"/>
            </p:cNvSpPr>
            <p:nvPr/>
          </p:nvSpPr>
          <p:spPr bwMode="auto">
            <a:xfrm>
              <a:off x="1442" y="976"/>
              <a:ext cx="1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5">
              <a:extLst>
                <a:ext uri="{FF2B5EF4-FFF2-40B4-BE49-F238E27FC236}">
                  <a16:creationId xmlns:a16="http://schemas.microsoft.com/office/drawing/2014/main" id="{042E58D1-9337-E3A7-EAEE-F13B605CE89F}"/>
                </a:ext>
              </a:extLst>
            </p:cNvPr>
            <p:cNvSpPr>
              <a:spLocks noChangeArrowheads="1"/>
            </p:cNvSpPr>
            <p:nvPr/>
          </p:nvSpPr>
          <p:spPr bwMode="auto">
            <a:xfrm rot="16200000">
              <a:off x="1300" y="178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AFECEDE8-9434-1077-47C1-E6219571E889}"/>
                </a:ext>
              </a:extLst>
            </p:cNvPr>
            <p:cNvSpPr>
              <a:spLocks noChangeArrowheads="1"/>
            </p:cNvSpPr>
            <p:nvPr/>
          </p:nvSpPr>
          <p:spPr bwMode="auto">
            <a:xfrm rot="16200000">
              <a:off x="1310" y="1738"/>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5A6A9387-C7F0-C257-EE2D-5CE49FF604EA}"/>
                </a:ext>
              </a:extLst>
            </p:cNvPr>
            <p:cNvSpPr>
              <a:spLocks noChangeArrowheads="1"/>
            </p:cNvSpPr>
            <p:nvPr/>
          </p:nvSpPr>
          <p:spPr bwMode="auto">
            <a:xfrm rot="16200000">
              <a:off x="1300" y="1694"/>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8">
              <a:extLst>
                <a:ext uri="{FF2B5EF4-FFF2-40B4-BE49-F238E27FC236}">
                  <a16:creationId xmlns:a16="http://schemas.microsoft.com/office/drawing/2014/main" id="{8B627780-A50F-877D-E6F3-0171BB4D2278}"/>
                </a:ext>
              </a:extLst>
            </p:cNvPr>
            <p:cNvSpPr>
              <a:spLocks noChangeArrowheads="1"/>
            </p:cNvSpPr>
            <p:nvPr/>
          </p:nvSpPr>
          <p:spPr bwMode="auto">
            <a:xfrm rot="16200000">
              <a:off x="1310" y="1661"/>
              <a:ext cx="8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Freeform 39">
              <a:extLst>
                <a:ext uri="{FF2B5EF4-FFF2-40B4-BE49-F238E27FC236}">
                  <a16:creationId xmlns:a16="http://schemas.microsoft.com/office/drawing/2014/main" id="{CD3FC32C-8FDF-A4EA-CA07-CA7B67517143}"/>
                </a:ext>
              </a:extLst>
            </p:cNvPr>
            <p:cNvSpPr>
              <a:spLocks/>
            </p:cNvSpPr>
            <p:nvPr/>
          </p:nvSpPr>
          <p:spPr bwMode="auto">
            <a:xfrm>
              <a:off x="1572" y="1246"/>
              <a:ext cx="2087" cy="1160"/>
            </a:xfrm>
            <a:custGeom>
              <a:avLst/>
              <a:gdLst>
                <a:gd name="T0" fmla="*/ 1263 w 2087"/>
                <a:gd name="T1" fmla="*/ 857 h 1160"/>
                <a:gd name="T2" fmla="*/ 1330 w 2087"/>
                <a:gd name="T3" fmla="*/ 926 h 1160"/>
                <a:gd name="T4" fmla="*/ 1397 w 2087"/>
                <a:gd name="T5" fmla="*/ 1008 h 1160"/>
                <a:gd name="T6" fmla="*/ 1464 w 2087"/>
                <a:gd name="T7" fmla="*/ 1088 h 1160"/>
                <a:gd name="T8" fmla="*/ 1531 w 2087"/>
                <a:gd name="T9" fmla="*/ 1145 h 1160"/>
                <a:gd name="T10" fmla="*/ 1598 w 2087"/>
                <a:gd name="T11" fmla="*/ 1158 h 1160"/>
                <a:gd name="T12" fmla="*/ 1665 w 2087"/>
                <a:gd name="T13" fmla="*/ 1110 h 1160"/>
                <a:gd name="T14" fmla="*/ 1732 w 2087"/>
                <a:gd name="T15" fmla="*/ 996 h 1160"/>
                <a:gd name="T16" fmla="*/ 1798 w 2087"/>
                <a:gd name="T17" fmla="*/ 823 h 1160"/>
                <a:gd name="T18" fmla="*/ 1865 w 2087"/>
                <a:gd name="T19" fmla="*/ 613 h 1160"/>
                <a:gd name="T20" fmla="*/ 1932 w 2087"/>
                <a:gd name="T21" fmla="*/ 395 h 1160"/>
                <a:gd name="T22" fmla="*/ 1999 w 2087"/>
                <a:gd name="T23" fmla="*/ 196 h 1160"/>
                <a:gd name="T24" fmla="*/ 2066 w 2087"/>
                <a:gd name="T25" fmla="*/ 39 h 1160"/>
                <a:gd name="T26" fmla="*/ 2045 w 2087"/>
                <a:gd name="T27" fmla="*/ 64 h 1160"/>
                <a:gd name="T28" fmla="*/ 1978 w 2087"/>
                <a:gd name="T29" fmla="*/ 227 h 1160"/>
                <a:gd name="T30" fmla="*/ 1911 w 2087"/>
                <a:gd name="T31" fmla="*/ 439 h 1160"/>
                <a:gd name="T32" fmla="*/ 1844 w 2087"/>
                <a:gd name="T33" fmla="*/ 667 h 1160"/>
                <a:gd name="T34" fmla="*/ 1778 w 2087"/>
                <a:gd name="T35" fmla="*/ 876 h 1160"/>
                <a:gd name="T36" fmla="*/ 1711 w 2087"/>
                <a:gd name="T37" fmla="*/ 1036 h 1160"/>
                <a:gd name="T38" fmla="*/ 1644 w 2087"/>
                <a:gd name="T39" fmla="*/ 1132 h 1160"/>
                <a:gd name="T40" fmla="*/ 1577 w 2087"/>
                <a:gd name="T41" fmla="*/ 1160 h 1160"/>
                <a:gd name="T42" fmla="*/ 1510 w 2087"/>
                <a:gd name="T43" fmla="*/ 1131 h 1160"/>
                <a:gd name="T44" fmla="*/ 1443 w 2087"/>
                <a:gd name="T45" fmla="*/ 1064 h 1160"/>
                <a:gd name="T46" fmla="*/ 1376 w 2087"/>
                <a:gd name="T47" fmla="*/ 981 h 1160"/>
                <a:gd name="T48" fmla="*/ 1309 w 2087"/>
                <a:gd name="T49" fmla="*/ 902 h 1160"/>
                <a:gd name="T50" fmla="*/ 1242 w 2087"/>
                <a:gd name="T51" fmla="*/ 839 h 1160"/>
                <a:gd name="T52" fmla="*/ 1175 w 2087"/>
                <a:gd name="T53" fmla="*/ 799 h 1160"/>
                <a:gd name="T54" fmla="*/ 1108 w 2087"/>
                <a:gd name="T55" fmla="*/ 784 h 1160"/>
                <a:gd name="T56" fmla="*/ 1042 w 2087"/>
                <a:gd name="T57" fmla="*/ 792 h 1160"/>
                <a:gd name="T58" fmla="*/ 975 w 2087"/>
                <a:gd name="T59" fmla="*/ 807 h 1160"/>
                <a:gd name="T60" fmla="*/ 908 w 2087"/>
                <a:gd name="T61" fmla="*/ 824 h 1160"/>
                <a:gd name="T62" fmla="*/ 841 w 2087"/>
                <a:gd name="T63" fmla="*/ 837 h 1160"/>
                <a:gd name="T64" fmla="*/ 774 w 2087"/>
                <a:gd name="T65" fmla="*/ 843 h 1160"/>
                <a:gd name="T66" fmla="*/ 707 w 2087"/>
                <a:gd name="T67" fmla="*/ 845 h 1160"/>
                <a:gd name="T68" fmla="*/ 640 w 2087"/>
                <a:gd name="T69" fmla="*/ 845 h 1160"/>
                <a:gd name="T70" fmla="*/ 573 w 2087"/>
                <a:gd name="T71" fmla="*/ 847 h 1160"/>
                <a:gd name="T72" fmla="*/ 506 w 2087"/>
                <a:gd name="T73" fmla="*/ 850 h 1160"/>
                <a:gd name="T74" fmla="*/ 439 w 2087"/>
                <a:gd name="T75" fmla="*/ 775 h 1160"/>
                <a:gd name="T76" fmla="*/ 372 w 2087"/>
                <a:gd name="T77" fmla="*/ 698 h 1160"/>
                <a:gd name="T78" fmla="*/ 305 w 2087"/>
                <a:gd name="T79" fmla="*/ 633 h 1160"/>
                <a:gd name="T80" fmla="*/ 239 w 2087"/>
                <a:gd name="T81" fmla="*/ 591 h 1160"/>
                <a:gd name="T82" fmla="*/ 172 w 2087"/>
                <a:gd name="T83" fmla="*/ 578 h 1160"/>
                <a:gd name="T84" fmla="*/ 105 w 2087"/>
                <a:gd name="T85" fmla="*/ 597 h 1160"/>
                <a:gd name="T86" fmla="*/ 38 w 2087"/>
                <a:gd name="T87" fmla="*/ 644 h 1160"/>
                <a:gd name="T88" fmla="*/ 29 w 2087"/>
                <a:gd name="T89" fmla="*/ 713 h 1160"/>
                <a:gd name="T90" fmla="*/ 97 w 2087"/>
                <a:gd name="T91" fmla="*/ 781 h 1160"/>
                <a:gd name="T92" fmla="*/ 163 w 2087"/>
                <a:gd name="T93" fmla="*/ 832 h 1160"/>
                <a:gd name="T94" fmla="*/ 230 w 2087"/>
                <a:gd name="T95" fmla="*/ 862 h 1160"/>
                <a:gd name="T96" fmla="*/ 297 w 2087"/>
                <a:gd name="T97" fmla="*/ 875 h 1160"/>
                <a:gd name="T98" fmla="*/ 364 w 2087"/>
                <a:gd name="T99" fmla="*/ 874 h 1160"/>
                <a:gd name="T100" fmla="*/ 431 w 2087"/>
                <a:gd name="T101" fmla="*/ 865 h 1160"/>
                <a:gd name="T102" fmla="*/ 498 w 2087"/>
                <a:gd name="T103" fmla="*/ 855 h 1160"/>
                <a:gd name="T104" fmla="*/ 565 w 2087"/>
                <a:gd name="T105" fmla="*/ 904 h 1160"/>
                <a:gd name="T106" fmla="*/ 632 w 2087"/>
                <a:gd name="T107" fmla="*/ 944 h 1160"/>
                <a:gd name="T108" fmla="*/ 698 w 2087"/>
                <a:gd name="T109" fmla="*/ 956 h 1160"/>
                <a:gd name="T110" fmla="*/ 765 w 2087"/>
                <a:gd name="T111" fmla="*/ 942 h 1160"/>
                <a:gd name="T112" fmla="*/ 832 w 2087"/>
                <a:gd name="T113" fmla="*/ 908 h 1160"/>
                <a:gd name="T114" fmla="*/ 899 w 2087"/>
                <a:gd name="T115" fmla="*/ 865 h 1160"/>
                <a:gd name="T116" fmla="*/ 966 w 2087"/>
                <a:gd name="T117" fmla="*/ 824 h 1160"/>
                <a:gd name="T118" fmla="*/ 1033 w 2087"/>
                <a:gd name="T119" fmla="*/ 795 h 1160"/>
                <a:gd name="T120" fmla="*/ 1100 w 2087"/>
                <a:gd name="T121" fmla="*/ 787 h 1160"/>
                <a:gd name="T122" fmla="*/ 1167 w 2087"/>
                <a:gd name="T123" fmla="*/ 79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1200" y="813"/>
                  </a:moveTo>
                  <a:lnTo>
                    <a:pt x="1205" y="815"/>
                  </a:lnTo>
                  <a:lnTo>
                    <a:pt x="1209" y="818"/>
                  </a:lnTo>
                  <a:lnTo>
                    <a:pt x="1213" y="820"/>
                  </a:lnTo>
                  <a:lnTo>
                    <a:pt x="1217" y="823"/>
                  </a:lnTo>
                  <a:lnTo>
                    <a:pt x="1221" y="825"/>
                  </a:lnTo>
                  <a:lnTo>
                    <a:pt x="1226" y="828"/>
                  </a:lnTo>
                  <a:lnTo>
                    <a:pt x="1230" y="831"/>
                  </a:lnTo>
                  <a:lnTo>
                    <a:pt x="1234" y="834"/>
                  </a:lnTo>
                  <a:lnTo>
                    <a:pt x="1238" y="837"/>
                  </a:lnTo>
                  <a:lnTo>
                    <a:pt x="1242" y="840"/>
                  </a:lnTo>
                  <a:lnTo>
                    <a:pt x="1246" y="843"/>
                  </a:lnTo>
                  <a:lnTo>
                    <a:pt x="1251" y="847"/>
                  </a:lnTo>
                  <a:lnTo>
                    <a:pt x="1255" y="850"/>
                  </a:lnTo>
                  <a:lnTo>
                    <a:pt x="1259" y="853"/>
                  </a:lnTo>
                  <a:lnTo>
                    <a:pt x="1263" y="857"/>
                  </a:lnTo>
                  <a:lnTo>
                    <a:pt x="1267" y="861"/>
                  </a:lnTo>
                  <a:lnTo>
                    <a:pt x="1272" y="864"/>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6"/>
                  </a:lnTo>
                  <a:lnTo>
                    <a:pt x="1351" y="950"/>
                  </a:lnTo>
                  <a:lnTo>
                    <a:pt x="1355" y="956"/>
                  </a:lnTo>
                  <a:lnTo>
                    <a:pt x="1359" y="961"/>
                  </a:lnTo>
                  <a:lnTo>
                    <a:pt x="1364" y="966"/>
                  </a:lnTo>
                  <a:lnTo>
                    <a:pt x="1368" y="971"/>
                  </a:lnTo>
                  <a:lnTo>
                    <a:pt x="1372" y="976"/>
                  </a:lnTo>
                  <a:lnTo>
                    <a:pt x="1376" y="982"/>
                  </a:lnTo>
                  <a:lnTo>
                    <a:pt x="1380" y="987"/>
                  </a:lnTo>
                  <a:lnTo>
                    <a:pt x="1385" y="992"/>
                  </a:lnTo>
                  <a:lnTo>
                    <a:pt x="1389" y="997"/>
                  </a:lnTo>
                  <a:lnTo>
                    <a:pt x="1393" y="1003"/>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6"/>
                  </a:lnTo>
                  <a:lnTo>
                    <a:pt x="1644" y="1132"/>
                  </a:lnTo>
                  <a:lnTo>
                    <a:pt x="1648" y="1128"/>
                  </a:lnTo>
                  <a:lnTo>
                    <a:pt x="1652" y="1124"/>
                  </a:lnTo>
                  <a:lnTo>
                    <a:pt x="1656" y="1119"/>
                  </a:lnTo>
                  <a:lnTo>
                    <a:pt x="1660" y="1115"/>
                  </a:lnTo>
                  <a:lnTo>
                    <a:pt x="1665" y="1110"/>
                  </a:lnTo>
                  <a:lnTo>
                    <a:pt x="1669" y="1105"/>
                  </a:lnTo>
                  <a:lnTo>
                    <a:pt x="1673" y="1099"/>
                  </a:lnTo>
                  <a:lnTo>
                    <a:pt x="1677" y="1093"/>
                  </a:lnTo>
                  <a:lnTo>
                    <a:pt x="1681" y="1087"/>
                  </a:lnTo>
                  <a:lnTo>
                    <a:pt x="1686" y="1081"/>
                  </a:lnTo>
                  <a:lnTo>
                    <a:pt x="1690" y="1075"/>
                  </a:lnTo>
                  <a:lnTo>
                    <a:pt x="1694" y="1068"/>
                  </a:lnTo>
                  <a:lnTo>
                    <a:pt x="1698" y="1061"/>
                  </a:lnTo>
                  <a:lnTo>
                    <a:pt x="1702" y="1054"/>
                  </a:lnTo>
                  <a:lnTo>
                    <a:pt x="1706" y="1046"/>
                  </a:lnTo>
                  <a:lnTo>
                    <a:pt x="1711" y="1038"/>
                  </a:lnTo>
                  <a:lnTo>
                    <a:pt x="1715" y="1030"/>
                  </a:lnTo>
                  <a:lnTo>
                    <a:pt x="1719" y="1022"/>
                  </a:lnTo>
                  <a:lnTo>
                    <a:pt x="1723" y="1013"/>
                  </a:lnTo>
                  <a:lnTo>
                    <a:pt x="1727" y="1005"/>
                  </a:lnTo>
                  <a:lnTo>
                    <a:pt x="1732" y="996"/>
                  </a:lnTo>
                  <a:lnTo>
                    <a:pt x="1736" y="986"/>
                  </a:lnTo>
                  <a:lnTo>
                    <a:pt x="1740" y="977"/>
                  </a:lnTo>
                  <a:lnTo>
                    <a:pt x="1744" y="967"/>
                  </a:lnTo>
                  <a:lnTo>
                    <a:pt x="1748" y="957"/>
                  </a:lnTo>
                  <a:lnTo>
                    <a:pt x="1752" y="947"/>
                  </a:lnTo>
                  <a:lnTo>
                    <a:pt x="1757" y="937"/>
                  </a:lnTo>
                  <a:lnTo>
                    <a:pt x="1761" y="926"/>
                  </a:lnTo>
                  <a:lnTo>
                    <a:pt x="1765" y="916"/>
                  </a:lnTo>
                  <a:lnTo>
                    <a:pt x="1769" y="904"/>
                  </a:lnTo>
                  <a:lnTo>
                    <a:pt x="1773" y="893"/>
                  </a:lnTo>
                  <a:lnTo>
                    <a:pt x="1778" y="882"/>
                  </a:lnTo>
                  <a:lnTo>
                    <a:pt x="1782" y="871"/>
                  </a:lnTo>
                  <a:lnTo>
                    <a:pt x="1786" y="859"/>
                  </a:lnTo>
                  <a:lnTo>
                    <a:pt x="1790" y="847"/>
                  </a:lnTo>
                  <a:lnTo>
                    <a:pt x="1794" y="835"/>
                  </a:lnTo>
                  <a:lnTo>
                    <a:pt x="1798" y="823"/>
                  </a:lnTo>
                  <a:lnTo>
                    <a:pt x="1803" y="811"/>
                  </a:lnTo>
                  <a:lnTo>
                    <a:pt x="1807" y="798"/>
                  </a:lnTo>
                  <a:lnTo>
                    <a:pt x="1811" y="786"/>
                  </a:lnTo>
                  <a:lnTo>
                    <a:pt x="1815" y="773"/>
                  </a:lnTo>
                  <a:lnTo>
                    <a:pt x="1819" y="760"/>
                  </a:lnTo>
                  <a:lnTo>
                    <a:pt x="1824" y="747"/>
                  </a:lnTo>
                  <a:lnTo>
                    <a:pt x="1828" y="734"/>
                  </a:lnTo>
                  <a:lnTo>
                    <a:pt x="1832" y="721"/>
                  </a:lnTo>
                  <a:lnTo>
                    <a:pt x="1836" y="708"/>
                  </a:lnTo>
                  <a:lnTo>
                    <a:pt x="1840" y="695"/>
                  </a:lnTo>
                  <a:lnTo>
                    <a:pt x="1844" y="681"/>
                  </a:lnTo>
                  <a:lnTo>
                    <a:pt x="1849" y="668"/>
                  </a:lnTo>
                  <a:lnTo>
                    <a:pt x="1853" y="654"/>
                  </a:lnTo>
                  <a:lnTo>
                    <a:pt x="1857" y="641"/>
                  </a:lnTo>
                  <a:lnTo>
                    <a:pt x="1861" y="627"/>
                  </a:lnTo>
                  <a:lnTo>
                    <a:pt x="1865" y="613"/>
                  </a:lnTo>
                  <a:lnTo>
                    <a:pt x="1870" y="600"/>
                  </a:lnTo>
                  <a:lnTo>
                    <a:pt x="1874" y="586"/>
                  </a:lnTo>
                  <a:lnTo>
                    <a:pt x="1878" y="572"/>
                  </a:lnTo>
                  <a:lnTo>
                    <a:pt x="1882" y="558"/>
                  </a:lnTo>
                  <a:lnTo>
                    <a:pt x="1886" y="545"/>
                  </a:lnTo>
                  <a:lnTo>
                    <a:pt x="1890" y="531"/>
                  </a:lnTo>
                  <a:lnTo>
                    <a:pt x="1895" y="517"/>
                  </a:lnTo>
                  <a:lnTo>
                    <a:pt x="1899" y="503"/>
                  </a:lnTo>
                  <a:lnTo>
                    <a:pt x="1903" y="490"/>
                  </a:lnTo>
                  <a:lnTo>
                    <a:pt x="1907" y="476"/>
                  </a:lnTo>
                  <a:lnTo>
                    <a:pt x="1911" y="462"/>
                  </a:lnTo>
                  <a:lnTo>
                    <a:pt x="1916" y="449"/>
                  </a:lnTo>
                  <a:lnTo>
                    <a:pt x="1920" y="435"/>
                  </a:lnTo>
                  <a:lnTo>
                    <a:pt x="1924" y="422"/>
                  </a:lnTo>
                  <a:lnTo>
                    <a:pt x="1928" y="408"/>
                  </a:lnTo>
                  <a:lnTo>
                    <a:pt x="1932" y="395"/>
                  </a:lnTo>
                  <a:lnTo>
                    <a:pt x="1936" y="382"/>
                  </a:lnTo>
                  <a:lnTo>
                    <a:pt x="1941" y="369"/>
                  </a:lnTo>
                  <a:lnTo>
                    <a:pt x="1945" y="355"/>
                  </a:lnTo>
                  <a:lnTo>
                    <a:pt x="1949" y="342"/>
                  </a:lnTo>
                  <a:lnTo>
                    <a:pt x="1953" y="329"/>
                  </a:lnTo>
                  <a:lnTo>
                    <a:pt x="1957" y="317"/>
                  </a:lnTo>
                  <a:lnTo>
                    <a:pt x="1962" y="304"/>
                  </a:lnTo>
                  <a:lnTo>
                    <a:pt x="1966" y="292"/>
                  </a:lnTo>
                  <a:lnTo>
                    <a:pt x="1970" y="279"/>
                  </a:lnTo>
                  <a:lnTo>
                    <a:pt x="1974" y="267"/>
                  </a:lnTo>
                  <a:lnTo>
                    <a:pt x="1978" y="255"/>
                  </a:lnTo>
                  <a:lnTo>
                    <a:pt x="1983" y="243"/>
                  </a:lnTo>
                  <a:lnTo>
                    <a:pt x="1987" y="231"/>
                  </a:lnTo>
                  <a:lnTo>
                    <a:pt x="1991" y="219"/>
                  </a:lnTo>
                  <a:lnTo>
                    <a:pt x="1995" y="208"/>
                  </a:lnTo>
                  <a:lnTo>
                    <a:pt x="1999" y="196"/>
                  </a:lnTo>
                  <a:lnTo>
                    <a:pt x="2003" y="185"/>
                  </a:lnTo>
                  <a:lnTo>
                    <a:pt x="2008" y="174"/>
                  </a:lnTo>
                  <a:lnTo>
                    <a:pt x="2012" y="163"/>
                  </a:lnTo>
                  <a:lnTo>
                    <a:pt x="2016" y="152"/>
                  </a:lnTo>
                  <a:lnTo>
                    <a:pt x="2020" y="142"/>
                  </a:lnTo>
                  <a:lnTo>
                    <a:pt x="2024" y="131"/>
                  </a:lnTo>
                  <a:lnTo>
                    <a:pt x="2029" y="121"/>
                  </a:lnTo>
                  <a:lnTo>
                    <a:pt x="2033" y="111"/>
                  </a:lnTo>
                  <a:lnTo>
                    <a:pt x="2037" y="101"/>
                  </a:lnTo>
                  <a:lnTo>
                    <a:pt x="2041" y="92"/>
                  </a:lnTo>
                  <a:lnTo>
                    <a:pt x="2045" y="83"/>
                  </a:lnTo>
                  <a:lnTo>
                    <a:pt x="2049" y="73"/>
                  </a:lnTo>
                  <a:lnTo>
                    <a:pt x="2054" y="64"/>
                  </a:lnTo>
                  <a:lnTo>
                    <a:pt x="2058" y="55"/>
                  </a:lnTo>
                  <a:lnTo>
                    <a:pt x="2062" y="47"/>
                  </a:lnTo>
                  <a:lnTo>
                    <a:pt x="2066" y="39"/>
                  </a:lnTo>
                  <a:lnTo>
                    <a:pt x="2070" y="30"/>
                  </a:lnTo>
                  <a:lnTo>
                    <a:pt x="2075" y="22"/>
                  </a:lnTo>
                  <a:lnTo>
                    <a:pt x="2079" y="15"/>
                  </a:lnTo>
                  <a:lnTo>
                    <a:pt x="2083" y="7"/>
                  </a:lnTo>
                  <a:lnTo>
                    <a:pt x="2087" y="0"/>
                  </a:lnTo>
                  <a:lnTo>
                    <a:pt x="2087" y="0"/>
                  </a:lnTo>
                  <a:lnTo>
                    <a:pt x="2083" y="5"/>
                  </a:lnTo>
                  <a:lnTo>
                    <a:pt x="2079" y="10"/>
                  </a:lnTo>
                  <a:lnTo>
                    <a:pt x="2075" y="16"/>
                  </a:lnTo>
                  <a:lnTo>
                    <a:pt x="2070" y="22"/>
                  </a:lnTo>
                  <a:lnTo>
                    <a:pt x="2066" y="28"/>
                  </a:lnTo>
                  <a:lnTo>
                    <a:pt x="2062" y="35"/>
                  </a:lnTo>
                  <a:lnTo>
                    <a:pt x="2058" y="42"/>
                  </a:lnTo>
                  <a:lnTo>
                    <a:pt x="2054" y="49"/>
                  </a:lnTo>
                  <a:lnTo>
                    <a:pt x="2049" y="56"/>
                  </a:lnTo>
                  <a:lnTo>
                    <a:pt x="2045" y="64"/>
                  </a:lnTo>
                  <a:lnTo>
                    <a:pt x="2041" y="72"/>
                  </a:lnTo>
                  <a:lnTo>
                    <a:pt x="2037" y="81"/>
                  </a:lnTo>
                  <a:lnTo>
                    <a:pt x="2033" y="89"/>
                  </a:lnTo>
                  <a:lnTo>
                    <a:pt x="2029" y="98"/>
                  </a:lnTo>
                  <a:lnTo>
                    <a:pt x="2024" y="108"/>
                  </a:lnTo>
                  <a:lnTo>
                    <a:pt x="2020" y="117"/>
                  </a:lnTo>
                  <a:lnTo>
                    <a:pt x="2016" y="127"/>
                  </a:lnTo>
                  <a:lnTo>
                    <a:pt x="2012" y="137"/>
                  </a:lnTo>
                  <a:lnTo>
                    <a:pt x="2008" y="147"/>
                  </a:lnTo>
                  <a:lnTo>
                    <a:pt x="2003" y="158"/>
                  </a:lnTo>
                  <a:lnTo>
                    <a:pt x="1999" y="169"/>
                  </a:lnTo>
                  <a:lnTo>
                    <a:pt x="1995" y="180"/>
                  </a:lnTo>
                  <a:lnTo>
                    <a:pt x="1991" y="191"/>
                  </a:lnTo>
                  <a:lnTo>
                    <a:pt x="1987" y="203"/>
                  </a:lnTo>
                  <a:lnTo>
                    <a:pt x="1983" y="215"/>
                  </a:lnTo>
                  <a:lnTo>
                    <a:pt x="1978" y="227"/>
                  </a:lnTo>
                  <a:lnTo>
                    <a:pt x="1974" y="239"/>
                  </a:lnTo>
                  <a:lnTo>
                    <a:pt x="1970" y="251"/>
                  </a:lnTo>
                  <a:lnTo>
                    <a:pt x="1966" y="263"/>
                  </a:lnTo>
                  <a:lnTo>
                    <a:pt x="1962" y="276"/>
                  </a:lnTo>
                  <a:lnTo>
                    <a:pt x="1957" y="289"/>
                  </a:lnTo>
                  <a:lnTo>
                    <a:pt x="1953" y="302"/>
                  </a:lnTo>
                  <a:lnTo>
                    <a:pt x="1949" y="315"/>
                  </a:lnTo>
                  <a:lnTo>
                    <a:pt x="1945" y="328"/>
                  </a:lnTo>
                  <a:lnTo>
                    <a:pt x="1941" y="342"/>
                  </a:lnTo>
                  <a:lnTo>
                    <a:pt x="1936" y="355"/>
                  </a:lnTo>
                  <a:lnTo>
                    <a:pt x="1932" y="369"/>
                  </a:lnTo>
                  <a:lnTo>
                    <a:pt x="1928" y="383"/>
                  </a:lnTo>
                  <a:lnTo>
                    <a:pt x="1924" y="396"/>
                  </a:lnTo>
                  <a:lnTo>
                    <a:pt x="1920" y="411"/>
                  </a:lnTo>
                  <a:lnTo>
                    <a:pt x="1916" y="425"/>
                  </a:lnTo>
                  <a:lnTo>
                    <a:pt x="1911" y="439"/>
                  </a:lnTo>
                  <a:lnTo>
                    <a:pt x="1907" y="453"/>
                  </a:lnTo>
                  <a:lnTo>
                    <a:pt x="1903" y="467"/>
                  </a:lnTo>
                  <a:lnTo>
                    <a:pt x="1899" y="482"/>
                  </a:lnTo>
                  <a:lnTo>
                    <a:pt x="1895" y="496"/>
                  </a:lnTo>
                  <a:lnTo>
                    <a:pt x="1890" y="510"/>
                  </a:lnTo>
                  <a:lnTo>
                    <a:pt x="1886" y="525"/>
                  </a:lnTo>
                  <a:lnTo>
                    <a:pt x="1882" y="539"/>
                  </a:lnTo>
                  <a:lnTo>
                    <a:pt x="1878" y="553"/>
                  </a:lnTo>
                  <a:lnTo>
                    <a:pt x="1874" y="568"/>
                  </a:lnTo>
                  <a:lnTo>
                    <a:pt x="1870" y="582"/>
                  </a:lnTo>
                  <a:lnTo>
                    <a:pt x="1865" y="596"/>
                  </a:lnTo>
                  <a:lnTo>
                    <a:pt x="1861" y="611"/>
                  </a:lnTo>
                  <a:lnTo>
                    <a:pt x="1857" y="625"/>
                  </a:lnTo>
                  <a:lnTo>
                    <a:pt x="1853" y="639"/>
                  </a:lnTo>
                  <a:lnTo>
                    <a:pt x="1849" y="653"/>
                  </a:lnTo>
                  <a:lnTo>
                    <a:pt x="1844" y="667"/>
                  </a:lnTo>
                  <a:lnTo>
                    <a:pt x="1840" y="681"/>
                  </a:lnTo>
                  <a:lnTo>
                    <a:pt x="1836" y="695"/>
                  </a:lnTo>
                  <a:lnTo>
                    <a:pt x="1832" y="709"/>
                  </a:lnTo>
                  <a:lnTo>
                    <a:pt x="1828" y="722"/>
                  </a:lnTo>
                  <a:lnTo>
                    <a:pt x="1824" y="736"/>
                  </a:lnTo>
                  <a:lnTo>
                    <a:pt x="1819" y="750"/>
                  </a:lnTo>
                  <a:lnTo>
                    <a:pt x="1815" y="763"/>
                  </a:lnTo>
                  <a:lnTo>
                    <a:pt x="1811" y="776"/>
                  </a:lnTo>
                  <a:lnTo>
                    <a:pt x="1807" y="789"/>
                  </a:lnTo>
                  <a:lnTo>
                    <a:pt x="1803" y="802"/>
                  </a:lnTo>
                  <a:lnTo>
                    <a:pt x="1798" y="815"/>
                  </a:lnTo>
                  <a:lnTo>
                    <a:pt x="1794" y="827"/>
                  </a:lnTo>
                  <a:lnTo>
                    <a:pt x="1790" y="840"/>
                  </a:lnTo>
                  <a:lnTo>
                    <a:pt x="1786" y="852"/>
                  </a:lnTo>
                  <a:lnTo>
                    <a:pt x="1782" y="864"/>
                  </a:lnTo>
                  <a:lnTo>
                    <a:pt x="1778" y="876"/>
                  </a:lnTo>
                  <a:lnTo>
                    <a:pt x="1773" y="888"/>
                  </a:lnTo>
                  <a:lnTo>
                    <a:pt x="1769" y="899"/>
                  </a:lnTo>
                  <a:lnTo>
                    <a:pt x="1765" y="911"/>
                  </a:lnTo>
                  <a:lnTo>
                    <a:pt x="1761" y="922"/>
                  </a:lnTo>
                  <a:lnTo>
                    <a:pt x="1757" y="933"/>
                  </a:lnTo>
                  <a:lnTo>
                    <a:pt x="1752" y="943"/>
                  </a:lnTo>
                  <a:lnTo>
                    <a:pt x="1748" y="954"/>
                  </a:lnTo>
                  <a:lnTo>
                    <a:pt x="1744" y="964"/>
                  </a:lnTo>
                  <a:lnTo>
                    <a:pt x="1740" y="974"/>
                  </a:lnTo>
                  <a:lnTo>
                    <a:pt x="1736" y="984"/>
                  </a:lnTo>
                  <a:lnTo>
                    <a:pt x="1732" y="993"/>
                  </a:lnTo>
                  <a:lnTo>
                    <a:pt x="1727" y="1002"/>
                  </a:lnTo>
                  <a:lnTo>
                    <a:pt x="1723" y="1011"/>
                  </a:lnTo>
                  <a:lnTo>
                    <a:pt x="1719" y="1020"/>
                  </a:lnTo>
                  <a:lnTo>
                    <a:pt x="1715" y="1028"/>
                  </a:lnTo>
                  <a:lnTo>
                    <a:pt x="1711" y="1036"/>
                  </a:lnTo>
                  <a:lnTo>
                    <a:pt x="1706" y="1045"/>
                  </a:lnTo>
                  <a:lnTo>
                    <a:pt x="1702" y="1052"/>
                  </a:lnTo>
                  <a:lnTo>
                    <a:pt x="1698" y="1060"/>
                  </a:lnTo>
                  <a:lnTo>
                    <a:pt x="1694" y="1067"/>
                  </a:lnTo>
                  <a:lnTo>
                    <a:pt x="1690" y="1074"/>
                  </a:lnTo>
                  <a:lnTo>
                    <a:pt x="1686" y="1080"/>
                  </a:lnTo>
                  <a:lnTo>
                    <a:pt x="1681" y="1087"/>
                  </a:lnTo>
                  <a:lnTo>
                    <a:pt x="1677" y="1093"/>
                  </a:lnTo>
                  <a:lnTo>
                    <a:pt x="1673" y="1099"/>
                  </a:lnTo>
                  <a:lnTo>
                    <a:pt x="1669" y="1104"/>
                  </a:lnTo>
                  <a:lnTo>
                    <a:pt x="1665" y="1110"/>
                  </a:lnTo>
                  <a:lnTo>
                    <a:pt x="1660" y="1114"/>
                  </a:lnTo>
                  <a:lnTo>
                    <a:pt x="1656" y="1119"/>
                  </a:lnTo>
                  <a:lnTo>
                    <a:pt x="1652" y="1124"/>
                  </a:lnTo>
                  <a:lnTo>
                    <a:pt x="1648" y="1128"/>
                  </a:lnTo>
                  <a:lnTo>
                    <a:pt x="1644" y="1132"/>
                  </a:lnTo>
                  <a:lnTo>
                    <a:pt x="1639" y="1135"/>
                  </a:lnTo>
                  <a:lnTo>
                    <a:pt x="1636" y="1139"/>
                  </a:lnTo>
                  <a:lnTo>
                    <a:pt x="1631" y="1142"/>
                  </a:lnTo>
                  <a:lnTo>
                    <a:pt x="1627" y="1145"/>
                  </a:lnTo>
                  <a:lnTo>
                    <a:pt x="1623" y="1147"/>
                  </a:lnTo>
                  <a:lnTo>
                    <a:pt x="1619" y="1150"/>
                  </a:lnTo>
                  <a:lnTo>
                    <a:pt x="1614" y="1152"/>
                  </a:lnTo>
                  <a:lnTo>
                    <a:pt x="1610" y="1154"/>
                  </a:lnTo>
                  <a:lnTo>
                    <a:pt x="1606" y="1155"/>
                  </a:lnTo>
                  <a:lnTo>
                    <a:pt x="1602" y="1157"/>
                  </a:lnTo>
                  <a:lnTo>
                    <a:pt x="1598" y="1158"/>
                  </a:lnTo>
                  <a:lnTo>
                    <a:pt x="1593" y="1159"/>
                  </a:lnTo>
                  <a:lnTo>
                    <a:pt x="1589" y="1159"/>
                  </a:lnTo>
                  <a:lnTo>
                    <a:pt x="1585" y="1160"/>
                  </a:lnTo>
                  <a:lnTo>
                    <a:pt x="1581" y="1160"/>
                  </a:lnTo>
                  <a:lnTo>
                    <a:pt x="1577" y="1160"/>
                  </a:lnTo>
                  <a:lnTo>
                    <a:pt x="1573" y="1159"/>
                  </a:lnTo>
                  <a:lnTo>
                    <a:pt x="1568" y="1159"/>
                  </a:lnTo>
                  <a:lnTo>
                    <a:pt x="1564" y="1158"/>
                  </a:lnTo>
                  <a:lnTo>
                    <a:pt x="1560" y="1157"/>
                  </a:lnTo>
                  <a:lnTo>
                    <a:pt x="1556" y="1156"/>
                  </a:lnTo>
                  <a:lnTo>
                    <a:pt x="1552" y="1155"/>
                  </a:lnTo>
                  <a:lnTo>
                    <a:pt x="1547" y="1153"/>
                  </a:lnTo>
                  <a:lnTo>
                    <a:pt x="1543" y="1151"/>
                  </a:lnTo>
                  <a:lnTo>
                    <a:pt x="1539" y="1149"/>
                  </a:lnTo>
                  <a:lnTo>
                    <a:pt x="1535" y="1147"/>
                  </a:lnTo>
                  <a:lnTo>
                    <a:pt x="1531" y="1145"/>
                  </a:lnTo>
                  <a:lnTo>
                    <a:pt x="1527" y="1142"/>
                  </a:lnTo>
                  <a:lnTo>
                    <a:pt x="1523" y="1140"/>
                  </a:lnTo>
                  <a:lnTo>
                    <a:pt x="1518" y="1137"/>
                  </a:lnTo>
                  <a:lnTo>
                    <a:pt x="1514" y="1134"/>
                  </a:lnTo>
                  <a:lnTo>
                    <a:pt x="1510" y="1131"/>
                  </a:lnTo>
                  <a:lnTo>
                    <a:pt x="1506" y="1128"/>
                  </a:lnTo>
                  <a:lnTo>
                    <a:pt x="1501" y="1124"/>
                  </a:lnTo>
                  <a:lnTo>
                    <a:pt x="1497" y="1121"/>
                  </a:lnTo>
                  <a:lnTo>
                    <a:pt x="1493" y="1117"/>
                  </a:lnTo>
                  <a:lnTo>
                    <a:pt x="1489" y="1113"/>
                  </a:lnTo>
                  <a:lnTo>
                    <a:pt x="1485" y="1109"/>
                  </a:lnTo>
                  <a:lnTo>
                    <a:pt x="1481" y="1105"/>
                  </a:lnTo>
                  <a:lnTo>
                    <a:pt x="1477" y="1101"/>
                  </a:lnTo>
                  <a:lnTo>
                    <a:pt x="1472" y="1097"/>
                  </a:lnTo>
                  <a:lnTo>
                    <a:pt x="1468" y="1092"/>
                  </a:lnTo>
                  <a:lnTo>
                    <a:pt x="1464" y="1088"/>
                  </a:lnTo>
                  <a:lnTo>
                    <a:pt x="1460" y="1083"/>
                  </a:lnTo>
                  <a:lnTo>
                    <a:pt x="1455" y="1079"/>
                  </a:lnTo>
                  <a:lnTo>
                    <a:pt x="1451" y="1074"/>
                  </a:lnTo>
                  <a:lnTo>
                    <a:pt x="1447" y="1069"/>
                  </a:lnTo>
                  <a:lnTo>
                    <a:pt x="1443" y="1064"/>
                  </a:lnTo>
                  <a:lnTo>
                    <a:pt x="1439" y="1059"/>
                  </a:lnTo>
                  <a:lnTo>
                    <a:pt x="1435" y="1054"/>
                  </a:lnTo>
                  <a:lnTo>
                    <a:pt x="1431" y="1049"/>
                  </a:lnTo>
                  <a:lnTo>
                    <a:pt x="1426" y="1044"/>
                  </a:lnTo>
                  <a:lnTo>
                    <a:pt x="1422" y="1039"/>
                  </a:lnTo>
                  <a:lnTo>
                    <a:pt x="1418" y="1034"/>
                  </a:lnTo>
                  <a:lnTo>
                    <a:pt x="1414" y="1029"/>
                  </a:lnTo>
                  <a:lnTo>
                    <a:pt x="1410" y="1024"/>
                  </a:lnTo>
                  <a:lnTo>
                    <a:pt x="1405" y="1018"/>
                  </a:lnTo>
                  <a:lnTo>
                    <a:pt x="1401" y="1013"/>
                  </a:lnTo>
                  <a:lnTo>
                    <a:pt x="1397" y="1008"/>
                  </a:lnTo>
                  <a:lnTo>
                    <a:pt x="1393" y="1002"/>
                  </a:lnTo>
                  <a:lnTo>
                    <a:pt x="1389" y="997"/>
                  </a:lnTo>
                  <a:lnTo>
                    <a:pt x="1385" y="992"/>
                  </a:lnTo>
                  <a:lnTo>
                    <a:pt x="1380" y="987"/>
                  </a:lnTo>
                  <a:lnTo>
                    <a:pt x="1376" y="981"/>
                  </a:lnTo>
                  <a:lnTo>
                    <a:pt x="1372" y="976"/>
                  </a:lnTo>
                  <a:lnTo>
                    <a:pt x="1368" y="971"/>
                  </a:lnTo>
                  <a:lnTo>
                    <a:pt x="1364" y="966"/>
                  </a:lnTo>
                  <a:lnTo>
                    <a:pt x="1359" y="961"/>
                  </a:lnTo>
                  <a:lnTo>
                    <a:pt x="1355" y="956"/>
                  </a:lnTo>
                  <a:lnTo>
                    <a:pt x="1351" y="950"/>
                  </a:lnTo>
                  <a:lnTo>
                    <a:pt x="1347" y="945"/>
                  </a:lnTo>
                  <a:lnTo>
                    <a:pt x="1342" y="941"/>
                  </a:lnTo>
                  <a:lnTo>
                    <a:pt x="1339" y="935"/>
                  </a:lnTo>
                  <a:lnTo>
                    <a:pt x="1334" y="931"/>
                  </a:lnTo>
                  <a:lnTo>
                    <a:pt x="1330" y="926"/>
                  </a:lnTo>
                  <a:lnTo>
                    <a:pt x="1326" y="921"/>
                  </a:lnTo>
                  <a:lnTo>
                    <a:pt x="1322" y="916"/>
                  </a:lnTo>
                  <a:lnTo>
                    <a:pt x="1318" y="911"/>
                  </a:lnTo>
                  <a:lnTo>
                    <a:pt x="1313" y="907"/>
                  </a:lnTo>
                  <a:lnTo>
                    <a:pt x="1309" y="902"/>
                  </a:lnTo>
                  <a:lnTo>
                    <a:pt x="1305" y="898"/>
                  </a:lnTo>
                  <a:lnTo>
                    <a:pt x="1301" y="893"/>
                  </a:lnTo>
                  <a:lnTo>
                    <a:pt x="1297" y="889"/>
                  </a:lnTo>
                  <a:lnTo>
                    <a:pt x="1292" y="884"/>
                  </a:lnTo>
                  <a:lnTo>
                    <a:pt x="1288" y="880"/>
                  </a:lnTo>
                  <a:lnTo>
                    <a:pt x="1284" y="876"/>
                  </a:lnTo>
                  <a:lnTo>
                    <a:pt x="1280" y="872"/>
                  </a:lnTo>
                  <a:lnTo>
                    <a:pt x="1276" y="868"/>
                  </a:lnTo>
                  <a:lnTo>
                    <a:pt x="1272" y="864"/>
                  </a:lnTo>
                  <a:lnTo>
                    <a:pt x="1267" y="860"/>
                  </a:lnTo>
                  <a:lnTo>
                    <a:pt x="1263" y="856"/>
                  </a:lnTo>
                  <a:lnTo>
                    <a:pt x="1259" y="853"/>
                  </a:lnTo>
                  <a:lnTo>
                    <a:pt x="1255" y="849"/>
                  </a:lnTo>
                  <a:lnTo>
                    <a:pt x="1251" y="846"/>
                  </a:lnTo>
                  <a:lnTo>
                    <a:pt x="1246" y="842"/>
                  </a:lnTo>
                  <a:lnTo>
                    <a:pt x="1242" y="839"/>
                  </a:lnTo>
                  <a:lnTo>
                    <a:pt x="1238" y="836"/>
                  </a:lnTo>
                  <a:lnTo>
                    <a:pt x="1234" y="833"/>
                  </a:lnTo>
                  <a:lnTo>
                    <a:pt x="1230" y="830"/>
                  </a:lnTo>
                  <a:lnTo>
                    <a:pt x="1226" y="827"/>
                  </a:lnTo>
                  <a:lnTo>
                    <a:pt x="1221" y="824"/>
                  </a:lnTo>
                  <a:lnTo>
                    <a:pt x="1217" y="821"/>
                  </a:lnTo>
                  <a:lnTo>
                    <a:pt x="1213" y="818"/>
                  </a:lnTo>
                  <a:lnTo>
                    <a:pt x="1209" y="816"/>
                  </a:lnTo>
                  <a:lnTo>
                    <a:pt x="1205" y="813"/>
                  </a:lnTo>
                  <a:lnTo>
                    <a:pt x="1200" y="811"/>
                  </a:lnTo>
                  <a:lnTo>
                    <a:pt x="1196" y="809"/>
                  </a:lnTo>
                  <a:lnTo>
                    <a:pt x="1192" y="807"/>
                  </a:lnTo>
                  <a:lnTo>
                    <a:pt x="1188" y="805"/>
                  </a:lnTo>
                  <a:lnTo>
                    <a:pt x="1184" y="803"/>
                  </a:lnTo>
                  <a:lnTo>
                    <a:pt x="1180" y="801"/>
                  </a:lnTo>
                  <a:lnTo>
                    <a:pt x="1175" y="799"/>
                  </a:lnTo>
                  <a:lnTo>
                    <a:pt x="1171" y="797"/>
                  </a:lnTo>
                  <a:lnTo>
                    <a:pt x="1167" y="796"/>
                  </a:lnTo>
                  <a:lnTo>
                    <a:pt x="1163" y="794"/>
                  </a:lnTo>
                  <a:lnTo>
                    <a:pt x="1159" y="793"/>
                  </a:lnTo>
                  <a:lnTo>
                    <a:pt x="1154" y="792"/>
                  </a:lnTo>
                  <a:lnTo>
                    <a:pt x="1150" y="790"/>
                  </a:lnTo>
                  <a:lnTo>
                    <a:pt x="1146" y="790"/>
                  </a:lnTo>
                  <a:lnTo>
                    <a:pt x="1142" y="788"/>
                  </a:lnTo>
                  <a:lnTo>
                    <a:pt x="1138" y="787"/>
                  </a:lnTo>
                  <a:lnTo>
                    <a:pt x="1134" y="787"/>
                  </a:lnTo>
                  <a:lnTo>
                    <a:pt x="1129" y="786"/>
                  </a:lnTo>
                  <a:lnTo>
                    <a:pt x="1125" y="786"/>
                  </a:lnTo>
                  <a:lnTo>
                    <a:pt x="1121" y="785"/>
                  </a:lnTo>
                  <a:lnTo>
                    <a:pt x="1117" y="785"/>
                  </a:lnTo>
                  <a:lnTo>
                    <a:pt x="1113" y="784"/>
                  </a:lnTo>
                  <a:lnTo>
                    <a:pt x="1108" y="784"/>
                  </a:lnTo>
                  <a:lnTo>
                    <a:pt x="1104" y="784"/>
                  </a:lnTo>
                  <a:lnTo>
                    <a:pt x="1100" y="784"/>
                  </a:lnTo>
                  <a:lnTo>
                    <a:pt x="1096" y="784"/>
                  </a:lnTo>
                  <a:lnTo>
                    <a:pt x="1092" y="784"/>
                  </a:lnTo>
                  <a:lnTo>
                    <a:pt x="1088" y="784"/>
                  </a:lnTo>
                  <a:lnTo>
                    <a:pt x="1083" y="785"/>
                  </a:lnTo>
                  <a:lnTo>
                    <a:pt x="1079" y="785"/>
                  </a:lnTo>
                  <a:lnTo>
                    <a:pt x="1075" y="786"/>
                  </a:lnTo>
                  <a:lnTo>
                    <a:pt x="1071" y="786"/>
                  </a:lnTo>
                  <a:lnTo>
                    <a:pt x="1067" y="787"/>
                  </a:lnTo>
                  <a:lnTo>
                    <a:pt x="1062" y="787"/>
                  </a:lnTo>
                  <a:lnTo>
                    <a:pt x="1058" y="788"/>
                  </a:lnTo>
                  <a:lnTo>
                    <a:pt x="1054" y="789"/>
                  </a:lnTo>
                  <a:lnTo>
                    <a:pt x="1050" y="790"/>
                  </a:lnTo>
                  <a:lnTo>
                    <a:pt x="1046" y="791"/>
                  </a:lnTo>
                  <a:lnTo>
                    <a:pt x="1042" y="792"/>
                  </a:lnTo>
                  <a:lnTo>
                    <a:pt x="1037" y="793"/>
                  </a:lnTo>
                  <a:lnTo>
                    <a:pt x="1033" y="794"/>
                  </a:lnTo>
                  <a:lnTo>
                    <a:pt x="1029" y="794"/>
                  </a:lnTo>
                  <a:lnTo>
                    <a:pt x="1025" y="795"/>
                  </a:lnTo>
                  <a:lnTo>
                    <a:pt x="1021" y="796"/>
                  </a:lnTo>
                  <a:lnTo>
                    <a:pt x="1016" y="797"/>
                  </a:lnTo>
                  <a:lnTo>
                    <a:pt x="1012" y="798"/>
                  </a:lnTo>
                  <a:lnTo>
                    <a:pt x="1008" y="799"/>
                  </a:lnTo>
                  <a:lnTo>
                    <a:pt x="1004" y="800"/>
                  </a:lnTo>
                  <a:lnTo>
                    <a:pt x="1000" y="801"/>
                  </a:lnTo>
                  <a:lnTo>
                    <a:pt x="995" y="802"/>
                  </a:lnTo>
                  <a:lnTo>
                    <a:pt x="991" y="803"/>
                  </a:lnTo>
                  <a:lnTo>
                    <a:pt x="987" y="804"/>
                  </a:lnTo>
                  <a:lnTo>
                    <a:pt x="983" y="805"/>
                  </a:lnTo>
                  <a:lnTo>
                    <a:pt x="979" y="806"/>
                  </a:lnTo>
                  <a:lnTo>
                    <a:pt x="975" y="807"/>
                  </a:lnTo>
                  <a:lnTo>
                    <a:pt x="970" y="808"/>
                  </a:lnTo>
                  <a:lnTo>
                    <a:pt x="966" y="809"/>
                  </a:lnTo>
                  <a:lnTo>
                    <a:pt x="962" y="810"/>
                  </a:lnTo>
                  <a:lnTo>
                    <a:pt x="958" y="812"/>
                  </a:lnTo>
                  <a:lnTo>
                    <a:pt x="954" y="812"/>
                  </a:lnTo>
                  <a:lnTo>
                    <a:pt x="949" y="814"/>
                  </a:lnTo>
                  <a:lnTo>
                    <a:pt x="945" y="815"/>
                  </a:lnTo>
                  <a:lnTo>
                    <a:pt x="941" y="816"/>
                  </a:lnTo>
                  <a:lnTo>
                    <a:pt x="937" y="817"/>
                  </a:lnTo>
                  <a:lnTo>
                    <a:pt x="933" y="818"/>
                  </a:lnTo>
                  <a:lnTo>
                    <a:pt x="929" y="819"/>
                  </a:lnTo>
                  <a:lnTo>
                    <a:pt x="924" y="820"/>
                  </a:lnTo>
                  <a:lnTo>
                    <a:pt x="920" y="821"/>
                  </a:lnTo>
                  <a:lnTo>
                    <a:pt x="916" y="822"/>
                  </a:lnTo>
                  <a:lnTo>
                    <a:pt x="912" y="823"/>
                  </a:lnTo>
                  <a:lnTo>
                    <a:pt x="908" y="824"/>
                  </a:lnTo>
                  <a:lnTo>
                    <a:pt x="903" y="825"/>
                  </a:lnTo>
                  <a:lnTo>
                    <a:pt x="899" y="826"/>
                  </a:lnTo>
                  <a:lnTo>
                    <a:pt x="895" y="827"/>
                  </a:lnTo>
                  <a:lnTo>
                    <a:pt x="891" y="828"/>
                  </a:lnTo>
                  <a:lnTo>
                    <a:pt x="887" y="829"/>
                  </a:lnTo>
                  <a:lnTo>
                    <a:pt x="883" y="830"/>
                  </a:lnTo>
                  <a:lnTo>
                    <a:pt x="878" y="830"/>
                  </a:lnTo>
                  <a:lnTo>
                    <a:pt x="874" y="831"/>
                  </a:lnTo>
                  <a:lnTo>
                    <a:pt x="870" y="832"/>
                  </a:lnTo>
                  <a:lnTo>
                    <a:pt x="866" y="833"/>
                  </a:lnTo>
                  <a:lnTo>
                    <a:pt x="862" y="833"/>
                  </a:lnTo>
                  <a:lnTo>
                    <a:pt x="857" y="834"/>
                  </a:lnTo>
                  <a:lnTo>
                    <a:pt x="853" y="835"/>
                  </a:lnTo>
                  <a:lnTo>
                    <a:pt x="849" y="836"/>
                  </a:lnTo>
                  <a:lnTo>
                    <a:pt x="845" y="836"/>
                  </a:lnTo>
                  <a:lnTo>
                    <a:pt x="841" y="837"/>
                  </a:lnTo>
                  <a:lnTo>
                    <a:pt x="837" y="838"/>
                  </a:lnTo>
                  <a:lnTo>
                    <a:pt x="832" y="838"/>
                  </a:lnTo>
                  <a:lnTo>
                    <a:pt x="828" y="839"/>
                  </a:lnTo>
                  <a:lnTo>
                    <a:pt x="824" y="839"/>
                  </a:lnTo>
                  <a:lnTo>
                    <a:pt x="820" y="840"/>
                  </a:lnTo>
                  <a:lnTo>
                    <a:pt x="816" y="840"/>
                  </a:lnTo>
                  <a:lnTo>
                    <a:pt x="811" y="841"/>
                  </a:lnTo>
                  <a:lnTo>
                    <a:pt x="807" y="841"/>
                  </a:lnTo>
                  <a:lnTo>
                    <a:pt x="803" y="841"/>
                  </a:lnTo>
                  <a:lnTo>
                    <a:pt x="799" y="842"/>
                  </a:lnTo>
                  <a:lnTo>
                    <a:pt x="795" y="842"/>
                  </a:lnTo>
                  <a:lnTo>
                    <a:pt x="791" y="842"/>
                  </a:lnTo>
                  <a:lnTo>
                    <a:pt x="787" y="843"/>
                  </a:lnTo>
                  <a:lnTo>
                    <a:pt x="782" y="843"/>
                  </a:lnTo>
                  <a:lnTo>
                    <a:pt x="778" y="843"/>
                  </a:lnTo>
                  <a:lnTo>
                    <a:pt x="774" y="843"/>
                  </a:lnTo>
                  <a:lnTo>
                    <a:pt x="770" y="844"/>
                  </a:lnTo>
                  <a:lnTo>
                    <a:pt x="765" y="844"/>
                  </a:lnTo>
                  <a:lnTo>
                    <a:pt x="761" y="844"/>
                  </a:lnTo>
                  <a:lnTo>
                    <a:pt x="757" y="844"/>
                  </a:lnTo>
                  <a:lnTo>
                    <a:pt x="753" y="844"/>
                  </a:lnTo>
                  <a:lnTo>
                    <a:pt x="749" y="845"/>
                  </a:lnTo>
                  <a:lnTo>
                    <a:pt x="744" y="845"/>
                  </a:lnTo>
                  <a:lnTo>
                    <a:pt x="741" y="845"/>
                  </a:lnTo>
                  <a:lnTo>
                    <a:pt x="736" y="845"/>
                  </a:lnTo>
                  <a:lnTo>
                    <a:pt x="732" y="845"/>
                  </a:lnTo>
                  <a:lnTo>
                    <a:pt x="728" y="845"/>
                  </a:lnTo>
                  <a:lnTo>
                    <a:pt x="724" y="845"/>
                  </a:lnTo>
                  <a:lnTo>
                    <a:pt x="720" y="845"/>
                  </a:lnTo>
                  <a:lnTo>
                    <a:pt x="715" y="845"/>
                  </a:lnTo>
                  <a:lnTo>
                    <a:pt x="711" y="845"/>
                  </a:lnTo>
                  <a:lnTo>
                    <a:pt x="707" y="845"/>
                  </a:lnTo>
                  <a:lnTo>
                    <a:pt x="703" y="845"/>
                  </a:lnTo>
                  <a:lnTo>
                    <a:pt x="698" y="845"/>
                  </a:lnTo>
                  <a:lnTo>
                    <a:pt x="694" y="845"/>
                  </a:lnTo>
                  <a:lnTo>
                    <a:pt x="690" y="845"/>
                  </a:lnTo>
                  <a:lnTo>
                    <a:pt x="686" y="845"/>
                  </a:lnTo>
                  <a:lnTo>
                    <a:pt x="682" y="845"/>
                  </a:lnTo>
                  <a:lnTo>
                    <a:pt x="678" y="845"/>
                  </a:lnTo>
                  <a:lnTo>
                    <a:pt x="674" y="845"/>
                  </a:lnTo>
                  <a:lnTo>
                    <a:pt x="669" y="845"/>
                  </a:lnTo>
                  <a:lnTo>
                    <a:pt x="665" y="845"/>
                  </a:lnTo>
                  <a:lnTo>
                    <a:pt x="661" y="845"/>
                  </a:lnTo>
                  <a:lnTo>
                    <a:pt x="657" y="845"/>
                  </a:lnTo>
                  <a:lnTo>
                    <a:pt x="652" y="845"/>
                  </a:lnTo>
                  <a:lnTo>
                    <a:pt x="648" y="845"/>
                  </a:lnTo>
                  <a:lnTo>
                    <a:pt x="644" y="845"/>
                  </a:lnTo>
                  <a:lnTo>
                    <a:pt x="640" y="845"/>
                  </a:lnTo>
                  <a:lnTo>
                    <a:pt x="636" y="845"/>
                  </a:lnTo>
                  <a:lnTo>
                    <a:pt x="632" y="845"/>
                  </a:lnTo>
                  <a:lnTo>
                    <a:pt x="628" y="845"/>
                  </a:lnTo>
                  <a:lnTo>
                    <a:pt x="623" y="845"/>
                  </a:lnTo>
                  <a:lnTo>
                    <a:pt x="619" y="845"/>
                  </a:lnTo>
                  <a:lnTo>
                    <a:pt x="615" y="845"/>
                  </a:lnTo>
                  <a:lnTo>
                    <a:pt x="611" y="845"/>
                  </a:lnTo>
                  <a:lnTo>
                    <a:pt x="607" y="845"/>
                  </a:lnTo>
                  <a:lnTo>
                    <a:pt x="602" y="846"/>
                  </a:lnTo>
                  <a:lnTo>
                    <a:pt x="598" y="846"/>
                  </a:lnTo>
                  <a:lnTo>
                    <a:pt x="594" y="846"/>
                  </a:lnTo>
                  <a:lnTo>
                    <a:pt x="590" y="846"/>
                  </a:lnTo>
                  <a:lnTo>
                    <a:pt x="586" y="846"/>
                  </a:lnTo>
                  <a:lnTo>
                    <a:pt x="582" y="847"/>
                  </a:lnTo>
                  <a:lnTo>
                    <a:pt x="577" y="847"/>
                  </a:lnTo>
                  <a:lnTo>
                    <a:pt x="573" y="847"/>
                  </a:lnTo>
                  <a:lnTo>
                    <a:pt x="569" y="848"/>
                  </a:lnTo>
                  <a:lnTo>
                    <a:pt x="565" y="848"/>
                  </a:lnTo>
                  <a:lnTo>
                    <a:pt x="561" y="848"/>
                  </a:lnTo>
                  <a:lnTo>
                    <a:pt x="556" y="848"/>
                  </a:lnTo>
                  <a:lnTo>
                    <a:pt x="552" y="849"/>
                  </a:lnTo>
                  <a:lnTo>
                    <a:pt x="548" y="849"/>
                  </a:lnTo>
                  <a:lnTo>
                    <a:pt x="544" y="850"/>
                  </a:lnTo>
                  <a:lnTo>
                    <a:pt x="540" y="850"/>
                  </a:lnTo>
                  <a:lnTo>
                    <a:pt x="536" y="850"/>
                  </a:lnTo>
                  <a:lnTo>
                    <a:pt x="531" y="851"/>
                  </a:lnTo>
                  <a:lnTo>
                    <a:pt x="527" y="851"/>
                  </a:lnTo>
                  <a:lnTo>
                    <a:pt x="523" y="852"/>
                  </a:lnTo>
                  <a:lnTo>
                    <a:pt x="519" y="852"/>
                  </a:lnTo>
                  <a:lnTo>
                    <a:pt x="515" y="853"/>
                  </a:lnTo>
                  <a:lnTo>
                    <a:pt x="510" y="853"/>
                  </a:lnTo>
                  <a:lnTo>
                    <a:pt x="506" y="850"/>
                  </a:lnTo>
                  <a:lnTo>
                    <a:pt x="502" y="846"/>
                  </a:lnTo>
                  <a:lnTo>
                    <a:pt x="498" y="841"/>
                  </a:lnTo>
                  <a:lnTo>
                    <a:pt x="494" y="837"/>
                  </a:lnTo>
                  <a:lnTo>
                    <a:pt x="490" y="832"/>
                  </a:lnTo>
                  <a:lnTo>
                    <a:pt x="485" y="828"/>
                  </a:lnTo>
                  <a:lnTo>
                    <a:pt x="481" y="823"/>
                  </a:lnTo>
                  <a:lnTo>
                    <a:pt x="477" y="818"/>
                  </a:lnTo>
                  <a:lnTo>
                    <a:pt x="473" y="814"/>
                  </a:lnTo>
                  <a:lnTo>
                    <a:pt x="469" y="809"/>
                  </a:lnTo>
                  <a:lnTo>
                    <a:pt x="464" y="804"/>
                  </a:lnTo>
                  <a:lnTo>
                    <a:pt x="460" y="799"/>
                  </a:lnTo>
                  <a:lnTo>
                    <a:pt x="456" y="794"/>
                  </a:lnTo>
                  <a:lnTo>
                    <a:pt x="452" y="790"/>
                  </a:lnTo>
                  <a:lnTo>
                    <a:pt x="448" y="785"/>
                  </a:lnTo>
                  <a:lnTo>
                    <a:pt x="444" y="780"/>
                  </a:lnTo>
                  <a:lnTo>
                    <a:pt x="439" y="775"/>
                  </a:lnTo>
                  <a:lnTo>
                    <a:pt x="435" y="770"/>
                  </a:lnTo>
                  <a:lnTo>
                    <a:pt x="431" y="765"/>
                  </a:lnTo>
                  <a:lnTo>
                    <a:pt x="427" y="760"/>
                  </a:lnTo>
                  <a:lnTo>
                    <a:pt x="423" y="755"/>
                  </a:lnTo>
                  <a:lnTo>
                    <a:pt x="418" y="750"/>
                  </a:lnTo>
                  <a:lnTo>
                    <a:pt x="414" y="745"/>
                  </a:lnTo>
                  <a:lnTo>
                    <a:pt x="410" y="741"/>
                  </a:lnTo>
                  <a:lnTo>
                    <a:pt x="406" y="736"/>
                  </a:lnTo>
                  <a:lnTo>
                    <a:pt x="402" y="731"/>
                  </a:lnTo>
                  <a:lnTo>
                    <a:pt x="397" y="726"/>
                  </a:lnTo>
                  <a:lnTo>
                    <a:pt x="393" y="721"/>
                  </a:lnTo>
                  <a:lnTo>
                    <a:pt x="389" y="716"/>
                  </a:lnTo>
                  <a:lnTo>
                    <a:pt x="385" y="712"/>
                  </a:lnTo>
                  <a:lnTo>
                    <a:pt x="381" y="707"/>
                  </a:lnTo>
                  <a:lnTo>
                    <a:pt x="377" y="702"/>
                  </a:lnTo>
                  <a:lnTo>
                    <a:pt x="372" y="698"/>
                  </a:lnTo>
                  <a:lnTo>
                    <a:pt x="368" y="693"/>
                  </a:lnTo>
                  <a:lnTo>
                    <a:pt x="364" y="689"/>
                  </a:lnTo>
                  <a:lnTo>
                    <a:pt x="360" y="684"/>
                  </a:lnTo>
                  <a:lnTo>
                    <a:pt x="356" y="680"/>
                  </a:lnTo>
                  <a:lnTo>
                    <a:pt x="351" y="676"/>
                  </a:lnTo>
                  <a:lnTo>
                    <a:pt x="347" y="671"/>
                  </a:lnTo>
                  <a:lnTo>
                    <a:pt x="343" y="667"/>
                  </a:lnTo>
                  <a:lnTo>
                    <a:pt x="339" y="663"/>
                  </a:lnTo>
                  <a:lnTo>
                    <a:pt x="335" y="659"/>
                  </a:lnTo>
                  <a:lnTo>
                    <a:pt x="331" y="655"/>
                  </a:lnTo>
                  <a:lnTo>
                    <a:pt x="326" y="651"/>
                  </a:lnTo>
                  <a:lnTo>
                    <a:pt x="322" y="647"/>
                  </a:lnTo>
                  <a:lnTo>
                    <a:pt x="318" y="644"/>
                  </a:lnTo>
                  <a:lnTo>
                    <a:pt x="314" y="640"/>
                  </a:lnTo>
                  <a:lnTo>
                    <a:pt x="310" y="636"/>
                  </a:lnTo>
                  <a:lnTo>
                    <a:pt x="305" y="633"/>
                  </a:lnTo>
                  <a:lnTo>
                    <a:pt x="301" y="630"/>
                  </a:lnTo>
                  <a:lnTo>
                    <a:pt x="297" y="626"/>
                  </a:lnTo>
                  <a:lnTo>
                    <a:pt x="293" y="623"/>
                  </a:lnTo>
                  <a:lnTo>
                    <a:pt x="289" y="620"/>
                  </a:lnTo>
                  <a:lnTo>
                    <a:pt x="285" y="617"/>
                  </a:lnTo>
                  <a:lnTo>
                    <a:pt x="280" y="614"/>
                  </a:lnTo>
                  <a:lnTo>
                    <a:pt x="276" y="611"/>
                  </a:lnTo>
                  <a:lnTo>
                    <a:pt x="272" y="609"/>
                  </a:lnTo>
                  <a:lnTo>
                    <a:pt x="268" y="606"/>
                  </a:lnTo>
                  <a:lnTo>
                    <a:pt x="264" y="603"/>
                  </a:lnTo>
                  <a:lnTo>
                    <a:pt x="259" y="601"/>
                  </a:lnTo>
                  <a:lnTo>
                    <a:pt x="255" y="599"/>
                  </a:lnTo>
                  <a:lnTo>
                    <a:pt x="251" y="596"/>
                  </a:lnTo>
                  <a:lnTo>
                    <a:pt x="247" y="595"/>
                  </a:lnTo>
                  <a:lnTo>
                    <a:pt x="243" y="593"/>
                  </a:lnTo>
                  <a:lnTo>
                    <a:pt x="239" y="591"/>
                  </a:lnTo>
                  <a:lnTo>
                    <a:pt x="234" y="589"/>
                  </a:lnTo>
                  <a:lnTo>
                    <a:pt x="230" y="587"/>
                  </a:lnTo>
                  <a:lnTo>
                    <a:pt x="226" y="586"/>
                  </a:lnTo>
                  <a:lnTo>
                    <a:pt x="222" y="585"/>
                  </a:lnTo>
                  <a:lnTo>
                    <a:pt x="218" y="584"/>
                  </a:lnTo>
                  <a:lnTo>
                    <a:pt x="213" y="583"/>
                  </a:lnTo>
                  <a:lnTo>
                    <a:pt x="209" y="582"/>
                  </a:lnTo>
                  <a:lnTo>
                    <a:pt x="205" y="581"/>
                  </a:lnTo>
                  <a:lnTo>
                    <a:pt x="201" y="580"/>
                  </a:lnTo>
                  <a:lnTo>
                    <a:pt x="197" y="579"/>
                  </a:lnTo>
                  <a:lnTo>
                    <a:pt x="193" y="579"/>
                  </a:lnTo>
                  <a:lnTo>
                    <a:pt x="188" y="579"/>
                  </a:lnTo>
                  <a:lnTo>
                    <a:pt x="184" y="578"/>
                  </a:lnTo>
                  <a:lnTo>
                    <a:pt x="180" y="578"/>
                  </a:lnTo>
                  <a:lnTo>
                    <a:pt x="176" y="578"/>
                  </a:lnTo>
                  <a:lnTo>
                    <a:pt x="172" y="578"/>
                  </a:lnTo>
                  <a:lnTo>
                    <a:pt x="167" y="579"/>
                  </a:lnTo>
                  <a:lnTo>
                    <a:pt x="163" y="579"/>
                  </a:lnTo>
                  <a:lnTo>
                    <a:pt x="159" y="580"/>
                  </a:lnTo>
                  <a:lnTo>
                    <a:pt x="155" y="580"/>
                  </a:lnTo>
                  <a:lnTo>
                    <a:pt x="151" y="581"/>
                  </a:lnTo>
                  <a:lnTo>
                    <a:pt x="147" y="582"/>
                  </a:lnTo>
                  <a:lnTo>
                    <a:pt x="142" y="583"/>
                  </a:lnTo>
                  <a:lnTo>
                    <a:pt x="138" y="584"/>
                  </a:lnTo>
                  <a:lnTo>
                    <a:pt x="134" y="585"/>
                  </a:lnTo>
                  <a:lnTo>
                    <a:pt x="130" y="587"/>
                  </a:lnTo>
                  <a:lnTo>
                    <a:pt x="126" y="588"/>
                  </a:lnTo>
                  <a:lnTo>
                    <a:pt x="121" y="590"/>
                  </a:lnTo>
                  <a:lnTo>
                    <a:pt x="117" y="591"/>
                  </a:lnTo>
                  <a:lnTo>
                    <a:pt x="113" y="593"/>
                  </a:lnTo>
                  <a:lnTo>
                    <a:pt x="109" y="595"/>
                  </a:lnTo>
                  <a:lnTo>
                    <a:pt x="105" y="597"/>
                  </a:lnTo>
                  <a:lnTo>
                    <a:pt x="100" y="599"/>
                  </a:lnTo>
                  <a:lnTo>
                    <a:pt x="97" y="602"/>
                  </a:lnTo>
                  <a:lnTo>
                    <a:pt x="92" y="604"/>
                  </a:lnTo>
                  <a:lnTo>
                    <a:pt x="88" y="606"/>
                  </a:lnTo>
                  <a:lnTo>
                    <a:pt x="84" y="609"/>
                  </a:lnTo>
                  <a:lnTo>
                    <a:pt x="80" y="612"/>
                  </a:lnTo>
                  <a:lnTo>
                    <a:pt x="75" y="615"/>
                  </a:lnTo>
                  <a:lnTo>
                    <a:pt x="71" y="618"/>
                  </a:lnTo>
                  <a:lnTo>
                    <a:pt x="67" y="620"/>
                  </a:lnTo>
                  <a:lnTo>
                    <a:pt x="63" y="624"/>
                  </a:lnTo>
                  <a:lnTo>
                    <a:pt x="59" y="627"/>
                  </a:lnTo>
                  <a:lnTo>
                    <a:pt x="54" y="630"/>
                  </a:lnTo>
                  <a:lnTo>
                    <a:pt x="50" y="633"/>
                  </a:lnTo>
                  <a:lnTo>
                    <a:pt x="46" y="636"/>
                  </a:lnTo>
                  <a:lnTo>
                    <a:pt x="42" y="640"/>
                  </a:lnTo>
                  <a:lnTo>
                    <a:pt x="38" y="644"/>
                  </a:lnTo>
                  <a:lnTo>
                    <a:pt x="34" y="647"/>
                  </a:lnTo>
                  <a:lnTo>
                    <a:pt x="29" y="651"/>
                  </a:lnTo>
                  <a:lnTo>
                    <a:pt x="25" y="655"/>
                  </a:lnTo>
                  <a:lnTo>
                    <a:pt x="21" y="659"/>
                  </a:lnTo>
                  <a:lnTo>
                    <a:pt x="17" y="663"/>
                  </a:lnTo>
                  <a:lnTo>
                    <a:pt x="13" y="667"/>
                  </a:lnTo>
                  <a:lnTo>
                    <a:pt x="8" y="671"/>
                  </a:lnTo>
                  <a:lnTo>
                    <a:pt x="4" y="675"/>
                  </a:lnTo>
                  <a:lnTo>
                    <a:pt x="0" y="679"/>
                  </a:lnTo>
                  <a:lnTo>
                    <a:pt x="4" y="684"/>
                  </a:lnTo>
                  <a:lnTo>
                    <a:pt x="8" y="689"/>
                  </a:lnTo>
                  <a:lnTo>
                    <a:pt x="13" y="694"/>
                  </a:lnTo>
                  <a:lnTo>
                    <a:pt x="17" y="699"/>
                  </a:lnTo>
                  <a:lnTo>
                    <a:pt x="21" y="704"/>
                  </a:lnTo>
                  <a:lnTo>
                    <a:pt x="25" y="709"/>
                  </a:lnTo>
                  <a:lnTo>
                    <a:pt x="29" y="713"/>
                  </a:lnTo>
                  <a:lnTo>
                    <a:pt x="34" y="718"/>
                  </a:lnTo>
                  <a:lnTo>
                    <a:pt x="38" y="723"/>
                  </a:lnTo>
                  <a:lnTo>
                    <a:pt x="42" y="727"/>
                  </a:lnTo>
                  <a:lnTo>
                    <a:pt x="46" y="732"/>
                  </a:lnTo>
                  <a:lnTo>
                    <a:pt x="50" y="736"/>
                  </a:lnTo>
                  <a:lnTo>
                    <a:pt x="54" y="741"/>
                  </a:lnTo>
                  <a:lnTo>
                    <a:pt x="59" y="745"/>
                  </a:lnTo>
                  <a:lnTo>
                    <a:pt x="63" y="749"/>
                  </a:lnTo>
                  <a:lnTo>
                    <a:pt x="67" y="753"/>
                  </a:lnTo>
                  <a:lnTo>
                    <a:pt x="71" y="758"/>
                  </a:lnTo>
                  <a:lnTo>
                    <a:pt x="75" y="762"/>
                  </a:lnTo>
                  <a:lnTo>
                    <a:pt x="80" y="766"/>
                  </a:lnTo>
                  <a:lnTo>
                    <a:pt x="84" y="770"/>
                  </a:lnTo>
                  <a:lnTo>
                    <a:pt x="88" y="774"/>
                  </a:lnTo>
                  <a:lnTo>
                    <a:pt x="92" y="778"/>
                  </a:lnTo>
                  <a:lnTo>
                    <a:pt x="97" y="781"/>
                  </a:lnTo>
                  <a:lnTo>
                    <a:pt x="100" y="785"/>
                  </a:lnTo>
                  <a:lnTo>
                    <a:pt x="105" y="788"/>
                  </a:lnTo>
                  <a:lnTo>
                    <a:pt x="109" y="792"/>
                  </a:lnTo>
                  <a:lnTo>
                    <a:pt x="113" y="796"/>
                  </a:lnTo>
                  <a:lnTo>
                    <a:pt x="117" y="799"/>
                  </a:lnTo>
                  <a:lnTo>
                    <a:pt x="121" y="802"/>
                  </a:lnTo>
                  <a:lnTo>
                    <a:pt x="126" y="805"/>
                  </a:lnTo>
                  <a:lnTo>
                    <a:pt x="130" y="809"/>
                  </a:lnTo>
                  <a:lnTo>
                    <a:pt x="134" y="812"/>
                  </a:lnTo>
                  <a:lnTo>
                    <a:pt x="138" y="815"/>
                  </a:lnTo>
                  <a:lnTo>
                    <a:pt x="142" y="818"/>
                  </a:lnTo>
                  <a:lnTo>
                    <a:pt x="147" y="821"/>
                  </a:lnTo>
                  <a:lnTo>
                    <a:pt x="151" y="824"/>
                  </a:lnTo>
                  <a:lnTo>
                    <a:pt x="155" y="826"/>
                  </a:lnTo>
                  <a:lnTo>
                    <a:pt x="159" y="829"/>
                  </a:lnTo>
                  <a:lnTo>
                    <a:pt x="163" y="832"/>
                  </a:lnTo>
                  <a:lnTo>
                    <a:pt x="167" y="834"/>
                  </a:lnTo>
                  <a:lnTo>
                    <a:pt x="172" y="836"/>
                  </a:lnTo>
                  <a:lnTo>
                    <a:pt x="176" y="839"/>
                  </a:lnTo>
                  <a:lnTo>
                    <a:pt x="180" y="841"/>
                  </a:lnTo>
                  <a:lnTo>
                    <a:pt x="184" y="843"/>
                  </a:lnTo>
                  <a:lnTo>
                    <a:pt x="188" y="845"/>
                  </a:lnTo>
                  <a:lnTo>
                    <a:pt x="193" y="848"/>
                  </a:lnTo>
                  <a:lnTo>
                    <a:pt x="197" y="849"/>
                  </a:lnTo>
                  <a:lnTo>
                    <a:pt x="201" y="851"/>
                  </a:lnTo>
                  <a:lnTo>
                    <a:pt x="205" y="853"/>
                  </a:lnTo>
                  <a:lnTo>
                    <a:pt x="209" y="855"/>
                  </a:lnTo>
                  <a:lnTo>
                    <a:pt x="213" y="857"/>
                  </a:lnTo>
                  <a:lnTo>
                    <a:pt x="218" y="858"/>
                  </a:lnTo>
                  <a:lnTo>
                    <a:pt x="222" y="860"/>
                  </a:lnTo>
                  <a:lnTo>
                    <a:pt x="226" y="861"/>
                  </a:lnTo>
                  <a:lnTo>
                    <a:pt x="230" y="862"/>
                  </a:lnTo>
                  <a:lnTo>
                    <a:pt x="234" y="864"/>
                  </a:lnTo>
                  <a:lnTo>
                    <a:pt x="239" y="865"/>
                  </a:lnTo>
                  <a:lnTo>
                    <a:pt x="243" y="866"/>
                  </a:lnTo>
                  <a:lnTo>
                    <a:pt x="247" y="867"/>
                  </a:lnTo>
                  <a:lnTo>
                    <a:pt x="251" y="868"/>
                  </a:lnTo>
                  <a:lnTo>
                    <a:pt x="255" y="869"/>
                  </a:lnTo>
                  <a:lnTo>
                    <a:pt x="259" y="870"/>
                  </a:lnTo>
                  <a:lnTo>
                    <a:pt x="264" y="871"/>
                  </a:lnTo>
                  <a:lnTo>
                    <a:pt x="268" y="872"/>
                  </a:lnTo>
                  <a:lnTo>
                    <a:pt x="272" y="872"/>
                  </a:lnTo>
                  <a:lnTo>
                    <a:pt x="276" y="873"/>
                  </a:lnTo>
                  <a:lnTo>
                    <a:pt x="280" y="873"/>
                  </a:lnTo>
                  <a:lnTo>
                    <a:pt x="285" y="874"/>
                  </a:lnTo>
                  <a:lnTo>
                    <a:pt x="289" y="874"/>
                  </a:lnTo>
                  <a:lnTo>
                    <a:pt x="293" y="875"/>
                  </a:lnTo>
                  <a:lnTo>
                    <a:pt x="297" y="875"/>
                  </a:lnTo>
                  <a:lnTo>
                    <a:pt x="301" y="876"/>
                  </a:lnTo>
                  <a:lnTo>
                    <a:pt x="305" y="876"/>
                  </a:lnTo>
                  <a:lnTo>
                    <a:pt x="310" y="876"/>
                  </a:lnTo>
                  <a:lnTo>
                    <a:pt x="314" y="876"/>
                  </a:lnTo>
                  <a:lnTo>
                    <a:pt x="318" y="876"/>
                  </a:lnTo>
                  <a:lnTo>
                    <a:pt x="322" y="876"/>
                  </a:lnTo>
                  <a:lnTo>
                    <a:pt x="326" y="876"/>
                  </a:lnTo>
                  <a:lnTo>
                    <a:pt x="331" y="876"/>
                  </a:lnTo>
                  <a:lnTo>
                    <a:pt x="335" y="876"/>
                  </a:lnTo>
                  <a:lnTo>
                    <a:pt x="339" y="876"/>
                  </a:lnTo>
                  <a:lnTo>
                    <a:pt x="343" y="876"/>
                  </a:lnTo>
                  <a:lnTo>
                    <a:pt x="347" y="875"/>
                  </a:lnTo>
                  <a:lnTo>
                    <a:pt x="351" y="875"/>
                  </a:lnTo>
                  <a:lnTo>
                    <a:pt x="356" y="875"/>
                  </a:lnTo>
                  <a:lnTo>
                    <a:pt x="360" y="874"/>
                  </a:lnTo>
                  <a:lnTo>
                    <a:pt x="364" y="874"/>
                  </a:lnTo>
                  <a:lnTo>
                    <a:pt x="368" y="874"/>
                  </a:lnTo>
                  <a:lnTo>
                    <a:pt x="372" y="873"/>
                  </a:lnTo>
                  <a:lnTo>
                    <a:pt x="377" y="873"/>
                  </a:lnTo>
                  <a:lnTo>
                    <a:pt x="381" y="872"/>
                  </a:lnTo>
                  <a:lnTo>
                    <a:pt x="385" y="872"/>
                  </a:lnTo>
                  <a:lnTo>
                    <a:pt x="389" y="871"/>
                  </a:lnTo>
                  <a:lnTo>
                    <a:pt x="393" y="871"/>
                  </a:lnTo>
                  <a:lnTo>
                    <a:pt x="397" y="870"/>
                  </a:lnTo>
                  <a:lnTo>
                    <a:pt x="402" y="870"/>
                  </a:lnTo>
                  <a:lnTo>
                    <a:pt x="406" y="869"/>
                  </a:lnTo>
                  <a:lnTo>
                    <a:pt x="410" y="869"/>
                  </a:lnTo>
                  <a:lnTo>
                    <a:pt x="414" y="868"/>
                  </a:lnTo>
                  <a:lnTo>
                    <a:pt x="418" y="867"/>
                  </a:lnTo>
                  <a:lnTo>
                    <a:pt x="423" y="867"/>
                  </a:lnTo>
                  <a:lnTo>
                    <a:pt x="427" y="866"/>
                  </a:lnTo>
                  <a:lnTo>
                    <a:pt x="431" y="865"/>
                  </a:lnTo>
                  <a:lnTo>
                    <a:pt x="435" y="865"/>
                  </a:lnTo>
                  <a:lnTo>
                    <a:pt x="439" y="864"/>
                  </a:lnTo>
                  <a:lnTo>
                    <a:pt x="444" y="863"/>
                  </a:lnTo>
                  <a:lnTo>
                    <a:pt x="448" y="863"/>
                  </a:lnTo>
                  <a:lnTo>
                    <a:pt x="452" y="862"/>
                  </a:lnTo>
                  <a:lnTo>
                    <a:pt x="456" y="861"/>
                  </a:lnTo>
                  <a:lnTo>
                    <a:pt x="460" y="861"/>
                  </a:lnTo>
                  <a:lnTo>
                    <a:pt x="464" y="860"/>
                  </a:lnTo>
                  <a:lnTo>
                    <a:pt x="469" y="859"/>
                  </a:lnTo>
                  <a:lnTo>
                    <a:pt x="473" y="859"/>
                  </a:lnTo>
                  <a:lnTo>
                    <a:pt x="477" y="858"/>
                  </a:lnTo>
                  <a:lnTo>
                    <a:pt x="481" y="858"/>
                  </a:lnTo>
                  <a:lnTo>
                    <a:pt x="485" y="857"/>
                  </a:lnTo>
                  <a:lnTo>
                    <a:pt x="490" y="856"/>
                  </a:lnTo>
                  <a:lnTo>
                    <a:pt x="494" y="856"/>
                  </a:lnTo>
                  <a:lnTo>
                    <a:pt x="498" y="855"/>
                  </a:lnTo>
                  <a:lnTo>
                    <a:pt x="502" y="855"/>
                  </a:lnTo>
                  <a:lnTo>
                    <a:pt x="506" y="854"/>
                  </a:lnTo>
                  <a:lnTo>
                    <a:pt x="510" y="855"/>
                  </a:lnTo>
                  <a:lnTo>
                    <a:pt x="515" y="859"/>
                  </a:lnTo>
                  <a:lnTo>
                    <a:pt x="519" y="863"/>
                  </a:lnTo>
                  <a:lnTo>
                    <a:pt x="523" y="867"/>
                  </a:lnTo>
                  <a:lnTo>
                    <a:pt x="527" y="871"/>
                  </a:lnTo>
                  <a:lnTo>
                    <a:pt x="531" y="875"/>
                  </a:lnTo>
                  <a:lnTo>
                    <a:pt x="536" y="879"/>
                  </a:lnTo>
                  <a:lnTo>
                    <a:pt x="540" y="883"/>
                  </a:lnTo>
                  <a:lnTo>
                    <a:pt x="544" y="887"/>
                  </a:lnTo>
                  <a:lnTo>
                    <a:pt x="548" y="891"/>
                  </a:lnTo>
                  <a:lnTo>
                    <a:pt x="552" y="894"/>
                  </a:lnTo>
                  <a:lnTo>
                    <a:pt x="556" y="898"/>
                  </a:lnTo>
                  <a:lnTo>
                    <a:pt x="561" y="901"/>
                  </a:lnTo>
                  <a:lnTo>
                    <a:pt x="565" y="904"/>
                  </a:lnTo>
                  <a:lnTo>
                    <a:pt x="569" y="908"/>
                  </a:lnTo>
                  <a:lnTo>
                    <a:pt x="573" y="911"/>
                  </a:lnTo>
                  <a:lnTo>
                    <a:pt x="577" y="914"/>
                  </a:lnTo>
                  <a:lnTo>
                    <a:pt x="582" y="917"/>
                  </a:lnTo>
                  <a:lnTo>
                    <a:pt x="586" y="920"/>
                  </a:lnTo>
                  <a:lnTo>
                    <a:pt x="590" y="922"/>
                  </a:lnTo>
                  <a:lnTo>
                    <a:pt x="594" y="925"/>
                  </a:lnTo>
                  <a:lnTo>
                    <a:pt x="598" y="928"/>
                  </a:lnTo>
                  <a:lnTo>
                    <a:pt x="602" y="930"/>
                  </a:lnTo>
                  <a:lnTo>
                    <a:pt x="607" y="933"/>
                  </a:lnTo>
                  <a:lnTo>
                    <a:pt x="611" y="935"/>
                  </a:lnTo>
                  <a:lnTo>
                    <a:pt x="615" y="937"/>
                  </a:lnTo>
                  <a:lnTo>
                    <a:pt x="619" y="939"/>
                  </a:lnTo>
                  <a:lnTo>
                    <a:pt x="623" y="941"/>
                  </a:lnTo>
                  <a:lnTo>
                    <a:pt x="628" y="943"/>
                  </a:lnTo>
                  <a:lnTo>
                    <a:pt x="632" y="944"/>
                  </a:lnTo>
                  <a:lnTo>
                    <a:pt x="636" y="946"/>
                  </a:lnTo>
                  <a:lnTo>
                    <a:pt x="640" y="947"/>
                  </a:lnTo>
                  <a:lnTo>
                    <a:pt x="644" y="949"/>
                  </a:lnTo>
                  <a:lnTo>
                    <a:pt x="648" y="950"/>
                  </a:lnTo>
                  <a:lnTo>
                    <a:pt x="652" y="951"/>
                  </a:lnTo>
                  <a:lnTo>
                    <a:pt x="657" y="952"/>
                  </a:lnTo>
                  <a:lnTo>
                    <a:pt x="661" y="953"/>
                  </a:lnTo>
                  <a:lnTo>
                    <a:pt x="665" y="954"/>
                  </a:lnTo>
                  <a:lnTo>
                    <a:pt x="669" y="955"/>
                  </a:lnTo>
                  <a:lnTo>
                    <a:pt x="674" y="955"/>
                  </a:lnTo>
                  <a:lnTo>
                    <a:pt x="678" y="956"/>
                  </a:lnTo>
                  <a:lnTo>
                    <a:pt x="682" y="956"/>
                  </a:lnTo>
                  <a:lnTo>
                    <a:pt x="686" y="956"/>
                  </a:lnTo>
                  <a:lnTo>
                    <a:pt x="690" y="956"/>
                  </a:lnTo>
                  <a:lnTo>
                    <a:pt x="694" y="956"/>
                  </a:lnTo>
                  <a:lnTo>
                    <a:pt x="698" y="956"/>
                  </a:lnTo>
                  <a:lnTo>
                    <a:pt x="703" y="956"/>
                  </a:lnTo>
                  <a:lnTo>
                    <a:pt x="707" y="956"/>
                  </a:lnTo>
                  <a:lnTo>
                    <a:pt x="711" y="956"/>
                  </a:lnTo>
                  <a:lnTo>
                    <a:pt x="715" y="955"/>
                  </a:lnTo>
                  <a:lnTo>
                    <a:pt x="720" y="954"/>
                  </a:lnTo>
                  <a:lnTo>
                    <a:pt x="724" y="954"/>
                  </a:lnTo>
                  <a:lnTo>
                    <a:pt x="728" y="953"/>
                  </a:lnTo>
                  <a:lnTo>
                    <a:pt x="732" y="952"/>
                  </a:lnTo>
                  <a:lnTo>
                    <a:pt x="736" y="951"/>
                  </a:lnTo>
                  <a:lnTo>
                    <a:pt x="741" y="950"/>
                  </a:lnTo>
                  <a:lnTo>
                    <a:pt x="744" y="949"/>
                  </a:lnTo>
                  <a:lnTo>
                    <a:pt x="749" y="947"/>
                  </a:lnTo>
                  <a:lnTo>
                    <a:pt x="753" y="946"/>
                  </a:lnTo>
                  <a:lnTo>
                    <a:pt x="757" y="945"/>
                  </a:lnTo>
                  <a:lnTo>
                    <a:pt x="761" y="943"/>
                  </a:lnTo>
                  <a:lnTo>
                    <a:pt x="765" y="942"/>
                  </a:lnTo>
                  <a:lnTo>
                    <a:pt x="770" y="940"/>
                  </a:lnTo>
                  <a:lnTo>
                    <a:pt x="774" y="938"/>
                  </a:lnTo>
                  <a:lnTo>
                    <a:pt x="778" y="937"/>
                  </a:lnTo>
                  <a:lnTo>
                    <a:pt x="782" y="935"/>
                  </a:lnTo>
                  <a:lnTo>
                    <a:pt x="787" y="933"/>
                  </a:lnTo>
                  <a:lnTo>
                    <a:pt x="791" y="931"/>
                  </a:lnTo>
                  <a:lnTo>
                    <a:pt x="795" y="929"/>
                  </a:lnTo>
                  <a:lnTo>
                    <a:pt x="799" y="927"/>
                  </a:lnTo>
                  <a:lnTo>
                    <a:pt x="803" y="925"/>
                  </a:lnTo>
                  <a:lnTo>
                    <a:pt x="807" y="922"/>
                  </a:lnTo>
                  <a:lnTo>
                    <a:pt x="811" y="920"/>
                  </a:lnTo>
                  <a:lnTo>
                    <a:pt x="816" y="918"/>
                  </a:lnTo>
                  <a:lnTo>
                    <a:pt x="820" y="915"/>
                  </a:lnTo>
                  <a:lnTo>
                    <a:pt x="824" y="913"/>
                  </a:lnTo>
                  <a:lnTo>
                    <a:pt x="828" y="910"/>
                  </a:lnTo>
                  <a:lnTo>
                    <a:pt x="832" y="908"/>
                  </a:lnTo>
                  <a:lnTo>
                    <a:pt x="837" y="905"/>
                  </a:lnTo>
                  <a:lnTo>
                    <a:pt x="841" y="903"/>
                  </a:lnTo>
                  <a:lnTo>
                    <a:pt x="845" y="900"/>
                  </a:lnTo>
                  <a:lnTo>
                    <a:pt x="849" y="898"/>
                  </a:lnTo>
                  <a:lnTo>
                    <a:pt x="853" y="895"/>
                  </a:lnTo>
                  <a:lnTo>
                    <a:pt x="857" y="892"/>
                  </a:lnTo>
                  <a:lnTo>
                    <a:pt x="862" y="890"/>
                  </a:lnTo>
                  <a:lnTo>
                    <a:pt x="866" y="887"/>
                  </a:lnTo>
                  <a:lnTo>
                    <a:pt x="870" y="884"/>
                  </a:lnTo>
                  <a:lnTo>
                    <a:pt x="874" y="882"/>
                  </a:lnTo>
                  <a:lnTo>
                    <a:pt x="878" y="879"/>
                  </a:lnTo>
                  <a:lnTo>
                    <a:pt x="883" y="876"/>
                  </a:lnTo>
                  <a:lnTo>
                    <a:pt x="887" y="873"/>
                  </a:lnTo>
                  <a:lnTo>
                    <a:pt x="891" y="871"/>
                  </a:lnTo>
                  <a:lnTo>
                    <a:pt x="895" y="868"/>
                  </a:lnTo>
                  <a:lnTo>
                    <a:pt x="899" y="865"/>
                  </a:lnTo>
                  <a:lnTo>
                    <a:pt x="903" y="862"/>
                  </a:lnTo>
                  <a:lnTo>
                    <a:pt x="908" y="860"/>
                  </a:lnTo>
                  <a:lnTo>
                    <a:pt x="912" y="857"/>
                  </a:lnTo>
                  <a:lnTo>
                    <a:pt x="916" y="855"/>
                  </a:lnTo>
                  <a:lnTo>
                    <a:pt x="920" y="852"/>
                  </a:lnTo>
                  <a:lnTo>
                    <a:pt x="924" y="849"/>
                  </a:lnTo>
                  <a:lnTo>
                    <a:pt x="929" y="846"/>
                  </a:lnTo>
                  <a:lnTo>
                    <a:pt x="933" y="844"/>
                  </a:lnTo>
                  <a:lnTo>
                    <a:pt x="937" y="841"/>
                  </a:lnTo>
                  <a:lnTo>
                    <a:pt x="941" y="839"/>
                  </a:lnTo>
                  <a:lnTo>
                    <a:pt x="945" y="836"/>
                  </a:lnTo>
                  <a:lnTo>
                    <a:pt x="949" y="834"/>
                  </a:lnTo>
                  <a:lnTo>
                    <a:pt x="954" y="831"/>
                  </a:lnTo>
                  <a:lnTo>
                    <a:pt x="958" y="829"/>
                  </a:lnTo>
                  <a:lnTo>
                    <a:pt x="962" y="827"/>
                  </a:lnTo>
                  <a:lnTo>
                    <a:pt x="966" y="824"/>
                  </a:lnTo>
                  <a:lnTo>
                    <a:pt x="970" y="822"/>
                  </a:lnTo>
                  <a:lnTo>
                    <a:pt x="975" y="820"/>
                  </a:lnTo>
                  <a:lnTo>
                    <a:pt x="979" y="818"/>
                  </a:lnTo>
                  <a:lnTo>
                    <a:pt x="983" y="816"/>
                  </a:lnTo>
                  <a:lnTo>
                    <a:pt x="987" y="814"/>
                  </a:lnTo>
                  <a:lnTo>
                    <a:pt x="991" y="812"/>
                  </a:lnTo>
                  <a:lnTo>
                    <a:pt x="995" y="810"/>
                  </a:lnTo>
                  <a:lnTo>
                    <a:pt x="1000" y="808"/>
                  </a:lnTo>
                  <a:lnTo>
                    <a:pt x="1004" y="806"/>
                  </a:lnTo>
                  <a:lnTo>
                    <a:pt x="1008" y="804"/>
                  </a:lnTo>
                  <a:lnTo>
                    <a:pt x="1012" y="802"/>
                  </a:lnTo>
                  <a:lnTo>
                    <a:pt x="1016" y="801"/>
                  </a:lnTo>
                  <a:lnTo>
                    <a:pt x="1021" y="799"/>
                  </a:lnTo>
                  <a:lnTo>
                    <a:pt x="1025" y="798"/>
                  </a:lnTo>
                  <a:lnTo>
                    <a:pt x="1029" y="796"/>
                  </a:lnTo>
                  <a:lnTo>
                    <a:pt x="1033" y="795"/>
                  </a:lnTo>
                  <a:lnTo>
                    <a:pt x="1037" y="794"/>
                  </a:lnTo>
                  <a:lnTo>
                    <a:pt x="1042" y="793"/>
                  </a:lnTo>
                  <a:lnTo>
                    <a:pt x="1046" y="792"/>
                  </a:lnTo>
                  <a:lnTo>
                    <a:pt x="1050" y="791"/>
                  </a:lnTo>
                  <a:lnTo>
                    <a:pt x="1054" y="790"/>
                  </a:lnTo>
                  <a:lnTo>
                    <a:pt x="1058" y="790"/>
                  </a:lnTo>
                  <a:lnTo>
                    <a:pt x="1062" y="789"/>
                  </a:lnTo>
                  <a:lnTo>
                    <a:pt x="1067" y="789"/>
                  </a:lnTo>
                  <a:lnTo>
                    <a:pt x="1071" y="788"/>
                  </a:lnTo>
                  <a:lnTo>
                    <a:pt x="1075" y="788"/>
                  </a:lnTo>
                  <a:lnTo>
                    <a:pt x="1079" y="788"/>
                  </a:lnTo>
                  <a:lnTo>
                    <a:pt x="1083" y="788"/>
                  </a:lnTo>
                  <a:lnTo>
                    <a:pt x="1088" y="787"/>
                  </a:lnTo>
                  <a:lnTo>
                    <a:pt x="1092" y="787"/>
                  </a:lnTo>
                  <a:lnTo>
                    <a:pt x="1096" y="787"/>
                  </a:lnTo>
                  <a:lnTo>
                    <a:pt x="1100" y="787"/>
                  </a:lnTo>
                  <a:lnTo>
                    <a:pt x="1104" y="787"/>
                  </a:lnTo>
                  <a:lnTo>
                    <a:pt x="1108" y="788"/>
                  </a:lnTo>
                  <a:lnTo>
                    <a:pt x="1113" y="788"/>
                  </a:lnTo>
                  <a:lnTo>
                    <a:pt x="1117" y="788"/>
                  </a:lnTo>
                  <a:lnTo>
                    <a:pt x="1121" y="789"/>
                  </a:lnTo>
                  <a:lnTo>
                    <a:pt x="1125" y="789"/>
                  </a:lnTo>
                  <a:lnTo>
                    <a:pt x="1129" y="790"/>
                  </a:lnTo>
                  <a:lnTo>
                    <a:pt x="1134" y="790"/>
                  </a:lnTo>
                  <a:lnTo>
                    <a:pt x="1138" y="791"/>
                  </a:lnTo>
                  <a:lnTo>
                    <a:pt x="1142" y="792"/>
                  </a:lnTo>
                  <a:lnTo>
                    <a:pt x="1146" y="793"/>
                  </a:lnTo>
                  <a:lnTo>
                    <a:pt x="1150" y="794"/>
                  </a:lnTo>
                  <a:lnTo>
                    <a:pt x="1154" y="795"/>
                  </a:lnTo>
                  <a:lnTo>
                    <a:pt x="1159" y="796"/>
                  </a:lnTo>
                  <a:lnTo>
                    <a:pt x="1163" y="797"/>
                  </a:lnTo>
                  <a:lnTo>
                    <a:pt x="1167" y="799"/>
                  </a:lnTo>
                  <a:lnTo>
                    <a:pt x="1171" y="800"/>
                  </a:lnTo>
                  <a:lnTo>
                    <a:pt x="1175" y="802"/>
                  </a:lnTo>
                  <a:lnTo>
                    <a:pt x="1180" y="803"/>
                  </a:lnTo>
                  <a:lnTo>
                    <a:pt x="1184" y="805"/>
                  </a:lnTo>
                  <a:lnTo>
                    <a:pt x="1188" y="807"/>
                  </a:lnTo>
                  <a:lnTo>
                    <a:pt x="1192" y="809"/>
                  </a:lnTo>
                  <a:lnTo>
                    <a:pt x="1196" y="811"/>
                  </a:lnTo>
                  <a:lnTo>
                    <a:pt x="1200" y="813"/>
                  </a:lnTo>
                  <a:close/>
                </a:path>
              </a:pathLst>
            </a:custGeom>
            <a:solidFill>
              <a:srgbClr val="3DB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0">
              <a:extLst>
                <a:ext uri="{FF2B5EF4-FFF2-40B4-BE49-F238E27FC236}">
                  <a16:creationId xmlns:a16="http://schemas.microsoft.com/office/drawing/2014/main" id="{B0547989-C1FE-DB0F-5D7E-890002147AC0}"/>
                </a:ext>
              </a:extLst>
            </p:cNvPr>
            <p:cNvSpPr>
              <a:spLocks/>
            </p:cNvSpPr>
            <p:nvPr/>
          </p:nvSpPr>
          <p:spPr bwMode="auto">
            <a:xfrm>
              <a:off x="1572" y="1246"/>
              <a:ext cx="2087" cy="1160"/>
            </a:xfrm>
            <a:custGeom>
              <a:avLst/>
              <a:gdLst>
                <a:gd name="T0" fmla="*/ 29 w 2087"/>
                <a:gd name="T1" fmla="*/ 682 h 1160"/>
                <a:gd name="T2" fmla="*/ 63 w 2087"/>
                <a:gd name="T3" fmla="*/ 686 h 1160"/>
                <a:gd name="T4" fmla="*/ 97 w 2087"/>
                <a:gd name="T5" fmla="*/ 692 h 1160"/>
                <a:gd name="T6" fmla="*/ 130 w 2087"/>
                <a:gd name="T7" fmla="*/ 698 h 1160"/>
                <a:gd name="T8" fmla="*/ 163 w 2087"/>
                <a:gd name="T9" fmla="*/ 705 h 1160"/>
                <a:gd name="T10" fmla="*/ 197 w 2087"/>
                <a:gd name="T11" fmla="*/ 714 h 1160"/>
                <a:gd name="T12" fmla="*/ 230 w 2087"/>
                <a:gd name="T13" fmla="*/ 725 h 1160"/>
                <a:gd name="T14" fmla="*/ 264 w 2087"/>
                <a:gd name="T15" fmla="*/ 737 h 1160"/>
                <a:gd name="T16" fmla="*/ 297 w 2087"/>
                <a:gd name="T17" fmla="*/ 751 h 1160"/>
                <a:gd name="T18" fmla="*/ 331 w 2087"/>
                <a:gd name="T19" fmla="*/ 765 h 1160"/>
                <a:gd name="T20" fmla="*/ 364 w 2087"/>
                <a:gd name="T21" fmla="*/ 781 h 1160"/>
                <a:gd name="T22" fmla="*/ 397 w 2087"/>
                <a:gd name="T23" fmla="*/ 798 h 1160"/>
                <a:gd name="T24" fmla="*/ 431 w 2087"/>
                <a:gd name="T25" fmla="*/ 815 h 1160"/>
                <a:gd name="T26" fmla="*/ 464 w 2087"/>
                <a:gd name="T27" fmla="*/ 832 h 1160"/>
                <a:gd name="T28" fmla="*/ 498 w 2087"/>
                <a:gd name="T29" fmla="*/ 848 h 1160"/>
                <a:gd name="T30" fmla="*/ 531 w 2087"/>
                <a:gd name="T31" fmla="*/ 863 h 1160"/>
                <a:gd name="T32" fmla="*/ 565 w 2087"/>
                <a:gd name="T33" fmla="*/ 876 h 1160"/>
                <a:gd name="T34" fmla="*/ 598 w 2087"/>
                <a:gd name="T35" fmla="*/ 887 h 1160"/>
                <a:gd name="T36" fmla="*/ 632 w 2087"/>
                <a:gd name="T37" fmla="*/ 895 h 1160"/>
                <a:gd name="T38" fmla="*/ 665 w 2087"/>
                <a:gd name="T39" fmla="*/ 899 h 1160"/>
                <a:gd name="T40" fmla="*/ 698 w 2087"/>
                <a:gd name="T41" fmla="*/ 901 h 1160"/>
                <a:gd name="T42" fmla="*/ 732 w 2087"/>
                <a:gd name="T43" fmla="*/ 898 h 1160"/>
                <a:gd name="T44" fmla="*/ 765 w 2087"/>
                <a:gd name="T45" fmla="*/ 893 h 1160"/>
                <a:gd name="T46" fmla="*/ 799 w 2087"/>
                <a:gd name="T47" fmla="*/ 884 h 1160"/>
                <a:gd name="T48" fmla="*/ 832 w 2087"/>
                <a:gd name="T49" fmla="*/ 873 h 1160"/>
                <a:gd name="T50" fmla="*/ 866 w 2087"/>
                <a:gd name="T51" fmla="*/ 860 h 1160"/>
                <a:gd name="T52" fmla="*/ 899 w 2087"/>
                <a:gd name="T53" fmla="*/ 845 h 1160"/>
                <a:gd name="T54" fmla="*/ 933 w 2087"/>
                <a:gd name="T55" fmla="*/ 831 h 1160"/>
                <a:gd name="T56" fmla="*/ 966 w 2087"/>
                <a:gd name="T57" fmla="*/ 817 h 1160"/>
                <a:gd name="T58" fmla="*/ 1000 w 2087"/>
                <a:gd name="T59" fmla="*/ 804 h 1160"/>
                <a:gd name="T60" fmla="*/ 1033 w 2087"/>
                <a:gd name="T61" fmla="*/ 794 h 1160"/>
                <a:gd name="T62" fmla="*/ 1067 w 2087"/>
                <a:gd name="T63" fmla="*/ 788 h 1160"/>
                <a:gd name="T64" fmla="*/ 1100 w 2087"/>
                <a:gd name="T65" fmla="*/ 786 h 1160"/>
                <a:gd name="T66" fmla="*/ 1134 w 2087"/>
                <a:gd name="T67" fmla="*/ 789 h 1160"/>
                <a:gd name="T68" fmla="*/ 1167 w 2087"/>
                <a:gd name="T69" fmla="*/ 797 h 1160"/>
                <a:gd name="T70" fmla="*/ 1200 w 2087"/>
                <a:gd name="T71" fmla="*/ 812 h 1160"/>
                <a:gd name="T72" fmla="*/ 1234 w 2087"/>
                <a:gd name="T73" fmla="*/ 833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3 h 1160"/>
                <a:gd name="T102" fmla="*/ 1736 w 2087"/>
                <a:gd name="T103" fmla="*/ 985 h 1160"/>
                <a:gd name="T104" fmla="*/ 1769 w 2087"/>
                <a:gd name="T105" fmla="*/ 902 h 1160"/>
                <a:gd name="T106" fmla="*/ 1803 w 2087"/>
                <a:gd name="T107" fmla="*/ 806 h 1160"/>
                <a:gd name="T108" fmla="*/ 1836 w 2087"/>
                <a:gd name="T109" fmla="*/ 701 h 1160"/>
                <a:gd name="T110" fmla="*/ 1870 w 2087"/>
                <a:gd name="T111" fmla="*/ 591 h 1160"/>
                <a:gd name="T112" fmla="*/ 1903 w 2087"/>
                <a:gd name="T113" fmla="*/ 478 h 1160"/>
                <a:gd name="T114" fmla="*/ 1936 w 2087"/>
                <a:gd name="T115" fmla="*/ 369 h 1160"/>
                <a:gd name="T116" fmla="*/ 1970 w 2087"/>
                <a:gd name="T117" fmla="*/ 265 h 1160"/>
                <a:gd name="T118" fmla="*/ 2003 w 2087"/>
                <a:gd name="T119" fmla="*/ 172 h 1160"/>
                <a:gd name="T120" fmla="*/ 2037 w 2087"/>
                <a:gd name="T121" fmla="*/ 91 h 1160"/>
                <a:gd name="T122" fmla="*/ 2070 w 2087"/>
                <a:gd name="T123" fmla="*/ 2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0"/>
                  </a:lnTo>
                  <a:lnTo>
                    <a:pt x="8" y="680"/>
                  </a:lnTo>
                  <a:lnTo>
                    <a:pt x="13" y="681"/>
                  </a:lnTo>
                  <a:lnTo>
                    <a:pt x="17" y="681"/>
                  </a:lnTo>
                  <a:lnTo>
                    <a:pt x="21" y="681"/>
                  </a:lnTo>
                  <a:lnTo>
                    <a:pt x="25" y="682"/>
                  </a:lnTo>
                  <a:lnTo>
                    <a:pt x="29" y="682"/>
                  </a:lnTo>
                  <a:lnTo>
                    <a:pt x="34" y="683"/>
                  </a:lnTo>
                  <a:lnTo>
                    <a:pt x="38" y="683"/>
                  </a:lnTo>
                  <a:lnTo>
                    <a:pt x="42" y="684"/>
                  </a:lnTo>
                  <a:lnTo>
                    <a:pt x="46" y="684"/>
                  </a:lnTo>
                  <a:lnTo>
                    <a:pt x="50" y="685"/>
                  </a:lnTo>
                  <a:lnTo>
                    <a:pt x="54" y="685"/>
                  </a:lnTo>
                  <a:lnTo>
                    <a:pt x="59" y="686"/>
                  </a:lnTo>
                  <a:lnTo>
                    <a:pt x="63" y="686"/>
                  </a:lnTo>
                  <a:lnTo>
                    <a:pt x="67" y="687"/>
                  </a:lnTo>
                  <a:lnTo>
                    <a:pt x="71" y="688"/>
                  </a:lnTo>
                  <a:lnTo>
                    <a:pt x="75" y="688"/>
                  </a:lnTo>
                  <a:lnTo>
                    <a:pt x="80" y="689"/>
                  </a:lnTo>
                  <a:lnTo>
                    <a:pt x="84" y="689"/>
                  </a:lnTo>
                  <a:lnTo>
                    <a:pt x="88" y="690"/>
                  </a:lnTo>
                  <a:lnTo>
                    <a:pt x="92" y="691"/>
                  </a:lnTo>
                  <a:lnTo>
                    <a:pt x="97" y="692"/>
                  </a:lnTo>
                  <a:lnTo>
                    <a:pt x="100" y="692"/>
                  </a:lnTo>
                  <a:lnTo>
                    <a:pt x="105" y="693"/>
                  </a:lnTo>
                  <a:lnTo>
                    <a:pt x="109" y="694"/>
                  </a:lnTo>
                  <a:lnTo>
                    <a:pt x="113" y="695"/>
                  </a:lnTo>
                  <a:lnTo>
                    <a:pt x="117" y="695"/>
                  </a:lnTo>
                  <a:lnTo>
                    <a:pt x="121" y="696"/>
                  </a:lnTo>
                  <a:lnTo>
                    <a:pt x="126" y="697"/>
                  </a:lnTo>
                  <a:lnTo>
                    <a:pt x="130" y="698"/>
                  </a:lnTo>
                  <a:lnTo>
                    <a:pt x="134" y="699"/>
                  </a:lnTo>
                  <a:lnTo>
                    <a:pt x="138" y="700"/>
                  </a:lnTo>
                  <a:lnTo>
                    <a:pt x="142" y="701"/>
                  </a:lnTo>
                  <a:lnTo>
                    <a:pt x="147" y="701"/>
                  </a:lnTo>
                  <a:lnTo>
                    <a:pt x="151" y="702"/>
                  </a:lnTo>
                  <a:lnTo>
                    <a:pt x="155" y="703"/>
                  </a:lnTo>
                  <a:lnTo>
                    <a:pt x="159" y="704"/>
                  </a:lnTo>
                  <a:lnTo>
                    <a:pt x="163" y="705"/>
                  </a:lnTo>
                  <a:lnTo>
                    <a:pt x="167" y="707"/>
                  </a:lnTo>
                  <a:lnTo>
                    <a:pt x="172" y="707"/>
                  </a:lnTo>
                  <a:lnTo>
                    <a:pt x="176" y="709"/>
                  </a:lnTo>
                  <a:lnTo>
                    <a:pt x="180" y="710"/>
                  </a:lnTo>
                  <a:lnTo>
                    <a:pt x="184" y="711"/>
                  </a:lnTo>
                  <a:lnTo>
                    <a:pt x="188" y="712"/>
                  </a:lnTo>
                  <a:lnTo>
                    <a:pt x="193" y="713"/>
                  </a:lnTo>
                  <a:lnTo>
                    <a:pt x="197" y="714"/>
                  </a:lnTo>
                  <a:lnTo>
                    <a:pt x="201" y="716"/>
                  </a:lnTo>
                  <a:lnTo>
                    <a:pt x="205" y="717"/>
                  </a:lnTo>
                  <a:lnTo>
                    <a:pt x="209" y="718"/>
                  </a:lnTo>
                  <a:lnTo>
                    <a:pt x="213" y="719"/>
                  </a:lnTo>
                  <a:lnTo>
                    <a:pt x="218" y="721"/>
                  </a:lnTo>
                  <a:lnTo>
                    <a:pt x="222" y="722"/>
                  </a:lnTo>
                  <a:lnTo>
                    <a:pt x="226" y="724"/>
                  </a:lnTo>
                  <a:lnTo>
                    <a:pt x="230" y="725"/>
                  </a:lnTo>
                  <a:lnTo>
                    <a:pt x="234" y="726"/>
                  </a:lnTo>
                  <a:lnTo>
                    <a:pt x="239" y="728"/>
                  </a:lnTo>
                  <a:lnTo>
                    <a:pt x="243" y="729"/>
                  </a:lnTo>
                  <a:lnTo>
                    <a:pt x="247" y="731"/>
                  </a:lnTo>
                  <a:lnTo>
                    <a:pt x="251" y="732"/>
                  </a:lnTo>
                  <a:lnTo>
                    <a:pt x="255" y="734"/>
                  </a:lnTo>
                  <a:lnTo>
                    <a:pt x="259" y="735"/>
                  </a:lnTo>
                  <a:lnTo>
                    <a:pt x="264" y="737"/>
                  </a:lnTo>
                  <a:lnTo>
                    <a:pt x="268" y="739"/>
                  </a:lnTo>
                  <a:lnTo>
                    <a:pt x="272" y="740"/>
                  </a:lnTo>
                  <a:lnTo>
                    <a:pt x="276" y="742"/>
                  </a:lnTo>
                  <a:lnTo>
                    <a:pt x="280" y="744"/>
                  </a:lnTo>
                  <a:lnTo>
                    <a:pt x="285" y="745"/>
                  </a:lnTo>
                  <a:lnTo>
                    <a:pt x="289" y="747"/>
                  </a:lnTo>
                  <a:lnTo>
                    <a:pt x="293" y="749"/>
                  </a:lnTo>
                  <a:lnTo>
                    <a:pt x="297" y="751"/>
                  </a:lnTo>
                  <a:lnTo>
                    <a:pt x="301" y="753"/>
                  </a:lnTo>
                  <a:lnTo>
                    <a:pt x="305" y="754"/>
                  </a:lnTo>
                  <a:lnTo>
                    <a:pt x="310" y="756"/>
                  </a:lnTo>
                  <a:lnTo>
                    <a:pt x="314" y="758"/>
                  </a:lnTo>
                  <a:lnTo>
                    <a:pt x="318" y="760"/>
                  </a:lnTo>
                  <a:lnTo>
                    <a:pt x="322" y="762"/>
                  </a:lnTo>
                  <a:lnTo>
                    <a:pt x="326" y="764"/>
                  </a:lnTo>
                  <a:lnTo>
                    <a:pt x="331" y="765"/>
                  </a:lnTo>
                  <a:lnTo>
                    <a:pt x="335" y="768"/>
                  </a:lnTo>
                  <a:lnTo>
                    <a:pt x="339" y="769"/>
                  </a:lnTo>
                  <a:lnTo>
                    <a:pt x="343" y="772"/>
                  </a:lnTo>
                  <a:lnTo>
                    <a:pt x="347" y="773"/>
                  </a:lnTo>
                  <a:lnTo>
                    <a:pt x="351" y="775"/>
                  </a:lnTo>
                  <a:lnTo>
                    <a:pt x="356" y="778"/>
                  </a:lnTo>
                  <a:lnTo>
                    <a:pt x="360" y="779"/>
                  </a:lnTo>
                  <a:lnTo>
                    <a:pt x="364" y="781"/>
                  </a:lnTo>
                  <a:lnTo>
                    <a:pt x="368" y="784"/>
                  </a:lnTo>
                  <a:lnTo>
                    <a:pt x="372" y="786"/>
                  </a:lnTo>
                  <a:lnTo>
                    <a:pt x="377" y="788"/>
                  </a:lnTo>
                  <a:lnTo>
                    <a:pt x="381" y="790"/>
                  </a:lnTo>
                  <a:lnTo>
                    <a:pt x="385" y="792"/>
                  </a:lnTo>
                  <a:lnTo>
                    <a:pt x="389" y="794"/>
                  </a:lnTo>
                  <a:lnTo>
                    <a:pt x="393" y="796"/>
                  </a:lnTo>
                  <a:lnTo>
                    <a:pt x="397" y="798"/>
                  </a:lnTo>
                  <a:lnTo>
                    <a:pt x="402" y="800"/>
                  </a:lnTo>
                  <a:lnTo>
                    <a:pt x="406" y="802"/>
                  </a:lnTo>
                  <a:lnTo>
                    <a:pt x="410" y="805"/>
                  </a:lnTo>
                  <a:lnTo>
                    <a:pt x="414" y="807"/>
                  </a:lnTo>
                  <a:lnTo>
                    <a:pt x="418" y="809"/>
                  </a:lnTo>
                  <a:lnTo>
                    <a:pt x="423" y="811"/>
                  </a:lnTo>
                  <a:lnTo>
                    <a:pt x="427" y="813"/>
                  </a:lnTo>
                  <a:lnTo>
                    <a:pt x="431" y="815"/>
                  </a:lnTo>
                  <a:lnTo>
                    <a:pt x="435" y="817"/>
                  </a:lnTo>
                  <a:lnTo>
                    <a:pt x="439" y="819"/>
                  </a:lnTo>
                  <a:lnTo>
                    <a:pt x="444" y="821"/>
                  </a:lnTo>
                  <a:lnTo>
                    <a:pt x="448" y="824"/>
                  </a:lnTo>
                  <a:lnTo>
                    <a:pt x="452" y="826"/>
                  </a:lnTo>
                  <a:lnTo>
                    <a:pt x="456" y="828"/>
                  </a:lnTo>
                  <a:lnTo>
                    <a:pt x="460" y="830"/>
                  </a:lnTo>
                  <a:lnTo>
                    <a:pt x="464" y="832"/>
                  </a:lnTo>
                  <a:lnTo>
                    <a:pt x="469" y="834"/>
                  </a:lnTo>
                  <a:lnTo>
                    <a:pt x="473" y="836"/>
                  </a:lnTo>
                  <a:lnTo>
                    <a:pt x="477" y="838"/>
                  </a:lnTo>
                  <a:lnTo>
                    <a:pt x="481" y="840"/>
                  </a:lnTo>
                  <a:lnTo>
                    <a:pt x="485" y="842"/>
                  </a:lnTo>
                  <a:lnTo>
                    <a:pt x="490" y="844"/>
                  </a:lnTo>
                  <a:lnTo>
                    <a:pt x="494" y="846"/>
                  </a:lnTo>
                  <a:lnTo>
                    <a:pt x="498" y="848"/>
                  </a:lnTo>
                  <a:lnTo>
                    <a:pt x="502" y="850"/>
                  </a:lnTo>
                  <a:lnTo>
                    <a:pt x="506" y="852"/>
                  </a:lnTo>
                  <a:lnTo>
                    <a:pt x="510" y="854"/>
                  </a:lnTo>
                  <a:lnTo>
                    <a:pt x="515" y="856"/>
                  </a:lnTo>
                  <a:lnTo>
                    <a:pt x="519" y="858"/>
                  </a:lnTo>
                  <a:lnTo>
                    <a:pt x="523" y="860"/>
                  </a:lnTo>
                  <a:lnTo>
                    <a:pt x="527" y="861"/>
                  </a:lnTo>
                  <a:lnTo>
                    <a:pt x="531" y="863"/>
                  </a:lnTo>
                  <a:lnTo>
                    <a:pt x="536" y="865"/>
                  </a:lnTo>
                  <a:lnTo>
                    <a:pt x="540" y="867"/>
                  </a:lnTo>
                  <a:lnTo>
                    <a:pt x="544" y="868"/>
                  </a:lnTo>
                  <a:lnTo>
                    <a:pt x="548" y="870"/>
                  </a:lnTo>
                  <a:lnTo>
                    <a:pt x="552" y="872"/>
                  </a:lnTo>
                  <a:lnTo>
                    <a:pt x="556" y="873"/>
                  </a:lnTo>
                  <a:lnTo>
                    <a:pt x="561" y="875"/>
                  </a:lnTo>
                  <a:lnTo>
                    <a:pt x="565" y="876"/>
                  </a:lnTo>
                  <a:lnTo>
                    <a:pt x="569" y="878"/>
                  </a:lnTo>
                  <a:lnTo>
                    <a:pt x="573" y="879"/>
                  </a:lnTo>
                  <a:lnTo>
                    <a:pt x="577" y="880"/>
                  </a:lnTo>
                  <a:lnTo>
                    <a:pt x="582" y="882"/>
                  </a:lnTo>
                  <a:lnTo>
                    <a:pt x="586" y="883"/>
                  </a:lnTo>
                  <a:lnTo>
                    <a:pt x="590" y="884"/>
                  </a:lnTo>
                  <a:lnTo>
                    <a:pt x="594" y="886"/>
                  </a:lnTo>
                  <a:lnTo>
                    <a:pt x="598" y="887"/>
                  </a:lnTo>
                  <a:lnTo>
                    <a:pt x="602" y="888"/>
                  </a:lnTo>
                  <a:lnTo>
                    <a:pt x="607" y="889"/>
                  </a:lnTo>
                  <a:lnTo>
                    <a:pt x="611" y="890"/>
                  </a:lnTo>
                  <a:lnTo>
                    <a:pt x="615" y="891"/>
                  </a:lnTo>
                  <a:lnTo>
                    <a:pt x="619" y="892"/>
                  </a:lnTo>
                  <a:lnTo>
                    <a:pt x="623" y="893"/>
                  </a:lnTo>
                  <a:lnTo>
                    <a:pt x="628" y="894"/>
                  </a:lnTo>
                  <a:lnTo>
                    <a:pt x="632" y="895"/>
                  </a:lnTo>
                  <a:lnTo>
                    <a:pt x="636" y="895"/>
                  </a:lnTo>
                  <a:lnTo>
                    <a:pt x="640" y="896"/>
                  </a:lnTo>
                  <a:lnTo>
                    <a:pt x="644" y="897"/>
                  </a:lnTo>
                  <a:lnTo>
                    <a:pt x="648" y="898"/>
                  </a:lnTo>
                  <a:lnTo>
                    <a:pt x="652" y="898"/>
                  </a:lnTo>
                  <a:lnTo>
                    <a:pt x="657" y="898"/>
                  </a:lnTo>
                  <a:lnTo>
                    <a:pt x="661" y="899"/>
                  </a:lnTo>
                  <a:lnTo>
                    <a:pt x="665" y="899"/>
                  </a:lnTo>
                  <a:lnTo>
                    <a:pt x="669" y="900"/>
                  </a:lnTo>
                  <a:lnTo>
                    <a:pt x="674" y="900"/>
                  </a:lnTo>
                  <a:lnTo>
                    <a:pt x="678" y="900"/>
                  </a:lnTo>
                  <a:lnTo>
                    <a:pt x="682" y="901"/>
                  </a:lnTo>
                  <a:lnTo>
                    <a:pt x="686" y="901"/>
                  </a:lnTo>
                  <a:lnTo>
                    <a:pt x="690" y="901"/>
                  </a:lnTo>
                  <a:lnTo>
                    <a:pt x="694" y="901"/>
                  </a:lnTo>
                  <a:lnTo>
                    <a:pt x="698" y="901"/>
                  </a:lnTo>
                  <a:lnTo>
                    <a:pt x="703" y="901"/>
                  </a:lnTo>
                  <a:lnTo>
                    <a:pt x="707" y="900"/>
                  </a:lnTo>
                  <a:lnTo>
                    <a:pt x="711" y="900"/>
                  </a:lnTo>
                  <a:lnTo>
                    <a:pt x="715" y="900"/>
                  </a:lnTo>
                  <a:lnTo>
                    <a:pt x="720" y="900"/>
                  </a:lnTo>
                  <a:lnTo>
                    <a:pt x="724" y="899"/>
                  </a:lnTo>
                  <a:lnTo>
                    <a:pt x="728" y="899"/>
                  </a:lnTo>
                  <a:lnTo>
                    <a:pt x="732" y="898"/>
                  </a:lnTo>
                  <a:lnTo>
                    <a:pt x="736" y="898"/>
                  </a:lnTo>
                  <a:lnTo>
                    <a:pt x="741" y="897"/>
                  </a:lnTo>
                  <a:lnTo>
                    <a:pt x="744" y="897"/>
                  </a:lnTo>
                  <a:lnTo>
                    <a:pt x="749" y="896"/>
                  </a:lnTo>
                  <a:lnTo>
                    <a:pt x="753" y="895"/>
                  </a:lnTo>
                  <a:lnTo>
                    <a:pt x="757" y="895"/>
                  </a:lnTo>
                  <a:lnTo>
                    <a:pt x="761" y="894"/>
                  </a:lnTo>
                  <a:lnTo>
                    <a:pt x="765" y="893"/>
                  </a:lnTo>
                  <a:lnTo>
                    <a:pt x="770" y="892"/>
                  </a:lnTo>
                  <a:lnTo>
                    <a:pt x="774" y="891"/>
                  </a:lnTo>
                  <a:lnTo>
                    <a:pt x="778" y="890"/>
                  </a:lnTo>
                  <a:lnTo>
                    <a:pt x="782" y="889"/>
                  </a:lnTo>
                  <a:lnTo>
                    <a:pt x="787" y="888"/>
                  </a:lnTo>
                  <a:lnTo>
                    <a:pt x="791" y="887"/>
                  </a:lnTo>
                  <a:lnTo>
                    <a:pt x="795" y="885"/>
                  </a:lnTo>
                  <a:lnTo>
                    <a:pt x="799" y="884"/>
                  </a:lnTo>
                  <a:lnTo>
                    <a:pt x="803" y="883"/>
                  </a:lnTo>
                  <a:lnTo>
                    <a:pt x="807" y="882"/>
                  </a:lnTo>
                  <a:lnTo>
                    <a:pt x="811" y="880"/>
                  </a:lnTo>
                  <a:lnTo>
                    <a:pt x="816" y="879"/>
                  </a:lnTo>
                  <a:lnTo>
                    <a:pt x="820" y="877"/>
                  </a:lnTo>
                  <a:lnTo>
                    <a:pt x="824" y="876"/>
                  </a:lnTo>
                  <a:lnTo>
                    <a:pt x="828" y="875"/>
                  </a:lnTo>
                  <a:lnTo>
                    <a:pt x="832" y="873"/>
                  </a:lnTo>
                  <a:lnTo>
                    <a:pt x="837" y="871"/>
                  </a:lnTo>
                  <a:lnTo>
                    <a:pt x="841" y="870"/>
                  </a:lnTo>
                  <a:lnTo>
                    <a:pt x="845" y="868"/>
                  </a:lnTo>
                  <a:lnTo>
                    <a:pt x="849" y="867"/>
                  </a:lnTo>
                  <a:lnTo>
                    <a:pt x="853" y="865"/>
                  </a:lnTo>
                  <a:lnTo>
                    <a:pt x="857" y="863"/>
                  </a:lnTo>
                  <a:lnTo>
                    <a:pt x="862" y="862"/>
                  </a:lnTo>
                  <a:lnTo>
                    <a:pt x="866" y="860"/>
                  </a:lnTo>
                  <a:lnTo>
                    <a:pt x="870" y="858"/>
                  </a:lnTo>
                  <a:lnTo>
                    <a:pt x="874" y="856"/>
                  </a:lnTo>
                  <a:lnTo>
                    <a:pt x="878" y="855"/>
                  </a:lnTo>
                  <a:lnTo>
                    <a:pt x="883" y="853"/>
                  </a:lnTo>
                  <a:lnTo>
                    <a:pt x="887" y="851"/>
                  </a:lnTo>
                  <a:lnTo>
                    <a:pt x="891" y="849"/>
                  </a:lnTo>
                  <a:lnTo>
                    <a:pt x="895" y="847"/>
                  </a:lnTo>
                  <a:lnTo>
                    <a:pt x="899" y="845"/>
                  </a:lnTo>
                  <a:lnTo>
                    <a:pt x="903" y="844"/>
                  </a:lnTo>
                  <a:lnTo>
                    <a:pt x="908" y="842"/>
                  </a:lnTo>
                  <a:lnTo>
                    <a:pt x="912" y="840"/>
                  </a:lnTo>
                  <a:lnTo>
                    <a:pt x="916" y="838"/>
                  </a:lnTo>
                  <a:lnTo>
                    <a:pt x="920" y="836"/>
                  </a:lnTo>
                  <a:lnTo>
                    <a:pt x="924" y="835"/>
                  </a:lnTo>
                  <a:lnTo>
                    <a:pt x="929" y="833"/>
                  </a:lnTo>
                  <a:lnTo>
                    <a:pt x="933" y="831"/>
                  </a:lnTo>
                  <a:lnTo>
                    <a:pt x="937" y="829"/>
                  </a:lnTo>
                  <a:lnTo>
                    <a:pt x="941" y="827"/>
                  </a:lnTo>
                  <a:lnTo>
                    <a:pt x="945" y="825"/>
                  </a:lnTo>
                  <a:lnTo>
                    <a:pt x="949" y="824"/>
                  </a:lnTo>
                  <a:lnTo>
                    <a:pt x="954" y="822"/>
                  </a:lnTo>
                  <a:lnTo>
                    <a:pt x="958" y="820"/>
                  </a:lnTo>
                  <a:lnTo>
                    <a:pt x="962" y="818"/>
                  </a:lnTo>
                  <a:lnTo>
                    <a:pt x="966" y="817"/>
                  </a:lnTo>
                  <a:lnTo>
                    <a:pt x="970" y="815"/>
                  </a:lnTo>
                  <a:lnTo>
                    <a:pt x="975" y="814"/>
                  </a:lnTo>
                  <a:lnTo>
                    <a:pt x="979" y="812"/>
                  </a:lnTo>
                  <a:lnTo>
                    <a:pt x="983" y="810"/>
                  </a:lnTo>
                  <a:lnTo>
                    <a:pt x="987" y="809"/>
                  </a:lnTo>
                  <a:lnTo>
                    <a:pt x="991" y="807"/>
                  </a:lnTo>
                  <a:lnTo>
                    <a:pt x="995" y="806"/>
                  </a:lnTo>
                  <a:lnTo>
                    <a:pt x="1000" y="804"/>
                  </a:lnTo>
                  <a:lnTo>
                    <a:pt x="1004" y="803"/>
                  </a:lnTo>
                  <a:lnTo>
                    <a:pt x="1008" y="802"/>
                  </a:lnTo>
                  <a:lnTo>
                    <a:pt x="1012" y="800"/>
                  </a:lnTo>
                  <a:lnTo>
                    <a:pt x="1016" y="799"/>
                  </a:lnTo>
                  <a:lnTo>
                    <a:pt x="1021" y="798"/>
                  </a:lnTo>
                  <a:lnTo>
                    <a:pt x="1025" y="796"/>
                  </a:lnTo>
                  <a:lnTo>
                    <a:pt x="1029" y="795"/>
                  </a:lnTo>
                  <a:lnTo>
                    <a:pt x="1033" y="794"/>
                  </a:lnTo>
                  <a:lnTo>
                    <a:pt x="1037" y="793"/>
                  </a:lnTo>
                  <a:lnTo>
                    <a:pt x="1042" y="792"/>
                  </a:lnTo>
                  <a:lnTo>
                    <a:pt x="1046" y="791"/>
                  </a:lnTo>
                  <a:lnTo>
                    <a:pt x="1050" y="790"/>
                  </a:lnTo>
                  <a:lnTo>
                    <a:pt x="1054" y="790"/>
                  </a:lnTo>
                  <a:lnTo>
                    <a:pt x="1058" y="789"/>
                  </a:lnTo>
                  <a:lnTo>
                    <a:pt x="1062" y="788"/>
                  </a:lnTo>
                  <a:lnTo>
                    <a:pt x="1067" y="788"/>
                  </a:lnTo>
                  <a:lnTo>
                    <a:pt x="1071" y="787"/>
                  </a:lnTo>
                  <a:lnTo>
                    <a:pt x="1075" y="787"/>
                  </a:lnTo>
                  <a:lnTo>
                    <a:pt x="1079" y="787"/>
                  </a:lnTo>
                  <a:lnTo>
                    <a:pt x="1083" y="786"/>
                  </a:lnTo>
                  <a:lnTo>
                    <a:pt x="1088" y="786"/>
                  </a:lnTo>
                  <a:lnTo>
                    <a:pt x="1092" y="786"/>
                  </a:lnTo>
                  <a:lnTo>
                    <a:pt x="1096" y="786"/>
                  </a:lnTo>
                  <a:lnTo>
                    <a:pt x="1100" y="786"/>
                  </a:lnTo>
                  <a:lnTo>
                    <a:pt x="1104" y="786"/>
                  </a:lnTo>
                  <a:lnTo>
                    <a:pt x="1108" y="786"/>
                  </a:lnTo>
                  <a:lnTo>
                    <a:pt x="1113" y="786"/>
                  </a:lnTo>
                  <a:lnTo>
                    <a:pt x="1117" y="787"/>
                  </a:lnTo>
                  <a:lnTo>
                    <a:pt x="1121" y="787"/>
                  </a:lnTo>
                  <a:lnTo>
                    <a:pt x="1125" y="787"/>
                  </a:lnTo>
                  <a:lnTo>
                    <a:pt x="1129" y="788"/>
                  </a:lnTo>
                  <a:lnTo>
                    <a:pt x="1134" y="789"/>
                  </a:lnTo>
                  <a:lnTo>
                    <a:pt x="1138" y="789"/>
                  </a:lnTo>
                  <a:lnTo>
                    <a:pt x="1142" y="790"/>
                  </a:lnTo>
                  <a:lnTo>
                    <a:pt x="1146" y="791"/>
                  </a:lnTo>
                  <a:lnTo>
                    <a:pt x="1150" y="792"/>
                  </a:lnTo>
                  <a:lnTo>
                    <a:pt x="1154" y="793"/>
                  </a:lnTo>
                  <a:lnTo>
                    <a:pt x="1159" y="795"/>
                  </a:lnTo>
                  <a:lnTo>
                    <a:pt x="1163" y="796"/>
                  </a:lnTo>
                  <a:lnTo>
                    <a:pt x="1167" y="797"/>
                  </a:lnTo>
                  <a:lnTo>
                    <a:pt x="1171" y="799"/>
                  </a:lnTo>
                  <a:lnTo>
                    <a:pt x="1175" y="800"/>
                  </a:lnTo>
                  <a:lnTo>
                    <a:pt x="1180" y="802"/>
                  </a:lnTo>
                  <a:lnTo>
                    <a:pt x="1184" y="804"/>
                  </a:lnTo>
                  <a:lnTo>
                    <a:pt x="1188" y="806"/>
                  </a:lnTo>
                  <a:lnTo>
                    <a:pt x="1192" y="808"/>
                  </a:lnTo>
                  <a:lnTo>
                    <a:pt x="1196" y="810"/>
                  </a:lnTo>
                  <a:lnTo>
                    <a:pt x="1200" y="812"/>
                  </a:lnTo>
                  <a:lnTo>
                    <a:pt x="1205" y="815"/>
                  </a:lnTo>
                  <a:lnTo>
                    <a:pt x="1209" y="817"/>
                  </a:lnTo>
                  <a:lnTo>
                    <a:pt x="1213" y="819"/>
                  </a:lnTo>
                  <a:lnTo>
                    <a:pt x="1217" y="822"/>
                  </a:lnTo>
                  <a:lnTo>
                    <a:pt x="1221" y="825"/>
                  </a:lnTo>
                  <a:lnTo>
                    <a:pt x="1226" y="827"/>
                  </a:lnTo>
                  <a:lnTo>
                    <a:pt x="1230" y="830"/>
                  </a:lnTo>
                  <a:lnTo>
                    <a:pt x="1234" y="833"/>
                  </a:lnTo>
                  <a:lnTo>
                    <a:pt x="1238" y="836"/>
                  </a:lnTo>
                  <a:lnTo>
                    <a:pt x="1242" y="839"/>
                  </a:lnTo>
                  <a:lnTo>
                    <a:pt x="1246" y="843"/>
                  </a:lnTo>
                  <a:lnTo>
                    <a:pt x="1251" y="846"/>
                  </a:lnTo>
                  <a:lnTo>
                    <a:pt x="1255" y="850"/>
                  </a:lnTo>
                  <a:lnTo>
                    <a:pt x="1259" y="853"/>
                  </a:lnTo>
                  <a:lnTo>
                    <a:pt x="1263" y="857"/>
                  </a:lnTo>
                  <a:lnTo>
                    <a:pt x="1267" y="861"/>
                  </a:lnTo>
                  <a:lnTo>
                    <a:pt x="1272" y="864"/>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2"/>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5"/>
                  </a:lnTo>
                  <a:lnTo>
                    <a:pt x="1665" y="1110"/>
                  </a:lnTo>
                  <a:lnTo>
                    <a:pt x="1669" y="1104"/>
                  </a:lnTo>
                  <a:lnTo>
                    <a:pt x="1673" y="1099"/>
                  </a:lnTo>
                  <a:lnTo>
                    <a:pt x="1677" y="1093"/>
                  </a:lnTo>
                  <a:lnTo>
                    <a:pt x="1681" y="1087"/>
                  </a:lnTo>
                  <a:lnTo>
                    <a:pt x="1686" y="1081"/>
                  </a:lnTo>
                  <a:lnTo>
                    <a:pt x="1690" y="1074"/>
                  </a:lnTo>
                  <a:lnTo>
                    <a:pt x="1694" y="1067"/>
                  </a:lnTo>
                  <a:lnTo>
                    <a:pt x="1698" y="1060"/>
                  </a:lnTo>
                  <a:lnTo>
                    <a:pt x="1702" y="1053"/>
                  </a:lnTo>
                  <a:lnTo>
                    <a:pt x="1706" y="1045"/>
                  </a:lnTo>
                  <a:lnTo>
                    <a:pt x="1711" y="1037"/>
                  </a:lnTo>
                  <a:lnTo>
                    <a:pt x="1715" y="1029"/>
                  </a:lnTo>
                  <a:lnTo>
                    <a:pt x="1719" y="1021"/>
                  </a:lnTo>
                  <a:lnTo>
                    <a:pt x="1723" y="1012"/>
                  </a:lnTo>
                  <a:lnTo>
                    <a:pt x="1727" y="1003"/>
                  </a:lnTo>
                  <a:lnTo>
                    <a:pt x="1732" y="994"/>
                  </a:lnTo>
                  <a:lnTo>
                    <a:pt x="1736" y="985"/>
                  </a:lnTo>
                  <a:lnTo>
                    <a:pt x="1740" y="975"/>
                  </a:lnTo>
                  <a:lnTo>
                    <a:pt x="1744" y="965"/>
                  </a:lnTo>
                  <a:lnTo>
                    <a:pt x="1748" y="956"/>
                  </a:lnTo>
                  <a:lnTo>
                    <a:pt x="1752" y="945"/>
                  </a:lnTo>
                  <a:lnTo>
                    <a:pt x="1757" y="935"/>
                  </a:lnTo>
                  <a:lnTo>
                    <a:pt x="1761" y="924"/>
                  </a:lnTo>
                  <a:lnTo>
                    <a:pt x="1765" y="913"/>
                  </a:lnTo>
                  <a:lnTo>
                    <a:pt x="1769" y="902"/>
                  </a:lnTo>
                  <a:lnTo>
                    <a:pt x="1773" y="891"/>
                  </a:lnTo>
                  <a:lnTo>
                    <a:pt x="1778" y="879"/>
                  </a:lnTo>
                  <a:lnTo>
                    <a:pt x="1782" y="867"/>
                  </a:lnTo>
                  <a:lnTo>
                    <a:pt x="1786" y="856"/>
                  </a:lnTo>
                  <a:lnTo>
                    <a:pt x="1790" y="843"/>
                  </a:lnTo>
                  <a:lnTo>
                    <a:pt x="1794" y="831"/>
                  </a:lnTo>
                  <a:lnTo>
                    <a:pt x="1798" y="819"/>
                  </a:lnTo>
                  <a:lnTo>
                    <a:pt x="1803" y="806"/>
                  </a:lnTo>
                  <a:lnTo>
                    <a:pt x="1807" y="794"/>
                  </a:lnTo>
                  <a:lnTo>
                    <a:pt x="1811" y="781"/>
                  </a:lnTo>
                  <a:lnTo>
                    <a:pt x="1815" y="768"/>
                  </a:lnTo>
                  <a:lnTo>
                    <a:pt x="1819" y="755"/>
                  </a:lnTo>
                  <a:lnTo>
                    <a:pt x="1824" y="742"/>
                  </a:lnTo>
                  <a:lnTo>
                    <a:pt x="1828" y="729"/>
                  </a:lnTo>
                  <a:lnTo>
                    <a:pt x="1832" y="715"/>
                  </a:lnTo>
                  <a:lnTo>
                    <a:pt x="1836" y="701"/>
                  </a:lnTo>
                  <a:lnTo>
                    <a:pt x="1840" y="688"/>
                  </a:lnTo>
                  <a:lnTo>
                    <a:pt x="1844" y="674"/>
                  </a:lnTo>
                  <a:lnTo>
                    <a:pt x="1849" y="661"/>
                  </a:lnTo>
                  <a:lnTo>
                    <a:pt x="1853" y="647"/>
                  </a:lnTo>
                  <a:lnTo>
                    <a:pt x="1857" y="633"/>
                  </a:lnTo>
                  <a:lnTo>
                    <a:pt x="1861" y="619"/>
                  </a:lnTo>
                  <a:lnTo>
                    <a:pt x="1865" y="605"/>
                  </a:lnTo>
                  <a:lnTo>
                    <a:pt x="1870" y="591"/>
                  </a:lnTo>
                  <a:lnTo>
                    <a:pt x="1874" y="577"/>
                  </a:lnTo>
                  <a:lnTo>
                    <a:pt x="1878" y="563"/>
                  </a:lnTo>
                  <a:lnTo>
                    <a:pt x="1882" y="549"/>
                  </a:lnTo>
                  <a:lnTo>
                    <a:pt x="1886" y="535"/>
                  </a:lnTo>
                  <a:lnTo>
                    <a:pt x="1890" y="520"/>
                  </a:lnTo>
                  <a:lnTo>
                    <a:pt x="1895" y="507"/>
                  </a:lnTo>
                  <a:lnTo>
                    <a:pt x="1899" y="492"/>
                  </a:lnTo>
                  <a:lnTo>
                    <a:pt x="1903" y="478"/>
                  </a:lnTo>
                  <a:lnTo>
                    <a:pt x="1907" y="464"/>
                  </a:lnTo>
                  <a:lnTo>
                    <a:pt x="1911" y="451"/>
                  </a:lnTo>
                  <a:lnTo>
                    <a:pt x="1916" y="437"/>
                  </a:lnTo>
                  <a:lnTo>
                    <a:pt x="1920" y="423"/>
                  </a:lnTo>
                  <a:lnTo>
                    <a:pt x="1924" y="409"/>
                  </a:lnTo>
                  <a:lnTo>
                    <a:pt x="1928" y="396"/>
                  </a:lnTo>
                  <a:lnTo>
                    <a:pt x="1932" y="382"/>
                  </a:lnTo>
                  <a:lnTo>
                    <a:pt x="1936" y="369"/>
                  </a:lnTo>
                  <a:lnTo>
                    <a:pt x="1941" y="355"/>
                  </a:lnTo>
                  <a:lnTo>
                    <a:pt x="1945" y="342"/>
                  </a:lnTo>
                  <a:lnTo>
                    <a:pt x="1949" y="329"/>
                  </a:lnTo>
                  <a:lnTo>
                    <a:pt x="1953" y="316"/>
                  </a:lnTo>
                  <a:lnTo>
                    <a:pt x="1957" y="303"/>
                  </a:lnTo>
                  <a:lnTo>
                    <a:pt x="1962" y="290"/>
                  </a:lnTo>
                  <a:lnTo>
                    <a:pt x="1966" y="277"/>
                  </a:lnTo>
                  <a:lnTo>
                    <a:pt x="1970" y="265"/>
                  </a:lnTo>
                  <a:lnTo>
                    <a:pt x="1974" y="253"/>
                  </a:lnTo>
                  <a:lnTo>
                    <a:pt x="1978" y="241"/>
                  </a:lnTo>
                  <a:lnTo>
                    <a:pt x="1983" y="229"/>
                  </a:lnTo>
                  <a:lnTo>
                    <a:pt x="1987" y="217"/>
                  </a:lnTo>
                  <a:lnTo>
                    <a:pt x="1991" y="205"/>
                  </a:lnTo>
                  <a:lnTo>
                    <a:pt x="1995" y="194"/>
                  </a:lnTo>
                  <a:lnTo>
                    <a:pt x="1999" y="183"/>
                  </a:lnTo>
                  <a:lnTo>
                    <a:pt x="2003" y="172"/>
                  </a:lnTo>
                  <a:lnTo>
                    <a:pt x="2008" y="161"/>
                  </a:lnTo>
                  <a:lnTo>
                    <a:pt x="2012" y="150"/>
                  </a:lnTo>
                  <a:lnTo>
                    <a:pt x="2016" y="140"/>
                  </a:lnTo>
                  <a:lnTo>
                    <a:pt x="2020" y="129"/>
                  </a:lnTo>
                  <a:lnTo>
                    <a:pt x="2024" y="120"/>
                  </a:lnTo>
                  <a:lnTo>
                    <a:pt x="2029" y="110"/>
                  </a:lnTo>
                  <a:lnTo>
                    <a:pt x="2033" y="100"/>
                  </a:lnTo>
                  <a:lnTo>
                    <a:pt x="2037" y="91"/>
                  </a:lnTo>
                  <a:lnTo>
                    <a:pt x="2041" y="82"/>
                  </a:lnTo>
                  <a:lnTo>
                    <a:pt x="2045" y="74"/>
                  </a:lnTo>
                  <a:lnTo>
                    <a:pt x="2049" y="65"/>
                  </a:lnTo>
                  <a:lnTo>
                    <a:pt x="2054" y="57"/>
                  </a:lnTo>
                  <a:lnTo>
                    <a:pt x="2058" y="49"/>
                  </a:lnTo>
                  <a:lnTo>
                    <a:pt x="2062" y="41"/>
                  </a:lnTo>
                  <a:lnTo>
                    <a:pt x="2066" y="33"/>
                  </a:lnTo>
                  <a:lnTo>
                    <a:pt x="2070" y="26"/>
                  </a:lnTo>
                  <a:lnTo>
                    <a:pt x="2075" y="19"/>
                  </a:lnTo>
                  <a:lnTo>
                    <a:pt x="2079" y="12"/>
                  </a:lnTo>
                  <a:lnTo>
                    <a:pt x="2083" y="6"/>
                  </a:lnTo>
                  <a:lnTo>
                    <a:pt x="2087" y="0"/>
                  </a:lnTo>
                </a:path>
              </a:pathLst>
            </a:cu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a:extLst>
                <a:ext uri="{FF2B5EF4-FFF2-40B4-BE49-F238E27FC236}">
                  <a16:creationId xmlns:a16="http://schemas.microsoft.com/office/drawing/2014/main" id="{6D3F6E61-C900-FD59-5991-05BE365C360E}"/>
                </a:ext>
              </a:extLst>
            </p:cNvPr>
            <p:cNvSpPr>
              <a:spLocks noEditPoints="1"/>
            </p:cNvSpPr>
            <p:nvPr/>
          </p:nvSpPr>
          <p:spPr bwMode="auto">
            <a:xfrm>
              <a:off x="1538" y="1892"/>
              <a:ext cx="68" cy="67"/>
            </a:xfrm>
            <a:custGeom>
              <a:avLst/>
              <a:gdLst>
                <a:gd name="T0" fmla="*/ 34 w 68"/>
                <a:gd name="T1" fmla="*/ 0 h 67"/>
                <a:gd name="T2" fmla="*/ 34 w 68"/>
                <a:gd name="T3" fmla="*/ 67 h 67"/>
                <a:gd name="T4" fmla="*/ 0 w 68"/>
                <a:gd name="T5" fmla="*/ 33 h 67"/>
                <a:gd name="T6" fmla="*/ 68 w 68"/>
                <a:gd name="T7" fmla="*/ 33 h 67"/>
              </a:gdLst>
              <a:ahLst/>
              <a:cxnLst>
                <a:cxn ang="0">
                  <a:pos x="T0" y="T1"/>
                </a:cxn>
                <a:cxn ang="0">
                  <a:pos x="T2" y="T3"/>
                </a:cxn>
                <a:cxn ang="0">
                  <a:pos x="T4" y="T5"/>
                </a:cxn>
                <a:cxn ang="0">
                  <a:pos x="T6" y="T7"/>
                </a:cxn>
              </a:cxnLst>
              <a:rect l="0" t="0" r="r" b="b"/>
              <a:pathLst>
                <a:path w="68" h="67">
                  <a:moveTo>
                    <a:pt x="34" y="0"/>
                  </a:moveTo>
                  <a:lnTo>
                    <a:pt x="34" y="67"/>
                  </a:lnTo>
                  <a:moveTo>
                    <a:pt x="0" y="33"/>
                  </a:moveTo>
                  <a:lnTo>
                    <a:pt x="68" y="33"/>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2">
              <a:extLst>
                <a:ext uri="{FF2B5EF4-FFF2-40B4-BE49-F238E27FC236}">
                  <a16:creationId xmlns:a16="http://schemas.microsoft.com/office/drawing/2014/main" id="{187DD6CA-DBE6-5973-1FAB-D066DE33496A}"/>
                </a:ext>
              </a:extLst>
            </p:cNvPr>
            <p:cNvSpPr>
              <a:spLocks noEditPoints="1"/>
            </p:cNvSpPr>
            <p:nvPr/>
          </p:nvSpPr>
          <p:spPr bwMode="auto">
            <a:xfrm>
              <a:off x="2048" y="2066"/>
              <a:ext cx="67" cy="67"/>
            </a:xfrm>
            <a:custGeom>
              <a:avLst/>
              <a:gdLst>
                <a:gd name="T0" fmla="*/ 33 w 67"/>
                <a:gd name="T1" fmla="*/ 0 h 67"/>
                <a:gd name="T2" fmla="*/ 33 w 67"/>
                <a:gd name="T3" fmla="*/ 67 h 67"/>
                <a:gd name="T4" fmla="*/ 0 w 67"/>
                <a:gd name="T5" fmla="*/ 34 h 67"/>
                <a:gd name="T6" fmla="*/ 67 w 67"/>
                <a:gd name="T7" fmla="*/ 34 h 67"/>
              </a:gdLst>
              <a:ahLst/>
              <a:cxnLst>
                <a:cxn ang="0">
                  <a:pos x="T0" y="T1"/>
                </a:cxn>
                <a:cxn ang="0">
                  <a:pos x="T2" y="T3"/>
                </a:cxn>
                <a:cxn ang="0">
                  <a:pos x="T4" y="T5"/>
                </a:cxn>
                <a:cxn ang="0">
                  <a:pos x="T6" y="T7"/>
                </a:cxn>
              </a:cxnLst>
              <a:rect l="0" t="0" r="r" b="b"/>
              <a:pathLst>
                <a:path w="67" h="67">
                  <a:moveTo>
                    <a:pt x="33" y="0"/>
                  </a:moveTo>
                  <a:lnTo>
                    <a:pt x="33" y="67"/>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3">
              <a:extLst>
                <a:ext uri="{FF2B5EF4-FFF2-40B4-BE49-F238E27FC236}">
                  <a16:creationId xmlns:a16="http://schemas.microsoft.com/office/drawing/2014/main" id="{0544C500-C0E5-E64E-4178-B27148F38D84}"/>
                </a:ext>
              </a:extLst>
            </p:cNvPr>
            <p:cNvSpPr>
              <a:spLocks noEditPoints="1"/>
            </p:cNvSpPr>
            <p:nvPr/>
          </p:nvSpPr>
          <p:spPr bwMode="auto">
            <a:xfrm>
              <a:off x="2582" y="2004"/>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4">
              <a:extLst>
                <a:ext uri="{FF2B5EF4-FFF2-40B4-BE49-F238E27FC236}">
                  <a16:creationId xmlns:a16="http://schemas.microsoft.com/office/drawing/2014/main" id="{C9B8462E-B9B9-56F1-B620-4E2D3EC8EA47}"/>
                </a:ext>
              </a:extLst>
            </p:cNvPr>
            <p:cNvSpPr>
              <a:spLocks noEditPoints="1"/>
            </p:cNvSpPr>
            <p:nvPr/>
          </p:nvSpPr>
          <p:spPr bwMode="auto">
            <a:xfrm>
              <a:off x="2859" y="2128"/>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9606FA50-9629-5C1D-4821-69B34797D29F}"/>
                </a:ext>
              </a:extLst>
            </p:cNvPr>
            <p:cNvSpPr>
              <a:spLocks noEditPoints="1"/>
            </p:cNvSpPr>
            <p:nvPr/>
          </p:nvSpPr>
          <p:spPr bwMode="auto">
            <a:xfrm>
              <a:off x="2957" y="2248"/>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61867095-75EC-4F7F-48EE-CEA84702A64C}"/>
                </a:ext>
              </a:extLst>
            </p:cNvPr>
            <p:cNvSpPr>
              <a:spLocks noEditPoints="1"/>
            </p:cNvSpPr>
            <p:nvPr/>
          </p:nvSpPr>
          <p:spPr bwMode="auto">
            <a:xfrm>
              <a:off x="3047" y="2342"/>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5B922F95-6E48-5534-6C09-6F6E9D1D83C9}"/>
                </a:ext>
              </a:extLst>
            </p:cNvPr>
            <p:cNvSpPr>
              <a:spLocks noEditPoints="1"/>
            </p:cNvSpPr>
            <p:nvPr/>
          </p:nvSpPr>
          <p:spPr bwMode="auto">
            <a:xfrm>
              <a:off x="3120" y="2372"/>
              <a:ext cx="68" cy="67"/>
            </a:xfrm>
            <a:custGeom>
              <a:avLst/>
              <a:gdLst>
                <a:gd name="T0" fmla="*/ 34 w 68"/>
                <a:gd name="T1" fmla="*/ 0 h 67"/>
                <a:gd name="T2" fmla="*/ 34 w 68"/>
                <a:gd name="T3" fmla="*/ 67 h 67"/>
                <a:gd name="T4" fmla="*/ 0 w 68"/>
                <a:gd name="T5" fmla="*/ 34 h 67"/>
                <a:gd name="T6" fmla="*/ 68 w 68"/>
                <a:gd name="T7" fmla="*/ 34 h 67"/>
              </a:gdLst>
              <a:ahLst/>
              <a:cxnLst>
                <a:cxn ang="0">
                  <a:pos x="T0" y="T1"/>
                </a:cxn>
                <a:cxn ang="0">
                  <a:pos x="T2" y="T3"/>
                </a:cxn>
                <a:cxn ang="0">
                  <a:pos x="T4" y="T5"/>
                </a:cxn>
                <a:cxn ang="0">
                  <a:pos x="T6" y="T7"/>
                </a:cxn>
              </a:cxnLst>
              <a:rect l="0" t="0" r="r" b="b"/>
              <a:pathLst>
                <a:path w="68" h="67">
                  <a:moveTo>
                    <a:pt x="34" y="0"/>
                  </a:moveTo>
                  <a:lnTo>
                    <a:pt x="34" y="67"/>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48">
              <a:extLst>
                <a:ext uri="{FF2B5EF4-FFF2-40B4-BE49-F238E27FC236}">
                  <a16:creationId xmlns:a16="http://schemas.microsoft.com/office/drawing/2014/main" id="{3058B6D1-8C83-1EC8-D6A3-08317A163BD9}"/>
                </a:ext>
              </a:extLst>
            </p:cNvPr>
            <p:cNvSpPr>
              <a:spLocks noEditPoints="1"/>
            </p:cNvSpPr>
            <p:nvPr/>
          </p:nvSpPr>
          <p:spPr bwMode="auto">
            <a:xfrm>
              <a:off x="3133" y="2371"/>
              <a:ext cx="67" cy="67"/>
            </a:xfrm>
            <a:custGeom>
              <a:avLst/>
              <a:gdLst>
                <a:gd name="T0" fmla="*/ 34 w 67"/>
                <a:gd name="T1" fmla="*/ 0 h 67"/>
                <a:gd name="T2" fmla="*/ 34 w 67"/>
                <a:gd name="T3" fmla="*/ 67 h 67"/>
                <a:gd name="T4" fmla="*/ 0 w 67"/>
                <a:gd name="T5" fmla="*/ 34 h 67"/>
                <a:gd name="T6" fmla="*/ 67 w 67"/>
                <a:gd name="T7" fmla="*/ 34 h 67"/>
              </a:gdLst>
              <a:ahLst/>
              <a:cxnLst>
                <a:cxn ang="0">
                  <a:pos x="T0" y="T1"/>
                </a:cxn>
                <a:cxn ang="0">
                  <a:pos x="T2" y="T3"/>
                </a:cxn>
                <a:cxn ang="0">
                  <a:pos x="T4" y="T5"/>
                </a:cxn>
                <a:cxn ang="0">
                  <a:pos x="T6" y="T7"/>
                </a:cxn>
              </a:cxnLst>
              <a:rect l="0" t="0" r="r" b="b"/>
              <a:pathLst>
                <a:path w="67" h="67">
                  <a:moveTo>
                    <a:pt x="34" y="0"/>
                  </a:moveTo>
                  <a:lnTo>
                    <a:pt x="34" y="67"/>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9">
              <a:extLst>
                <a:ext uri="{FF2B5EF4-FFF2-40B4-BE49-F238E27FC236}">
                  <a16:creationId xmlns:a16="http://schemas.microsoft.com/office/drawing/2014/main" id="{BFFDC3C8-CB21-FD7A-D4A2-B22E42AD6169}"/>
                </a:ext>
              </a:extLst>
            </p:cNvPr>
            <p:cNvSpPr>
              <a:spLocks noEditPoints="1"/>
            </p:cNvSpPr>
            <p:nvPr/>
          </p:nvSpPr>
          <p:spPr bwMode="auto">
            <a:xfrm>
              <a:off x="3625" y="1212"/>
              <a:ext cx="68" cy="68"/>
            </a:xfrm>
            <a:custGeom>
              <a:avLst/>
              <a:gdLst>
                <a:gd name="T0" fmla="*/ 34 w 68"/>
                <a:gd name="T1" fmla="*/ 0 h 68"/>
                <a:gd name="T2" fmla="*/ 34 w 68"/>
                <a:gd name="T3" fmla="*/ 68 h 68"/>
                <a:gd name="T4" fmla="*/ 0 w 68"/>
                <a:gd name="T5" fmla="*/ 34 h 68"/>
                <a:gd name="T6" fmla="*/ 68 w 68"/>
                <a:gd name="T7" fmla="*/ 34 h 68"/>
              </a:gdLst>
              <a:ahLst/>
              <a:cxnLst>
                <a:cxn ang="0">
                  <a:pos x="T0" y="T1"/>
                </a:cxn>
                <a:cxn ang="0">
                  <a:pos x="T2" y="T3"/>
                </a:cxn>
                <a:cxn ang="0">
                  <a:pos x="T4" y="T5"/>
                </a:cxn>
                <a:cxn ang="0">
                  <a:pos x="T6" y="T7"/>
                </a:cxn>
              </a:cxnLst>
              <a:rect l="0" t="0" r="r" b="b"/>
              <a:pathLst>
                <a:path w="68" h="68">
                  <a:moveTo>
                    <a:pt x="34" y="0"/>
                  </a:moveTo>
                  <a:lnTo>
                    <a:pt x="34" y="68"/>
                  </a:lnTo>
                  <a:moveTo>
                    <a:pt x="0" y="34"/>
                  </a:moveTo>
                  <a:lnTo>
                    <a:pt x="68"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0">
              <a:extLst>
                <a:ext uri="{FF2B5EF4-FFF2-40B4-BE49-F238E27FC236}">
                  <a16:creationId xmlns:a16="http://schemas.microsoft.com/office/drawing/2014/main" id="{FBD869B8-7010-47B7-CF14-DD8653AF0C22}"/>
                </a:ext>
              </a:extLst>
            </p:cNvPr>
            <p:cNvSpPr>
              <a:spLocks/>
            </p:cNvSpPr>
            <p:nvPr/>
          </p:nvSpPr>
          <p:spPr bwMode="auto">
            <a:xfrm>
              <a:off x="1572" y="1246"/>
              <a:ext cx="2087" cy="1160"/>
            </a:xfrm>
            <a:custGeom>
              <a:avLst/>
              <a:gdLst>
                <a:gd name="T0" fmla="*/ 29 w 2087"/>
                <a:gd name="T1" fmla="*/ 716 h 1160"/>
                <a:gd name="T2" fmla="*/ 63 w 2087"/>
                <a:gd name="T3" fmla="*/ 756 h 1160"/>
                <a:gd name="T4" fmla="*/ 97 w 2087"/>
                <a:gd name="T5" fmla="*/ 793 h 1160"/>
                <a:gd name="T6" fmla="*/ 130 w 2087"/>
                <a:gd name="T7" fmla="*/ 824 h 1160"/>
                <a:gd name="T8" fmla="*/ 163 w 2087"/>
                <a:gd name="T9" fmla="*/ 850 h 1160"/>
                <a:gd name="T10" fmla="*/ 197 w 2087"/>
                <a:gd name="T11" fmla="*/ 870 h 1160"/>
                <a:gd name="T12" fmla="*/ 230 w 2087"/>
                <a:gd name="T13" fmla="*/ 883 h 1160"/>
                <a:gd name="T14" fmla="*/ 264 w 2087"/>
                <a:gd name="T15" fmla="*/ 890 h 1160"/>
                <a:gd name="T16" fmla="*/ 297 w 2087"/>
                <a:gd name="T17" fmla="*/ 892 h 1160"/>
                <a:gd name="T18" fmla="*/ 331 w 2087"/>
                <a:gd name="T19" fmla="*/ 891 h 1160"/>
                <a:gd name="T20" fmla="*/ 364 w 2087"/>
                <a:gd name="T21" fmla="*/ 886 h 1160"/>
                <a:gd name="T22" fmla="*/ 397 w 2087"/>
                <a:gd name="T23" fmla="*/ 879 h 1160"/>
                <a:gd name="T24" fmla="*/ 431 w 2087"/>
                <a:gd name="T25" fmla="*/ 871 h 1160"/>
                <a:gd name="T26" fmla="*/ 464 w 2087"/>
                <a:gd name="T27" fmla="*/ 863 h 1160"/>
                <a:gd name="T28" fmla="*/ 498 w 2087"/>
                <a:gd name="T29" fmla="*/ 856 h 1160"/>
                <a:gd name="T30" fmla="*/ 531 w 2087"/>
                <a:gd name="T31" fmla="*/ 850 h 1160"/>
                <a:gd name="T32" fmla="*/ 565 w 2087"/>
                <a:gd name="T33" fmla="*/ 845 h 1160"/>
                <a:gd name="T34" fmla="*/ 598 w 2087"/>
                <a:gd name="T35" fmla="*/ 842 h 1160"/>
                <a:gd name="T36" fmla="*/ 632 w 2087"/>
                <a:gd name="T37" fmla="*/ 841 h 1160"/>
                <a:gd name="T38" fmla="*/ 665 w 2087"/>
                <a:gd name="T39" fmla="*/ 840 h 1160"/>
                <a:gd name="T40" fmla="*/ 698 w 2087"/>
                <a:gd name="T41" fmla="*/ 840 h 1160"/>
                <a:gd name="T42" fmla="*/ 732 w 2087"/>
                <a:gd name="T43" fmla="*/ 840 h 1160"/>
                <a:gd name="T44" fmla="*/ 765 w 2087"/>
                <a:gd name="T45" fmla="*/ 839 h 1160"/>
                <a:gd name="T46" fmla="*/ 799 w 2087"/>
                <a:gd name="T47" fmla="*/ 837 h 1160"/>
                <a:gd name="T48" fmla="*/ 832 w 2087"/>
                <a:gd name="T49" fmla="*/ 834 h 1160"/>
                <a:gd name="T50" fmla="*/ 866 w 2087"/>
                <a:gd name="T51" fmla="*/ 830 h 1160"/>
                <a:gd name="T52" fmla="*/ 899 w 2087"/>
                <a:gd name="T53" fmla="*/ 823 h 1160"/>
                <a:gd name="T54" fmla="*/ 933 w 2087"/>
                <a:gd name="T55" fmla="*/ 816 h 1160"/>
                <a:gd name="T56" fmla="*/ 966 w 2087"/>
                <a:gd name="T57" fmla="*/ 808 h 1160"/>
                <a:gd name="T58" fmla="*/ 1000 w 2087"/>
                <a:gd name="T59" fmla="*/ 800 h 1160"/>
                <a:gd name="T60" fmla="*/ 1033 w 2087"/>
                <a:gd name="T61" fmla="*/ 793 h 1160"/>
                <a:gd name="T62" fmla="*/ 1067 w 2087"/>
                <a:gd name="T63" fmla="*/ 789 h 1160"/>
                <a:gd name="T64" fmla="*/ 1100 w 2087"/>
                <a:gd name="T65" fmla="*/ 788 h 1160"/>
                <a:gd name="T66" fmla="*/ 1134 w 2087"/>
                <a:gd name="T67" fmla="*/ 791 h 1160"/>
                <a:gd name="T68" fmla="*/ 1167 w 2087"/>
                <a:gd name="T69" fmla="*/ 799 h 1160"/>
                <a:gd name="T70" fmla="*/ 1200 w 2087"/>
                <a:gd name="T71" fmla="*/ 814 h 1160"/>
                <a:gd name="T72" fmla="*/ 1234 w 2087"/>
                <a:gd name="T73" fmla="*/ 834 h 1160"/>
                <a:gd name="T74" fmla="*/ 1267 w 2087"/>
                <a:gd name="T75" fmla="*/ 861 h 1160"/>
                <a:gd name="T76" fmla="*/ 1301 w 2087"/>
                <a:gd name="T77" fmla="*/ 893 h 1160"/>
                <a:gd name="T78" fmla="*/ 1334 w 2087"/>
                <a:gd name="T79" fmla="*/ 931 h 1160"/>
                <a:gd name="T80" fmla="*/ 1368 w 2087"/>
                <a:gd name="T81" fmla="*/ 971 h 1160"/>
                <a:gd name="T82" fmla="*/ 1401 w 2087"/>
                <a:gd name="T83" fmla="*/ 1013 h 1160"/>
                <a:gd name="T84" fmla="*/ 1435 w 2087"/>
                <a:gd name="T85" fmla="*/ 1054 h 1160"/>
                <a:gd name="T86" fmla="*/ 1468 w 2087"/>
                <a:gd name="T87" fmla="*/ 1092 h 1160"/>
                <a:gd name="T88" fmla="*/ 1501 w 2087"/>
                <a:gd name="T89" fmla="*/ 1124 h 1160"/>
                <a:gd name="T90" fmla="*/ 1535 w 2087"/>
                <a:gd name="T91" fmla="*/ 1147 h 1160"/>
                <a:gd name="T92" fmla="*/ 1568 w 2087"/>
                <a:gd name="T93" fmla="*/ 1159 h 1160"/>
                <a:gd name="T94" fmla="*/ 1602 w 2087"/>
                <a:gd name="T95" fmla="*/ 1157 h 1160"/>
                <a:gd name="T96" fmla="*/ 1636 w 2087"/>
                <a:gd name="T97" fmla="*/ 1139 h 1160"/>
                <a:gd name="T98" fmla="*/ 1669 w 2087"/>
                <a:gd name="T99" fmla="*/ 1104 h 1160"/>
                <a:gd name="T100" fmla="*/ 1702 w 2087"/>
                <a:gd name="T101" fmla="*/ 1051 h 1160"/>
                <a:gd name="T102" fmla="*/ 1736 w 2087"/>
                <a:gd name="T103" fmla="*/ 982 h 1160"/>
                <a:gd name="T104" fmla="*/ 1769 w 2087"/>
                <a:gd name="T105" fmla="*/ 896 h 1160"/>
                <a:gd name="T106" fmla="*/ 1803 w 2087"/>
                <a:gd name="T107" fmla="*/ 796 h 1160"/>
                <a:gd name="T108" fmla="*/ 1836 w 2087"/>
                <a:gd name="T109" fmla="*/ 686 h 1160"/>
                <a:gd name="T110" fmla="*/ 1870 w 2087"/>
                <a:gd name="T111" fmla="*/ 568 h 1160"/>
                <a:gd name="T112" fmla="*/ 1903 w 2087"/>
                <a:gd name="T113" fmla="*/ 449 h 1160"/>
                <a:gd name="T114" fmla="*/ 1936 w 2087"/>
                <a:gd name="T115" fmla="*/ 332 h 1160"/>
                <a:gd name="T116" fmla="*/ 1970 w 2087"/>
                <a:gd name="T117" fmla="*/ 224 h 1160"/>
                <a:gd name="T118" fmla="*/ 2003 w 2087"/>
                <a:gd name="T119" fmla="*/ 132 h 1160"/>
                <a:gd name="T120" fmla="*/ 2037 w 2087"/>
                <a:gd name="T121" fmla="*/ 59 h 1160"/>
                <a:gd name="T122" fmla="*/ 2070 w 2087"/>
                <a:gd name="T123" fmla="*/ 12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87" h="1160">
                  <a:moveTo>
                    <a:pt x="0" y="679"/>
                  </a:moveTo>
                  <a:lnTo>
                    <a:pt x="4" y="685"/>
                  </a:lnTo>
                  <a:lnTo>
                    <a:pt x="8" y="690"/>
                  </a:lnTo>
                  <a:lnTo>
                    <a:pt x="13" y="695"/>
                  </a:lnTo>
                  <a:lnTo>
                    <a:pt x="17" y="701"/>
                  </a:lnTo>
                  <a:lnTo>
                    <a:pt x="21" y="706"/>
                  </a:lnTo>
                  <a:lnTo>
                    <a:pt x="25" y="711"/>
                  </a:lnTo>
                  <a:lnTo>
                    <a:pt x="29" y="716"/>
                  </a:lnTo>
                  <a:lnTo>
                    <a:pt x="34" y="721"/>
                  </a:lnTo>
                  <a:lnTo>
                    <a:pt x="38" y="726"/>
                  </a:lnTo>
                  <a:lnTo>
                    <a:pt x="42" y="732"/>
                  </a:lnTo>
                  <a:lnTo>
                    <a:pt x="46" y="737"/>
                  </a:lnTo>
                  <a:lnTo>
                    <a:pt x="50" y="741"/>
                  </a:lnTo>
                  <a:lnTo>
                    <a:pt x="54" y="747"/>
                  </a:lnTo>
                  <a:lnTo>
                    <a:pt x="59" y="751"/>
                  </a:lnTo>
                  <a:lnTo>
                    <a:pt x="63" y="756"/>
                  </a:lnTo>
                  <a:lnTo>
                    <a:pt x="67" y="761"/>
                  </a:lnTo>
                  <a:lnTo>
                    <a:pt x="71" y="766"/>
                  </a:lnTo>
                  <a:lnTo>
                    <a:pt x="75" y="770"/>
                  </a:lnTo>
                  <a:lnTo>
                    <a:pt x="80" y="775"/>
                  </a:lnTo>
                  <a:lnTo>
                    <a:pt x="84" y="780"/>
                  </a:lnTo>
                  <a:lnTo>
                    <a:pt x="88" y="784"/>
                  </a:lnTo>
                  <a:lnTo>
                    <a:pt x="92" y="788"/>
                  </a:lnTo>
                  <a:lnTo>
                    <a:pt x="97" y="793"/>
                  </a:lnTo>
                  <a:lnTo>
                    <a:pt x="100" y="797"/>
                  </a:lnTo>
                  <a:lnTo>
                    <a:pt x="105" y="801"/>
                  </a:lnTo>
                  <a:lnTo>
                    <a:pt x="109" y="805"/>
                  </a:lnTo>
                  <a:lnTo>
                    <a:pt x="113" y="809"/>
                  </a:lnTo>
                  <a:lnTo>
                    <a:pt x="117" y="813"/>
                  </a:lnTo>
                  <a:lnTo>
                    <a:pt x="121" y="817"/>
                  </a:lnTo>
                  <a:lnTo>
                    <a:pt x="126" y="821"/>
                  </a:lnTo>
                  <a:lnTo>
                    <a:pt x="130" y="824"/>
                  </a:lnTo>
                  <a:lnTo>
                    <a:pt x="134" y="828"/>
                  </a:lnTo>
                  <a:lnTo>
                    <a:pt x="138" y="831"/>
                  </a:lnTo>
                  <a:lnTo>
                    <a:pt x="142" y="835"/>
                  </a:lnTo>
                  <a:lnTo>
                    <a:pt x="147" y="838"/>
                  </a:lnTo>
                  <a:lnTo>
                    <a:pt x="151" y="841"/>
                  </a:lnTo>
                  <a:lnTo>
                    <a:pt x="155" y="844"/>
                  </a:lnTo>
                  <a:lnTo>
                    <a:pt x="159" y="847"/>
                  </a:lnTo>
                  <a:lnTo>
                    <a:pt x="163" y="850"/>
                  </a:lnTo>
                  <a:lnTo>
                    <a:pt x="167" y="853"/>
                  </a:lnTo>
                  <a:lnTo>
                    <a:pt x="172" y="855"/>
                  </a:lnTo>
                  <a:lnTo>
                    <a:pt x="176" y="858"/>
                  </a:lnTo>
                  <a:lnTo>
                    <a:pt x="180" y="861"/>
                  </a:lnTo>
                  <a:lnTo>
                    <a:pt x="184" y="863"/>
                  </a:lnTo>
                  <a:lnTo>
                    <a:pt x="188" y="865"/>
                  </a:lnTo>
                  <a:lnTo>
                    <a:pt x="193" y="867"/>
                  </a:lnTo>
                  <a:lnTo>
                    <a:pt x="197" y="870"/>
                  </a:lnTo>
                  <a:lnTo>
                    <a:pt x="201" y="871"/>
                  </a:lnTo>
                  <a:lnTo>
                    <a:pt x="205" y="873"/>
                  </a:lnTo>
                  <a:lnTo>
                    <a:pt x="209" y="875"/>
                  </a:lnTo>
                  <a:lnTo>
                    <a:pt x="213" y="877"/>
                  </a:lnTo>
                  <a:lnTo>
                    <a:pt x="218" y="879"/>
                  </a:lnTo>
                  <a:lnTo>
                    <a:pt x="222" y="880"/>
                  </a:lnTo>
                  <a:lnTo>
                    <a:pt x="226" y="881"/>
                  </a:lnTo>
                  <a:lnTo>
                    <a:pt x="230" y="883"/>
                  </a:lnTo>
                  <a:lnTo>
                    <a:pt x="234" y="884"/>
                  </a:lnTo>
                  <a:lnTo>
                    <a:pt x="239" y="885"/>
                  </a:lnTo>
                  <a:lnTo>
                    <a:pt x="243" y="886"/>
                  </a:lnTo>
                  <a:lnTo>
                    <a:pt x="247" y="887"/>
                  </a:lnTo>
                  <a:lnTo>
                    <a:pt x="251" y="888"/>
                  </a:lnTo>
                  <a:lnTo>
                    <a:pt x="255" y="889"/>
                  </a:lnTo>
                  <a:lnTo>
                    <a:pt x="259" y="889"/>
                  </a:lnTo>
                  <a:lnTo>
                    <a:pt x="264" y="890"/>
                  </a:lnTo>
                  <a:lnTo>
                    <a:pt x="268" y="891"/>
                  </a:lnTo>
                  <a:lnTo>
                    <a:pt x="272" y="891"/>
                  </a:lnTo>
                  <a:lnTo>
                    <a:pt x="276" y="891"/>
                  </a:lnTo>
                  <a:lnTo>
                    <a:pt x="280" y="892"/>
                  </a:lnTo>
                  <a:lnTo>
                    <a:pt x="285" y="892"/>
                  </a:lnTo>
                  <a:lnTo>
                    <a:pt x="289" y="892"/>
                  </a:lnTo>
                  <a:lnTo>
                    <a:pt x="293" y="892"/>
                  </a:lnTo>
                  <a:lnTo>
                    <a:pt x="297" y="892"/>
                  </a:lnTo>
                  <a:lnTo>
                    <a:pt x="301" y="892"/>
                  </a:lnTo>
                  <a:lnTo>
                    <a:pt x="305" y="892"/>
                  </a:lnTo>
                  <a:lnTo>
                    <a:pt x="310" y="892"/>
                  </a:lnTo>
                  <a:lnTo>
                    <a:pt x="314" y="892"/>
                  </a:lnTo>
                  <a:lnTo>
                    <a:pt x="318" y="892"/>
                  </a:lnTo>
                  <a:lnTo>
                    <a:pt x="322" y="891"/>
                  </a:lnTo>
                  <a:lnTo>
                    <a:pt x="326" y="891"/>
                  </a:lnTo>
                  <a:lnTo>
                    <a:pt x="331" y="891"/>
                  </a:lnTo>
                  <a:lnTo>
                    <a:pt x="335" y="890"/>
                  </a:lnTo>
                  <a:lnTo>
                    <a:pt x="339" y="890"/>
                  </a:lnTo>
                  <a:lnTo>
                    <a:pt x="343" y="889"/>
                  </a:lnTo>
                  <a:lnTo>
                    <a:pt x="347" y="888"/>
                  </a:lnTo>
                  <a:lnTo>
                    <a:pt x="351" y="888"/>
                  </a:lnTo>
                  <a:lnTo>
                    <a:pt x="356" y="887"/>
                  </a:lnTo>
                  <a:lnTo>
                    <a:pt x="360" y="886"/>
                  </a:lnTo>
                  <a:lnTo>
                    <a:pt x="364" y="886"/>
                  </a:lnTo>
                  <a:lnTo>
                    <a:pt x="368" y="885"/>
                  </a:lnTo>
                  <a:lnTo>
                    <a:pt x="372" y="884"/>
                  </a:lnTo>
                  <a:lnTo>
                    <a:pt x="377" y="883"/>
                  </a:lnTo>
                  <a:lnTo>
                    <a:pt x="381" y="882"/>
                  </a:lnTo>
                  <a:lnTo>
                    <a:pt x="385" y="882"/>
                  </a:lnTo>
                  <a:lnTo>
                    <a:pt x="389" y="881"/>
                  </a:lnTo>
                  <a:lnTo>
                    <a:pt x="393" y="880"/>
                  </a:lnTo>
                  <a:lnTo>
                    <a:pt x="397" y="879"/>
                  </a:lnTo>
                  <a:lnTo>
                    <a:pt x="402" y="878"/>
                  </a:lnTo>
                  <a:lnTo>
                    <a:pt x="406" y="877"/>
                  </a:lnTo>
                  <a:lnTo>
                    <a:pt x="410" y="876"/>
                  </a:lnTo>
                  <a:lnTo>
                    <a:pt x="414" y="875"/>
                  </a:lnTo>
                  <a:lnTo>
                    <a:pt x="418" y="874"/>
                  </a:lnTo>
                  <a:lnTo>
                    <a:pt x="423" y="873"/>
                  </a:lnTo>
                  <a:lnTo>
                    <a:pt x="427" y="872"/>
                  </a:lnTo>
                  <a:lnTo>
                    <a:pt x="431" y="871"/>
                  </a:lnTo>
                  <a:lnTo>
                    <a:pt x="435" y="870"/>
                  </a:lnTo>
                  <a:lnTo>
                    <a:pt x="439" y="869"/>
                  </a:lnTo>
                  <a:lnTo>
                    <a:pt x="444" y="868"/>
                  </a:lnTo>
                  <a:lnTo>
                    <a:pt x="448" y="867"/>
                  </a:lnTo>
                  <a:lnTo>
                    <a:pt x="452" y="866"/>
                  </a:lnTo>
                  <a:lnTo>
                    <a:pt x="456" y="865"/>
                  </a:lnTo>
                  <a:lnTo>
                    <a:pt x="460" y="864"/>
                  </a:lnTo>
                  <a:lnTo>
                    <a:pt x="464" y="863"/>
                  </a:lnTo>
                  <a:lnTo>
                    <a:pt x="469" y="862"/>
                  </a:lnTo>
                  <a:lnTo>
                    <a:pt x="473" y="861"/>
                  </a:lnTo>
                  <a:lnTo>
                    <a:pt x="477" y="860"/>
                  </a:lnTo>
                  <a:lnTo>
                    <a:pt x="481" y="859"/>
                  </a:lnTo>
                  <a:lnTo>
                    <a:pt x="485" y="858"/>
                  </a:lnTo>
                  <a:lnTo>
                    <a:pt x="490" y="858"/>
                  </a:lnTo>
                  <a:lnTo>
                    <a:pt x="494" y="857"/>
                  </a:lnTo>
                  <a:lnTo>
                    <a:pt x="498" y="856"/>
                  </a:lnTo>
                  <a:lnTo>
                    <a:pt x="502" y="855"/>
                  </a:lnTo>
                  <a:lnTo>
                    <a:pt x="506" y="854"/>
                  </a:lnTo>
                  <a:lnTo>
                    <a:pt x="510" y="853"/>
                  </a:lnTo>
                  <a:lnTo>
                    <a:pt x="515" y="853"/>
                  </a:lnTo>
                  <a:lnTo>
                    <a:pt x="519" y="852"/>
                  </a:lnTo>
                  <a:lnTo>
                    <a:pt x="523" y="851"/>
                  </a:lnTo>
                  <a:lnTo>
                    <a:pt x="527" y="850"/>
                  </a:lnTo>
                  <a:lnTo>
                    <a:pt x="531" y="850"/>
                  </a:lnTo>
                  <a:lnTo>
                    <a:pt x="536" y="849"/>
                  </a:lnTo>
                  <a:lnTo>
                    <a:pt x="540" y="848"/>
                  </a:lnTo>
                  <a:lnTo>
                    <a:pt x="544" y="848"/>
                  </a:lnTo>
                  <a:lnTo>
                    <a:pt x="548" y="847"/>
                  </a:lnTo>
                  <a:lnTo>
                    <a:pt x="552" y="847"/>
                  </a:lnTo>
                  <a:lnTo>
                    <a:pt x="556" y="846"/>
                  </a:lnTo>
                  <a:lnTo>
                    <a:pt x="561" y="846"/>
                  </a:lnTo>
                  <a:lnTo>
                    <a:pt x="565" y="845"/>
                  </a:lnTo>
                  <a:lnTo>
                    <a:pt x="569" y="845"/>
                  </a:lnTo>
                  <a:lnTo>
                    <a:pt x="573" y="844"/>
                  </a:lnTo>
                  <a:lnTo>
                    <a:pt x="577" y="844"/>
                  </a:lnTo>
                  <a:lnTo>
                    <a:pt x="582" y="844"/>
                  </a:lnTo>
                  <a:lnTo>
                    <a:pt x="586" y="843"/>
                  </a:lnTo>
                  <a:lnTo>
                    <a:pt x="590" y="843"/>
                  </a:lnTo>
                  <a:lnTo>
                    <a:pt x="594" y="842"/>
                  </a:lnTo>
                  <a:lnTo>
                    <a:pt x="598" y="842"/>
                  </a:lnTo>
                  <a:lnTo>
                    <a:pt x="602" y="842"/>
                  </a:lnTo>
                  <a:lnTo>
                    <a:pt x="607" y="842"/>
                  </a:lnTo>
                  <a:lnTo>
                    <a:pt x="611" y="842"/>
                  </a:lnTo>
                  <a:lnTo>
                    <a:pt x="615" y="841"/>
                  </a:lnTo>
                  <a:lnTo>
                    <a:pt x="619" y="841"/>
                  </a:lnTo>
                  <a:lnTo>
                    <a:pt x="623" y="841"/>
                  </a:lnTo>
                  <a:lnTo>
                    <a:pt x="628" y="841"/>
                  </a:lnTo>
                  <a:lnTo>
                    <a:pt x="632" y="841"/>
                  </a:lnTo>
                  <a:lnTo>
                    <a:pt x="636" y="841"/>
                  </a:lnTo>
                  <a:lnTo>
                    <a:pt x="640" y="841"/>
                  </a:lnTo>
                  <a:lnTo>
                    <a:pt x="644" y="840"/>
                  </a:lnTo>
                  <a:lnTo>
                    <a:pt x="648" y="840"/>
                  </a:lnTo>
                  <a:lnTo>
                    <a:pt x="652" y="840"/>
                  </a:lnTo>
                  <a:lnTo>
                    <a:pt x="657" y="840"/>
                  </a:lnTo>
                  <a:lnTo>
                    <a:pt x="661" y="840"/>
                  </a:lnTo>
                  <a:lnTo>
                    <a:pt x="665" y="840"/>
                  </a:lnTo>
                  <a:lnTo>
                    <a:pt x="669" y="840"/>
                  </a:lnTo>
                  <a:lnTo>
                    <a:pt x="674" y="840"/>
                  </a:lnTo>
                  <a:lnTo>
                    <a:pt x="678" y="840"/>
                  </a:lnTo>
                  <a:lnTo>
                    <a:pt x="682" y="840"/>
                  </a:lnTo>
                  <a:lnTo>
                    <a:pt x="686" y="840"/>
                  </a:lnTo>
                  <a:lnTo>
                    <a:pt x="690" y="840"/>
                  </a:lnTo>
                  <a:lnTo>
                    <a:pt x="694" y="840"/>
                  </a:lnTo>
                  <a:lnTo>
                    <a:pt x="698" y="840"/>
                  </a:lnTo>
                  <a:lnTo>
                    <a:pt x="703" y="840"/>
                  </a:lnTo>
                  <a:lnTo>
                    <a:pt x="707" y="840"/>
                  </a:lnTo>
                  <a:lnTo>
                    <a:pt x="711" y="840"/>
                  </a:lnTo>
                  <a:lnTo>
                    <a:pt x="715" y="840"/>
                  </a:lnTo>
                  <a:lnTo>
                    <a:pt x="720" y="840"/>
                  </a:lnTo>
                  <a:lnTo>
                    <a:pt x="724" y="840"/>
                  </a:lnTo>
                  <a:lnTo>
                    <a:pt x="728" y="840"/>
                  </a:lnTo>
                  <a:lnTo>
                    <a:pt x="732" y="840"/>
                  </a:lnTo>
                  <a:lnTo>
                    <a:pt x="736" y="840"/>
                  </a:lnTo>
                  <a:lnTo>
                    <a:pt x="741" y="840"/>
                  </a:lnTo>
                  <a:lnTo>
                    <a:pt x="744" y="840"/>
                  </a:lnTo>
                  <a:lnTo>
                    <a:pt x="749" y="840"/>
                  </a:lnTo>
                  <a:lnTo>
                    <a:pt x="753" y="840"/>
                  </a:lnTo>
                  <a:lnTo>
                    <a:pt x="757" y="839"/>
                  </a:lnTo>
                  <a:lnTo>
                    <a:pt x="761" y="839"/>
                  </a:lnTo>
                  <a:lnTo>
                    <a:pt x="765" y="839"/>
                  </a:lnTo>
                  <a:lnTo>
                    <a:pt x="770" y="839"/>
                  </a:lnTo>
                  <a:lnTo>
                    <a:pt x="774" y="839"/>
                  </a:lnTo>
                  <a:lnTo>
                    <a:pt x="778" y="839"/>
                  </a:lnTo>
                  <a:lnTo>
                    <a:pt x="782" y="839"/>
                  </a:lnTo>
                  <a:lnTo>
                    <a:pt x="787" y="838"/>
                  </a:lnTo>
                  <a:lnTo>
                    <a:pt x="791" y="838"/>
                  </a:lnTo>
                  <a:lnTo>
                    <a:pt x="795" y="838"/>
                  </a:lnTo>
                  <a:lnTo>
                    <a:pt x="799" y="837"/>
                  </a:lnTo>
                  <a:lnTo>
                    <a:pt x="803" y="837"/>
                  </a:lnTo>
                  <a:lnTo>
                    <a:pt x="807" y="837"/>
                  </a:lnTo>
                  <a:lnTo>
                    <a:pt x="811" y="836"/>
                  </a:lnTo>
                  <a:lnTo>
                    <a:pt x="816" y="836"/>
                  </a:lnTo>
                  <a:lnTo>
                    <a:pt x="820" y="836"/>
                  </a:lnTo>
                  <a:lnTo>
                    <a:pt x="824" y="835"/>
                  </a:lnTo>
                  <a:lnTo>
                    <a:pt x="828" y="835"/>
                  </a:lnTo>
                  <a:lnTo>
                    <a:pt x="832" y="834"/>
                  </a:lnTo>
                  <a:lnTo>
                    <a:pt x="837" y="834"/>
                  </a:lnTo>
                  <a:lnTo>
                    <a:pt x="841" y="833"/>
                  </a:lnTo>
                  <a:lnTo>
                    <a:pt x="845" y="833"/>
                  </a:lnTo>
                  <a:lnTo>
                    <a:pt x="849" y="832"/>
                  </a:lnTo>
                  <a:lnTo>
                    <a:pt x="853" y="832"/>
                  </a:lnTo>
                  <a:lnTo>
                    <a:pt x="857" y="831"/>
                  </a:lnTo>
                  <a:lnTo>
                    <a:pt x="862" y="830"/>
                  </a:lnTo>
                  <a:lnTo>
                    <a:pt x="866" y="830"/>
                  </a:lnTo>
                  <a:lnTo>
                    <a:pt x="870" y="829"/>
                  </a:lnTo>
                  <a:lnTo>
                    <a:pt x="874" y="828"/>
                  </a:lnTo>
                  <a:lnTo>
                    <a:pt x="878" y="827"/>
                  </a:lnTo>
                  <a:lnTo>
                    <a:pt x="883" y="827"/>
                  </a:lnTo>
                  <a:lnTo>
                    <a:pt x="887" y="826"/>
                  </a:lnTo>
                  <a:lnTo>
                    <a:pt x="891" y="825"/>
                  </a:lnTo>
                  <a:lnTo>
                    <a:pt x="895" y="824"/>
                  </a:lnTo>
                  <a:lnTo>
                    <a:pt x="899" y="823"/>
                  </a:lnTo>
                  <a:lnTo>
                    <a:pt x="903" y="823"/>
                  </a:lnTo>
                  <a:lnTo>
                    <a:pt x="908" y="822"/>
                  </a:lnTo>
                  <a:lnTo>
                    <a:pt x="912" y="821"/>
                  </a:lnTo>
                  <a:lnTo>
                    <a:pt x="916" y="820"/>
                  </a:lnTo>
                  <a:lnTo>
                    <a:pt x="920" y="819"/>
                  </a:lnTo>
                  <a:lnTo>
                    <a:pt x="924" y="818"/>
                  </a:lnTo>
                  <a:lnTo>
                    <a:pt x="929" y="817"/>
                  </a:lnTo>
                  <a:lnTo>
                    <a:pt x="933" y="816"/>
                  </a:lnTo>
                  <a:lnTo>
                    <a:pt x="937" y="815"/>
                  </a:lnTo>
                  <a:lnTo>
                    <a:pt x="941" y="814"/>
                  </a:lnTo>
                  <a:lnTo>
                    <a:pt x="945" y="813"/>
                  </a:lnTo>
                  <a:lnTo>
                    <a:pt x="949" y="812"/>
                  </a:lnTo>
                  <a:lnTo>
                    <a:pt x="954" y="811"/>
                  </a:lnTo>
                  <a:lnTo>
                    <a:pt x="958" y="810"/>
                  </a:lnTo>
                  <a:lnTo>
                    <a:pt x="962" y="809"/>
                  </a:lnTo>
                  <a:lnTo>
                    <a:pt x="966" y="808"/>
                  </a:lnTo>
                  <a:lnTo>
                    <a:pt x="970" y="807"/>
                  </a:lnTo>
                  <a:lnTo>
                    <a:pt x="975" y="806"/>
                  </a:lnTo>
                  <a:lnTo>
                    <a:pt x="979" y="805"/>
                  </a:lnTo>
                  <a:lnTo>
                    <a:pt x="983" y="804"/>
                  </a:lnTo>
                  <a:lnTo>
                    <a:pt x="987" y="803"/>
                  </a:lnTo>
                  <a:lnTo>
                    <a:pt x="991" y="802"/>
                  </a:lnTo>
                  <a:lnTo>
                    <a:pt x="995" y="801"/>
                  </a:lnTo>
                  <a:lnTo>
                    <a:pt x="1000" y="800"/>
                  </a:lnTo>
                  <a:lnTo>
                    <a:pt x="1004" y="799"/>
                  </a:lnTo>
                  <a:lnTo>
                    <a:pt x="1008" y="798"/>
                  </a:lnTo>
                  <a:lnTo>
                    <a:pt x="1012" y="798"/>
                  </a:lnTo>
                  <a:lnTo>
                    <a:pt x="1016" y="797"/>
                  </a:lnTo>
                  <a:lnTo>
                    <a:pt x="1021" y="796"/>
                  </a:lnTo>
                  <a:lnTo>
                    <a:pt x="1025" y="795"/>
                  </a:lnTo>
                  <a:lnTo>
                    <a:pt x="1029" y="794"/>
                  </a:lnTo>
                  <a:lnTo>
                    <a:pt x="1033" y="793"/>
                  </a:lnTo>
                  <a:lnTo>
                    <a:pt x="1037" y="793"/>
                  </a:lnTo>
                  <a:lnTo>
                    <a:pt x="1042" y="792"/>
                  </a:lnTo>
                  <a:lnTo>
                    <a:pt x="1046" y="792"/>
                  </a:lnTo>
                  <a:lnTo>
                    <a:pt x="1050" y="791"/>
                  </a:lnTo>
                  <a:lnTo>
                    <a:pt x="1054" y="790"/>
                  </a:lnTo>
                  <a:lnTo>
                    <a:pt x="1058" y="790"/>
                  </a:lnTo>
                  <a:lnTo>
                    <a:pt x="1062" y="790"/>
                  </a:lnTo>
                  <a:lnTo>
                    <a:pt x="1067" y="789"/>
                  </a:lnTo>
                  <a:lnTo>
                    <a:pt x="1071" y="789"/>
                  </a:lnTo>
                  <a:lnTo>
                    <a:pt x="1075" y="788"/>
                  </a:lnTo>
                  <a:lnTo>
                    <a:pt x="1079" y="788"/>
                  </a:lnTo>
                  <a:lnTo>
                    <a:pt x="1083" y="788"/>
                  </a:lnTo>
                  <a:lnTo>
                    <a:pt x="1088" y="788"/>
                  </a:lnTo>
                  <a:lnTo>
                    <a:pt x="1092" y="788"/>
                  </a:lnTo>
                  <a:lnTo>
                    <a:pt x="1096" y="788"/>
                  </a:lnTo>
                  <a:lnTo>
                    <a:pt x="1100" y="788"/>
                  </a:lnTo>
                  <a:lnTo>
                    <a:pt x="1104" y="788"/>
                  </a:lnTo>
                  <a:lnTo>
                    <a:pt x="1108" y="788"/>
                  </a:lnTo>
                  <a:lnTo>
                    <a:pt x="1113" y="788"/>
                  </a:lnTo>
                  <a:lnTo>
                    <a:pt x="1117" y="789"/>
                  </a:lnTo>
                  <a:lnTo>
                    <a:pt x="1121" y="789"/>
                  </a:lnTo>
                  <a:lnTo>
                    <a:pt x="1125" y="790"/>
                  </a:lnTo>
                  <a:lnTo>
                    <a:pt x="1129" y="790"/>
                  </a:lnTo>
                  <a:lnTo>
                    <a:pt x="1134" y="791"/>
                  </a:lnTo>
                  <a:lnTo>
                    <a:pt x="1138" y="792"/>
                  </a:lnTo>
                  <a:lnTo>
                    <a:pt x="1142" y="793"/>
                  </a:lnTo>
                  <a:lnTo>
                    <a:pt x="1146" y="793"/>
                  </a:lnTo>
                  <a:lnTo>
                    <a:pt x="1150" y="794"/>
                  </a:lnTo>
                  <a:lnTo>
                    <a:pt x="1154" y="796"/>
                  </a:lnTo>
                  <a:lnTo>
                    <a:pt x="1159" y="797"/>
                  </a:lnTo>
                  <a:lnTo>
                    <a:pt x="1163" y="798"/>
                  </a:lnTo>
                  <a:lnTo>
                    <a:pt x="1167" y="799"/>
                  </a:lnTo>
                  <a:lnTo>
                    <a:pt x="1171" y="801"/>
                  </a:lnTo>
                  <a:lnTo>
                    <a:pt x="1175" y="802"/>
                  </a:lnTo>
                  <a:lnTo>
                    <a:pt x="1180" y="804"/>
                  </a:lnTo>
                  <a:lnTo>
                    <a:pt x="1184" y="806"/>
                  </a:lnTo>
                  <a:lnTo>
                    <a:pt x="1188" y="808"/>
                  </a:lnTo>
                  <a:lnTo>
                    <a:pt x="1192" y="809"/>
                  </a:lnTo>
                  <a:lnTo>
                    <a:pt x="1196" y="812"/>
                  </a:lnTo>
                  <a:lnTo>
                    <a:pt x="1200" y="814"/>
                  </a:lnTo>
                  <a:lnTo>
                    <a:pt x="1205" y="816"/>
                  </a:lnTo>
                  <a:lnTo>
                    <a:pt x="1209" y="818"/>
                  </a:lnTo>
                  <a:lnTo>
                    <a:pt x="1213" y="821"/>
                  </a:lnTo>
                  <a:lnTo>
                    <a:pt x="1217" y="823"/>
                  </a:lnTo>
                  <a:lnTo>
                    <a:pt x="1221" y="826"/>
                  </a:lnTo>
                  <a:lnTo>
                    <a:pt x="1226" y="828"/>
                  </a:lnTo>
                  <a:lnTo>
                    <a:pt x="1230" y="831"/>
                  </a:lnTo>
                  <a:lnTo>
                    <a:pt x="1234" y="834"/>
                  </a:lnTo>
                  <a:lnTo>
                    <a:pt x="1238" y="837"/>
                  </a:lnTo>
                  <a:lnTo>
                    <a:pt x="1242" y="840"/>
                  </a:lnTo>
                  <a:lnTo>
                    <a:pt x="1246" y="843"/>
                  </a:lnTo>
                  <a:lnTo>
                    <a:pt x="1251" y="847"/>
                  </a:lnTo>
                  <a:lnTo>
                    <a:pt x="1255" y="850"/>
                  </a:lnTo>
                  <a:lnTo>
                    <a:pt x="1259" y="854"/>
                  </a:lnTo>
                  <a:lnTo>
                    <a:pt x="1263" y="857"/>
                  </a:lnTo>
                  <a:lnTo>
                    <a:pt x="1267" y="861"/>
                  </a:lnTo>
                  <a:lnTo>
                    <a:pt x="1272" y="865"/>
                  </a:lnTo>
                  <a:lnTo>
                    <a:pt x="1276" y="868"/>
                  </a:lnTo>
                  <a:lnTo>
                    <a:pt x="1280" y="872"/>
                  </a:lnTo>
                  <a:lnTo>
                    <a:pt x="1284" y="876"/>
                  </a:lnTo>
                  <a:lnTo>
                    <a:pt x="1288" y="880"/>
                  </a:lnTo>
                  <a:lnTo>
                    <a:pt x="1292" y="885"/>
                  </a:lnTo>
                  <a:lnTo>
                    <a:pt x="1297" y="889"/>
                  </a:lnTo>
                  <a:lnTo>
                    <a:pt x="1301" y="893"/>
                  </a:lnTo>
                  <a:lnTo>
                    <a:pt x="1305" y="898"/>
                  </a:lnTo>
                  <a:lnTo>
                    <a:pt x="1309" y="902"/>
                  </a:lnTo>
                  <a:lnTo>
                    <a:pt x="1313" y="907"/>
                  </a:lnTo>
                  <a:lnTo>
                    <a:pt x="1318" y="911"/>
                  </a:lnTo>
                  <a:lnTo>
                    <a:pt x="1322" y="916"/>
                  </a:lnTo>
                  <a:lnTo>
                    <a:pt x="1326" y="921"/>
                  </a:lnTo>
                  <a:lnTo>
                    <a:pt x="1330" y="926"/>
                  </a:lnTo>
                  <a:lnTo>
                    <a:pt x="1334" y="931"/>
                  </a:lnTo>
                  <a:lnTo>
                    <a:pt x="1339" y="935"/>
                  </a:lnTo>
                  <a:lnTo>
                    <a:pt x="1342" y="941"/>
                  </a:lnTo>
                  <a:lnTo>
                    <a:pt x="1347" y="945"/>
                  </a:lnTo>
                  <a:lnTo>
                    <a:pt x="1351" y="950"/>
                  </a:lnTo>
                  <a:lnTo>
                    <a:pt x="1355" y="956"/>
                  </a:lnTo>
                  <a:lnTo>
                    <a:pt x="1359" y="961"/>
                  </a:lnTo>
                  <a:lnTo>
                    <a:pt x="1364" y="966"/>
                  </a:lnTo>
                  <a:lnTo>
                    <a:pt x="1368" y="971"/>
                  </a:lnTo>
                  <a:lnTo>
                    <a:pt x="1372" y="976"/>
                  </a:lnTo>
                  <a:lnTo>
                    <a:pt x="1376" y="981"/>
                  </a:lnTo>
                  <a:lnTo>
                    <a:pt x="1380" y="987"/>
                  </a:lnTo>
                  <a:lnTo>
                    <a:pt x="1385" y="992"/>
                  </a:lnTo>
                  <a:lnTo>
                    <a:pt x="1389" y="997"/>
                  </a:lnTo>
                  <a:lnTo>
                    <a:pt x="1393" y="1002"/>
                  </a:lnTo>
                  <a:lnTo>
                    <a:pt x="1397" y="1008"/>
                  </a:lnTo>
                  <a:lnTo>
                    <a:pt x="1401" y="1013"/>
                  </a:lnTo>
                  <a:lnTo>
                    <a:pt x="1405" y="1018"/>
                  </a:lnTo>
                  <a:lnTo>
                    <a:pt x="1410" y="1024"/>
                  </a:lnTo>
                  <a:lnTo>
                    <a:pt x="1414" y="1029"/>
                  </a:lnTo>
                  <a:lnTo>
                    <a:pt x="1418" y="1034"/>
                  </a:lnTo>
                  <a:lnTo>
                    <a:pt x="1422" y="1039"/>
                  </a:lnTo>
                  <a:lnTo>
                    <a:pt x="1426" y="1044"/>
                  </a:lnTo>
                  <a:lnTo>
                    <a:pt x="1431" y="1049"/>
                  </a:lnTo>
                  <a:lnTo>
                    <a:pt x="1435" y="1054"/>
                  </a:lnTo>
                  <a:lnTo>
                    <a:pt x="1439" y="1059"/>
                  </a:lnTo>
                  <a:lnTo>
                    <a:pt x="1443" y="1064"/>
                  </a:lnTo>
                  <a:lnTo>
                    <a:pt x="1447" y="1069"/>
                  </a:lnTo>
                  <a:lnTo>
                    <a:pt x="1451" y="1074"/>
                  </a:lnTo>
                  <a:lnTo>
                    <a:pt x="1455" y="1079"/>
                  </a:lnTo>
                  <a:lnTo>
                    <a:pt x="1460" y="1083"/>
                  </a:lnTo>
                  <a:lnTo>
                    <a:pt x="1464" y="1088"/>
                  </a:lnTo>
                  <a:lnTo>
                    <a:pt x="1468" y="1092"/>
                  </a:lnTo>
                  <a:lnTo>
                    <a:pt x="1472" y="1097"/>
                  </a:lnTo>
                  <a:lnTo>
                    <a:pt x="1477" y="1101"/>
                  </a:lnTo>
                  <a:lnTo>
                    <a:pt x="1481" y="1105"/>
                  </a:lnTo>
                  <a:lnTo>
                    <a:pt x="1485" y="1109"/>
                  </a:lnTo>
                  <a:lnTo>
                    <a:pt x="1489" y="1113"/>
                  </a:lnTo>
                  <a:lnTo>
                    <a:pt x="1493" y="1117"/>
                  </a:lnTo>
                  <a:lnTo>
                    <a:pt x="1497" y="1121"/>
                  </a:lnTo>
                  <a:lnTo>
                    <a:pt x="1501" y="1124"/>
                  </a:lnTo>
                  <a:lnTo>
                    <a:pt x="1506" y="1128"/>
                  </a:lnTo>
                  <a:lnTo>
                    <a:pt x="1510" y="1131"/>
                  </a:lnTo>
                  <a:lnTo>
                    <a:pt x="1514" y="1134"/>
                  </a:lnTo>
                  <a:lnTo>
                    <a:pt x="1518" y="1137"/>
                  </a:lnTo>
                  <a:lnTo>
                    <a:pt x="1523" y="1140"/>
                  </a:lnTo>
                  <a:lnTo>
                    <a:pt x="1527" y="1142"/>
                  </a:lnTo>
                  <a:lnTo>
                    <a:pt x="1531" y="1145"/>
                  </a:lnTo>
                  <a:lnTo>
                    <a:pt x="1535" y="1147"/>
                  </a:lnTo>
                  <a:lnTo>
                    <a:pt x="1539" y="1149"/>
                  </a:lnTo>
                  <a:lnTo>
                    <a:pt x="1543" y="1151"/>
                  </a:lnTo>
                  <a:lnTo>
                    <a:pt x="1547" y="1153"/>
                  </a:lnTo>
                  <a:lnTo>
                    <a:pt x="1552" y="1155"/>
                  </a:lnTo>
                  <a:lnTo>
                    <a:pt x="1556" y="1156"/>
                  </a:lnTo>
                  <a:lnTo>
                    <a:pt x="1560" y="1157"/>
                  </a:lnTo>
                  <a:lnTo>
                    <a:pt x="1564" y="1158"/>
                  </a:lnTo>
                  <a:lnTo>
                    <a:pt x="1568" y="1159"/>
                  </a:lnTo>
                  <a:lnTo>
                    <a:pt x="1573" y="1159"/>
                  </a:lnTo>
                  <a:lnTo>
                    <a:pt x="1577" y="1160"/>
                  </a:lnTo>
                  <a:lnTo>
                    <a:pt x="1581" y="1160"/>
                  </a:lnTo>
                  <a:lnTo>
                    <a:pt x="1585" y="1160"/>
                  </a:lnTo>
                  <a:lnTo>
                    <a:pt x="1589" y="1159"/>
                  </a:lnTo>
                  <a:lnTo>
                    <a:pt x="1593" y="1159"/>
                  </a:lnTo>
                  <a:lnTo>
                    <a:pt x="1598" y="1158"/>
                  </a:lnTo>
                  <a:lnTo>
                    <a:pt x="1602" y="1157"/>
                  </a:lnTo>
                  <a:lnTo>
                    <a:pt x="1606" y="1155"/>
                  </a:lnTo>
                  <a:lnTo>
                    <a:pt x="1610" y="1154"/>
                  </a:lnTo>
                  <a:lnTo>
                    <a:pt x="1614" y="1152"/>
                  </a:lnTo>
                  <a:lnTo>
                    <a:pt x="1619" y="1150"/>
                  </a:lnTo>
                  <a:lnTo>
                    <a:pt x="1623" y="1147"/>
                  </a:lnTo>
                  <a:lnTo>
                    <a:pt x="1627" y="1145"/>
                  </a:lnTo>
                  <a:lnTo>
                    <a:pt x="1631" y="1142"/>
                  </a:lnTo>
                  <a:lnTo>
                    <a:pt x="1636" y="1139"/>
                  </a:lnTo>
                  <a:lnTo>
                    <a:pt x="1639" y="1135"/>
                  </a:lnTo>
                  <a:lnTo>
                    <a:pt x="1644" y="1132"/>
                  </a:lnTo>
                  <a:lnTo>
                    <a:pt x="1648" y="1128"/>
                  </a:lnTo>
                  <a:lnTo>
                    <a:pt x="1652" y="1124"/>
                  </a:lnTo>
                  <a:lnTo>
                    <a:pt x="1656" y="1119"/>
                  </a:lnTo>
                  <a:lnTo>
                    <a:pt x="1660" y="1114"/>
                  </a:lnTo>
                  <a:lnTo>
                    <a:pt x="1665" y="1109"/>
                  </a:lnTo>
                  <a:lnTo>
                    <a:pt x="1669" y="1104"/>
                  </a:lnTo>
                  <a:lnTo>
                    <a:pt x="1673" y="1098"/>
                  </a:lnTo>
                  <a:lnTo>
                    <a:pt x="1677" y="1092"/>
                  </a:lnTo>
                  <a:lnTo>
                    <a:pt x="1681" y="1086"/>
                  </a:lnTo>
                  <a:lnTo>
                    <a:pt x="1686" y="1080"/>
                  </a:lnTo>
                  <a:lnTo>
                    <a:pt x="1690" y="1073"/>
                  </a:lnTo>
                  <a:lnTo>
                    <a:pt x="1694" y="1066"/>
                  </a:lnTo>
                  <a:lnTo>
                    <a:pt x="1698" y="1059"/>
                  </a:lnTo>
                  <a:lnTo>
                    <a:pt x="1702" y="1051"/>
                  </a:lnTo>
                  <a:lnTo>
                    <a:pt x="1706" y="1044"/>
                  </a:lnTo>
                  <a:lnTo>
                    <a:pt x="1711" y="1036"/>
                  </a:lnTo>
                  <a:lnTo>
                    <a:pt x="1715" y="1027"/>
                  </a:lnTo>
                  <a:lnTo>
                    <a:pt x="1719" y="1019"/>
                  </a:lnTo>
                  <a:lnTo>
                    <a:pt x="1723" y="1010"/>
                  </a:lnTo>
                  <a:lnTo>
                    <a:pt x="1727" y="1001"/>
                  </a:lnTo>
                  <a:lnTo>
                    <a:pt x="1732" y="991"/>
                  </a:lnTo>
                  <a:lnTo>
                    <a:pt x="1736" y="982"/>
                  </a:lnTo>
                  <a:lnTo>
                    <a:pt x="1740" y="972"/>
                  </a:lnTo>
                  <a:lnTo>
                    <a:pt x="1744" y="962"/>
                  </a:lnTo>
                  <a:lnTo>
                    <a:pt x="1748" y="951"/>
                  </a:lnTo>
                  <a:lnTo>
                    <a:pt x="1752" y="941"/>
                  </a:lnTo>
                  <a:lnTo>
                    <a:pt x="1757" y="930"/>
                  </a:lnTo>
                  <a:lnTo>
                    <a:pt x="1761" y="919"/>
                  </a:lnTo>
                  <a:lnTo>
                    <a:pt x="1765" y="907"/>
                  </a:lnTo>
                  <a:lnTo>
                    <a:pt x="1769" y="896"/>
                  </a:lnTo>
                  <a:lnTo>
                    <a:pt x="1773" y="884"/>
                  </a:lnTo>
                  <a:lnTo>
                    <a:pt x="1778" y="872"/>
                  </a:lnTo>
                  <a:lnTo>
                    <a:pt x="1782" y="860"/>
                  </a:lnTo>
                  <a:lnTo>
                    <a:pt x="1786" y="848"/>
                  </a:lnTo>
                  <a:lnTo>
                    <a:pt x="1790" y="835"/>
                  </a:lnTo>
                  <a:lnTo>
                    <a:pt x="1794" y="822"/>
                  </a:lnTo>
                  <a:lnTo>
                    <a:pt x="1798" y="809"/>
                  </a:lnTo>
                  <a:lnTo>
                    <a:pt x="1803" y="796"/>
                  </a:lnTo>
                  <a:lnTo>
                    <a:pt x="1807" y="783"/>
                  </a:lnTo>
                  <a:lnTo>
                    <a:pt x="1811" y="770"/>
                  </a:lnTo>
                  <a:lnTo>
                    <a:pt x="1815" y="756"/>
                  </a:lnTo>
                  <a:lnTo>
                    <a:pt x="1819" y="742"/>
                  </a:lnTo>
                  <a:lnTo>
                    <a:pt x="1824" y="728"/>
                  </a:lnTo>
                  <a:lnTo>
                    <a:pt x="1828" y="714"/>
                  </a:lnTo>
                  <a:lnTo>
                    <a:pt x="1832" y="700"/>
                  </a:lnTo>
                  <a:lnTo>
                    <a:pt x="1836" y="686"/>
                  </a:lnTo>
                  <a:lnTo>
                    <a:pt x="1840" y="671"/>
                  </a:lnTo>
                  <a:lnTo>
                    <a:pt x="1844" y="657"/>
                  </a:lnTo>
                  <a:lnTo>
                    <a:pt x="1849" y="642"/>
                  </a:lnTo>
                  <a:lnTo>
                    <a:pt x="1853" y="627"/>
                  </a:lnTo>
                  <a:lnTo>
                    <a:pt x="1857" y="613"/>
                  </a:lnTo>
                  <a:lnTo>
                    <a:pt x="1861" y="598"/>
                  </a:lnTo>
                  <a:lnTo>
                    <a:pt x="1865" y="583"/>
                  </a:lnTo>
                  <a:lnTo>
                    <a:pt x="1870" y="568"/>
                  </a:lnTo>
                  <a:lnTo>
                    <a:pt x="1874" y="553"/>
                  </a:lnTo>
                  <a:lnTo>
                    <a:pt x="1878" y="538"/>
                  </a:lnTo>
                  <a:lnTo>
                    <a:pt x="1882" y="523"/>
                  </a:lnTo>
                  <a:lnTo>
                    <a:pt x="1886" y="508"/>
                  </a:lnTo>
                  <a:lnTo>
                    <a:pt x="1890" y="493"/>
                  </a:lnTo>
                  <a:lnTo>
                    <a:pt x="1895" y="479"/>
                  </a:lnTo>
                  <a:lnTo>
                    <a:pt x="1899" y="464"/>
                  </a:lnTo>
                  <a:lnTo>
                    <a:pt x="1903" y="449"/>
                  </a:lnTo>
                  <a:lnTo>
                    <a:pt x="1907" y="434"/>
                  </a:lnTo>
                  <a:lnTo>
                    <a:pt x="1911" y="419"/>
                  </a:lnTo>
                  <a:lnTo>
                    <a:pt x="1916" y="404"/>
                  </a:lnTo>
                  <a:lnTo>
                    <a:pt x="1920" y="390"/>
                  </a:lnTo>
                  <a:lnTo>
                    <a:pt x="1924" y="375"/>
                  </a:lnTo>
                  <a:lnTo>
                    <a:pt x="1928" y="361"/>
                  </a:lnTo>
                  <a:lnTo>
                    <a:pt x="1932" y="346"/>
                  </a:lnTo>
                  <a:lnTo>
                    <a:pt x="1936" y="332"/>
                  </a:lnTo>
                  <a:lnTo>
                    <a:pt x="1941" y="318"/>
                  </a:lnTo>
                  <a:lnTo>
                    <a:pt x="1945" y="304"/>
                  </a:lnTo>
                  <a:lnTo>
                    <a:pt x="1949" y="290"/>
                  </a:lnTo>
                  <a:lnTo>
                    <a:pt x="1953" y="277"/>
                  </a:lnTo>
                  <a:lnTo>
                    <a:pt x="1957" y="263"/>
                  </a:lnTo>
                  <a:lnTo>
                    <a:pt x="1962" y="250"/>
                  </a:lnTo>
                  <a:lnTo>
                    <a:pt x="1966" y="237"/>
                  </a:lnTo>
                  <a:lnTo>
                    <a:pt x="1970" y="224"/>
                  </a:lnTo>
                  <a:lnTo>
                    <a:pt x="1974" y="212"/>
                  </a:lnTo>
                  <a:lnTo>
                    <a:pt x="1978" y="200"/>
                  </a:lnTo>
                  <a:lnTo>
                    <a:pt x="1983" y="187"/>
                  </a:lnTo>
                  <a:lnTo>
                    <a:pt x="1987" y="176"/>
                  </a:lnTo>
                  <a:lnTo>
                    <a:pt x="1991" y="164"/>
                  </a:lnTo>
                  <a:lnTo>
                    <a:pt x="1995" y="153"/>
                  </a:lnTo>
                  <a:lnTo>
                    <a:pt x="1999" y="142"/>
                  </a:lnTo>
                  <a:lnTo>
                    <a:pt x="2003" y="132"/>
                  </a:lnTo>
                  <a:lnTo>
                    <a:pt x="2008" y="121"/>
                  </a:lnTo>
                  <a:lnTo>
                    <a:pt x="2012" y="111"/>
                  </a:lnTo>
                  <a:lnTo>
                    <a:pt x="2016" y="101"/>
                  </a:lnTo>
                  <a:lnTo>
                    <a:pt x="2020" y="92"/>
                  </a:lnTo>
                  <a:lnTo>
                    <a:pt x="2024" y="83"/>
                  </a:lnTo>
                  <a:lnTo>
                    <a:pt x="2029" y="75"/>
                  </a:lnTo>
                  <a:lnTo>
                    <a:pt x="2033" y="67"/>
                  </a:lnTo>
                  <a:lnTo>
                    <a:pt x="2037" y="59"/>
                  </a:lnTo>
                  <a:lnTo>
                    <a:pt x="2041" y="52"/>
                  </a:lnTo>
                  <a:lnTo>
                    <a:pt x="2045" y="45"/>
                  </a:lnTo>
                  <a:lnTo>
                    <a:pt x="2049" y="38"/>
                  </a:lnTo>
                  <a:lnTo>
                    <a:pt x="2054" y="32"/>
                  </a:lnTo>
                  <a:lnTo>
                    <a:pt x="2058" y="26"/>
                  </a:lnTo>
                  <a:lnTo>
                    <a:pt x="2062" y="21"/>
                  </a:lnTo>
                  <a:lnTo>
                    <a:pt x="2066" y="16"/>
                  </a:lnTo>
                  <a:lnTo>
                    <a:pt x="2070" y="12"/>
                  </a:lnTo>
                  <a:lnTo>
                    <a:pt x="2075" y="8"/>
                  </a:lnTo>
                  <a:lnTo>
                    <a:pt x="2079" y="5"/>
                  </a:lnTo>
                  <a:lnTo>
                    <a:pt x="2083" y="2"/>
                  </a:lnTo>
                  <a:lnTo>
                    <a:pt x="2087" y="0"/>
                  </a:lnTo>
                </a:path>
              </a:pathLst>
            </a:custGeom>
            <a:noFill/>
            <a:ln w="158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Rectangle 51">
              <a:extLst>
                <a:ext uri="{FF2B5EF4-FFF2-40B4-BE49-F238E27FC236}">
                  <a16:creationId xmlns:a16="http://schemas.microsoft.com/office/drawing/2014/main" id="{47B9A7DE-954A-A7FE-4934-3F5159AC94FD}"/>
                </a:ext>
              </a:extLst>
            </p:cNvPr>
            <p:cNvSpPr>
              <a:spLocks noChangeArrowheads="1"/>
            </p:cNvSpPr>
            <p:nvPr/>
          </p:nvSpPr>
          <p:spPr bwMode="auto">
            <a:xfrm>
              <a:off x="2582" y="1077"/>
              <a:ext cx="870" cy="4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2">
              <a:extLst>
                <a:ext uri="{FF2B5EF4-FFF2-40B4-BE49-F238E27FC236}">
                  <a16:creationId xmlns:a16="http://schemas.microsoft.com/office/drawing/2014/main" id="{DF37B81E-72DB-137C-3A58-D9E2BD98401C}"/>
                </a:ext>
              </a:extLst>
            </p:cNvPr>
            <p:cNvSpPr>
              <a:spLocks noChangeArrowheads="1"/>
            </p:cNvSpPr>
            <p:nvPr/>
          </p:nvSpPr>
          <p:spPr bwMode="auto">
            <a:xfrm>
              <a:off x="2808" y="1092"/>
              <a:ext cx="3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68% 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3">
              <a:extLst>
                <a:ext uri="{FF2B5EF4-FFF2-40B4-BE49-F238E27FC236}">
                  <a16:creationId xmlns:a16="http://schemas.microsoft.com/office/drawing/2014/main" id="{2607B40B-9CDE-D9DC-44BB-A02FC1EB7E45}"/>
                </a:ext>
              </a:extLst>
            </p:cNvPr>
            <p:cNvSpPr>
              <a:spLocks noChangeArrowheads="1"/>
            </p:cNvSpPr>
            <p:nvPr/>
          </p:nvSpPr>
          <p:spPr bwMode="auto">
            <a:xfrm>
              <a:off x="2601" y="1099"/>
              <a:ext cx="192" cy="76"/>
            </a:xfrm>
            <a:prstGeom prst="rect">
              <a:avLst/>
            </a:prstGeom>
            <a:solidFill>
              <a:srgbClr val="3DBA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4">
              <a:extLst>
                <a:ext uri="{FF2B5EF4-FFF2-40B4-BE49-F238E27FC236}">
                  <a16:creationId xmlns:a16="http://schemas.microsoft.com/office/drawing/2014/main" id="{AAB89E29-E5D2-88AB-B63C-1F05B38C3418}"/>
                </a:ext>
              </a:extLst>
            </p:cNvPr>
            <p:cNvSpPr>
              <a:spLocks noChangeArrowheads="1"/>
            </p:cNvSpPr>
            <p:nvPr/>
          </p:nvSpPr>
          <p:spPr bwMode="auto">
            <a:xfrm>
              <a:off x="2808" y="1198"/>
              <a:ext cx="7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Kriging prediction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Line 55">
              <a:extLst>
                <a:ext uri="{FF2B5EF4-FFF2-40B4-BE49-F238E27FC236}">
                  <a16:creationId xmlns:a16="http://schemas.microsoft.com/office/drawing/2014/main" id="{E97F94AE-4D2F-B92D-41C7-3AD6F522A002}"/>
                </a:ext>
              </a:extLst>
            </p:cNvPr>
            <p:cNvSpPr>
              <a:spLocks noChangeShapeType="1"/>
            </p:cNvSpPr>
            <p:nvPr/>
          </p:nvSpPr>
          <p:spPr bwMode="auto">
            <a:xfrm>
              <a:off x="2601" y="1240"/>
              <a:ext cx="192" cy="0"/>
            </a:xfrm>
            <a:prstGeom prst="line">
              <a:avLst/>
            </a:prstGeom>
            <a:noFill/>
            <a:ln w="15875"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56">
              <a:extLst>
                <a:ext uri="{FF2B5EF4-FFF2-40B4-BE49-F238E27FC236}">
                  <a16:creationId xmlns:a16="http://schemas.microsoft.com/office/drawing/2014/main" id="{55E826EB-67EA-3E05-8DE4-5F2A59832F45}"/>
                </a:ext>
              </a:extLst>
            </p:cNvPr>
            <p:cNvSpPr>
              <a:spLocks noChangeArrowheads="1"/>
            </p:cNvSpPr>
            <p:nvPr/>
          </p:nvSpPr>
          <p:spPr bwMode="auto">
            <a:xfrm>
              <a:off x="2808" y="1299"/>
              <a:ext cx="38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57">
              <a:extLst>
                <a:ext uri="{FF2B5EF4-FFF2-40B4-BE49-F238E27FC236}">
                  <a16:creationId xmlns:a16="http://schemas.microsoft.com/office/drawing/2014/main" id="{8517D039-921D-2E95-4D02-2034A17A5C7D}"/>
                </a:ext>
              </a:extLst>
            </p:cNvPr>
            <p:cNvSpPr>
              <a:spLocks noEditPoints="1"/>
            </p:cNvSpPr>
            <p:nvPr/>
          </p:nvSpPr>
          <p:spPr bwMode="auto">
            <a:xfrm>
              <a:off x="2664" y="1309"/>
              <a:ext cx="67" cy="68"/>
            </a:xfrm>
            <a:custGeom>
              <a:avLst/>
              <a:gdLst>
                <a:gd name="T0" fmla="*/ 33 w 67"/>
                <a:gd name="T1" fmla="*/ 0 h 68"/>
                <a:gd name="T2" fmla="*/ 33 w 67"/>
                <a:gd name="T3" fmla="*/ 68 h 68"/>
                <a:gd name="T4" fmla="*/ 0 w 67"/>
                <a:gd name="T5" fmla="*/ 34 h 68"/>
                <a:gd name="T6" fmla="*/ 67 w 67"/>
                <a:gd name="T7" fmla="*/ 34 h 68"/>
              </a:gdLst>
              <a:ahLst/>
              <a:cxnLst>
                <a:cxn ang="0">
                  <a:pos x="T0" y="T1"/>
                </a:cxn>
                <a:cxn ang="0">
                  <a:pos x="T2" y="T3"/>
                </a:cxn>
                <a:cxn ang="0">
                  <a:pos x="T4" y="T5"/>
                </a:cxn>
                <a:cxn ang="0">
                  <a:pos x="T6" y="T7"/>
                </a:cxn>
              </a:cxnLst>
              <a:rect l="0" t="0" r="r" b="b"/>
              <a:pathLst>
                <a:path w="67" h="68">
                  <a:moveTo>
                    <a:pt x="33" y="0"/>
                  </a:moveTo>
                  <a:lnTo>
                    <a:pt x="33" y="68"/>
                  </a:lnTo>
                  <a:moveTo>
                    <a:pt x="0" y="34"/>
                  </a:moveTo>
                  <a:lnTo>
                    <a:pt x="67" y="34"/>
                  </a:lnTo>
                </a:path>
              </a:pathLst>
            </a:custGeom>
            <a:noFill/>
            <a:ln w="1587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Rectangle 58">
              <a:extLst>
                <a:ext uri="{FF2B5EF4-FFF2-40B4-BE49-F238E27FC236}">
                  <a16:creationId xmlns:a16="http://schemas.microsoft.com/office/drawing/2014/main" id="{79BBEAC0-038A-F679-1450-DE95FCFDBDE5}"/>
                </a:ext>
              </a:extLst>
            </p:cNvPr>
            <p:cNvSpPr>
              <a:spLocks noChangeArrowheads="1"/>
            </p:cNvSpPr>
            <p:nvPr/>
          </p:nvSpPr>
          <p:spPr bwMode="auto">
            <a:xfrm>
              <a:off x="2808" y="1404"/>
              <a:ext cx="54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rPr>
                <a:t>True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Line 59">
              <a:extLst>
                <a:ext uri="{FF2B5EF4-FFF2-40B4-BE49-F238E27FC236}">
                  <a16:creationId xmlns:a16="http://schemas.microsoft.com/office/drawing/2014/main" id="{A4541D77-F9B6-FC0C-BFDB-BADC43B380B5}"/>
                </a:ext>
              </a:extLst>
            </p:cNvPr>
            <p:cNvSpPr>
              <a:spLocks noChangeShapeType="1"/>
            </p:cNvSpPr>
            <p:nvPr/>
          </p:nvSpPr>
          <p:spPr bwMode="auto">
            <a:xfrm>
              <a:off x="2601" y="1446"/>
              <a:ext cx="192" cy="0"/>
            </a:xfrm>
            <a:prstGeom prst="line">
              <a:avLst/>
            </a:prstGeom>
            <a:noFill/>
            <a:ln w="15875"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Rectangle 60">
              <a:extLst>
                <a:ext uri="{FF2B5EF4-FFF2-40B4-BE49-F238E27FC236}">
                  <a16:creationId xmlns:a16="http://schemas.microsoft.com/office/drawing/2014/main" id="{AD155A9E-BE35-AA20-1EE5-8CAD635BB98A}"/>
                </a:ext>
              </a:extLst>
            </p:cNvPr>
            <p:cNvSpPr>
              <a:spLocks noChangeArrowheads="1"/>
            </p:cNvSpPr>
            <p:nvPr/>
          </p:nvSpPr>
          <p:spPr bwMode="auto">
            <a:xfrm>
              <a:off x="2582" y="1077"/>
              <a:ext cx="870" cy="428"/>
            </a:xfrm>
            <a:prstGeom prst="rect">
              <a:avLst/>
            </a:prstGeom>
            <a:noFill/>
            <a:ln w="4763"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22249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AF9E7431-4558-0EE3-85C2-09922B2BBDF4}"/>
                  </a:ext>
                </a:extLst>
              </p:cNvPr>
              <p:cNvSpPr>
                <a:spLocks noGrp="1"/>
              </p:cNvSpPr>
              <p:nvPr>
                <p:ph type="body" sz="quarter" idx="10"/>
              </p:nvPr>
            </p:nvSpPr>
            <p:spPr/>
            <p:txBody>
              <a:bodyPr>
                <a:normAutofit/>
              </a:bodyPr>
              <a:lstStyle/>
              <a:p>
                <a:r>
                  <a:rPr lang="en-US" sz="2000" dirty="0"/>
                  <a:t>EGO for constrained optimization</a:t>
                </a:r>
              </a:p>
              <a:p>
                <a:pPr lvl="1"/>
                <a:r>
                  <a:rPr lang="en-US" dirty="0"/>
                  <a:t>Need surrogates for </a:t>
                </a:r>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𝑦</m:t>
                        </m:r>
                      </m:e>
                    </m:acc>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𝑔</m:t>
                        </m:r>
                      </m:e>
                    </m:acc>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endParaRPr lang="en-US" dirty="0"/>
              </a:p>
              <a:p>
                <a:r>
                  <a:rPr lang="en-US" sz="2000" dirty="0"/>
                  <a:t>Same sample for both surrogates</a:t>
                </a:r>
              </a:p>
              <a:p>
                <a:pPr lvl="1"/>
                <a:r>
                  <a:rPr lang="en-US" dirty="0"/>
                  <a:t>Objective to minimize, but constraint for finding boundary</a:t>
                </a:r>
              </a:p>
              <a:p>
                <a:pPr lvl="1"/>
                <a:r>
                  <a:rPr lang="en-US" dirty="0"/>
                  <a:t>EI and PI are customized for objective, but not constraint</a:t>
                </a:r>
              </a:p>
              <a:p>
                <a:r>
                  <a:rPr lang="en-US" sz="2000" dirty="0"/>
                  <a:t>Feasibility: </a:t>
                </a:r>
                <a14:m>
                  <m:oMath xmlns:m="http://schemas.openxmlformats.org/officeDocument/2006/math">
                    <m:r>
                      <a:rPr lang="en-US" sz="2000" i="1">
                        <a:latin typeface="Cambria Math" panose="02040503050406030204" pitchFamily="18" charset="0"/>
                      </a:rPr>
                      <m:t>𝐹</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r>
                      <a:rPr lang="en-US" sz="200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max</m:t>
                        </m:r>
                      </m:fName>
                      <m:e>
                        <m:d>
                          <m:dPr>
                            <m:ctrlPr>
                              <a:rPr lang="en-US" sz="2000" i="1">
                                <a:latin typeface="Cambria Math" panose="02040503050406030204" pitchFamily="18" charset="0"/>
                              </a:rPr>
                            </m:ctrlPr>
                          </m:dPr>
                          <m:e>
                            <m:r>
                              <a:rPr lang="en-US" sz="2000" i="1">
                                <a:latin typeface="Cambria Math" panose="02040503050406030204" pitchFamily="18" charset="0"/>
                              </a:rPr>
                              <m:t>𝜖</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𝑔</m:t>
                                    </m:r>
                                  </m:e>
                                </m:acc>
                                <m:r>
                                  <a:rPr lang="en-US" sz="2000" i="1">
                                    <a:latin typeface="Cambria Math" panose="02040503050406030204" pitchFamily="18" charset="0"/>
                                  </a:rPr>
                                  <m:t>−</m:t>
                                </m:r>
                                <m:r>
                                  <a:rPr lang="en-US" sz="2000" i="1">
                                    <a:latin typeface="Cambria Math" panose="02040503050406030204" pitchFamily="18" charset="0"/>
                                  </a:rPr>
                                  <m:t>𝐺</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e>
                            </m:d>
                            <m:r>
                              <a:rPr lang="en-US" sz="2000" i="1">
                                <a:latin typeface="Cambria Math" panose="02040503050406030204" pitchFamily="18" charset="0"/>
                              </a:rPr>
                              <m:t>,0</m:t>
                            </m:r>
                          </m:e>
                        </m:d>
                      </m:e>
                    </m:func>
                  </m:oMath>
                </a14:m>
                <a:endParaRPr lang="en-US" sz="2000" dirty="0"/>
              </a:p>
              <a:p>
                <a:pPr lvl="1"/>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i="1">
                            <a:latin typeface="Cambria Math" panose="02040503050406030204" pitchFamily="18" charset="0"/>
                          </a:rPr>
                          <m:t>𝑔</m:t>
                        </m:r>
                      </m:sub>
                      <m:sup>
                        <m:r>
                          <a:rPr lang="en-US" i="1">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𝜖</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𝑔</m:t>
                        </m:r>
                      </m:sub>
                    </m:sSub>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r>
                  <a:rPr lang="en-US" dirty="0"/>
                  <a:t>: uncertainty in surrogate</a:t>
                </a:r>
              </a:p>
              <a:p>
                <a:pPr lvl="1"/>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b="1" i="1">
                            <a:latin typeface="Cambria Math" panose="02040503050406030204" pitchFamily="18" charset="0"/>
                          </a:rPr>
                          <m:t>𝐱</m:t>
                        </m:r>
                      </m:e>
                    </m:d>
                    <m:r>
                      <a:rPr lang="en-US" b="0" i="1" smtClean="0">
                        <a:latin typeface="Cambria Math" panose="02040503050406030204" pitchFamily="18" charset="0"/>
                      </a:rPr>
                      <m:t>&gt;0</m:t>
                    </m:r>
                  </m:oMath>
                </a14:m>
                <a:r>
                  <a:rPr lang="en-US" dirty="0"/>
                  <a:t> when the predicted constraint boundary is less than </a:t>
                </a:r>
                <a14:m>
                  <m:oMath xmlns:m="http://schemas.openxmlformats.org/officeDocument/2006/math">
                    <m:r>
                      <a:rPr lang="en-US" i="1">
                        <a:latin typeface="Cambria Math" panose="02040503050406030204" pitchFamily="18" charset="0"/>
                      </a:rPr>
                      <m:t>𝜖</m:t>
                    </m:r>
                    <m:d>
                      <m:dPr>
                        <m:ctrlPr>
                          <a:rPr lang="en-US" i="1">
                            <a:latin typeface="Cambria Math" panose="02040503050406030204" pitchFamily="18" charset="0"/>
                          </a:rPr>
                        </m:ctrlPr>
                      </m:dPr>
                      <m:e>
                        <m:r>
                          <a:rPr lang="en-US" b="1" i="1">
                            <a:latin typeface="Cambria Math" panose="02040503050406030204" pitchFamily="18" charset="0"/>
                          </a:rPr>
                          <m:t>𝐱</m:t>
                        </m:r>
                      </m:e>
                    </m:d>
                  </m:oMath>
                </a14:m>
                <a:endParaRPr lang="en-US" dirty="0"/>
              </a:p>
              <a:p>
                <a:pPr lvl="1"/>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b="1" i="1">
                            <a:latin typeface="Cambria Math" panose="02040503050406030204" pitchFamily="18" charset="0"/>
                          </a:rPr>
                          <m:t>𝐱</m:t>
                        </m:r>
                      </m:e>
                    </m:d>
                    <m:r>
                      <a:rPr lang="en-US" b="1" i="1" smtClean="0">
                        <a:latin typeface="Cambria Math" panose="02040503050406030204" pitchFamily="18" charset="0"/>
                      </a:rPr>
                      <m:t>=</m:t>
                    </m:r>
                    <m:r>
                      <a:rPr lang="en-US" b="0" i="1" smtClean="0">
                        <a:latin typeface="Cambria Math" panose="02040503050406030204" pitchFamily="18" charset="0"/>
                      </a:rPr>
                      <m:t>0</m:t>
                    </m:r>
                  </m:oMath>
                </a14:m>
                <a:r>
                  <a:rPr lang="en-US" dirty="0"/>
                  <a:t> when constraint is inactive. Only positive when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r>
                      <a:rPr lang="en-US" i="1">
                        <a:latin typeface="Cambria Math" panose="02040503050406030204" pitchFamily="18" charset="0"/>
                      </a:rPr>
                      <m:t>−</m:t>
                    </m:r>
                    <m:r>
                      <a:rPr lang="en-US" i="1">
                        <a:latin typeface="Cambria Math" panose="02040503050406030204" pitchFamily="18" charset="0"/>
                      </a:rPr>
                      <m:t>𝜖</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r>
                      <a:rPr lang="en-US" i="1">
                        <a:latin typeface="Cambria Math" panose="02040503050406030204" pitchFamily="18" charset="0"/>
                      </a:rPr>
                      <m:t>𝑔</m:t>
                    </m:r>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𝑔</m:t>
                        </m:r>
                      </m:e>
                    </m:acc>
                    <m:r>
                      <a:rPr lang="en-US" i="1">
                        <a:latin typeface="Cambria Math" panose="02040503050406030204" pitchFamily="18" charset="0"/>
                      </a:rPr>
                      <m:t>+</m:t>
                    </m:r>
                    <m:r>
                      <a:rPr lang="en-US" i="1">
                        <a:latin typeface="Cambria Math" panose="02040503050406030204" pitchFamily="18" charset="0"/>
                      </a:rPr>
                      <m:t>𝜖</m:t>
                    </m:r>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endParaRPr lang="en-US" dirty="0"/>
              </a:p>
              <a:p>
                <a:endParaRPr lang="en-US" sz="2000" dirty="0"/>
              </a:p>
            </p:txBody>
          </p:sp>
        </mc:Choice>
        <mc:Fallback>
          <p:sp>
            <p:nvSpPr>
              <p:cNvPr id="2" name="Text Placeholder 1">
                <a:extLst>
                  <a:ext uri="{FF2B5EF4-FFF2-40B4-BE49-F238E27FC236}">
                    <a16:creationId xmlns:a16="http://schemas.microsoft.com/office/drawing/2014/main" id="{AF9E7431-4558-0EE3-85C2-09922B2BBDF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24DBD27-1B78-FBAB-79CC-B6BD8E6B7674}"/>
              </a:ext>
            </a:extLst>
          </p:cNvPr>
          <p:cNvSpPr>
            <a:spLocks noGrp="1"/>
          </p:cNvSpPr>
          <p:nvPr>
            <p:ph type="title"/>
          </p:nvPr>
        </p:nvSpPr>
        <p:spPr/>
        <p:txBody>
          <a:bodyPr>
            <a:normAutofit fontScale="90000"/>
          </a:bodyPr>
          <a:lstStyle/>
          <a:p>
            <a:r>
              <a:rPr lang="en-US" dirty="0"/>
              <a:t>Expected Feasibility (EF)</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33E8302E-4B20-B484-F7DC-BBAC4FD94903}"/>
                  </a:ext>
                </a:extLst>
              </p:cNvPr>
              <p:cNvSpPr txBox="1"/>
              <p:nvPr/>
            </p:nvSpPr>
            <p:spPr>
              <a:xfrm>
                <a:off x="4448248" y="586892"/>
                <a:ext cx="2299540"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panose="02040503050406030204" pitchFamily="18" charset="0"/>
                        </a:rPr>
                        <m:t>minimize</m:t>
                      </m:r>
                      <m:r>
                        <a:rPr lang="en-US" sz="2000" i="1">
                          <a:latin typeface="Cambria Math" panose="02040503050406030204" pitchFamily="18" charset="0"/>
                        </a:rPr>
                        <m:t> </m:t>
                      </m:r>
                      <m:r>
                        <a:rPr lang="en-US" sz="2000" i="1">
                          <a:latin typeface="Cambria Math" panose="02040503050406030204" pitchFamily="18" charset="0"/>
                        </a:rPr>
                        <m:t>𝑦</m:t>
                      </m:r>
                      <m:d>
                        <m:dPr>
                          <m:ctrlPr>
                            <a:rPr lang="en-US" sz="2000" i="1">
                              <a:latin typeface="Cambria Math" panose="02040503050406030204" pitchFamily="18" charset="0"/>
                            </a:rPr>
                          </m:ctrlPr>
                        </m:dPr>
                        <m:e>
                          <m:r>
                            <a:rPr lang="en-US" sz="2000" b="1" i="1">
                              <a:latin typeface="Cambria Math" panose="02040503050406030204" pitchFamily="18" charset="0"/>
                            </a:rPr>
                            <m:t>𝐱</m:t>
                          </m:r>
                        </m:e>
                      </m:d>
                    </m:oMath>
                    <m:oMath xmlns:m="http://schemas.openxmlformats.org/officeDocument/2006/math">
                      <m:r>
                        <m:rPr>
                          <m:sty m:val="p"/>
                        </m:rPr>
                        <a:rPr lang="en-US" sz="2000" i="0">
                          <a:latin typeface="Cambria Math" panose="02040503050406030204" pitchFamily="18" charset="0"/>
                        </a:rPr>
                        <m:t>such</m:t>
                      </m:r>
                      <m:r>
                        <a:rPr lang="en-US" sz="2000" i="0">
                          <a:latin typeface="Cambria Math" panose="02040503050406030204" pitchFamily="18" charset="0"/>
                        </a:rPr>
                        <m:t> </m:t>
                      </m:r>
                      <m:r>
                        <m:rPr>
                          <m:sty m:val="p"/>
                        </m:rPr>
                        <a:rPr lang="en-US" sz="2000" i="0">
                          <a:latin typeface="Cambria Math" panose="02040503050406030204" pitchFamily="18" charset="0"/>
                        </a:rPr>
                        <m:t>that</m:t>
                      </m:r>
                      <m:r>
                        <a:rPr lang="en-US" sz="2000" i="1">
                          <a:latin typeface="Cambria Math" panose="02040503050406030204" pitchFamily="18" charset="0"/>
                        </a:rPr>
                        <m:t> </m:t>
                      </m:r>
                      <m:r>
                        <a:rPr lang="en-US" sz="2000" i="1">
                          <a:latin typeface="Cambria Math" panose="02040503050406030204" pitchFamily="18" charset="0"/>
                        </a:rPr>
                        <m:t>𝑔</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𝑔</m:t>
                          </m:r>
                        </m:e>
                      </m:acc>
                    </m:oMath>
                  </m:oMathPara>
                </a14:m>
                <a:endParaRPr lang="en-US" sz="2000" dirty="0"/>
              </a:p>
            </p:txBody>
          </p:sp>
        </mc:Choice>
        <mc:Fallback>
          <p:sp>
            <p:nvSpPr>
              <p:cNvPr id="4" name="TextBox 3">
                <a:extLst>
                  <a:ext uri="{FF2B5EF4-FFF2-40B4-BE49-F238E27FC236}">
                    <a16:creationId xmlns:a16="http://schemas.microsoft.com/office/drawing/2014/main" id="{33E8302E-4B20-B484-F7DC-BBAC4FD94903}"/>
                  </a:ext>
                </a:extLst>
              </p:cNvPr>
              <p:cNvSpPr txBox="1">
                <a:spLocks noRot="1" noChangeAspect="1" noMove="1" noResize="1" noEditPoints="1" noAdjustHandles="1" noChangeArrowheads="1" noChangeShapeType="1" noTextEdit="1"/>
              </p:cNvSpPr>
              <p:nvPr/>
            </p:nvSpPr>
            <p:spPr>
              <a:xfrm>
                <a:off x="4448248" y="586892"/>
                <a:ext cx="2299540" cy="707886"/>
              </a:xfrm>
              <a:prstGeom prst="rect">
                <a:avLst/>
              </a:prstGeom>
              <a:blipFill>
                <a:blip r:embed="rId3"/>
                <a:stretch>
                  <a:fillRect r="-10875" b="-8621"/>
                </a:stretch>
              </a:blipFill>
            </p:spPr>
            <p:txBody>
              <a:bodyPr/>
              <a:lstStyle/>
              <a:p>
                <a:r>
                  <a:rPr lang="en-US">
                    <a:noFill/>
                  </a:rPr>
                  <a:t> </a:t>
                </a:r>
              </a:p>
            </p:txBody>
          </p:sp>
        </mc:Fallback>
      </mc:AlternateContent>
    </p:spTree>
    <p:extLst>
      <p:ext uri="{BB962C8B-B14F-4D97-AF65-F5344CB8AC3E}">
        <p14:creationId xmlns:p14="http://schemas.microsoft.com/office/powerpoint/2010/main" val="127167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7B1F8BD3-2955-F4B6-D038-D13D7C1B1161}"/>
                  </a:ext>
                </a:extLst>
              </p:cNvPr>
              <p:cNvSpPr>
                <a:spLocks noGrp="1"/>
              </p:cNvSpPr>
              <p:nvPr>
                <p:ph type="body" sz="quarter" idx="10"/>
              </p:nvPr>
            </p:nvSpPr>
            <p:spPr/>
            <p:txBody>
              <a:bodyPr>
                <a:normAutofit/>
              </a:bodyPr>
              <a:lstStyle/>
              <a:p>
                <a:r>
                  <a:rPr lang="en-US" sz="2000" dirty="0"/>
                  <a:t>Expected feasibility (EF)</a:t>
                </a:r>
              </a:p>
              <a:p>
                <a:pPr>
                  <a:spcAft>
                    <a:spcPts val="1200"/>
                  </a:spcAft>
                </a:pPr>
                <a:endParaRPr lang="en-US" sz="2000" dirty="0"/>
              </a:p>
              <a:p>
                <a:pPr lvl="1"/>
                <a:r>
                  <a:rPr lang="en-US" dirty="0"/>
                  <a:t>normalization </a:t>
                </a:r>
                <a14:m>
                  <m:oMath xmlns:m="http://schemas.openxmlformats.org/officeDocument/2006/math">
                    <m:r>
                      <a:rPr lang="en-US" i="1">
                        <a:latin typeface="Cambria Math" panose="02040503050406030204" pitchFamily="18" charset="0"/>
                      </a:rPr>
                      <m:t>𝑍</m:t>
                    </m:r>
                    <m:r>
                      <a:rPr lang="en-US" i="1">
                        <a:latin typeface="Cambria Math" panose="02040503050406030204" pitchFamily="18" charset="0"/>
                      </a:rPr>
                      <m:t>=(</m:t>
                    </m:r>
                    <m:r>
                      <a:rPr lang="en-US" i="1">
                        <a:latin typeface="Cambria Math" panose="02040503050406030204" pitchFamily="18" charset="0"/>
                      </a:rPr>
                      <m:t>𝐺</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b="1" i="1">
                            <a:latin typeface="Cambria Math" panose="02040503050406030204" pitchFamily="18" charset="0"/>
                          </a:rPr>
                          <m:t>𝐱</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𝑔</m:t>
                        </m:r>
                      </m:sub>
                    </m:sSub>
                    <m:r>
                      <a:rPr lang="en-US" i="1">
                        <a:latin typeface="Cambria Math" panose="02040503050406030204" pitchFamily="18" charset="0"/>
                      </a:rPr>
                      <m:t>(</m:t>
                    </m:r>
                    <m:r>
                      <a:rPr lang="en-US" b="1" i="1">
                        <a:latin typeface="Cambria Math" panose="02040503050406030204" pitchFamily="18" charset="0"/>
                      </a:rPr>
                      <m:t>𝐱</m:t>
                    </m:r>
                    <m:r>
                      <a:rPr lang="en-US" i="1">
                        <a:latin typeface="Cambria Math" panose="02040503050406030204" pitchFamily="18" charset="0"/>
                      </a:rPr>
                      <m:t>)</m:t>
                    </m:r>
                  </m:oMath>
                </a14:m>
                <a:r>
                  <a:rPr lang="en-US" dirty="0"/>
                  <a:t>: PDF = </a:t>
                </a:r>
                <a14:m>
                  <m:oMath xmlns:m="http://schemas.openxmlformats.org/officeDocument/2006/math">
                    <m:r>
                      <a:rPr lang="en-US" i="1"/>
                      <m:t>𝜙</m:t>
                    </m:r>
                    <m:r>
                      <a:rPr lang="en-US" i="1"/>
                      <m:t>(</m:t>
                    </m:r>
                    <m:r>
                      <a:rPr lang="en-US" i="1"/>
                      <m:t>𝑧</m:t>
                    </m:r>
                    <m:r>
                      <a:rPr lang="en-US" i="1"/>
                      <m:t>)</m:t>
                    </m:r>
                  </m:oMath>
                </a14:m>
                <a:r>
                  <a:rPr lang="en-US" dirty="0"/>
                  <a:t>, CDF = </a:t>
                </a:r>
                <a14:m>
                  <m:oMath xmlns:m="http://schemas.openxmlformats.org/officeDocument/2006/math">
                    <m:r>
                      <m:rPr>
                        <m:sty m:val="p"/>
                      </m:rPr>
                      <a:rPr lang="en-US"/>
                      <m:t>Φ</m:t>
                    </m:r>
                    <m:r>
                      <a:rPr lang="en-US" i="1"/>
                      <m:t>(</m:t>
                    </m:r>
                    <m:r>
                      <a:rPr lang="en-US" i="1"/>
                      <m:t>𝑧</m:t>
                    </m:r>
                    <m:r>
                      <a:rPr lang="en-US" i="1"/>
                      <m:t>)</m:t>
                    </m:r>
                  </m:oMath>
                </a14:m>
                <a:endParaRPr lang="en-US" dirty="0"/>
              </a:p>
              <a:p>
                <a:pPr lvl="1"/>
                <a:endParaRPr lang="en-US" dirty="0"/>
              </a:p>
              <a:p>
                <a:pPr lvl="1"/>
                <a:endParaRPr lang="en-US" dirty="0"/>
              </a:p>
              <a:p>
                <a:pPr lvl="1"/>
                <a:endParaRPr lang="en-US" dirty="0"/>
              </a:p>
              <a:p>
                <a:pPr lvl="1"/>
                <a:r>
                  <a:rPr lang="en-US" dirty="0"/>
                  <a:t>First term increases when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is close to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𝑔</m:t>
                        </m:r>
                      </m:e>
                    </m:acc>
                  </m:oMath>
                </a14:m>
                <a:r>
                  <a:rPr lang="en-US" dirty="0"/>
                  <a:t> (exploitation)</a:t>
                </a:r>
              </a:p>
              <a:p>
                <a:pPr lvl="1"/>
                <a:r>
                  <a:rPr lang="en-US" dirty="0"/>
                  <a:t>Negative second term increases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𝑔</m:t>
                        </m:r>
                      </m:sub>
                    </m:sSub>
                    <m:d>
                      <m:dPr>
                        <m:ctrlPr>
                          <a:rPr lang="en-US" i="1">
                            <a:latin typeface="Cambria Math" panose="02040503050406030204" pitchFamily="18" charset="0"/>
                          </a:rPr>
                        </m:ctrlPr>
                      </m:dPr>
                      <m:e>
                        <m:r>
                          <a:rPr lang="en-US" b="1" i="1">
                            <a:latin typeface="Cambria Math" panose="02040503050406030204" pitchFamily="18" charset="0"/>
                          </a:rPr>
                          <m:t>𝐱</m:t>
                        </m:r>
                      </m:e>
                    </m:d>
                  </m:oMath>
                </a14:m>
                <a:r>
                  <a:rPr lang="en-US" dirty="0"/>
                  <a:t> increases (exploration)</a:t>
                </a:r>
              </a:p>
              <a:p>
                <a:r>
                  <a:rPr lang="en-US" sz="2000" dirty="0"/>
                  <a:t>New sample location: </a:t>
                </a:r>
                <a14:m>
                  <m:oMath xmlns:m="http://schemas.openxmlformats.org/officeDocument/2006/math">
                    <m:sSub>
                      <m:sSubPr>
                        <m:ctrlPr>
                          <a:rPr lang="en-US" sz="2000" i="1"/>
                        </m:ctrlPr>
                      </m:sSubPr>
                      <m:e>
                        <m:r>
                          <a:rPr lang="en-US" sz="2000" b="1" i="1"/>
                          <m:t>𝐱</m:t>
                        </m:r>
                      </m:e>
                      <m:sub>
                        <m:r>
                          <m:rPr>
                            <m:sty m:val="p"/>
                          </m:rPr>
                          <a:rPr lang="en-US" sz="2000"/>
                          <m:t>new</m:t>
                        </m:r>
                      </m:sub>
                    </m:sSub>
                    <m:r>
                      <a:rPr lang="en-US" sz="2000"/>
                      <m:t>=</m:t>
                    </m:r>
                    <m:func>
                      <m:funcPr>
                        <m:ctrlPr>
                          <a:rPr lang="en-US" sz="2000" i="1"/>
                        </m:ctrlPr>
                      </m:funcPr>
                      <m:fName>
                        <m:r>
                          <m:rPr>
                            <m:sty m:val="p"/>
                          </m:rPr>
                          <a:rPr lang="en-US" sz="2000"/>
                          <m:t>arg</m:t>
                        </m:r>
                      </m:fName>
                      <m:e>
                        <m:func>
                          <m:funcPr>
                            <m:ctrlPr>
                              <a:rPr lang="en-US" sz="2000" i="1"/>
                            </m:ctrlPr>
                          </m:funcPr>
                          <m:fName>
                            <m:limLow>
                              <m:limLowPr>
                                <m:ctrlPr>
                                  <a:rPr lang="en-US" sz="2000" i="1"/>
                                </m:ctrlPr>
                              </m:limLowPr>
                              <m:e>
                                <m:r>
                                  <m:rPr>
                                    <m:sty m:val="p"/>
                                  </m:rPr>
                                  <a:rPr lang="en-US" sz="2000"/>
                                  <m:t>max</m:t>
                                </m:r>
                              </m:e>
                              <m:lim>
                                <m:r>
                                  <a:rPr lang="en-US" sz="2000" b="1" i="1"/>
                                  <m:t>𝐱</m:t>
                                </m:r>
                              </m:lim>
                            </m:limLow>
                          </m:fName>
                          <m:e>
                            <m:r>
                              <a:rPr lang="en-US" sz="2000" i="1"/>
                              <m:t>𝐸𝐹</m:t>
                            </m:r>
                            <m:d>
                              <m:dPr>
                                <m:ctrlPr>
                                  <a:rPr lang="en-US" sz="2000" i="1"/>
                                </m:ctrlPr>
                              </m:dPr>
                              <m:e>
                                <m:r>
                                  <a:rPr lang="en-US" sz="2000" b="1" i="1"/>
                                  <m:t>𝐱</m:t>
                                </m:r>
                              </m:e>
                            </m:d>
                          </m:e>
                        </m:func>
                      </m:e>
                    </m:func>
                  </m:oMath>
                </a14:m>
                <a:endParaRPr lang="en-US" sz="2000" dirty="0"/>
              </a:p>
              <a:p>
                <a:r>
                  <a:rPr lang="en-US" sz="2000" dirty="0"/>
                  <a:t>Different strategies can be used for EI of </a:t>
                </a:r>
                <a14:m>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r>
                  <a:rPr lang="en-US" sz="2000" dirty="0"/>
                  <a:t> and EF of </a:t>
                </a:r>
                <a14:m>
                  <m:oMath xmlns:m="http://schemas.openxmlformats.org/officeDocument/2006/math">
                    <m:r>
                      <a:rPr lang="en-US" sz="2000" b="0" i="1" smtClean="0">
                        <a:latin typeface="Cambria Math" panose="02040503050406030204" pitchFamily="18" charset="0"/>
                      </a:rPr>
                      <m:t>𝑔</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a14:m>
                <a:endParaRPr lang="en-US" sz="2000" dirty="0"/>
              </a:p>
            </p:txBody>
          </p:sp>
        </mc:Choice>
        <mc:Fallback>
          <p:sp>
            <p:nvSpPr>
              <p:cNvPr id="2" name="Text Placeholder 1">
                <a:extLst>
                  <a:ext uri="{FF2B5EF4-FFF2-40B4-BE49-F238E27FC236}">
                    <a16:creationId xmlns:a16="http://schemas.microsoft.com/office/drawing/2014/main" id="{7B1F8BD3-2955-F4B6-D038-D13D7C1B116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E7D023F-47A5-7F19-00AA-C5F22EEB4201}"/>
              </a:ext>
            </a:extLst>
          </p:cNvPr>
          <p:cNvSpPr>
            <a:spLocks noGrp="1"/>
          </p:cNvSpPr>
          <p:nvPr>
            <p:ph type="title"/>
          </p:nvPr>
        </p:nvSpPr>
        <p:spPr/>
        <p:txBody>
          <a:bodyPr>
            <a:normAutofit fontScale="90000"/>
          </a:bodyPr>
          <a:lstStyle/>
          <a:p>
            <a:r>
              <a:rPr lang="en-US" dirty="0"/>
              <a:t>Expected Feasibility (EF) </a:t>
            </a:r>
            <a:r>
              <a:rPr lang="en-US" i="1" dirty="0"/>
              <a:t>cont</a:t>
            </a:r>
            <a:r>
              <a:rPr lang="en-US" dirty="0"/>
              <a:t>.</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BB326DF-1012-5D05-E0FE-FD8987A35B88}"/>
                  </a:ext>
                </a:extLst>
              </p:cNvPr>
              <p:cNvSpPr txBox="1"/>
              <p:nvPr/>
            </p:nvSpPr>
            <p:spPr>
              <a:xfrm>
                <a:off x="1196898" y="1015015"/>
                <a:ext cx="6008183" cy="8241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𝐸𝐹</m:t>
                      </m:r>
                      <m:d>
                        <m:dPr>
                          <m:ctrlPr>
                            <a:rPr lang="en-US" sz="2000" i="1">
                              <a:latin typeface="Cambria Math" panose="02040503050406030204" pitchFamily="18" charset="0"/>
                            </a:rPr>
                          </m:ctrlPr>
                        </m:dPr>
                        <m:e>
                          <m:r>
                            <a:rPr lang="en-US" sz="2000" b="1" i="1">
                              <a:latin typeface="Cambria Math" panose="02040503050406030204" pitchFamily="18" charset="0"/>
                            </a:rPr>
                            <m:t>𝐱</m:t>
                          </m:r>
                        </m:e>
                      </m:d>
                      <m:r>
                        <a:rPr lang="en-US" sz="2000" i="1">
                          <a:latin typeface="Cambria Math" panose="02040503050406030204" pitchFamily="18" charset="0"/>
                        </a:rPr>
                        <m:t>=</m:t>
                      </m:r>
                      <m:r>
                        <a:rPr lang="en-US" sz="2000" i="1">
                          <a:latin typeface="Cambria Math" panose="02040503050406030204" pitchFamily="18" charset="0"/>
                        </a:rPr>
                        <m:t>𝔼</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r>
                        <a:rPr lang="en-US" sz="2000">
                          <a:latin typeface="Cambria Math" panose="02040503050406030204" pitchFamily="18" charset="0"/>
                        </a:rPr>
                        <m:t>=</m:t>
                      </m:r>
                      <m:nary>
                        <m:naryPr>
                          <m:limLoc m:val="subSup"/>
                          <m:ctrlPr>
                            <a:rPr lang="en-US" sz="2000" i="1">
                              <a:latin typeface="Cambria Math" panose="02040503050406030204" pitchFamily="18" charset="0"/>
                            </a:rPr>
                          </m:ctrlPr>
                        </m:naryPr>
                        <m:sub>
                          <m:acc>
                            <m:accPr>
                              <m:chr m:val="̅"/>
                              <m:ctrlPr>
                                <a:rPr lang="en-US" sz="2000" i="1">
                                  <a:latin typeface="Cambria Math" panose="02040503050406030204" pitchFamily="18" charset="0"/>
                                </a:rPr>
                              </m:ctrlPr>
                            </m:accPr>
                            <m:e>
                              <m:r>
                                <a:rPr lang="en-US" sz="2000" i="1">
                                  <a:latin typeface="Cambria Math" panose="02040503050406030204" pitchFamily="18" charset="0"/>
                                </a:rPr>
                                <m:t>𝑔</m:t>
                              </m:r>
                            </m:e>
                          </m:acc>
                          <m:r>
                            <a:rPr lang="en-US" sz="2000" i="1">
                              <a:latin typeface="Cambria Math" panose="02040503050406030204" pitchFamily="18" charset="0"/>
                            </a:rPr>
                            <m:t>−</m:t>
                          </m:r>
                          <m:r>
                            <a:rPr lang="en-US" sz="2000" i="1">
                              <a:latin typeface="Cambria Math" panose="02040503050406030204" pitchFamily="18" charset="0"/>
                            </a:rPr>
                            <m:t>𝜖</m:t>
                          </m:r>
                        </m:sub>
                        <m:sup>
                          <m:acc>
                            <m:accPr>
                              <m:chr m:val="̅"/>
                              <m:ctrlPr>
                                <a:rPr lang="en-US" sz="2000" i="1">
                                  <a:latin typeface="Cambria Math" panose="02040503050406030204" pitchFamily="18" charset="0"/>
                                </a:rPr>
                              </m:ctrlPr>
                            </m:accPr>
                            <m:e>
                              <m:r>
                                <a:rPr lang="en-US" sz="2000" i="1">
                                  <a:latin typeface="Cambria Math" panose="02040503050406030204" pitchFamily="18" charset="0"/>
                                </a:rPr>
                                <m:t>𝑔</m:t>
                              </m:r>
                            </m:e>
                          </m:acc>
                          <m:r>
                            <a:rPr lang="en-US" sz="2000" i="1">
                              <a:latin typeface="Cambria Math" panose="02040503050406030204" pitchFamily="18" charset="0"/>
                            </a:rPr>
                            <m:t>+</m:t>
                          </m:r>
                          <m:r>
                            <a:rPr lang="en-US" sz="2000" i="1">
                              <a:latin typeface="Cambria Math" panose="02040503050406030204" pitchFamily="18" charset="0"/>
                            </a:rPr>
                            <m:t>𝜖</m:t>
                          </m:r>
                        </m:sup>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𝜖</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𝑔</m:t>
                                      </m:r>
                                    </m:e>
                                  </m:acc>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m:t>
                                  </m:r>
                                  <m:r>
                                    <a:rPr lang="en-US" sz="2000" b="1" i="1">
                                      <a:latin typeface="Cambria Math" panose="02040503050406030204" pitchFamily="18" charset="0"/>
                                    </a:rPr>
                                    <m:t>𝐱</m:t>
                                  </m:r>
                                  <m:r>
                                    <a:rPr lang="en-US" sz="2000" i="1">
                                      <a:latin typeface="Cambria Math" panose="02040503050406030204" pitchFamily="18" charset="0"/>
                                    </a:rPr>
                                    <m:t>)</m:t>
                                  </m:r>
                                </m:e>
                              </m:d>
                            </m:e>
                          </m:d>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𝐺</m:t>
                              </m:r>
                            </m:sub>
                          </m:sSub>
                          <m:d>
                            <m:dPr>
                              <m:ctrlPr>
                                <a:rPr lang="en-US" sz="2000" i="1">
                                  <a:latin typeface="Cambria Math" panose="02040503050406030204" pitchFamily="18" charset="0"/>
                                </a:rPr>
                              </m:ctrlPr>
                            </m:dPr>
                            <m:e>
                              <m:r>
                                <a:rPr lang="en-US" sz="2000" i="1">
                                  <a:latin typeface="Cambria Math" panose="02040503050406030204" pitchFamily="18" charset="0"/>
                                </a:rPr>
                                <m:t>𝑔</m:t>
                              </m:r>
                            </m:e>
                          </m:d>
                          <m:r>
                            <m:rPr>
                              <m:sty m:val="p"/>
                            </m:rPr>
                            <a:rPr lang="en-US" sz="2000">
                              <a:latin typeface="Cambria Math" panose="02040503050406030204" pitchFamily="18" charset="0"/>
                            </a:rPr>
                            <m:t>d</m:t>
                          </m:r>
                          <m:r>
                            <a:rPr lang="en-US" sz="2000" i="1">
                              <a:latin typeface="Cambria Math" panose="02040503050406030204" pitchFamily="18" charset="0"/>
                            </a:rPr>
                            <m:t>𝑔</m:t>
                          </m:r>
                        </m:e>
                      </m:nary>
                    </m:oMath>
                  </m:oMathPara>
                </a14:m>
                <a:endParaRPr lang="en-US" sz="2000" dirty="0"/>
              </a:p>
            </p:txBody>
          </p:sp>
        </mc:Choice>
        <mc:Fallback>
          <p:sp>
            <p:nvSpPr>
              <p:cNvPr id="4" name="TextBox 3">
                <a:extLst>
                  <a:ext uri="{FF2B5EF4-FFF2-40B4-BE49-F238E27FC236}">
                    <a16:creationId xmlns:a16="http://schemas.microsoft.com/office/drawing/2014/main" id="{1BB326DF-1012-5D05-E0FE-FD8987A35B88}"/>
                  </a:ext>
                </a:extLst>
              </p:cNvPr>
              <p:cNvSpPr txBox="1">
                <a:spLocks noRot="1" noChangeAspect="1" noMove="1" noResize="1" noEditPoints="1" noAdjustHandles="1" noChangeArrowheads="1" noChangeShapeType="1" noTextEdit="1"/>
              </p:cNvSpPr>
              <p:nvPr/>
            </p:nvSpPr>
            <p:spPr>
              <a:xfrm>
                <a:off x="1196898" y="1015015"/>
                <a:ext cx="6008183" cy="8241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9AF02B31-6C5C-4CEF-23BC-A5185E96DD5F}"/>
                  </a:ext>
                </a:extLst>
              </p:cNvPr>
              <p:cNvSpPr txBox="1"/>
              <p:nvPr/>
            </p:nvSpPr>
            <p:spPr>
              <a:xfrm>
                <a:off x="6945088" y="2720938"/>
                <a:ext cx="2024741" cy="7082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𝑧</m:t>
                              </m:r>
                            </m:e>
                          </m:acc>
                        </m:e>
                        <m:sup>
                          <m:r>
                            <a:rPr lang="en-US" i="0">
                              <a:latin typeface="Cambria Math" panose="02040503050406030204" pitchFamily="18" charset="0"/>
                            </a:rPr>
                            <m:t>±</m:t>
                          </m:r>
                        </m:sup>
                      </m:sSup>
                      <m:r>
                        <a:rPr lang="en-US" i="0">
                          <a:latin typeface="Cambria Math" panose="02040503050406030204" pitchFamily="18" charset="0"/>
                        </a:rPr>
                        <m:t>=</m:t>
                      </m:r>
                      <m:f>
                        <m:fPr>
                          <m:ctrlPr>
                            <a:rPr lang="en-US" i="1" smtClean="0">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𝑔</m:t>
                              </m:r>
                            </m:e>
                          </m:acc>
                          <m:r>
                            <a:rPr lang="en-US">
                              <a:latin typeface="Cambria Math" panose="02040503050406030204" pitchFamily="18" charset="0"/>
                            </a:rPr>
                            <m:t>±</m:t>
                          </m:r>
                          <m:r>
                            <a:rPr lang="en-US" i="1">
                              <a:latin typeface="Cambria Math" panose="02040503050406030204" pitchFamily="18" charset="0"/>
                            </a:rPr>
                            <m:t>𝜖</m:t>
                          </m:r>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𝑔</m:t>
                              </m:r>
                            </m:e>
                          </m:acc>
                          <m:d>
                            <m:dPr>
                              <m:ctrlPr>
                                <a:rPr lang="en-US" i="1">
                                  <a:latin typeface="Cambria Math" panose="02040503050406030204" pitchFamily="18" charset="0"/>
                                </a:rPr>
                              </m:ctrlPr>
                            </m:dPr>
                            <m:e>
                              <m:r>
                                <a:rPr lang="en-US" b="1">
                                  <a:latin typeface="Cambria Math" panose="02040503050406030204" pitchFamily="18" charset="0"/>
                                </a:rPr>
                                <m:t>𝐱</m:t>
                              </m:r>
                            </m:e>
                          </m:d>
                        </m:num>
                        <m:den>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𝑔</m:t>
                              </m:r>
                            </m:sub>
                          </m:sSub>
                        </m:den>
                      </m:f>
                    </m:oMath>
                  </m:oMathPara>
                </a14:m>
                <a:endParaRPr lang="en-US" dirty="0"/>
              </a:p>
            </p:txBody>
          </p:sp>
        </mc:Choice>
        <mc:Fallback>
          <p:sp>
            <p:nvSpPr>
              <p:cNvPr id="12" name="TextBox 11">
                <a:extLst>
                  <a:ext uri="{FF2B5EF4-FFF2-40B4-BE49-F238E27FC236}">
                    <a16:creationId xmlns:a16="http://schemas.microsoft.com/office/drawing/2014/main" id="{9AF02B31-6C5C-4CEF-23BC-A5185E96DD5F}"/>
                  </a:ext>
                </a:extLst>
              </p:cNvPr>
              <p:cNvSpPr txBox="1">
                <a:spLocks noRot="1" noChangeAspect="1" noMove="1" noResize="1" noEditPoints="1" noAdjustHandles="1" noChangeArrowheads="1" noChangeShapeType="1" noTextEdit="1"/>
              </p:cNvSpPr>
              <p:nvPr/>
            </p:nvSpPr>
            <p:spPr>
              <a:xfrm>
                <a:off x="6945088" y="2720938"/>
                <a:ext cx="2024741" cy="7082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F20CF5A-4F38-B054-8A6A-16FDD965349F}"/>
                  </a:ext>
                </a:extLst>
              </p:cNvPr>
              <p:cNvSpPr txBox="1"/>
              <p:nvPr/>
            </p:nvSpPr>
            <p:spPr>
              <a:xfrm>
                <a:off x="1010652" y="2552624"/>
                <a:ext cx="5316392" cy="1044901"/>
              </a:xfrm>
              <a:prstGeom prst="rect">
                <a:avLst/>
              </a:prstGeom>
              <a:solidFill>
                <a:srgbClr val="FFFF00"/>
              </a:solidFill>
              <a:ln w="19050">
                <a:solidFill>
                  <a:srgbClr val="0000FF"/>
                </a:solidFill>
              </a:ln>
            </p:spPr>
            <p:txBody>
              <a:bodyPr wrap="none" rtlCol="0">
                <a:spAutoFit/>
              </a:bodyPr>
              <a:lstStyle/>
              <a:p>
                <a14:m>
                  <m:oMathPara xmlns:m="http://schemas.openxmlformats.org/officeDocument/2006/math">
                    <m:oMathParaPr>
                      <m:jc m:val="centerGroup"/>
                    </m:oMathParaPr>
                    <m:oMath xmlns:m="http://schemas.openxmlformats.org/officeDocument/2006/math">
                      <m:r>
                        <a:rPr lang="en-US" sz="2000" i="1"/>
                        <m:t>𝐸𝐹</m:t>
                      </m:r>
                      <m:d>
                        <m:dPr>
                          <m:ctrlPr>
                            <a:rPr lang="en-US" sz="2000" i="1"/>
                          </m:ctrlPr>
                        </m:dPr>
                        <m:e>
                          <m:r>
                            <a:rPr lang="en-US" sz="2000" b="1" i="1"/>
                            <m:t>𝐱</m:t>
                          </m:r>
                        </m:e>
                      </m:d>
                      <m:r>
                        <a:rPr lang="en-US" sz="2000" i="1"/>
                        <m:t>=</m:t>
                      </m:r>
                      <m:d>
                        <m:dPr>
                          <m:ctrlPr>
                            <a:rPr lang="en-US" sz="2000" i="1"/>
                          </m:ctrlPr>
                        </m:dPr>
                        <m:e>
                          <m:acc>
                            <m:accPr>
                              <m:chr m:val="̂"/>
                              <m:ctrlPr>
                                <a:rPr lang="en-US" sz="2000" i="1"/>
                              </m:ctrlPr>
                            </m:accPr>
                            <m:e>
                              <m:r>
                                <a:rPr lang="en-US" sz="2000" i="1"/>
                                <m:t>𝑔</m:t>
                              </m:r>
                            </m:e>
                          </m:acc>
                          <m:d>
                            <m:dPr>
                              <m:ctrlPr>
                                <a:rPr lang="en-US" sz="2000" i="1"/>
                              </m:ctrlPr>
                            </m:dPr>
                            <m:e>
                              <m:r>
                                <a:rPr lang="en-US" sz="2000" b="1" i="1"/>
                                <m:t>𝐱</m:t>
                              </m:r>
                            </m:e>
                          </m:d>
                          <m:r>
                            <a:rPr lang="en-US" sz="2000" i="1"/>
                            <m:t>−</m:t>
                          </m:r>
                          <m:acc>
                            <m:accPr>
                              <m:chr m:val="̅"/>
                              <m:ctrlPr>
                                <a:rPr lang="en-US" sz="2000" i="1"/>
                              </m:ctrlPr>
                            </m:accPr>
                            <m:e>
                              <m:r>
                                <a:rPr lang="en-US" sz="2000" i="1"/>
                                <m:t>𝑔</m:t>
                              </m:r>
                            </m:e>
                          </m:acc>
                        </m:e>
                      </m:d>
                      <m:d>
                        <m:dPr>
                          <m:begChr m:val="["/>
                          <m:endChr m:val="]"/>
                          <m:ctrlPr>
                            <a:rPr lang="en-US" sz="2000" i="1"/>
                          </m:ctrlPr>
                        </m:dPr>
                        <m:e>
                          <m:r>
                            <a:rPr lang="en-US" sz="2000" i="1"/>
                            <m:t>2</m:t>
                          </m:r>
                          <m:r>
                            <m:rPr>
                              <m:sty m:val="p"/>
                            </m:rPr>
                            <a:rPr lang="en-US" sz="2000"/>
                            <m:t>Φ</m:t>
                          </m:r>
                          <m:d>
                            <m:dPr>
                              <m:ctrlPr>
                                <a:rPr lang="en-US" sz="2000" i="1"/>
                              </m:ctrlPr>
                            </m:dPr>
                            <m:e>
                              <m:acc>
                                <m:accPr>
                                  <m:chr m:val="̅"/>
                                  <m:ctrlPr>
                                    <a:rPr lang="en-US" sz="2000" i="1"/>
                                  </m:ctrlPr>
                                </m:accPr>
                                <m:e>
                                  <m:r>
                                    <a:rPr lang="en-US" sz="2000" i="1"/>
                                    <m:t>𝑧</m:t>
                                  </m:r>
                                </m:e>
                              </m:acc>
                            </m:e>
                          </m:d>
                          <m:r>
                            <a:rPr lang="en-US" sz="2000" i="1"/>
                            <m:t>−</m:t>
                          </m:r>
                          <m:r>
                            <m:rPr>
                              <m:sty m:val="p"/>
                            </m:rPr>
                            <a:rPr lang="en-US" sz="2000"/>
                            <m:t>Φ</m:t>
                          </m:r>
                          <m:d>
                            <m:dPr>
                              <m:ctrlPr>
                                <a:rPr lang="en-US" sz="2000" i="1"/>
                              </m:ctrlPr>
                            </m:dPr>
                            <m:e>
                              <m:sSup>
                                <m:sSupPr>
                                  <m:ctrlPr>
                                    <a:rPr lang="en-US" sz="2000" i="1"/>
                                  </m:ctrlPr>
                                </m:sSupPr>
                                <m:e>
                                  <m:acc>
                                    <m:accPr>
                                      <m:chr m:val="̅"/>
                                      <m:ctrlPr>
                                        <a:rPr lang="en-US" sz="2000" i="1"/>
                                      </m:ctrlPr>
                                    </m:accPr>
                                    <m:e>
                                      <m:r>
                                        <a:rPr lang="en-US" sz="2000" i="1"/>
                                        <m:t>𝑧</m:t>
                                      </m:r>
                                    </m:e>
                                  </m:acc>
                                </m:e>
                                <m:sup>
                                  <m:r>
                                    <a:rPr lang="en-US" sz="2000" i="1"/>
                                    <m:t>+</m:t>
                                  </m:r>
                                </m:sup>
                              </m:sSup>
                            </m:e>
                          </m:d>
                          <m:r>
                            <a:rPr lang="en-US" sz="2000" i="1"/>
                            <m:t>−</m:t>
                          </m:r>
                          <m:r>
                            <m:rPr>
                              <m:sty m:val="p"/>
                            </m:rPr>
                            <a:rPr lang="en-US" sz="2000"/>
                            <m:t>Φ</m:t>
                          </m:r>
                          <m:d>
                            <m:dPr>
                              <m:ctrlPr>
                                <a:rPr lang="en-US" sz="2000" i="1"/>
                              </m:ctrlPr>
                            </m:dPr>
                            <m:e>
                              <m:sSup>
                                <m:sSupPr>
                                  <m:ctrlPr>
                                    <a:rPr lang="en-US" sz="2000" i="1"/>
                                  </m:ctrlPr>
                                </m:sSupPr>
                                <m:e>
                                  <m:acc>
                                    <m:accPr>
                                      <m:chr m:val="̅"/>
                                      <m:ctrlPr>
                                        <a:rPr lang="en-US" sz="2000" i="1"/>
                                      </m:ctrlPr>
                                    </m:accPr>
                                    <m:e>
                                      <m:r>
                                        <a:rPr lang="en-US" sz="2000" i="1"/>
                                        <m:t>𝑧</m:t>
                                      </m:r>
                                    </m:e>
                                  </m:acc>
                                </m:e>
                                <m:sup>
                                  <m:r>
                                    <a:rPr lang="en-US" sz="2000" i="1"/>
                                    <m:t>−</m:t>
                                  </m:r>
                                </m:sup>
                              </m:sSup>
                            </m:e>
                          </m:d>
                        </m:e>
                      </m:d>
                    </m:oMath>
                    <m:oMath xmlns:m="http://schemas.openxmlformats.org/officeDocument/2006/math">
                      <m:r>
                        <a:rPr lang="en-US" sz="2000" i="1"/>
                        <m:t>             −</m:t>
                      </m:r>
                      <m:sSub>
                        <m:sSubPr>
                          <m:ctrlPr>
                            <a:rPr lang="en-US" sz="2000" i="1"/>
                          </m:ctrlPr>
                        </m:sSubPr>
                        <m:e>
                          <m:r>
                            <a:rPr lang="en-US" sz="2000" i="1"/>
                            <m:t>𝑠</m:t>
                          </m:r>
                        </m:e>
                        <m:sub>
                          <m:r>
                            <a:rPr lang="en-US" sz="2000" i="1"/>
                            <m:t>𝑔</m:t>
                          </m:r>
                        </m:sub>
                      </m:sSub>
                      <m:d>
                        <m:dPr>
                          <m:ctrlPr>
                            <a:rPr lang="en-US" sz="2000" i="1"/>
                          </m:ctrlPr>
                        </m:dPr>
                        <m:e>
                          <m:r>
                            <a:rPr lang="en-US" sz="2000" b="1" i="1"/>
                            <m:t>𝐱</m:t>
                          </m:r>
                        </m:e>
                      </m:d>
                      <m:d>
                        <m:dPr>
                          <m:begChr m:val="["/>
                          <m:endChr m:val="]"/>
                          <m:ctrlPr>
                            <a:rPr lang="en-US" sz="2000" i="1"/>
                          </m:ctrlPr>
                        </m:dPr>
                        <m:e>
                          <m:r>
                            <a:rPr lang="en-US" sz="2000" i="1"/>
                            <m:t>2</m:t>
                          </m:r>
                          <m:r>
                            <a:rPr lang="en-US" sz="2000" i="1"/>
                            <m:t>𝜙</m:t>
                          </m:r>
                          <m:d>
                            <m:dPr>
                              <m:ctrlPr>
                                <a:rPr lang="en-US" sz="2000" i="1"/>
                              </m:ctrlPr>
                            </m:dPr>
                            <m:e>
                              <m:acc>
                                <m:accPr>
                                  <m:chr m:val="̅"/>
                                  <m:ctrlPr>
                                    <a:rPr lang="en-US" sz="2000" i="1"/>
                                  </m:ctrlPr>
                                </m:accPr>
                                <m:e>
                                  <m:r>
                                    <a:rPr lang="en-US" sz="2000" i="1"/>
                                    <m:t>𝑧</m:t>
                                  </m:r>
                                </m:e>
                              </m:acc>
                            </m:e>
                          </m:d>
                          <m:r>
                            <a:rPr lang="en-US" sz="2000" i="1"/>
                            <m:t>−</m:t>
                          </m:r>
                          <m:r>
                            <a:rPr lang="en-US" sz="2000" i="1"/>
                            <m:t>𝜙</m:t>
                          </m:r>
                          <m:d>
                            <m:dPr>
                              <m:ctrlPr>
                                <a:rPr lang="en-US" sz="2000" i="1"/>
                              </m:ctrlPr>
                            </m:dPr>
                            <m:e>
                              <m:sSup>
                                <m:sSupPr>
                                  <m:ctrlPr>
                                    <a:rPr lang="en-US" sz="2000" i="1"/>
                                  </m:ctrlPr>
                                </m:sSupPr>
                                <m:e>
                                  <m:acc>
                                    <m:accPr>
                                      <m:chr m:val="̅"/>
                                      <m:ctrlPr>
                                        <a:rPr lang="en-US" sz="2000" i="1"/>
                                      </m:ctrlPr>
                                    </m:accPr>
                                    <m:e>
                                      <m:r>
                                        <a:rPr lang="en-US" sz="2000" i="1"/>
                                        <m:t>𝑧</m:t>
                                      </m:r>
                                    </m:e>
                                  </m:acc>
                                </m:e>
                                <m:sup>
                                  <m:r>
                                    <a:rPr lang="en-US" sz="2000" i="1"/>
                                    <m:t>+</m:t>
                                  </m:r>
                                </m:sup>
                              </m:sSup>
                            </m:e>
                          </m:d>
                          <m:r>
                            <a:rPr lang="en-US" sz="2000" i="1"/>
                            <m:t>−</m:t>
                          </m:r>
                          <m:r>
                            <a:rPr lang="en-US" sz="2000" i="1"/>
                            <m:t>𝜙</m:t>
                          </m:r>
                          <m:d>
                            <m:dPr>
                              <m:ctrlPr>
                                <a:rPr lang="en-US" sz="2000" i="1"/>
                              </m:ctrlPr>
                            </m:dPr>
                            <m:e>
                              <m:sSup>
                                <m:sSupPr>
                                  <m:ctrlPr>
                                    <a:rPr lang="en-US" sz="2000" i="1"/>
                                  </m:ctrlPr>
                                </m:sSupPr>
                                <m:e>
                                  <m:acc>
                                    <m:accPr>
                                      <m:chr m:val="̅"/>
                                      <m:ctrlPr>
                                        <a:rPr lang="en-US" sz="2000" i="1"/>
                                      </m:ctrlPr>
                                    </m:accPr>
                                    <m:e>
                                      <m:r>
                                        <a:rPr lang="en-US" sz="2000" i="1"/>
                                        <m:t>𝑧</m:t>
                                      </m:r>
                                    </m:e>
                                  </m:acc>
                                </m:e>
                                <m:sup>
                                  <m:r>
                                    <a:rPr lang="en-US" sz="2000" i="1"/>
                                    <m:t>−</m:t>
                                  </m:r>
                                </m:sup>
                              </m:sSup>
                            </m:e>
                          </m:d>
                        </m:e>
                      </m:d>
                    </m:oMath>
                    <m:oMath xmlns:m="http://schemas.openxmlformats.org/officeDocument/2006/math">
                      <m:r>
                        <a:rPr lang="en-US" sz="2000" i="1"/>
                        <m:t>             +</m:t>
                      </m:r>
                      <m:r>
                        <a:rPr lang="en-US" sz="2000" i="1"/>
                        <m:t>𝜖</m:t>
                      </m:r>
                      <m:d>
                        <m:dPr>
                          <m:ctrlPr>
                            <a:rPr lang="en-US" sz="2000" i="1"/>
                          </m:ctrlPr>
                        </m:dPr>
                        <m:e>
                          <m:r>
                            <a:rPr lang="en-US" sz="2000" b="1" i="1"/>
                            <m:t>𝐱</m:t>
                          </m:r>
                        </m:e>
                      </m:d>
                      <m:d>
                        <m:dPr>
                          <m:begChr m:val="["/>
                          <m:endChr m:val="]"/>
                          <m:ctrlPr>
                            <a:rPr lang="en-US" sz="2000" i="1"/>
                          </m:ctrlPr>
                        </m:dPr>
                        <m:e>
                          <m:r>
                            <m:rPr>
                              <m:sty m:val="p"/>
                            </m:rPr>
                            <a:rPr lang="en-US" sz="2000"/>
                            <m:t>Φ</m:t>
                          </m:r>
                          <m:d>
                            <m:dPr>
                              <m:ctrlPr>
                                <a:rPr lang="en-US" sz="2000" i="1"/>
                              </m:ctrlPr>
                            </m:dPr>
                            <m:e>
                              <m:sSup>
                                <m:sSupPr>
                                  <m:ctrlPr>
                                    <a:rPr lang="en-US" sz="2000" i="1"/>
                                  </m:ctrlPr>
                                </m:sSupPr>
                                <m:e>
                                  <m:acc>
                                    <m:accPr>
                                      <m:chr m:val="̅"/>
                                      <m:ctrlPr>
                                        <a:rPr lang="en-US" sz="2000" i="1"/>
                                      </m:ctrlPr>
                                    </m:accPr>
                                    <m:e>
                                      <m:r>
                                        <a:rPr lang="en-US" sz="2000" i="1"/>
                                        <m:t>𝑧</m:t>
                                      </m:r>
                                    </m:e>
                                  </m:acc>
                                </m:e>
                                <m:sup>
                                  <m:r>
                                    <a:rPr lang="en-US" sz="2000" i="1"/>
                                    <m:t>+</m:t>
                                  </m:r>
                                </m:sup>
                              </m:sSup>
                            </m:e>
                          </m:d>
                          <m:r>
                            <a:rPr lang="en-US" sz="2000" i="1"/>
                            <m:t>−</m:t>
                          </m:r>
                          <m:r>
                            <m:rPr>
                              <m:sty m:val="p"/>
                            </m:rPr>
                            <a:rPr lang="en-US" sz="2000"/>
                            <m:t>Φ</m:t>
                          </m:r>
                          <m:d>
                            <m:dPr>
                              <m:ctrlPr>
                                <a:rPr lang="en-US" sz="2000" i="1"/>
                              </m:ctrlPr>
                            </m:dPr>
                            <m:e>
                              <m:sSup>
                                <m:sSupPr>
                                  <m:ctrlPr>
                                    <a:rPr lang="en-US" sz="2000" i="1"/>
                                  </m:ctrlPr>
                                </m:sSupPr>
                                <m:e>
                                  <m:acc>
                                    <m:accPr>
                                      <m:chr m:val="̅"/>
                                      <m:ctrlPr>
                                        <a:rPr lang="en-US" sz="2000" i="1"/>
                                      </m:ctrlPr>
                                    </m:accPr>
                                    <m:e>
                                      <m:r>
                                        <a:rPr lang="en-US" sz="2000" i="1"/>
                                        <m:t>𝑧</m:t>
                                      </m:r>
                                    </m:e>
                                  </m:acc>
                                </m:e>
                                <m:sup>
                                  <m:r>
                                    <a:rPr lang="en-US" sz="2000" i="1"/>
                                    <m:t>−</m:t>
                                  </m:r>
                                </m:sup>
                              </m:sSup>
                            </m:e>
                          </m:d>
                        </m:e>
                      </m:d>
                    </m:oMath>
                  </m:oMathPara>
                </a14:m>
                <a:endParaRPr lang="en-US" sz="2000" dirty="0"/>
              </a:p>
            </p:txBody>
          </p:sp>
        </mc:Choice>
        <mc:Fallback>
          <p:sp>
            <p:nvSpPr>
              <p:cNvPr id="13" name="TextBox 12">
                <a:extLst>
                  <a:ext uri="{FF2B5EF4-FFF2-40B4-BE49-F238E27FC236}">
                    <a16:creationId xmlns:a16="http://schemas.microsoft.com/office/drawing/2014/main" id="{0F20CF5A-4F38-B054-8A6A-16FDD965349F}"/>
                  </a:ext>
                </a:extLst>
              </p:cNvPr>
              <p:cNvSpPr txBox="1">
                <a:spLocks noRot="1" noChangeAspect="1" noMove="1" noResize="1" noEditPoints="1" noAdjustHandles="1" noChangeArrowheads="1" noChangeShapeType="1" noTextEdit="1"/>
              </p:cNvSpPr>
              <p:nvPr/>
            </p:nvSpPr>
            <p:spPr>
              <a:xfrm>
                <a:off x="1010652" y="2552624"/>
                <a:ext cx="5316392" cy="1044901"/>
              </a:xfrm>
              <a:prstGeom prst="rect">
                <a:avLst/>
              </a:prstGeom>
              <a:blipFill>
                <a:blip r:embed="rId5"/>
                <a:stretch>
                  <a:fillRect t="-1724"/>
                </a:stretch>
              </a:blipFill>
              <a:ln w="19050">
                <a:solidFill>
                  <a:srgbClr val="0000FF"/>
                </a:solidFill>
              </a:ln>
            </p:spPr>
            <p:txBody>
              <a:bodyPr/>
              <a:lstStyle/>
              <a:p>
                <a:r>
                  <a:rPr lang="en-US">
                    <a:noFill/>
                  </a:rPr>
                  <a:t> </a:t>
                </a:r>
              </a:p>
            </p:txBody>
          </p:sp>
        </mc:Fallback>
      </mc:AlternateContent>
      <p:sp>
        <p:nvSpPr>
          <p:cNvPr id="15" name="Arrow: Right 14">
            <a:extLst>
              <a:ext uri="{FF2B5EF4-FFF2-40B4-BE49-F238E27FC236}">
                <a16:creationId xmlns:a16="http://schemas.microsoft.com/office/drawing/2014/main" id="{29759D4E-ACB2-AE16-7222-155F7BFEB153}"/>
              </a:ext>
            </a:extLst>
          </p:cNvPr>
          <p:cNvSpPr/>
          <p:nvPr/>
        </p:nvSpPr>
        <p:spPr>
          <a:xfrm>
            <a:off x="563510" y="2920446"/>
            <a:ext cx="371517" cy="21313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859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9AFFF-1C20-3CA3-87B5-24E7CCD4D0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143DA0E-DE59-1A34-2021-EA21E9DA9DDE}"/>
              </a:ext>
            </a:extLst>
          </p:cNvPr>
          <p:cNvSpPr>
            <a:spLocks noGrp="1"/>
          </p:cNvSpPr>
          <p:nvPr>
            <p:ph type="ctrTitle"/>
          </p:nvPr>
        </p:nvSpPr>
        <p:spPr>
          <a:xfrm>
            <a:off x="685800" y="1330712"/>
            <a:ext cx="7772400" cy="2269739"/>
          </a:xfrm>
        </p:spPr>
        <p:txBody>
          <a:bodyPr>
            <a:normAutofit/>
          </a:bodyPr>
          <a:lstStyle/>
          <a:p>
            <a:r>
              <a:rPr lang="en-US" dirty="0"/>
              <a:t>10.3</a:t>
            </a:r>
            <a:br>
              <a:rPr lang="en-US" dirty="0"/>
            </a:br>
            <a:br>
              <a:rPr lang="en-US" dirty="0"/>
            </a:br>
            <a:r>
              <a:rPr lang="en-US" dirty="0"/>
              <a:t>Efficient Global Optimization Using Polynomial Response Surface</a:t>
            </a:r>
          </a:p>
        </p:txBody>
      </p:sp>
      <p:sp>
        <p:nvSpPr>
          <p:cNvPr id="5" name="Subtitle 4">
            <a:extLst>
              <a:ext uri="{FF2B5EF4-FFF2-40B4-BE49-F238E27FC236}">
                <a16:creationId xmlns:a16="http://schemas.microsoft.com/office/drawing/2014/main" id="{51BB8930-0DEE-4DC0-8197-0061C78B875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5466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E0481FEE-D1F9-7968-AC99-9CB50D12FEB5}"/>
                  </a:ext>
                </a:extLst>
              </p:cNvPr>
              <p:cNvSpPr>
                <a:spLocks noGrp="1"/>
              </p:cNvSpPr>
              <p:nvPr>
                <p:ph type="body" sz="quarter" idx="10"/>
              </p:nvPr>
            </p:nvSpPr>
            <p:spPr/>
            <p:txBody>
              <a:bodyPr>
                <a:normAutofit/>
              </a:bodyPr>
              <a:lstStyle/>
              <a:p>
                <a:r>
                  <a:rPr lang="en-US" sz="2000" dirty="0"/>
                  <a:t>PRS provides prediction uncertainty</a:t>
                </a:r>
              </a:p>
              <a:p>
                <a:r>
                  <a:rPr lang="en-US" sz="2000" dirty="0"/>
                  <a:t>PRS predictions do not interpolate samples and the accuracy of PRS depends on the model-form</a:t>
                </a:r>
              </a:p>
              <a:p>
                <a:r>
                  <a:rPr lang="en-US" sz="2000" dirty="0"/>
                  <a:t>PRS prediction: </a:t>
                </a:r>
                <a14:m>
                  <m:oMath xmlns:m="http://schemas.openxmlformats.org/officeDocument/2006/math">
                    <m:acc>
                      <m:accPr>
                        <m:chr m:val="̂"/>
                        <m:ctrlPr>
                          <a:rPr lang="en-US" sz="2000" i="1"/>
                        </m:ctrlPr>
                      </m:accPr>
                      <m:e>
                        <m:r>
                          <a:rPr lang="en-US" sz="2000" i="1"/>
                          <m:t>𝑦</m:t>
                        </m:r>
                      </m:e>
                    </m:acc>
                    <m:r>
                      <a:rPr lang="en-US" sz="2000"/>
                      <m:t>(</m:t>
                    </m:r>
                    <m:r>
                      <a:rPr lang="en-US" sz="2000" b="1" i="1"/>
                      <m:t>𝐱</m:t>
                    </m:r>
                    <m:r>
                      <a:rPr lang="en-US" sz="2000"/>
                      <m:t>)=</m:t>
                    </m:r>
                    <m:sSup>
                      <m:sSupPr>
                        <m:ctrlPr>
                          <a:rPr lang="en-US" sz="2000" i="1"/>
                        </m:ctrlPr>
                      </m:sSupPr>
                      <m:e>
                        <m:r>
                          <a:rPr lang="en-US" sz="2000" b="1" i="1"/>
                          <m:t>𝛏</m:t>
                        </m:r>
                        <m:d>
                          <m:dPr>
                            <m:ctrlPr>
                              <a:rPr lang="en-US" sz="2000" i="1"/>
                            </m:ctrlPr>
                          </m:dPr>
                          <m:e>
                            <m:r>
                              <a:rPr lang="en-US" sz="2000" b="1" i="1"/>
                              <m:t>𝐱</m:t>
                            </m:r>
                          </m:e>
                        </m:d>
                      </m:e>
                      <m:sup>
                        <m:r>
                          <a:rPr lang="en-US" sz="2000" i="1"/>
                          <m:t>𝑇</m:t>
                        </m:r>
                      </m:sup>
                    </m:sSup>
                    <m:r>
                      <a:rPr lang="en-US" sz="2000" b="1" i="1"/>
                      <m:t>𝐛</m:t>
                    </m:r>
                  </m:oMath>
                </a14:m>
                <a:endParaRPr lang="en-US" sz="2000" dirty="0"/>
              </a:p>
              <a:p>
                <a:r>
                  <a:rPr lang="en-US" sz="2000" dirty="0"/>
                  <a:t>Regression equation: </a:t>
                </a:r>
                <a14:m>
                  <m:oMath xmlns:m="http://schemas.openxmlformats.org/officeDocument/2006/math">
                    <m:r>
                      <a:rPr lang="en-US" sz="2000" i="1"/>
                      <m:t>(</m:t>
                    </m:r>
                    <m:sSup>
                      <m:sSupPr>
                        <m:ctrlPr>
                          <a:rPr lang="en-US" sz="2000" i="1"/>
                        </m:ctrlPr>
                      </m:sSupPr>
                      <m:e>
                        <m:r>
                          <a:rPr lang="en-US" sz="2000" b="1" i="1"/>
                          <m:t>𝐗</m:t>
                        </m:r>
                      </m:e>
                      <m:sup>
                        <m:r>
                          <a:rPr lang="en-US" sz="2000" i="1"/>
                          <m:t>𝑇</m:t>
                        </m:r>
                      </m:sup>
                    </m:sSup>
                    <m:r>
                      <a:rPr lang="en-US" sz="2000" b="1" i="1"/>
                      <m:t>𝐗</m:t>
                    </m:r>
                    <m:r>
                      <a:rPr lang="en-US" sz="2000" b="1"/>
                      <m:t>)</m:t>
                    </m:r>
                    <m:r>
                      <a:rPr lang="en-US" sz="2000" b="1" i="1"/>
                      <m:t>𝐛</m:t>
                    </m:r>
                    <m:r>
                      <a:rPr lang="en-US" sz="2000"/>
                      <m:t>=</m:t>
                    </m:r>
                    <m:sSup>
                      <m:sSupPr>
                        <m:ctrlPr>
                          <a:rPr lang="en-US" sz="2000" i="1"/>
                        </m:ctrlPr>
                      </m:sSupPr>
                      <m:e>
                        <m:r>
                          <a:rPr lang="en-US" sz="2000" b="1" i="1"/>
                          <m:t>𝐗</m:t>
                        </m:r>
                      </m:e>
                      <m:sup>
                        <m:r>
                          <a:rPr lang="en-US" sz="2000" i="1"/>
                          <m:t>𝑇</m:t>
                        </m:r>
                      </m:sup>
                    </m:sSup>
                    <m:r>
                      <a:rPr lang="en-US" sz="2000" b="1" i="1"/>
                      <m:t>𝐲</m:t>
                    </m:r>
                  </m:oMath>
                </a14:m>
                <a:endParaRPr lang="en-US" sz="2000" dirty="0"/>
              </a:p>
              <a:p>
                <a:r>
                  <a:rPr lang="en-US" sz="2000" dirty="0"/>
                  <a:t>Prediction STD: </a:t>
                </a:r>
                <a14:m>
                  <m:oMath xmlns:m="http://schemas.openxmlformats.org/officeDocument/2006/math">
                    <m:sSub>
                      <m:sSubPr>
                        <m:ctrlPr>
                          <a:rPr lang="en-US" sz="2000" i="1"/>
                        </m:ctrlPr>
                      </m:sSubPr>
                      <m:e>
                        <m:r>
                          <a:rPr lang="en-US" sz="2000" i="1"/>
                          <m:t>𝑠</m:t>
                        </m:r>
                      </m:e>
                      <m:sub>
                        <m:r>
                          <a:rPr lang="en-US" sz="2000" i="1"/>
                          <m:t>𝑦</m:t>
                        </m:r>
                      </m:sub>
                    </m:sSub>
                    <m:r>
                      <a:rPr lang="en-US" sz="2000"/>
                      <m:t>(</m:t>
                    </m:r>
                    <m:r>
                      <a:rPr lang="en-US" sz="2000" b="1" i="1"/>
                      <m:t>𝐱</m:t>
                    </m:r>
                    <m:r>
                      <a:rPr lang="en-US" sz="2000"/>
                      <m:t>)=</m:t>
                    </m:r>
                    <m:acc>
                      <m:accPr>
                        <m:chr m:val="̂"/>
                        <m:ctrlPr>
                          <a:rPr lang="en-US" sz="2000" i="1"/>
                        </m:ctrlPr>
                      </m:accPr>
                      <m:e>
                        <m:r>
                          <a:rPr lang="en-US" sz="2000" i="1"/>
                          <m:t>𝜎</m:t>
                        </m:r>
                      </m:e>
                    </m:acc>
                    <m:rad>
                      <m:radPr>
                        <m:degHide m:val="on"/>
                        <m:ctrlPr>
                          <a:rPr lang="en-US" sz="2000" i="1"/>
                        </m:ctrlPr>
                      </m:radPr>
                      <m:deg/>
                      <m:e>
                        <m:sSup>
                          <m:sSupPr>
                            <m:ctrlPr>
                              <a:rPr lang="en-US" sz="2000" i="1"/>
                            </m:ctrlPr>
                          </m:sSupPr>
                          <m:e>
                            <m:r>
                              <a:rPr lang="en-US" sz="2000" b="1" i="1"/>
                              <m:t>𝛏</m:t>
                            </m:r>
                            <m:d>
                              <m:dPr>
                                <m:ctrlPr>
                                  <a:rPr lang="en-US" sz="2000" i="1"/>
                                </m:ctrlPr>
                              </m:dPr>
                              <m:e>
                                <m:r>
                                  <a:rPr lang="en-US" sz="2000" b="1" i="1"/>
                                  <m:t>𝐱</m:t>
                                </m:r>
                              </m:e>
                            </m:d>
                          </m:e>
                          <m:sup>
                            <m:r>
                              <a:rPr lang="en-US" sz="2000" i="1"/>
                              <m:t>𝑇</m:t>
                            </m:r>
                          </m:sup>
                        </m:sSup>
                        <m:sSup>
                          <m:sSupPr>
                            <m:ctrlPr>
                              <a:rPr lang="en-US" sz="2000" i="1"/>
                            </m:ctrlPr>
                          </m:sSupPr>
                          <m:e>
                            <m:d>
                              <m:dPr>
                                <m:ctrlPr>
                                  <a:rPr lang="en-US" sz="2000" i="1"/>
                                </m:ctrlPr>
                              </m:dPr>
                              <m:e>
                                <m:sSup>
                                  <m:sSupPr>
                                    <m:ctrlPr>
                                      <a:rPr lang="en-US" sz="2000" i="1"/>
                                    </m:ctrlPr>
                                  </m:sSupPr>
                                  <m:e>
                                    <m:r>
                                      <a:rPr lang="en-US" sz="2000" b="1" i="1"/>
                                      <m:t>𝐗</m:t>
                                    </m:r>
                                  </m:e>
                                  <m:sup>
                                    <m:r>
                                      <a:rPr lang="en-US" sz="2000" i="1"/>
                                      <m:t>𝑇</m:t>
                                    </m:r>
                                  </m:sup>
                                </m:sSup>
                                <m:r>
                                  <a:rPr lang="en-US" sz="2000" b="1" i="1"/>
                                  <m:t>𝐗</m:t>
                                </m:r>
                              </m:e>
                            </m:d>
                          </m:e>
                          <m:sup>
                            <m:r>
                              <a:rPr lang="en-US" sz="2000" i="1"/>
                              <m:t>−1</m:t>
                            </m:r>
                          </m:sup>
                        </m:sSup>
                        <m:r>
                          <a:rPr lang="en-US" sz="2000" b="1" i="1"/>
                          <m:t>𝛏</m:t>
                        </m:r>
                        <m:d>
                          <m:dPr>
                            <m:ctrlPr>
                              <a:rPr lang="en-US" sz="2000" i="1"/>
                            </m:ctrlPr>
                          </m:dPr>
                          <m:e>
                            <m:r>
                              <a:rPr lang="en-US" sz="2000" b="1" i="1"/>
                              <m:t>𝐱</m:t>
                            </m:r>
                          </m:e>
                        </m:d>
                      </m:e>
                    </m:rad>
                  </m:oMath>
                </a14:m>
                <a:endParaRPr lang="en-US" sz="2000" dirty="0"/>
              </a:p>
              <a:p>
                <a:r>
                  <a:rPr lang="en-US" sz="2000" dirty="0"/>
                  <a:t>Noise STD</a:t>
                </a:r>
              </a:p>
              <a:p>
                <a:endParaRPr lang="en-US" sz="2000" dirty="0"/>
              </a:p>
              <a:p>
                <a:r>
                  <a:rPr lang="en-US" sz="2000" dirty="0"/>
                  <a:t>We will use global search algorithm (such as GA) to find max EI</a:t>
                </a:r>
              </a:p>
              <a:p>
                <a:r>
                  <a:rPr lang="en-US" sz="2000" dirty="0"/>
                  <a:t>Object function </a:t>
                </a:r>
                <a:r>
                  <a:rPr lang="en-US" sz="2000" dirty="0" err="1"/>
                  <a:t>EGOfn.m</a:t>
                </a:r>
                <a:endParaRPr lang="en-US" sz="2000" dirty="0"/>
              </a:p>
            </p:txBody>
          </p:sp>
        </mc:Choice>
        <mc:Fallback>
          <p:sp>
            <p:nvSpPr>
              <p:cNvPr id="2" name="Text Placeholder 1">
                <a:extLst>
                  <a:ext uri="{FF2B5EF4-FFF2-40B4-BE49-F238E27FC236}">
                    <a16:creationId xmlns:a16="http://schemas.microsoft.com/office/drawing/2014/main" id="{E0481FEE-D1F9-7968-AC99-9CB50D12FEB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02283F5-CBB5-CF45-AD52-B31F89A4A072}"/>
              </a:ext>
            </a:extLst>
          </p:cNvPr>
          <p:cNvSpPr>
            <a:spLocks noGrp="1"/>
          </p:cNvSpPr>
          <p:nvPr>
            <p:ph type="title"/>
          </p:nvPr>
        </p:nvSpPr>
        <p:spPr/>
        <p:txBody>
          <a:bodyPr>
            <a:normAutofit fontScale="90000"/>
          </a:bodyPr>
          <a:lstStyle/>
          <a:p>
            <a:r>
              <a:rPr lang="en-US" dirty="0"/>
              <a:t>EGO using PRS</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C40AB4A-9833-1D20-8954-FF9DECBB5154}"/>
                  </a:ext>
                </a:extLst>
              </p:cNvPr>
              <p:cNvSpPr txBox="1"/>
              <p:nvPr/>
            </p:nvSpPr>
            <p:spPr>
              <a:xfrm>
                <a:off x="1883801" y="3552888"/>
                <a:ext cx="3468531" cy="10016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𝜎</m:t>
                          </m:r>
                        </m:e>
                      </m:acc>
                      <m:r>
                        <a:rPr lang="en-US" sz="2000" i="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r>
                                        <a:rPr lang="en-US" sz="2000" b="1" i="0">
                                          <a:latin typeface="Cambria Math" panose="02040503050406030204" pitchFamily="18" charset="0"/>
                                        </a:rPr>
                                        <m:t>𝐲</m:t>
                                      </m:r>
                                      <m:r>
                                        <a:rPr lang="en-US" sz="2000" b="0" i="0">
                                          <a:latin typeface="Cambria Math" panose="02040503050406030204" pitchFamily="18" charset="0"/>
                                        </a:rPr>
                                        <m:t>−</m:t>
                                      </m:r>
                                      <m:r>
                                        <a:rPr lang="en-US" sz="2000" b="1" i="0">
                                          <a:latin typeface="Cambria Math" panose="02040503050406030204" pitchFamily="18" charset="0"/>
                                        </a:rPr>
                                        <m:t>𝐗𝐛</m:t>
                                      </m:r>
                                    </m:e>
                                  </m:d>
                                </m:e>
                                <m:sup>
                                  <m:r>
                                    <a:rPr lang="en-US" sz="2000" b="0" i="1">
                                      <a:latin typeface="Cambria Math" panose="02040503050406030204" pitchFamily="18" charset="0"/>
                                    </a:rPr>
                                    <m:t>𝑇</m:t>
                                  </m:r>
                                </m:sup>
                              </m:sSup>
                              <m:d>
                                <m:dPr>
                                  <m:ctrlPr>
                                    <a:rPr lang="en-US" sz="2000" b="0" i="1">
                                      <a:latin typeface="Cambria Math" panose="02040503050406030204" pitchFamily="18" charset="0"/>
                                    </a:rPr>
                                  </m:ctrlPr>
                                </m:dPr>
                                <m:e>
                                  <m:r>
                                    <a:rPr lang="en-US" sz="2000" b="1" i="0">
                                      <a:latin typeface="Cambria Math" panose="02040503050406030204" pitchFamily="18" charset="0"/>
                                    </a:rPr>
                                    <m:t>𝐲</m:t>
                                  </m:r>
                                  <m:r>
                                    <a:rPr lang="en-US" sz="2000" b="0" i="0">
                                      <a:latin typeface="Cambria Math" panose="02040503050406030204" pitchFamily="18" charset="0"/>
                                    </a:rPr>
                                    <m:t>−</m:t>
                                  </m:r>
                                  <m:r>
                                    <a:rPr lang="en-US" sz="2000" b="1" i="0">
                                      <a:latin typeface="Cambria Math" panose="02040503050406030204" pitchFamily="18" charset="0"/>
                                    </a:rPr>
                                    <m:t>𝐗𝐛</m:t>
                                  </m:r>
                                </m:e>
                              </m:d>
                            </m:num>
                            <m:den>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r>
                                <a:rPr lang="en-US" sz="2000" b="0" i="0">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𝛽</m:t>
                                  </m:r>
                                </m:sub>
                              </m:sSub>
                            </m:den>
                          </m:f>
                        </m:e>
                      </m:rad>
                    </m:oMath>
                  </m:oMathPara>
                </a14:m>
                <a:endParaRPr lang="en-US" sz="2000" dirty="0"/>
              </a:p>
            </p:txBody>
          </p:sp>
        </mc:Choice>
        <mc:Fallback>
          <p:sp>
            <p:nvSpPr>
              <p:cNvPr id="9" name="TextBox 8">
                <a:extLst>
                  <a:ext uri="{FF2B5EF4-FFF2-40B4-BE49-F238E27FC236}">
                    <a16:creationId xmlns:a16="http://schemas.microsoft.com/office/drawing/2014/main" id="{8C40AB4A-9833-1D20-8954-FF9DECBB5154}"/>
                  </a:ext>
                </a:extLst>
              </p:cNvPr>
              <p:cNvSpPr txBox="1">
                <a:spLocks noRot="1" noChangeAspect="1" noMove="1" noResize="1" noEditPoints="1" noAdjustHandles="1" noChangeArrowheads="1" noChangeShapeType="1" noTextEdit="1"/>
              </p:cNvSpPr>
              <p:nvPr/>
            </p:nvSpPr>
            <p:spPr>
              <a:xfrm>
                <a:off x="1883801" y="3552888"/>
                <a:ext cx="3468531" cy="1001684"/>
              </a:xfrm>
              <a:prstGeom prst="rect">
                <a:avLst/>
              </a:prstGeom>
              <a:blipFill>
                <a:blip r:embed="rId3"/>
                <a:stretch>
                  <a:fillRect/>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4C6D53E-1038-D235-0516-75518D7875B5}"/>
              </a:ext>
            </a:extLst>
          </p:cNvPr>
          <p:cNvSpPr txBox="1"/>
          <p:nvPr/>
        </p:nvSpPr>
        <p:spPr>
          <a:xfrm>
            <a:off x="1182532" y="5568902"/>
            <a:ext cx="2225289" cy="738664"/>
          </a:xfrm>
          <a:prstGeom prst="rect">
            <a:avLst/>
          </a:prstGeom>
          <a:noFill/>
        </p:spPr>
        <p:txBody>
          <a:bodyPr wrap="none" rtlCol="0">
            <a:spAutoFit/>
          </a:bodyPr>
          <a:lstStyle/>
          <a:p>
            <a:r>
              <a:rPr lang="da-DK" sz="1400">
                <a:latin typeface="Courier New" panose="02070309020205020404" pitchFamily="49" charset="0"/>
                <a:cs typeface="Courier New" panose="02070309020205020404" pitchFamily="49" charset="0"/>
              </a:rPr>
              <a:t>function f=EGOfn(x)</a:t>
            </a:r>
          </a:p>
          <a:p>
            <a:r>
              <a:rPr lang="da-DK" sz="1400">
                <a:latin typeface="Courier New" panose="02070309020205020404" pitchFamily="49" charset="0"/>
                <a:cs typeface="Courier New" panose="02070309020205020404" pitchFamily="49" charset="0"/>
              </a:rPr>
              <a:t> f = sin(x);</a:t>
            </a:r>
          </a:p>
          <a:p>
            <a:r>
              <a:rPr lang="da-DK" sz="1400">
                <a:latin typeface="Courier New" panose="02070309020205020404" pitchFamily="49" charset="0"/>
                <a:cs typeface="Courier New" panose="02070309020205020404" pitchFamily="49" charset="0"/>
              </a:rPr>
              <a:t>end</a:t>
            </a:r>
            <a:endParaRPr lang="da-DK"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94941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C93B22-FDA4-9D4F-C727-748D261F65CB}"/>
              </a:ext>
            </a:extLst>
          </p:cNvPr>
          <p:cNvSpPr>
            <a:spLocks noGrp="1"/>
          </p:cNvSpPr>
          <p:nvPr>
            <p:ph type="title"/>
          </p:nvPr>
        </p:nvSpPr>
        <p:spPr/>
        <p:txBody>
          <a:bodyPr>
            <a:normAutofit fontScale="90000"/>
          </a:bodyPr>
          <a:lstStyle/>
          <a:p>
            <a:r>
              <a:rPr lang="en-US" dirty="0" err="1"/>
              <a:t>EGOPRS</a:t>
            </a:r>
            <a:endParaRPr lang="en-US" dirty="0"/>
          </a:p>
        </p:txBody>
      </p:sp>
      <p:sp>
        <p:nvSpPr>
          <p:cNvPr id="4" name="TextBox 3">
            <a:extLst>
              <a:ext uri="{FF2B5EF4-FFF2-40B4-BE49-F238E27FC236}">
                <a16:creationId xmlns:a16="http://schemas.microsoft.com/office/drawing/2014/main" id="{E68CFE13-A0B5-8E40-D92D-61886D73D839}"/>
              </a:ext>
            </a:extLst>
          </p:cNvPr>
          <p:cNvSpPr txBox="1"/>
          <p:nvPr/>
        </p:nvSpPr>
        <p:spPr>
          <a:xfrm>
            <a:off x="666893" y="584391"/>
            <a:ext cx="7619394" cy="6001643"/>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1	function [xs, ys, yp, ysig, nb]=EGOPRS(xs,ys,xp,nmax,range,p)</a:t>
            </a:r>
          </a:p>
          <a:p>
            <a:r>
              <a:rPr lang="en-US" sz="1200" noProof="1">
                <a:latin typeface="Courier New" panose="02070309020205020404" pitchFamily="49" charset="0"/>
                <a:cs typeface="Courier New" panose="02070309020205020404" pitchFamily="49" charset="0"/>
              </a:rPr>
              <a:t>2	% INPUTS  (xs, ys): initial sample pairs</a:t>
            </a:r>
          </a:p>
          <a:p>
            <a:r>
              <a:rPr lang="en-US" sz="1200" noProof="1">
                <a:latin typeface="Courier New" panose="02070309020205020404" pitchFamily="49" charset="0"/>
                <a:cs typeface="Courier New" panose="02070309020205020404" pitchFamily="49" charset="0"/>
              </a:rPr>
              <a:t>3	%         xp: np x NDV prediction points</a:t>
            </a:r>
          </a:p>
          <a:p>
            <a:r>
              <a:rPr lang="en-US" sz="1200" noProof="1">
                <a:latin typeface="Courier New" panose="02070309020205020404" pitchFamily="49" charset="0"/>
                <a:cs typeface="Courier New" panose="02070309020205020404" pitchFamily="49" charset="0"/>
              </a:rPr>
              <a:t>4	%         nmax: maximum number of samples</a:t>
            </a:r>
          </a:p>
          <a:p>
            <a:r>
              <a:rPr lang="en-US" sz="1200" noProof="1">
                <a:latin typeface="Courier New" panose="02070309020205020404" pitchFamily="49" charset="0"/>
                <a:cs typeface="Courier New" panose="02070309020205020404" pitchFamily="49" charset="0"/>
              </a:rPr>
              <a:t>5	%         range: range of design domain</a:t>
            </a:r>
          </a:p>
          <a:p>
            <a:r>
              <a:rPr lang="en-US" sz="1200" noProof="1">
                <a:latin typeface="Courier New" panose="02070309020205020404" pitchFamily="49" charset="0"/>
                <a:cs typeface="Courier New" panose="02070309020205020404" pitchFamily="49" charset="0"/>
              </a:rPr>
              <a:t>6	%         p: order or PRS</a:t>
            </a:r>
          </a:p>
          <a:p>
            <a:r>
              <a:rPr lang="en-US" sz="1200" noProof="1">
                <a:latin typeface="Courier New" panose="02070309020205020404" pitchFamily="49" charset="0"/>
                <a:cs typeface="Courier New" panose="02070309020205020404" pitchFamily="49" charset="0"/>
              </a:rPr>
              <a:t>7	% OUTPUTS (xs, ys): samples pairs included added samples</a:t>
            </a:r>
          </a:p>
          <a:p>
            <a:r>
              <a:rPr lang="en-US" sz="1200" noProof="1">
                <a:latin typeface="Courier New" panose="02070309020205020404" pitchFamily="49" charset="0"/>
                <a:cs typeface="Courier New" panose="02070309020205020404" pitchFamily="49" charset="0"/>
              </a:rPr>
              <a:t>8	%         yp: np x 1 mean predictions</a:t>
            </a:r>
          </a:p>
          <a:p>
            <a:r>
              <a:rPr lang="en-US" sz="1200" noProof="1">
                <a:latin typeface="Courier New" panose="02070309020205020404" pitchFamily="49" charset="0"/>
                <a:cs typeface="Courier New" panose="02070309020205020404" pitchFamily="49" charset="0"/>
              </a:rPr>
              <a:t>9	%         ysig: np x 1 prediction standard deviations</a:t>
            </a:r>
          </a:p>
          <a:p>
            <a:r>
              <a:rPr lang="en-US" sz="1200" noProof="1">
                <a:latin typeface="Courier New" panose="02070309020205020404" pitchFamily="49" charset="0"/>
                <a:cs typeface="Courier New" panose="02070309020205020404" pitchFamily="49" charset="0"/>
              </a:rPr>
              <a:t>10	%         nb: # of coefficients in trend function</a:t>
            </a:r>
          </a:p>
          <a:p>
            <a:r>
              <a:rPr lang="en-US" sz="1200" noProof="1">
                <a:latin typeface="Courier New" panose="02070309020205020404" pitchFamily="49" charset="0"/>
                <a:cs typeface="Courier New" panose="02070309020205020404" pitchFamily="49" charset="0"/>
              </a:rPr>
              <a:t>11	%</a:t>
            </a:r>
          </a:p>
          <a:p>
            <a:r>
              <a:rPr lang="en-US" sz="1200" noProof="1">
                <a:latin typeface="Courier New" panose="02070309020205020404" pitchFamily="49" charset="0"/>
                <a:cs typeface="Courier New" panose="02070309020205020404" pitchFamily="49" charset="0"/>
              </a:rPr>
              <a:t>12	 [ny,NDV]=size(xs);np=size(xp,1);                         % Size of samples</a:t>
            </a:r>
          </a:p>
          <a:p>
            <a:r>
              <a:rPr lang="en-US" sz="1200" noProof="1">
                <a:latin typeface="Courier New" panose="02070309020205020404" pitchFamily="49" charset="0"/>
                <a:cs typeface="Courier New" panose="02070309020205020404" pitchFamily="49" charset="0"/>
              </a:rPr>
              <a:t>13	 meanx=mean(xs);stdx=std(xs);xs=(xs-meanx)./stdx;% Scaling sample locations</a:t>
            </a:r>
          </a:p>
          <a:p>
            <a:r>
              <a:rPr lang="en-US" sz="1200" noProof="1">
                <a:latin typeface="Courier New" panose="02070309020205020404" pitchFamily="49" charset="0"/>
                <a:cs typeface="Courier New" panose="02070309020205020404" pitchFamily="49" charset="0"/>
              </a:rPr>
              <a:t>14	 meany=mean(ys); stdy=std(ys);ys=(ys-meany)/stdy;         % Scaling samples</a:t>
            </a:r>
          </a:p>
          <a:p>
            <a:r>
              <a:rPr lang="en-US" sz="1200" noProof="1">
                <a:latin typeface="Courier New" panose="02070309020205020404" pitchFamily="49" charset="0"/>
                <a:cs typeface="Courier New" panose="02070309020205020404" pitchFamily="49" charset="0"/>
              </a:rPr>
              <a:t>15	 xp=(xp-meanx)./stdx;                           % Scaling prediction points</a:t>
            </a:r>
          </a:p>
          <a:p>
            <a:r>
              <a:rPr lang="en-US" sz="1200" noProof="1">
                <a:latin typeface="Courier New" panose="02070309020205020404" pitchFamily="49" charset="0"/>
                <a:cs typeface="Courier New" panose="02070309020205020404" pitchFamily="49" charset="0"/>
              </a:rPr>
              <a:t>16	 range=(range-meanx)./stdx;                          % Scaling design space</a:t>
            </a:r>
          </a:p>
          <a:p>
            <a:r>
              <a:rPr lang="en-US" sz="1200" noProof="1">
                <a:latin typeface="Courier New" panose="02070309020205020404" pitchFamily="49" charset="0"/>
                <a:cs typeface="Courier New" panose="02070309020205020404" pitchFamily="49" charset="0"/>
              </a:rPr>
              <a:t>17	 nb=factorial(NDV+p)/(factorial(NDV)*factorial(p));   % No. of coefficients</a:t>
            </a:r>
          </a:p>
          <a:p>
            <a:r>
              <a:rPr lang="en-US" sz="1200" noProof="1">
                <a:latin typeface="Courier New" panose="02070309020205020404" pitchFamily="49" charset="0"/>
                <a:cs typeface="Courier New" panose="02070309020205020404" pitchFamily="49" charset="0"/>
              </a:rPr>
              <a:t>18	 %</a:t>
            </a:r>
          </a:p>
          <a:p>
            <a:r>
              <a:rPr lang="en-US" sz="1200" noProof="1">
                <a:latin typeface="Courier New" panose="02070309020205020404" pitchFamily="49" charset="0"/>
                <a:cs typeface="Courier New" panose="02070309020205020404" pitchFamily="49" charset="0"/>
              </a:rPr>
              <a:t>19	 fprintf("  ny     yPBS    maxEI     xNew     yNew\n")       % Table legend</a:t>
            </a:r>
          </a:p>
          <a:p>
            <a:r>
              <a:rPr lang="en-US" sz="1200" noProof="1">
                <a:latin typeface="Courier New" panose="02070309020205020404" pitchFamily="49" charset="0"/>
                <a:cs typeface="Courier New" panose="02070309020205020404" pitchFamily="49" charset="0"/>
              </a:rPr>
              <a:t>20	 for loop=ny:nmax                                                % EGO loop</a:t>
            </a:r>
          </a:p>
          <a:p>
            <a:r>
              <a:rPr lang="en-US" sz="1200" noProof="1">
                <a:latin typeface="Courier New" panose="02070309020205020404" pitchFamily="49" charset="0"/>
                <a:cs typeface="Courier New" panose="02070309020205020404" pitchFamily="49" charset="0"/>
              </a:rPr>
              <a:t>21	  X=basis(xs,NDV,p);                                        % Design matrix</a:t>
            </a:r>
          </a:p>
          <a:p>
            <a:r>
              <a:rPr lang="en-US" sz="1200" noProof="1">
                <a:latin typeface="Courier New" panose="02070309020205020404" pitchFamily="49" charset="0"/>
                <a:cs typeface="Courier New" panose="02070309020205020404" pitchFamily="49" charset="0"/>
              </a:rPr>
              <a:t>22	  b=(X'*X)\(X'*ys);                                           % Fitting PRS</a:t>
            </a:r>
          </a:p>
          <a:p>
            <a:r>
              <a:rPr lang="en-US" sz="1200" noProof="1">
                <a:latin typeface="Courier New" panose="02070309020205020404" pitchFamily="49" charset="0"/>
                <a:cs typeface="Courier New" panose="02070309020205020404" pitchFamily="49" charset="0"/>
              </a:rPr>
              <a:t>23	  %</a:t>
            </a:r>
          </a:p>
          <a:p>
            <a:r>
              <a:rPr lang="en-US" sz="1200" noProof="1">
                <a:latin typeface="Courier New" panose="02070309020205020404" pitchFamily="49" charset="0"/>
                <a:cs typeface="Courier New" panose="02070309020205020404" pitchFamily="49" charset="0"/>
              </a:rPr>
              <a:t>24	  % Optimization using EI to find a new sample location</a:t>
            </a:r>
          </a:p>
          <a:p>
            <a:r>
              <a:rPr lang="en-US" sz="1200" noProof="1">
                <a:latin typeface="Courier New" panose="02070309020205020404" pitchFamily="49" charset="0"/>
                <a:cs typeface="Courier New" panose="02070309020205020404" pitchFamily="49" charset="0"/>
              </a:rPr>
              <a:t>25	  par=struct('b',b,'nb',nb,'p',p,'sigma2',sum((ys-X*b).^2)/(ny-nb),...</a:t>
            </a:r>
          </a:p>
          <a:p>
            <a:r>
              <a:rPr lang="en-US" sz="1200" noProof="1">
                <a:latin typeface="Courier New" panose="02070309020205020404" pitchFamily="49" charset="0"/>
                <a:cs typeface="Courier New" panose="02070309020205020404" pitchFamily="49" charset="0"/>
              </a:rPr>
              <a:t>26	             'R',inv(X'*X),'yPBS',min(ys));         % Structure of database</a:t>
            </a:r>
          </a:p>
          <a:p>
            <a:r>
              <a:rPr lang="en-US" sz="1200" noProof="1">
                <a:latin typeface="Courier New" panose="02070309020205020404" pitchFamily="49" charset="0"/>
                <a:cs typeface="Courier New" panose="02070309020205020404" pitchFamily="49" charset="0"/>
              </a:rPr>
              <a:t>27	  opts=optimset('Display','off','TolFun',1e-6,'DiffMinChange',0.001);</a:t>
            </a:r>
          </a:p>
          <a:p>
            <a:r>
              <a:rPr lang="en-US" sz="1200" noProof="1">
                <a:latin typeface="Courier New" panose="02070309020205020404" pitchFamily="49" charset="0"/>
                <a:cs typeface="Courier New" panose="02070309020205020404" pitchFamily="49" charset="0"/>
              </a:rPr>
              <a:t>28	  xNew=ga(@(x) exImp(x,par),NDV,[],[],[],[],range(1,:),range(2,:),[],opts);</a:t>
            </a:r>
          </a:p>
          <a:p>
            <a:r>
              <a:rPr lang="en-US" sz="1200" noProof="1">
                <a:latin typeface="Courier New" panose="02070309020205020404" pitchFamily="49" charset="0"/>
                <a:cs typeface="Courier New" panose="02070309020205020404" pitchFamily="49" charset="0"/>
              </a:rPr>
              <a:t>29	  % Stopping criteria</a:t>
            </a:r>
          </a:p>
          <a:p>
            <a:r>
              <a:rPr lang="en-US" sz="1200" noProof="1">
                <a:latin typeface="Courier New" panose="02070309020205020404" pitchFamily="49" charset="0"/>
                <a:cs typeface="Courier New" panose="02070309020205020404" pitchFamily="49" charset="0"/>
              </a:rPr>
              <a:t>30	  if (loop==nmax||max(min(abs(xNew-xs)))&lt;1E-3||exImp(xNew,par)&gt;-1E-3)</a:t>
            </a:r>
          </a:p>
          <a:p>
            <a:r>
              <a:rPr lang="en-US" sz="1200" noProof="1">
                <a:latin typeface="Courier New" panose="02070309020205020404" pitchFamily="49" charset="0"/>
                <a:cs typeface="Courier New" panose="02070309020205020404" pitchFamily="49" charset="0"/>
              </a:rPr>
              <a:t>31	   fprintf('%4d %8.3g\n',loop,par.yPBS.*stdy+meany); break;</a:t>
            </a:r>
          </a:p>
          <a:p>
            <a:r>
              <a:rPr lang="en-US" sz="1200" noProof="1">
                <a:latin typeface="Courier New" panose="02070309020205020404" pitchFamily="49" charset="0"/>
                <a:cs typeface="Courier New" panose="02070309020205020404" pitchFamily="49" charset="0"/>
              </a:rPr>
              <a:t>32	  end </a:t>
            </a:r>
          </a:p>
        </p:txBody>
      </p:sp>
    </p:spTree>
    <p:extLst>
      <p:ext uri="{BB962C8B-B14F-4D97-AF65-F5344CB8AC3E}">
        <p14:creationId xmlns:p14="http://schemas.microsoft.com/office/powerpoint/2010/main" val="1705244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512B3DC-780B-0D54-2F99-E4EE2E8B6BD8}"/>
                  </a:ext>
                </a:extLst>
              </p:cNvPr>
              <p:cNvSpPr>
                <a:spLocks noGrp="1"/>
              </p:cNvSpPr>
              <p:nvPr>
                <p:ph type="body" sz="quarter" idx="10"/>
              </p:nvPr>
            </p:nvSpPr>
            <p:spPr/>
            <p:txBody>
              <a:bodyPr/>
              <a:lstStyle/>
              <a:p>
                <a:r>
                  <a:rPr lang="en-US" dirty="0"/>
                  <a:t>Iterative optimization</a:t>
                </a:r>
              </a:p>
              <a:p>
                <a:pPr lvl="1"/>
                <a:r>
                  <a:rPr lang="en-US" dirty="0"/>
                  <a:t>When functions are computationally expensive, surrogate modeling is often used to approximate</a:t>
                </a:r>
              </a:p>
              <a:p>
                <a:pPr lvl="1"/>
                <a:r>
                  <a:rPr lang="en-US" dirty="0"/>
                  <a:t>PRS: polynomials, Kriging: statistical correlation</a:t>
                </a:r>
              </a:p>
              <a:p>
                <a:r>
                  <a:rPr lang="en-US" dirty="0"/>
                  <a:t>Surrogate accuracy depends on the number of samples</a:t>
                </a:r>
              </a:p>
              <a:p>
                <a:pPr lvl="1"/>
                <a:r>
                  <a:rPr lang="en-US" dirty="0"/>
                  <a:t>difficult to decide how many samples are good enough in advance</a:t>
                </a:r>
              </a:p>
              <a:p>
                <a:r>
                  <a:rPr lang="en-US" dirty="0"/>
                  <a:t>Conventional surrogate-based optimization process</a:t>
                </a:r>
              </a:p>
              <a:p>
                <a:pPr lvl="1"/>
                <a:r>
                  <a:rPr lang="en-US" dirty="0"/>
                  <a:t>Build a surrogate with a fixed number of samples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perform optimization using the surrogate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check accuracy with the actual function at optimum</a:t>
                </a:r>
              </a:p>
              <a:p>
                <a:pPr lvl="1"/>
                <a:r>
                  <a:rPr lang="en-US" dirty="0"/>
                  <a:t>the true optimum design might be in the different location</a:t>
                </a:r>
              </a:p>
            </p:txBody>
          </p:sp>
        </mc:Choice>
        <mc:Fallback xmlns="">
          <p:sp>
            <p:nvSpPr>
              <p:cNvPr id="2" name="Text Placeholder 1">
                <a:extLst>
                  <a:ext uri="{FF2B5EF4-FFF2-40B4-BE49-F238E27FC236}">
                    <a16:creationId xmlns:a16="http://schemas.microsoft.com/office/drawing/2014/main" id="{2512B3DC-780B-0D54-2F99-E4EE2E8B6BD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07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EB0DD22-37E8-ABC4-C40C-8A343B18BB68}"/>
              </a:ext>
            </a:extLst>
          </p:cNvPr>
          <p:cNvSpPr>
            <a:spLocks noGrp="1"/>
          </p:cNvSpPr>
          <p:nvPr>
            <p:ph type="title"/>
          </p:nvPr>
        </p:nvSpPr>
        <p:spPr/>
        <p:txBody>
          <a:bodyPr>
            <a:normAutofit fontScale="90000"/>
          </a:bodyPr>
          <a:lstStyle/>
          <a:p>
            <a:r>
              <a:rPr lang="en-US" dirty="0"/>
              <a:t>Surrogate-Based Optimization</a:t>
            </a:r>
          </a:p>
        </p:txBody>
      </p:sp>
    </p:spTree>
    <p:extLst>
      <p:ext uri="{BB962C8B-B14F-4D97-AF65-F5344CB8AC3E}">
        <p14:creationId xmlns:p14="http://schemas.microsoft.com/office/powerpoint/2010/main" val="26658216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47E00-0146-D99A-3B57-52E664674F04}"/>
              </a:ext>
            </a:extLst>
          </p:cNvPr>
          <p:cNvSpPr txBox="1"/>
          <p:nvPr/>
        </p:nvSpPr>
        <p:spPr>
          <a:xfrm>
            <a:off x="625642" y="687517"/>
            <a:ext cx="7619394" cy="3970318"/>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33	  %</a:t>
            </a:r>
          </a:p>
          <a:p>
            <a:r>
              <a:rPr lang="en-US" sz="1200" noProof="1">
                <a:latin typeface="Courier New" panose="02070309020205020404" pitchFamily="49" charset="0"/>
                <a:cs typeface="Courier New" panose="02070309020205020404" pitchFamily="49" charset="0"/>
              </a:rPr>
              <a:t>34	  fprintf('%4d %8.3g %8.3g',loop,par.yPBS.*stdy+meany,-exImp(xNew,par));</a:t>
            </a:r>
          </a:p>
          <a:p>
            <a:r>
              <a:rPr lang="en-US" sz="1200" noProof="1">
                <a:latin typeface="Courier New" panose="02070309020205020404" pitchFamily="49" charset="0"/>
                <a:cs typeface="Courier New" panose="02070309020205020404" pitchFamily="49" charset="0"/>
              </a:rPr>
              <a:t>35	  xs=[xs;xNew]; ny=ny+1;                              % Adding a new sample</a:t>
            </a:r>
          </a:p>
          <a:p>
            <a:r>
              <a:rPr lang="en-US" sz="1200" noProof="1">
                <a:latin typeface="Courier New" panose="02070309020205020404" pitchFamily="49" charset="0"/>
                <a:cs typeface="Courier New" panose="02070309020205020404" pitchFamily="49" charset="0"/>
              </a:rPr>
              <a:t>36	  yNew=(EGOfn(xNew.*stdx+meanx)-meany)/stdy; ys=[ys;yNew];</a:t>
            </a:r>
          </a:p>
          <a:p>
            <a:r>
              <a:rPr lang="en-US" sz="1200" noProof="1">
                <a:latin typeface="Courier New" panose="02070309020205020404" pitchFamily="49" charset="0"/>
                <a:cs typeface="Courier New" panose="02070309020205020404" pitchFamily="49" charset="0"/>
              </a:rPr>
              <a:t>37	  fprintf(' %8.3g',xNew.*stdx+meanx);fprintf(' %8.3g\n',yNew*stdy+meany);</a:t>
            </a:r>
          </a:p>
          <a:p>
            <a:r>
              <a:rPr lang="en-US" sz="1200" noProof="1">
                <a:latin typeface="Courier New" panose="02070309020205020404" pitchFamily="49" charset="0"/>
                <a:cs typeface="Courier New" panose="02070309020205020404" pitchFamily="49" charset="0"/>
              </a:rPr>
              <a:t>38	 end</a:t>
            </a:r>
          </a:p>
          <a:p>
            <a:r>
              <a:rPr lang="en-US" sz="1200" noProof="1">
                <a:latin typeface="Courier New" panose="02070309020205020404" pitchFamily="49" charset="0"/>
                <a:cs typeface="Courier New" panose="02070309020205020404" pitchFamily="49" charset="0"/>
              </a:rPr>
              <a:t>39	 xi=basis(xp,NDV,p);                    % Basis vector at prediction points</a:t>
            </a:r>
          </a:p>
          <a:p>
            <a:r>
              <a:rPr lang="en-US" sz="1200" noProof="1">
                <a:latin typeface="Courier New" panose="02070309020205020404" pitchFamily="49" charset="0"/>
                <a:cs typeface="Courier New" panose="02070309020205020404" pitchFamily="49" charset="0"/>
              </a:rPr>
              <a:t>40	 yp=(xi*b)*stdy+meany;                                    % PRS predictions</a:t>
            </a:r>
          </a:p>
          <a:p>
            <a:r>
              <a:rPr lang="en-US" sz="1200" noProof="1">
                <a:latin typeface="Courier New" panose="02070309020205020404" pitchFamily="49" charset="0"/>
                <a:cs typeface="Courier New" panose="02070309020205020404" pitchFamily="49" charset="0"/>
              </a:rPr>
              <a:t>41	 ysig=zeros(np,1);                                         % Prediction STD</a:t>
            </a:r>
          </a:p>
          <a:p>
            <a:r>
              <a:rPr lang="en-US" sz="1200" noProof="1">
                <a:latin typeface="Courier New" panose="02070309020205020404" pitchFamily="49" charset="0"/>
                <a:cs typeface="Courier New" panose="02070309020205020404" pitchFamily="49" charset="0"/>
              </a:rPr>
              <a:t>42	 for i=1:np, ysig(i)=sqrt(par.sigma2.*xi(i,:)*par.R*xi(i,:)')*stdy; end</a:t>
            </a:r>
          </a:p>
          <a:p>
            <a:r>
              <a:rPr lang="en-US" sz="1200" noProof="1">
                <a:latin typeface="Courier New" panose="02070309020205020404" pitchFamily="49" charset="0"/>
                <a:cs typeface="Courier New" panose="02070309020205020404" pitchFamily="49" charset="0"/>
              </a:rPr>
              <a:t>43	 xs=xs.*stdx+meanx;ys=ys*stdy+meany;                % Denormalizing samples</a:t>
            </a:r>
          </a:p>
          <a:p>
            <a:r>
              <a:rPr lang="en-US" sz="1200" noProof="1">
                <a:latin typeface="Courier New" panose="02070309020205020404" pitchFamily="49" charset="0"/>
                <a:cs typeface="Courier New" panose="02070309020205020404" pitchFamily="49" charset="0"/>
              </a:rPr>
              <a:t>44	end</a:t>
            </a:r>
          </a:p>
          <a:p>
            <a:r>
              <a:rPr lang="en-US" sz="1200" noProof="1">
                <a:latin typeface="Courier New" panose="02070309020205020404" pitchFamily="49" charset="0"/>
                <a:cs typeface="Courier New" panose="02070309020205020404" pitchFamily="49" charset="0"/>
              </a:rPr>
              <a:t>45	%</a:t>
            </a:r>
          </a:p>
          <a:p>
            <a:r>
              <a:rPr lang="en-US" sz="1200" noProof="1">
                <a:latin typeface="Courier New" panose="02070309020205020404" pitchFamily="49" charset="0"/>
                <a:cs typeface="Courier New" panose="02070309020205020404" pitchFamily="49" charset="0"/>
              </a:rPr>
              <a:t>46	</a:t>
            </a:r>
            <a:r>
              <a:rPr lang="en-US" sz="1200" b="1" noProof="1">
                <a:solidFill>
                  <a:srgbClr val="0000FF"/>
                </a:solidFill>
                <a:latin typeface="Courier New" panose="02070309020205020404" pitchFamily="49" charset="0"/>
                <a:cs typeface="Courier New" panose="02070309020205020404" pitchFamily="49" charset="0"/>
              </a:rPr>
              <a:t>function EI=exImp(x,par)</a:t>
            </a:r>
          </a:p>
          <a:p>
            <a:r>
              <a:rPr lang="en-US" sz="1200" noProof="1">
                <a:latin typeface="Courier New" panose="02070309020205020404" pitchFamily="49" charset="0"/>
                <a:cs typeface="Courier New" panose="02070309020205020404" pitchFamily="49" charset="0"/>
              </a:rPr>
              <a:t>47	 xi = basis(x,size(x,2),par.p);                              % Basis vector</a:t>
            </a:r>
          </a:p>
          <a:p>
            <a:r>
              <a:rPr lang="en-US" sz="1200" noProof="1">
                <a:latin typeface="Courier New" panose="02070309020205020404" pitchFamily="49" charset="0"/>
                <a:cs typeface="Courier New" panose="02070309020205020404" pitchFamily="49" charset="0"/>
              </a:rPr>
              <a:t>48	 yhat=xi*par.b;                                           % PRS predictions</a:t>
            </a:r>
          </a:p>
          <a:p>
            <a:r>
              <a:rPr lang="en-US" sz="1200" noProof="1">
                <a:latin typeface="Courier New" panose="02070309020205020404" pitchFamily="49" charset="0"/>
                <a:cs typeface="Courier New" panose="02070309020205020404" pitchFamily="49" charset="0"/>
              </a:rPr>
              <a:t>49	 ysig=sqrt(par.sigma2*xi*par.R*xi');                       % Prediction STD</a:t>
            </a:r>
          </a:p>
          <a:p>
            <a:r>
              <a:rPr lang="en-US" sz="1200" noProof="1">
                <a:latin typeface="Courier New" panose="02070309020205020404" pitchFamily="49" charset="0"/>
                <a:cs typeface="Courier New" panose="02070309020205020404" pitchFamily="49" charset="0"/>
              </a:rPr>
              <a:t>50	 u  = (par.yPBS-yhat)./ysig;                               % Normalized PBS</a:t>
            </a:r>
          </a:p>
          <a:p>
            <a:r>
              <a:rPr lang="en-US" sz="1200" noProof="1">
                <a:latin typeface="Courier New" panose="02070309020205020404" pitchFamily="49" charset="0"/>
                <a:cs typeface="Courier New" panose="02070309020205020404" pitchFamily="49" charset="0"/>
              </a:rPr>
              <a:t>51	 EI = -(par.yPBS-yhat).*normcdf(u,0,1)-ysig.*normpdf(u,0,1);  % Negative EI</a:t>
            </a:r>
          </a:p>
          <a:p>
            <a:r>
              <a:rPr lang="en-US" sz="1200" noProof="1">
                <a:latin typeface="Courier New" panose="02070309020205020404" pitchFamily="49" charset="0"/>
                <a:cs typeface="Courier New" panose="02070309020205020404" pitchFamily="49" charset="0"/>
              </a:rPr>
              <a:t>52	end</a:t>
            </a:r>
          </a:p>
          <a:p>
            <a:r>
              <a:rPr lang="en-US" sz="1200" noProof="1">
                <a:latin typeface="Courier New" panose="02070309020205020404" pitchFamily="49" charset="0"/>
                <a:cs typeface="Courier New" panose="02070309020205020404" pitchFamily="49" charset="0"/>
              </a:rPr>
              <a:t>53	%</a:t>
            </a:r>
          </a:p>
        </p:txBody>
      </p:sp>
      <p:sp>
        <p:nvSpPr>
          <p:cNvPr id="5" name="Title 4">
            <a:extLst>
              <a:ext uri="{FF2B5EF4-FFF2-40B4-BE49-F238E27FC236}">
                <a16:creationId xmlns:a16="http://schemas.microsoft.com/office/drawing/2014/main" id="{A82EB627-976E-D35F-D66B-619787C6FE1E}"/>
              </a:ext>
            </a:extLst>
          </p:cNvPr>
          <p:cNvSpPr>
            <a:spLocks noGrp="1"/>
          </p:cNvSpPr>
          <p:nvPr>
            <p:ph type="title"/>
          </p:nvPr>
        </p:nvSpPr>
        <p:spPr/>
        <p:txBody>
          <a:bodyPr>
            <a:normAutofit fontScale="90000"/>
          </a:bodyPr>
          <a:lstStyle/>
          <a:p>
            <a:r>
              <a:rPr lang="en-US" dirty="0" err="1"/>
              <a:t>EGOPRS</a:t>
            </a:r>
            <a:r>
              <a:rPr lang="en-US" dirty="0"/>
              <a:t> </a:t>
            </a:r>
            <a:r>
              <a:rPr lang="en-US" i="1" dirty="0"/>
              <a:t>cont</a:t>
            </a:r>
            <a:r>
              <a:rPr lang="en-US" dirty="0"/>
              <a:t>.</a:t>
            </a:r>
          </a:p>
        </p:txBody>
      </p:sp>
      <p:sp>
        <p:nvSpPr>
          <p:cNvPr id="7" name="TextBox 6">
            <a:extLst>
              <a:ext uri="{FF2B5EF4-FFF2-40B4-BE49-F238E27FC236}">
                <a16:creationId xmlns:a16="http://schemas.microsoft.com/office/drawing/2014/main" id="{8786D60B-41AF-FB8C-4DA3-EE14957037C0}"/>
              </a:ext>
            </a:extLst>
          </p:cNvPr>
          <p:cNvSpPr txBox="1"/>
          <p:nvPr/>
        </p:nvSpPr>
        <p:spPr>
          <a:xfrm>
            <a:off x="2124433" y="4822838"/>
            <a:ext cx="4741554" cy="369332"/>
          </a:xfrm>
          <a:prstGeom prst="rect">
            <a:avLst/>
          </a:prstGeom>
          <a:noFill/>
        </p:spPr>
        <p:txBody>
          <a:bodyPr wrap="none" rtlCol="0">
            <a:spAutoFit/>
          </a:bodyPr>
          <a:lstStyle/>
          <a:p>
            <a:r>
              <a:rPr lang="en-US" dirty="0">
                <a:solidFill>
                  <a:srgbClr val="0000FF"/>
                </a:solidFill>
              </a:rPr>
              <a:t>Refer to the textbook for detailed explanations</a:t>
            </a:r>
          </a:p>
        </p:txBody>
      </p:sp>
    </p:spTree>
    <p:extLst>
      <p:ext uri="{BB962C8B-B14F-4D97-AF65-F5344CB8AC3E}">
        <p14:creationId xmlns:p14="http://schemas.microsoft.com/office/powerpoint/2010/main" val="180661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0E641-D126-EDCB-7746-FCD07CC5921F}"/>
              </a:ext>
            </a:extLst>
          </p:cNvPr>
          <p:cNvSpPr>
            <a:spLocks noGrp="1"/>
          </p:cNvSpPr>
          <p:nvPr>
            <p:ph type="title"/>
          </p:nvPr>
        </p:nvSpPr>
        <p:spPr/>
        <p:txBody>
          <a:bodyPr>
            <a:normAutofit fontScale="90000"/>
          </a:bodyPr>
          <a:lstStyle/>
          <a:p>
            <a:r>
              <a:rPr lang="en-US" dirty="0"/>
              <a:t>Matlab Function basis</a:t>
            </a:r>
          </a:p>
        </p:txBody>
      </p:sp>
      <p:sp>
        <p:nvSpPr>
          <p:cNvPr id="4" name="TextBox 3">
            <a:extLst>
              <a:ext uri="{FF2B5EF4-FFF2-40B4-BE49-F238E27FC236}">
                <a16:creationId xmlns:a16="http://schemas.microsoft.com/office/drawing/2014/main" id="{A5986C6B-D553-DDAD-93CD-B0A84E967852}"/>
              </a:ext>
            </a:extLst>
          </p:cNvPr>
          <p:cNvSpPr txBox="1"/>
          <p:nvPr/>
        </p:nvSpPr>
        <p:spPr>
          <a:xfrm>
            <a:off x="570640" y="694393"/>
            <a:ext cx="7154523" cy="5262979"/>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54	function X=basis(x, n, p)</a:t>
            </a:r>
          </a:p>
          <a:p>
            <a:r>
              <a:rPr lang="en-US" sz="1200" noProof="1">
                <a:latin typeface="Courier New" panose="02070309020205020404" pitchFamily="49" charset="0"/>
                <a:cs typeface="Courier New" panose="02070309020205020404" pitchFamily="49" charset="0"/>
              </a:rPr>
              <a:t>55	% Calculating polynomial basis functions with n variables and p orders</a:t>
            </a:r>
          </a:p>
          <a:p>
            <a:r>
              <a:rPr lang="en-US" sz="1200" noProof="1">
                <a:latin typeface="Courier New" panose="02070309020205020404" pitchFamily="49" charset="0"/>
                <a:cs typeface="Courier New" panose="02070309020205020404" pitchFamily="49" charset="0"/>
              </a:rPr>
              <a:t>56	 ny=size(x,1);</a:t>
            </a:r>
          </a:p>
          <a:p>
            <a:r>
              <a:rPr lang="en-US" sz="1200" noProof="1">
                <a:latin typeface="Courier New" panose="02070309020205020404" pitchFamily="49" charset="0"/>
                <a:cs typeface="Courier New" panose="02070309020205020404" pitchFamily="49" charset="0"/>
              </a:rPr>
              <a:t>57	 X(:,1) = ones(ny,1);</a:t>
            </a:r>
          </a:p>
          <a:p>
            <a:r>
              <a:rPr lang="en-US" sz="1200" noProof="1">
                <a:latin typeface="Courier New" panose="02070309020205020404" pitchFamily="49" charset="0"/>
                <a:cs typeface="Courier New" panose="02070309020205020404" pitchFamily="49" charset="0"/>
              </a:rPr>
              <a:t>58	 if p &gt; 0</a:t>
            </a:r>
          </a:p>
          <a:p>
            <a:r>
              <a:rPr lang="en-US" sz="1200" noProof="1">
                <a:latin typeface="Courier New" panose="02070309020205020404" pitchFamily="49" charset="0"/>
                <a:cs typeface="Courier New" panose="02070309020205020404" pitchFamily="49" charset="0"/>
              </a:rPr>
              <a:t>59	  X=[X x];</a:t>
            </a:r>
          </a:p>
          <a:p>
            <a:r>
              <a:rPr lang="en-US" sz="1200" noProof="1">
                <a:latin typeface="Courier New" panose="02070309020205020404" pitchFamily="49" charset="0"/>
                <a:cs typeface="Courier New" panose="02070309020205020404" pitchFamily="49" charset="0"/>
              </a:rPr>
              <a:t>60	  X1=x;</a:t>
            </a:r>
          </a:p>
          <a:p>
            <a:r>
              <a:rPr lang="en-US" sz="1200" noProof="1">
                <a:latin typeface="Courier New" panose="02070309020205020404" pitchFamily="49" charset="0"/>
                <a:cs typeface="Courier New" panose="02070309020205020404" pitchFamily="49" charset="0"/>
              </a:rPr>
              <a:t>61	  n_loc=1:n;</a:t>
            </a:r>
          </a:p>
          <a:p>
            <a:r>
              <a:rPr lang="en-US" sz="1200" noProof="1">
                <a:latin typeface="Courier New" panose="02070309020205020404" pitchFamily="49" charset="0"/>
                <a:cs typeface="Courier New" panose="02070309020205020404" pitchFamily="49" charset="0"/>
              </a:rPr>
              <a:t>62	  n_loc1=1;</a:t>
            </a:r>
          </a:p>
          <a:p>
            <a:r>
              <a:rPr lang="en-US" sz="1200" noProof="1">
                <a:latin typeface="Courier New" panose="02070309020205020404" pitchFamily="49" charset="0"/>
                <a:cs typeface="Courier New" panose="02070309020205020404" pitchFamily="49" charset="0"/>
              </a:rPr>
              <a:t>63	  for i=2:p</a:t>
            </a:r>
          </a:p>
          <a:p>
            <a:r>
              <a:rPr lang="en-US" sz="1200" noProof="1">
                <a:latin typeface="Courier New" panose="02070309020205020404" pitchFamily="49" charset="0"/>
                <a:cs typeface="Courier New" panose="02070309020205020404" pitchFamily="49" charset="0"/>
              </a:rPr>
              <a:t>64	   nc=size(X1,2);</a:t>
            </a:r>
          </a:p>
          <a:p>
            <a:r>
              <a:rPr lang="en-US" sz="1200" noProof="1">
                <a:latin typeface="Courier New" panose="02070309020205020404" pitchFamily="49" charset="0"/>
                <a:cs typeface="Courier New" panose="02070309020205020404" pitchFamily="49" charset="0"/>
              </a:rPr>
              <a:t>65	   X2=[];</a:t>
            </a:r>
          </a:p>
          <a:p>
            <a:r>
              <a:rPr lang="en-US" sz="1200" noProof="1">
                <a:latin typeface="Courier New" panose="02070309020205020404" pitchFamily="49" charset="0"/>
                <a:cs typeface="Courier New" panose="02070309020205020404" pitchFamily="49" charset="0"/>
              </a:rPr>
              <a:t>66	   ctr=1;</a:t>
            </a:r>
          </a:p>
          <a:p>
            <a:r>
              <a:rPr lang="en-US" sz="1200" noProof="1">
                <a:latin typeface="Courier New" panose="02070309020205020404" pitchFamily="49" charset="0"/>
                <a:cs typeface="Courier New" panose="02070309020205020404" pitchFamily="49" charset="0"/>
              </a:rPr>
              <a:t>67	   for k=1:n</a:t>
            </a:r>
          </a:p>
          <a:p>
            <a:r>
              <a:rPr lang="en-US" sz="1200" noProof="1">
                <a:latin typeface="Courier New" panose="02070309020205020404" pitchFamily="49" charset="0"/>
                <a:cs typeface="Courier New" panose="02070309020205020404" pitchFamily="49" charset="0"/>
              </a:rPr>
              <a:t>68	    l_ctr=0;</a:t>
            </a:r>
          </a:p>
          <a:p>
            <a:r>
              <a:rPr lang="en-US" sz="1200" noProof="1">
                <a:latin typeface="Courier New" panose="02070309020205020404" pitchFamily="49" charset="0"/>
                <a:cs typeface="Courier New" panose="02070309020205020404" pitchFamily="49" charset="0"/>
              </a:rPr>
              <a:t>69	    for j=n_loc(k):nc</a:t>
            </a:r>
          </a:p>
          <a:p>
            <a:r>
              <a:rPr lang="en-US" sz="1200" noProof="1">
                <a:latin typeface="Courier New" panose="02070309020205020404" pitchFamily="49" charset="0"/>
                <a:cs typeface="Courier New" panose="02070309020205020404" pitchFamily="49" charset="0"/>
              </a:rPr>
              <a:t>70	     X2(:,ctr)=x(:,k).*X1(:,j);</a:t>
            </a:r>
          </a:p>
          <a:p>
            <a:r>
              <a:rPr lang="en-US" sz="1200" noProof="1">
                <a:latin typeface="Courier New" panose="02070309020205020404" pitchFamily="49" charset="0"/>
                <a:cs typeface="Courier New" panose="02070309020205020404" pitchFamily="49" charset="0"/>
              </a:rPr>
              <a:t>71	     ctr=ctr+1;</a:t>
            </a:r>
          </a:p>
          <a:p>
            <a:r>
              <a:rPr lang="en-US" sz="1200" noProof="1">
                <a:latin typeface="Courier New" panose="02070309020205020404" pitchFamily="49" charset="0"/>
                <a:cs typeface="Courier New" panose="02070309020205020404" pitchFamily="49" charset="0"/>
              </a:rPr>
              <a:t>72	     l_ctr=l_ctr+1;</a:t>
            </a:r>
          </a:p>
          <a:p>
            <a:r>
              <a:rPr lang="en-US" sz="1200" noProof="1">
                <a:latin typeface="Courier New" panose="02070309020205020404" pitchFamily="49" charset="0"/>
                <a:cs typeface="Courier New" panose="02070309020205020404" pitchFamily="49" charset="0"/>
              </a:rPr>
              <a:t>73	    end</a:t>
            </a:r>
          </a:p>
          <a:p>
            <a:r>
              <a:rPr lang="en-US" sz="1200" noProof="1">
                <a:latin typeface="Courier New" panose="02070309020205020404" pitchFamily="49" charset="0"/>
                <a:cs typeface="Courier New" panose="02070309020205020404" pitchFamily="49" charset="0"/>
              </a:rPr>
              <a:t>74	    n_loc1(k+1)=l_ctr+n_loc1(k);</a:t>
            </a:r>
          </a:p>
          <a:p>
            <a:r>
              <a:rPr lang="en-US" sz="1200" noProof="1">
                <a:latin typeface="Courier New" panose="02070309020205020404" pitchFamily="49" charset="0"/>
                <a:cs typeface="Courier New" panose="02070309020205020404" pitchFamily="49" charset="0"/>
              </a:rPr>
              <a:t>75	   end</a:t>
            </a:r>
          </a:p>
          <a:p>
            <a:r>
              <a:rPr lang="en-US" sz="1200" noProof="1">
                <a:latin typeface="Courier New" panose="02070309020205020404" pitchFamily="49" charset="0"/>
                <a:cs typeface="Courier New" panose="02070309020205020404" pitchFamily="49" charset="0"/>
              </a:rPr>
              <a:t>76	   X=[X X2];</a:t>
            </a:r>
          </a:p>
          <a:p>
            <a:r>
              <a:rPr lang="en-US" sz="1200" noProof="1">
                <a:latin typeface="Courier New" panose="02070309020205020404" pitchFamily="49" charset="0"/>
                <a:cs typeface="Courier New" panose="02070309020205020404" pitchFamily="49" charset="0"/>
              </a:rPr>
              <a:t>77	   X1=X2;</a:t>
            </a:r>
          </a:p>
          <a:p>
            <a:r>
              <a:rPr lang="en-US" sz="1200" noProof="1">
                <a:latin typeface="Courier New" panose="02070309020205020404" pitchFamily="49" charset="0"/>
                <a:cs typeface="Courier New" panose="02070309020205020404" pitchFamily="49" charset="0"/>
              </a:rPr>
              <a:t>78	   n_loc=n_loc1;</a:t>
            </a:r>
          </a:p>
          <a:p>
            <a:r>
              <a:rPr lang="en-US" sz="1200" noProof="1">
                <a:latin typeface="Courier New" panose="02070309020205020404" pitchFamily="49" charset="0"/>
                <a:cs typeface="Courier New" panose="02070309020205020404" pitchFamily="49" charset="0"/>
              </a:rPr>
              <a:t>79	  end</a:t>
            </a:r>
          </a:p>
          <a:p>
            <a:r>
              <a:rPr lang="en-US" sz="1200" noProof="1">
                <a:latin typeface="Courier New" panose="02070309020205020404" pitchFamily="49" charset="0"/>
                <a:cs typeface="Courier New" panose="02070309020205020404" pitchFamily="49" charset="0"/>
              </a:rPr>
              <a:t>80	 end</a:t>
            </a:r>
          </a:p>
          <a:p>
            <a:r>
              <a:rPr lang="en-US" sz="1200" noProof="1">
                <a:latin typeface="Courier New" panose="02070309020205020404" pitchFamily="49" charset="0"/>
                <a:cs typeface="Courier New" panose="02070309020205020404" pitchFamily="49" charset="0"/>
              </a:rPr>
              <a:t>81	end</a:t>
            </a:r>
          </a:p>
        </p:txBody>
      </p:sp>
    </p:spTree>
    <p:extLst>
      <p:ext uri="{BB962C8B-B14F-4D97-AF65-F5344CB8AC3E}">
        <p14:creationId xmlns:p14="http://schemas.microsoft.com/office/powerpoint/2010/main" val="1199601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5DE967B9-5A1C-47CC-7D1D-21418ABE6864}"/>
                  </a:ext>
                </a:extLst>
              </p:cNvPr>
              <p:cNvSpPr>
                <a:spLocks noGrp="1"/>
              </p:cNvSpPr>
              <p:nvPr>
                <p:ph type="body" sz="quarter" idx="10"/>
              </p:nvPr>
            </p:nvSpPr>
            <p:spPr/>
            <p:txBody>
              <a:bodyPr>
                <a:normAutofit/>
              </a:bodyPr>
              <a:lstStyle/>
              <a:p>
                <a:r>
                  <a:rPr lang="en-US" sz="2000" dirty="0"/>
                  <a:t>Min of </a:t>
                </a:r>
                <a14:m>
                  <m:oMath xmlns:m="http://schemas.openxmlformats.org/officeDocument/2006/math">
                    <m:r>
                      <a:rPr lang="en-US" sz="2000" i="1"/>
                      <m:t>𝑦</m:t>
                    </m:r>
                    <m:d>
                      <m:dPr>
                        <m:ctrlPr>
                          <a:rPr lang="en-US" sz="2000" i="1"/>
                        </m:ctrlPr>
                      </m:dPr>
                      <m:e>
                        <m:r>
                          <a:rPr lang="en-US" sz="2000" i="1"/>
                          <m:t>𝑥</m:t>
                        </m:r>
                      </m:e>
                    </m:d>
                    <m:r>
                      <a:rPr lang="en-US" sz="2000" i="1"/>
                      <m:t>=</m:t>
                    </m:r>
                    <m:sSup>
                      <m:sSupPr>
                        <m:ctrlPr>
                          <a:rPr lang="en-US" sz="2000" i="1"/>
                        </m:ctrlPr>
                      </m:sSupPr>
                      <m:e>
                        <m:d>
                          <m:dPr>
                            <m:ctrlPr>
                              <a:rPr lang="en-US" sz="2000" i="1"/>
                            </m:ctrlPr>
                          </m:dPr>
                          <m:e>
                            <m:r>
                              <a:rPr lang="en-US" sz="2000" i="1"/>
                              <m:t>6</m:t>
                            </m:r>
                            <m:r>
                              <a:rPr lang="en-US" sz="2000" i="1"/>
                              <m:t>𝑥</m:t>
                            </m:r>
                            <m:r>
                              <a:rPr lang="en-US" sz="2000" i="1"/>
                              <m:t>−2</m:t>
                            </m:r>
                          </m:e>
                        </m:d>
                      </m:e>
                      <m:sup>
                        <m:r>
                          <a:rPr lang="en-US" sz="2000" i="1"/>
                          <m:t>2</m:t>
                        </m:r>
                      </m:sup>
                    </m:sSup>
                    <m:func>
                      <m:funcPr>
                        <m:ctrlPr>
                          <a:rPr lang="en-US" sz="2000" i="1"/>
                        </m:ctrlPr>
                      </m:funcPr>
                      <m:fName>
                        <m:r>
                          <m:rPr>
                            <m:sty m:val="p"/>
                          </m:rPr>
                          <a:rPr lang="en-US" sz="2000"/>
                          <m:t>sin</m:t>
                        </m:r>
                      </m:fName>
                      <m:e>
                        <m:r>
                          <a:rPr lang="en-US" sz="2000" i="1"/>
                          <m:t>(12</m:t>
                        </m:r>
                        <m:r>
                          <a:rPr lang="en-US" sz="2000" i="1"/>
                          <m:t>𝑥</m:t>
                        </m:r>
                        <m:r>
                          <a:rPr lang="en-US" sz="2000" i="1"/>
                          <m:t>−4)</m:t>
                        </m:r>
                      </m:e>
                    </m:func>
                  </m:oMath>
                </a14:m>
                <a:r>
                  <a:rPr lang="en-US" sz="2000" dirty="0"/>
                  <a:t> using EGO with quadratic PRS</a:t>
                </a:r>
              </a:p>
              <a:p>
                <a:r>
                  <a:rPr lang="en-US" sz="2000" dirty="0"/>
                  <a:t>Start with </a:t>
                </a:r>
                <a14:m>
                  <m:oMath xmlns:m="http://schemas.openxmlformats.org/officeDocument/2006/math">
                    <m:sSub>
                      <m:sSubPr>
                        <m:ctrlPr>
                          <a:rPr lang="en-US" sz="2000" i="1"/>
                        </m:ctrlPr>
                      </m:sSubPr>
                      <m:e>
                        <m:r>
                          <a:rPr lang="en-US" sz="2000" b="1" i="1"/>
                          <m:t>𝐱</m:t>
                        </m:r>
                      </m:e>
                      <m:sub>
                        <m:r>
                          <a:rPr lang="en-US" sz="2000" i="1"/>
                          <m:t>𝑠</m:t>
                        </m:r>
                      </m:sub>
                    </m:sSub>
                    <m:r>
                      <a:rPr lang="en-US" sz="2000" i="1"/>
                      <m:t>=[0.0 0.25 0.5 0.68 1.0]</m:t>
                    </m:r>
                  </m:oMath>
                </a14:m>
                <a:endParaRPr lang="en-US" sz="2000" dirty="0"/>
              </a:p>
            </p:txBody>
          </p:sp>
        </mc:Choice>
        <mc:Fallback>
          <p:sp>
            <p:nvSpPr>
              <p:cNvPr id="2" name="Text Placeholder 1">
                <a:extLst>
                  <a:ext uri="{FF2B5EF4-FFF2-40B4-BE49-F238E27FC236}">
                    <a16:creationId xmlns:a16="http://schemas.microsoft.com/office/drawing/2014/main" id="{5DE967B9-5A1C-47CC-7D1D-21418ABE686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86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3CEF958-29E3-91D2-B6BB-2B7A6C82672F}"/>
              </a:ext>
            </a:extLst>
          </p:cNvPr>
          <p:cNvSpPr>
            <a:spLocks noGrp="1"/>
          </p:cNvSpPr>
          <p:nvPr>
            <p:ph type="title"/>
          </p:nvPr>
        </p:nvSpPr>
        <p:spPr/>
        <p:txBody>
          <a:bodyPr>
            <a:normAutofit fontScale="90000"/>
          </a:bodyPr>
          <a:lstStyle/>
          <a:p>
            <a:r>
              <a:rPr lang="en-US" dirty="0"/>
              <a:t>Ex10.5) EGO with PRS 1D Function</a:t>
            </a:r>
          </a:p>
        </p:txBody>
      </p:sp>
      <p:sp>
        <p:nvSpPr>
          <p:cNvPr id="6" name="TextBox 5">
            <a:extLst>
              <a:ext uri="{FF2B5EF4-FFF2-40B4-BE49-F238E27FC236}">
                <a16:creationId xmlns:a16="http://schemas.microsoft.com/office/drawing/2014/main" id="{8556D33C-DCB0-5DB1-AA7D-B13E1B9A8797}"/>
              </a:ext>
            </a:extLst>
          </p:cNvPr>
          <p:cNvSpPr txBox="1"/>
          <p:nvPr/>
        </p:nvSpPr>
        <p:spPr>
          <a:xfrm>
            <a:off x="825022" y="1801299"/>
            <a:ext cx="7343677" cy="3785652"/>
          </a:xfrm>
          <a:prstGeom prst="rect">
            <a:avLst/>
          </a:prstGeom>
          <a:noFill/>
        </p:spPr>
        <p:txBody>
          <a:bodyPr wrap="none" rtlCol="0">
            <a:spAutoFit/>
          </a:bodyPr>
          <a:lstStyle/>
          <a:p>
            <a:r>
              <a:rPr lang="en-US" sz="1200">
                <a:latin typeface="Courier New" panose="02070309020205020404" pitchFamily="49" charset="0"/>
                <a:cs typeface="Courier New" panose="02070309020205020404" pitchFamily="49" charset="0"/>
              </a:rPr>
              <a:t>rng('default');                      % Initializing random number generator</a:t>
            </a:r>
          </a:p>
          <a:p>
            <a:r>
              <a:rPr lang="en-US" sz="1200">
                <a:latin typeface="Courier New" panose="02070309020205020404" pitchFamily="49" charset="0"/>
                <a:cs typeface="Courier New" panose="02070309020205020404" pitchFamily="49" charset="0"/>
              </a:rPr>
              <a:t>xs=[0 0.25 0.5 0.68 1]';ys=EGOfn(xs);                % Initial sample pairs</a:t>
            </a:r>
          </a:p>
          <a:p>
            <a:r>
              <a:rPr lang="en-US" sz="1200">
                <a:latin typeface="Courier New" panose="02070309020205020404" pitchFamily="49" charset="0"/>
                <a:cs typeface="Courier New" panose="02070309020205020404" pitchFamily="49" charset="0"/>
              </a:rPr>
              <a:t>N=100;xp=linspace(0,1,N)';                              % Prediction points</a:t>
            </a:r>
          </a:p>
          <a:p>
            <a:r>
              <a:rPr lang="en-US" sz="1200">
                <a:latin typeface="Courier New" panose="02070309020205020404" pitchFamily="49" charset="0"/>
                <a:cs typeface="Courier New" panose="02070309020205020404" pitchFamily="49" charset="0"/>
              </a:rPr>
              <a:t>[xs, ys, yp, ysig, nb]=EGOPRS(xs,ys,xp,20,[0; 1],4);          % Calling EGO</a:t>
            </a:r>
          </a:p>
          <a:p>
            <a:r>
              <a:rPr lang="en-US" sz="1200">
                <a:latin typeface="Courier New" panose="02070309020205020404" pitchFamily="49" charset="0"/>
                <a:cs typeface="Courier New" panose="02070309020205020404" pitchFamily="49" charset="0"/>
              </a:rPr>
              <a:t>ny=size(ys,1);                                  % Number of updated samples</a:t>
            </a:r>
          </a:p>
          <a:p>
            <a:r>
              <a:rPr lang="en-US" sz="1200">
                <a:latin typeface="Courier New" panose="02070309020205020404" pitchFamily="49" charset="0"/>
                <a:cs typeface="Courier New" panose="02070309020205020404" pitchFamily="49" charset="0"/>
              </a:rPr>
              <a:t>cilb = yp + tinv(0.025,ny-nb)*ysig;  % Lower-bounds of prediction intervals</a:t>
            </a:r>
          </a:p>
          <a:p>
            <a:r>
              <a:rPr lang="en-US" sz="1200">
                <a:latin typeface="Courier New" panose="02070309020205020404" pitchFamily="49" charset="0"/>
                <a:cs typeface="Courier New" panose="02070309020205020404" pitchFamily="49" charset="0"/>
              </a:rPr>
              <a:t>ciub = yp + tinv(0.975,ny-nb)*ysig;  % Upper-bounds of prediction intervals</a:t>
            </a:r>
          </a:p>
          <a:p>
            <a:r>
              <a:rPr lang="en-US" sz="1200">
                <a:latin typeface="Courier New" panose="02070309020205020404" pitchFamily="49" charset="0"/>
                <a:cs typeface="Courier New" panose="02070309020205020404" pitchFamily="49" charset="0"/>
              </a:rPr>
              <a:t>ytrue=EGOfn(xp);                % True function values at prediction points</a:t>
            </a:r>
          </a:p>
          <a:p>
            <a:r>
              <a:rPr lang="en-US" sz="1200">
                <a:latin typeface="Courier New" panose="02070309020205020404" pitchFamily="49" charset="0"/>
                <a:cs typeface="Courier New" panose="02070309020205020404" pitchFamily="49" charset="0"/>
              </a:rPr>
              <a:t>figure; hold on;                                         % Plotting results</a:t>
            </a:r>
          </a:p>
          <a:p>
            <a:r>
              <a:rPr lang="en-US" sz="1200">
                <a:latin typeface="Courier New" panose="02070309020205020404" pitchFamily="49" charset="0"/>
                <a:cs typeface="Courier New" panose="02070309020205020404" pitchFamily="49" charset="0"/>
              </a:rPr>
              <a:t>xShaded=[xp;sort(xp,'descend')]; yShaded=[cilb;ciub(end:-1:1)];</a:t>
            </a:r>
          </a:p>
          <a:p>
            <a:r>
              <a:rPr lang="en-US" sz="1200">
                <a:latin typeface="Courier New" panose="02070309020205020404" pitchFamily="49" charset="0"/>
                <a:cs typeface="Courier New" panose="02070309020205020404" pitchFamily="49" charset="0"/>
              </a:rPr>
              <a:t>patch(xShaded,yShaded,[.24 .73 .89],'EdgeColor','none');</a:t>
            </a:r>
          </a:p>
          <a:p>
            <a:r>
              <a:rPr lang="en-US" sz="1200">
                <a:latin typeface="Courier New" panose="02070309020205020404" pitchFamily="49" charset="0"/>
                <a:cs typeface="Courier New" panose="02070309020205020404" pitchFamily="49" charset="0"/>
              </a:rPr>
              <a:t>plot(xp,yp,'r-',xs,ys,'k+',xp,ytrue,'k-','Markersize',10,'Linewidth',1.5)</a:t>
            </a:r>
          </a:p>
          <a:p>
            <a:r>
              <a:rPr lang="en-US" sz="1200">
                <a:latin typeface="Courier New" panose="02070309020205020404" pitchFamily="49" charset="0"/>
                <a:cs typeface="Courier New" panose="02070309020205020404" pitchFamily="49" charset="0"/>
              </a:rPr>
              <a:t>xlabel('x');ylabel('y(x)');</a:t>
            </a:r>
          </a:p>
          <a:p>
            <a:r>
              <a:rPr lang="en-US" sz="1200">
                <a:latin typeface="Courier New" panose="02070309020205020404" pitchFamily="49" charset="0"/>
                <a:cs typeface="Courier New" panose="02070309020205020404" pitchFamily="49" charset="0"/>
              </a:rPr>
              <a:t>legend('95% PI','Kriging prediction','Samples','True function');</a:t>
            </a:r>
          </a:p>
          <a:p>
            <a:r>
              <a:rPr lang="en-US" sz="1200">
                <a:latin typeface="Courier New" panose="02070309020205020404" pitchFamily="49" charset="0"/>
                <a:cs typeface="Courier New" panose="02070309020205020404" pitchFamily="49" charset="0"/>
              </a:rPr>
              <a:t>[yPBS,I]=min(ys);</a:t>
            </a:r>
          </a:p>
          <a:p>
            <a:r>
              <a:rPr lang="en-US" sz="1200">
                <a:latin typeface="Courier New" panose="02070309020205020404" pitchFamily="49" charset="0"/>
                <a:cs typeface="Courier New" panose="02070309020205020404" pitchFamily="49" charset="0"/>
              </a:rPr>
              <a:t>fprintf('Opt at x=');fprintf('%8.3g',xs(I,:));fprintf(', yPBS=%8.3g\n',yPBS);</a:t>
            </a:r>
          </a:p>
          <a:p>
            <a:r>
              <a:rPr lang="en-US" sz="1200">
                <a:latin typeface="Courier New" panose="02070309020205020404" pitchFamily="49" charset="0"/>
                <a:cs typeface="Courier New" panose="02070309020205020404" pitchFamily="49" charset="0"/>
              </a:rPr>
              <a:t>eRMS=sqrt(sum((ytrue-yp).^2)/N);             % RMS error at NxN grid points</a:t>
            </a:r>
          </a:p>
          <a:p>
            <a:r>
              <a:rPr lang="en-US" sz="1200">
                <a:latin typeface="Courier New" panose="02070309020205020404" pitchFamily="49" charset="0"/>
                <a:cs typeface="Courier New" panose="02070309020205020404" pitchFamily="49" charset="0"/>
              </a:rPr>
              <a:t>eav=sum(abs(ytrue-yp))/N;                % Average error at NxN grid points</a:t>
            </a:r>
          </a:p>
          <a:p>
            <a:r>
              <a:rPr lang="en-US" sz="1200">
                <a:latin typeface="Courier New" panose="02070309020205020404" pitchFamily="49" charset="0"/>
                <a:cs typeface="Courier New" panose="02070309020205020404" pitchFamily="49" charset="0"/>
              </a:rPr>
              <a:t>emax=max(abs(ytrue-yp));                 % Maximum error at NxN grid points</a:t>
            </a:r>
          </a:p>
          <a:p>
            <a:r>
              <a:rPr lang="en-US" sz="1200">
                <a:latin typeface="Courier New" panose="02070309020205020404" pitchFamily="49" charset="0"/>
                <a:cs typeface="Courier New" panose="02070309020205020404" pitchFamily="49" charset="0"/>
              </a:rPr>
              <a:t>fprintf('RMS error:%8.3g\nAve error:%8.3g\nMax error:%8.3g\n',eRMS,eav,emax);</a:t>
            </a:r>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09225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AA52AA43-C3DE-77F4-8D5A-82CFB7EEEC76}"/>
                  </a:ext>
                </a:extLst>
              </p:cNvPr>
              <p:cNvSpPr>
                <a:spLocks noGrp="1"/>
              </p:cNvSpPr>
              <p:nvPr>
                <p:ph type="body" sz="quarter" idx="10"/>
              </p:nvPr>
            </p:nvSpPr>
            <p:spPr>
              <a:xfrm>
                <a:off x="304800" y="774200"/>
                <a:ext cx="8534400" cy="3433415"/>
              </a:xfrm>
            </p:spPr>
            <p:txBody>
              <a:bodyPr>
                <a:normAutofit/>
              </a:bodyPr>
              <a:lstStyle/>
              <a:p>
                <a:r>
                  <a:rPr lang="en-US" sz="2000" dirty="0"/>
                  <a:t>True global optimum: </a:t>
                </a:r>
                <a14:m>
                  <m:oMath xmlns:m="http://schemas.openxmlformats.org/officeDocument/2006/math">
                    <m:sSub>
                      <m:sSubPr>
                        <m:ctrlPr>
                          <a:rPr lang="en-US" sz="2000" i="1"/>
                        </m:ctrlPr>
                      </m:sSubPr>
                      <m:e>
                        <m:r>
                          <a:rPr lang="en-US" sz="2000" i="1"/>
                          <m:t>𝑦</m:t>
                        </m:r>
                      </m:e>
                      <m:sub>
                        <m:r>
                          <m:rPr>
                            <m:sty m:val="p"/>
                          </m:rPr>
                          <a:rPr lang="en-US" sz="2000"/>
                          <m:t>opt</m:t>
                        </m:r>
                      </m:sub>
                    </m:sSub>
                    <m:r>
                      <a:rPr lang="en-US" sz="2000" i="1"/>
                      <m:t>=−6.02</m:t>
                    </m:r>
                  </m:oMath>
                </a14:m>
                <a:endParaRPr lang="en-US" sz="2000" dirty="0"/>
              </a:p>
              <a:p>
                <a:r>
                  <a:rPr lang="en-US" sz="2000" dirty="0"/>
                  <a:t>No prediction uncertainty when </a:t>
                </a:r>
                <a14:m>
                  <m:oMath xmlns:m="http://schemas.openxmlformats.org/officeDocument/2006/math">
                    <m:sSub>
                      <m:sSubPr>
                        <m:ctrlPr>
                          <a:rPr lang="en-US" sz="2000" i="1"/>
                        </m:ctrlPr>
                      </m:sSubPr>
                      <m:e>
                        <m:r>
                          <a:rPr lang="en-US" sz="2000" i="1"/>
                          <m:t>𝑛</m:t>
                        </m:r>
                      </m:e>
                      <m:sub>
                        <m:r>
                          <a:rPr lang="en-US" sz="2000" i="1"/>
                          <m:t>𝑦</m:t>
                        </m:r>
                      </m:sub>
                    </m:sSub>
                    <m:r>
                      <a:rPr lang="en-US" sz="2000" i="1"/>
                      <m:t>=5</m:t>
                    </m:r>
                  </m:oMath>
                </a14:m>
                <a:r>
                  <a:rPr lang="en-US" sz="2000" dirty="0"/>
                  <a:t> because </a:t>
                </a:r>
                <a14:m>
                  <m:oMath xmlns:m="http://schemas.openxmlformats.org/officeDocument/2006/math">
                    <m:sSub>
                      <m:sSubPr>
                        <m:ctrlPr>
                          <a:rPr lang="en-US" sz="2000" i="1"/>
                        </m:ctrlPr>
                      </m:sSubPr>
                      <m:e>
                        <m:r>
                          <a:rPr lang="en-US" sz="2000" i="1"/>
                          <m:t>𝑛</m:t>
                        </m:r>
                      </m:e>
                      <m:sub>
                        <m:r>
                          <a:rPr lang="en-US" sz="2000" i="1"/>
                          <m:t>𝛽</m:t>
                        </m:r>
                      </m:sub>
                    </m:sSub>
                    <m:r>
                      <a:rPr lang="en-US" sz="2000" i="1"/>
                      <m:t>=5</m:t>
                    </m:r>
                  </m:oMath>
                </a14:m>
                <a:endParaRPr lang="en-US" sz="2000" dirty="0"/>
              </a:p>
              <a:p>
                <a:r>
                  <a:rPr lang="en-US" sz="2000" dirty="0"/>
                  <a:t>EGO found global optimum is at </a:t>
                </a:r>
                <a14:m>
                  <m:oMath xmlns:m="http://schemas.openxmlformats.org/officeDocument/2006/math">
                    <m:r>
                      <a:rPr lang="en-US" sz="2000" i="1"/>
                      <m:t>𝑥</m:t>
                    </m:r>
                    <m:r>
                      <a:rPr lang="en-US" sz="2000" i="1"/>
                      <m:t>=0.77</m:t>
                    </m:r>
                  </m:oMath>
                </a14:m>
                <a:r>
                  <a:rPr lang="en-US" sz="2000" dirty="0"/>
                  <a:t> with </a:t>
                </a:r>
                <a14:m>
                  <m:oMath xmlns:m="http://schemas.openxmlformats.org/officeDocument/2006/math">
                    <m:r>
                      <a:rPr lang="en-US" sz="2000" i="1"/>
                      <m:t>𝑦</m:t>
                    </m:r>
                    <m:r>
                      <a:rPr lang="en-US" sz="2000" i="1"/>
                      <m:t>=−5.93</m:t>
                    </m:r>
                  </m:oMath>
                </a14:m>
                <a:endParaRPr lang="en-US" sz="2000" dirty="0"/>
              </a:p>
              <a:p>
                <a:r>
                  <a:rPr lang="en-US" dirty="0"/>
                  <a:t>max EI gradually decreases as more samples are added</a:t>
                </a:r>
              </a:p>
              <a:p>
                <a:pPr lvl="1"/>
                <a:r>
                  <a:rPr lang="en-US" dirty="0"/>
                  <a:t>three error metrics are not improved with more samples</a:t>
                </a:r>
              </a:p>
              <a:p>
                <a:pPr lvl="1"/>
                <a:r>
                  <a:rPr lang="en-US" dirty="0"/>
                  <a:t>EGO does not improve the overall performance. Instead, it focuses on near the global optimum point</a:t>
                </a:r>
                <a:endParaRPr lang="en-US" sz="1600" dirty="0"/>
              </a:p>
            </p:txBody>
          </p:sp>
        </mc:Choice>
        <mc:Fallback>
          <p:sp>
            <p:nvSpPr>
              <p:cNvPr id="2" name="Text Placeholder 1">
                <a:extLst>
                  <a:ext uri="{FF2B5EF4-FFF2-40B4-BE49-F238E27FC236}">
                    <a16:creationId xmlns:a16="http://schemas.microsoft.com/office/drawing/2014/main" id="{AA52AA43-C3DE-77F4-8D5A-82CFB7EEEC76}"/>
                  </a:ext>
                </a:extLst>
              </p:cNvPr>
              <p:cNvSpPr>
                <a:spLocks noGrp="1" noRot="1" noChangeAspect="1" noMove="1" noResize="1" noEditPoints="1" noAdjustHandles="1" noChangeArrowheads="1" noChangeShapeType="1" noTextEdit="1"/>
              </p:cNvSpPr>
              <p:nvPr>
                <p:ph type="body" sz="quarter" idx="10"/>
              </p:nvPr>
            </p:nvSpPr>
            <p:spPr>
              <a:xfrm>
                <a:off x="304800" y="774200"/>
                <a:ext cx="8534400" cy="3433415"/>
              </a:xfrm>
              <a:blipFill>
                <a:blip r:embed="rId2"/>
                <a:stretch>
                  <a:fillRect l="-929" t="-159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B53A758-5245-C719-1C67-C1536EC49946}"/>
              </a:ext>
            </a:extLst>
          </p:cNvPr>
          <p:cNvSpPr>
            <a:spLocks noGrp="1"/>
          </p:cNvSpPr>
          <p:nvPr>
            <p:ph type="title"/>
          </p:nvPr>
        </p:nvSpPr>
        <p:spPr/>
        <p:txBody>
          <a:bodyPr>
            <a:normAutofit fontScale="90000"/>
          </a:bodyPr>
          <a:lstStyle/>
          <a:p>
            <a:r>
              <a:rPr lang="en-US" dirty="0"/>
              <a:t>Ex10.5) EGO with PRS 1D Function </a:t>
            </a:r>
            <a:r>
              <a:rPr lang="en-US" i="1" dirty="0"/>
              <a:t>cont</a:t>
            </a:r>
            <a:r>
              <a:rPr lang="en-US" dirty="0"/>
              <a:t>.</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3FBD1F23-D593-1D61-D78B-19B03C8A0A29}"/>
                  </a:ext>
                </a:extLst>
              </p:cNvPr>
              <p:cNvGraphicFramePr>
                <a:graphicFrameLocks noGrp="1"/>
              </p:cNvGraphicFramePr>
              <p:nvPr>
                <p:extLst>
                  <p:ext uri="{D42A27DB-BD31-4B8C-83A1-F6EECF244321}">
                    <p14:modId xmlns:p14="http://schemas.microsoft.com/office/powerpoint/2010/main" val="1726101864"/>
                  </p:ext>
                </p:extLst>
              </p:nvPr>
            </p:nvGraphicFramePr>
            <p:xfrm>
              <a:off x="276369" y="4640754"/>
              <a:ext cx="8559211" cy="1588962"/>
            </p:xfrm>
            <a:graphic>
              <a:graphicData uri="http://schemas.openxmlformats.org/drawingml/2006/table">
                <a:tbl>
                  <a:tblPr firstRow="1" firstCol="1" bandRow="1">
                    <a:tableStyleId>{5C22544A-7EE6-4342-B048-85BDC9FD1C3A}</a:tableStyleId>
                  </a:tblPr>
                  <a:tblGrid>
                    <a:gridCol w="903943">
                      <a:extLst>
                        <a:ext uri="{9D8B030D-6E8A-4147-A177-3AD203B41FA5}">
                          <a16:colId xmlns:a16="http://schemas.microsoft.com/office/drawing/2014/main" val="3386553428"/>
                        </a:ext>
                      </a:extLst>
                    </a:gridCol>
                    <a:gridCol w="946315">
                      <a:extLst>
                        <a:ext uri="{9D8B030D-6E8A-4147-A177-3AD203B41FA5}">
                          <a16:colId xmlns:a16="http://schemas.microsoft.com/office/drawing/2014/main" val="2720093378"/>
                        </a:ext>
                      </a:extLst>
                    </a:gridCol>
                    <a:gridCol w="949847">
                      <a:extLst>
                        <a:ext uri="{9D8B030D-6E8A-4147-A177-3AD203B41FA5}">
                          <a16:colId xmlns:a16="http://schemas.microsoft.com/office/drawing/2014/main" val="1482055821"/>
                        </a:ext>
                      </a:extLst>
                    </a:gridCol>
                    <a:gridCol w="960440">
                      <a:extLst>
                        <a:ext uri="{9D8B030D-6E8A-4147-A177-3AD203B41FA5}">
                          <a16:colId xmlns:a16="http://schemas.microsoft.com/office/drawing/2014/main" val="1058092614"/>
                        </a:ext>
                      </a:extLst>
                    </a:gridCol>
                    <a:gridCol w="976329">
                      <a:extLst>
                        <a:ext uri="{9D8B030D-6E8A-4147-A177-3AD203B41FA5}">
                          <a16:colId xmlns:a16="http://schemas.microsoft.com/office/drawing/2014/main" val="373281704"/>
                        </a:ext>
                      </a:extLst>
                    </a:gridCol>
                    <a:gridCol w="997515">
                      <a:extLst>
                        <a:ext uri="{9D8B030D-6E8A-4147-A177-3AD203B41FA5}">
                          <a16:colId xmlns:a16="http://schemas.microsoft.com/office/drawing/2014/main" val="297471783"/>
                        </a:ext>
                      </a:extLst>
                    </a:gridCol>
                    <a:gridCol w="953378">
                      <a:extLst>
                        <a:ext uri="{9D8B030D-6E8A-4147-A177-3AD203B41FA5}">
                          <a16:colId xmlns:a16="http://schemas.microsoft.com/office/drawing/2014/main" val="3794206368"/>
                        </a:ext>
                      </a:extLst>
                    </a:gridCol>
                    <a:gridCol w="923364">
                      <a:extLst>
                        <a:ext uri="{9D8B030D-6E8A-4147-A177-3AD203B41FA5}">
                          <a16:colId xmlns:a16="http://schemas.microsoft.com/office/drawing/2014/main" val="121369009"/>
                        </a:ext>
                      </a:extLst>
                    </a:gridCol>
                    <a:gridCol w="948080">
                      <a:extLst>
                        <a:ext uri="{9D8B030D-6E8A-4147-A177-3AD203B41FA5}">
                          <a16:colId xmlns:a16="http://schemas.microsoft.com/office/drawing/2014/main" val="573944370"/>
                        </a:ext>
                      </a:extLst>
                    </a:gridCol>
                  </a:tblGrid>
                  <a:tr h="264827">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𝑛</m:t>
                                    </m:r>
                                  </m:e>
                                  <m:sub>
                                    <m:r>
                                      <a:rPr lang="en-US" sz="1500">
                                        <a:effectLst/>
                                      </a:rPr>
                                      <m:t>𝑦</m:t>
                                    </m:r>
                                  </m:sub>
                                </m:sSub>
                              </m:oMath>
                            </m:oMathPara>
                          </a14:m>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𝑥</m:t>
                                    </m:r>
                                  </m:e>
                                  <m:sub>
                                    <m:r>
                                      <m:rPr>
                                        <m:sty m:val="p"/>
                                      </m:rPr>
                                      <a:rPr lang="en-US" sz="1500">
                                        <a:effectLst/>
                                      </a:rPr>
                                      <m:t>PBS</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𝑦</m:t>
                                    </m:r>
                                  </m:e>
                                  <m:sub>
                                    <m:r>
                                      <m:rPr>
                                        <m:sty m:val="p"/>
                                      </m:rPr>
                                      <a:rPr lang="en-US" sz="1500">
                                        <a:effectLst/>
                                      </a:rPr>
                                      <m:t>PBS</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𝑥</m:t>
                                    </m:r>
                                  </m:e>
                                  <m:sub>
                                    <m:r>
                                      <m:rPr>
                                        <m:sty m:val="p"/>
                                      </m:rPr>
                                      <a:rPr lang="en-US" sz="1500">
                                        <a:effectLst/>
                                      </a:rPr>
                                      <m:t>EI</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𝑦</m:t>
                                    </m:r>
                                  </m:e>
                                  <m:sub>
                                    <m:r>
                                      <m:rPr>
                                        <m:sty m:val="p"/>
                                      </m:rPr>
                                      <a:rPr lang="en-US" sz="1500">
                                        <a:effectLst/>
                                      </a:rPr>
                                      <m:t>EI</m:t>
                                    </m:r>
                                  </m:sub>
                                </m:sSub>
                              </m:oMath>
                            </m:oMathPara>
                          </a14:m>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500">
                                        <a:effectLst/>
                                      </a:rPr>
                                    </m:ctrlPr>
                                  </m:funcPr>
                                  <m:fName>
                                    <m:r>
                                      <m:rPr>
                                        <m:sty m:val="p"/>
                                      </m:rPr>
                                      <a:rPr lang="en-US" sz="1500">
                                        <a:effectLst/>
                                      </a:rPr>
                                      <m:t>max</m:t>
                                    </m:r>
                                  </m:fName>
                                  <m:e>
                                    <m:r>
                                      <a:rPr lang="en-US" sz="1500">
                                        <a:effectLst/>
                                      </a:rPr>
                                      <m:t>𝐸𝐼</m:t>
                                    </m:r>
                                  </m:e>
                                </m:func>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𝑒</m:t>
                                    </m:r>
                                  </m:e>
                                  <m:sub>
                                    <m:r>
                                      <m:rPr>
                                        <m:sty m:val="p"/>
                                      </m:rPr>
                                      <a:rPr lang="en-US" sz="1500">
                                        <a:effectLst/>
                                      </a:rPr>
                                      <m:t>RMS</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𝑒</m:t>
                                    </m:r>
                                  </m:e>
                                  <m:sub>
                                    <m:r>
                                      <m:rPr>
                                        <m:sty m:val="p"/>
                                      </m:rPr>
                                      <a:rPr lang="en-US" sz="1500">
                                        <a:effectLst/>
                                      </a:rPr>
                                      <m:t>av</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𝑒</m:t>
                                    </m:r>
                                  </m:e>
                                  <m:sub>
                                    <m:r>
                                      <m:rPr>
                                        <m:sty m:val="p"/>
                                      </m:rPr>
                                      <a:rPr lang="en-US" sz="1500">
                                        <a:effectLst/>
                                      </a:rPr>
                                      <m:t>max</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2109581572"/>
                      </a:ext>
                    </a:extLst>
                  </a:tr>
                  <a:tr h="264827">
                    <a:tc>
                      <a:txBody>
                        <a:bodyPr/>
                        <a:lstStyle/>
                        <a:p>
                          <a:pPr marL="0" marR="0" algn="ctr">
                            <a:lnSpc>
                              <a:spcPts val="1500"/>
                            </a:lnSpc>
                            <a:buNone/>
                            <a:tabLst>
                              <a:tab pos="228600" algn="l"/>
                              <a:tab pos="2971800" algn="ctr"/>
                              <a:tab pos="5943600" algn="r"/>
                            </a:tabLst>
                          </a:pPr>
                          <a:r>
                            <a:rPr lang="en-US" sz="1500">
                              <a:effectLst/>
                            </a:rPr>
                            <a:t>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−3.68</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0.693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−4.30</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2.01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1.32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6.19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526634330"/>
                      </a:ext>
                    </a:extLst>
                  </a:tr>
                  <a:tr h="264827">
                    <a:tc>
                      <a:txBody>
                        <a:bodyPr/>
                        <a:lstStyle/>
                        <a:p>
                          <a:pPr marL="0" marR="0" algn="ctr">
                            <a:lnSpc>
                              <a:spcPts val="1500"/>
                            </a:lnSpc>
                            <a:buNone/>
                            <a:tabLst>
                              <a:tab pos="228600" algn="l"/>
                              <a:tab pos="2971800" algn="ctr"/>
                              <a:tab pos="5943600" algn="r"/>
                            </a:tabLst>
                          </a:pPr>
                          <a:r>
                            <a:rPr lang="en-US" sz="1500">
                              <a:effectLst/>
                            </a:rPr>
                            <a:t>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0.693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−4.30</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−5.93</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0.121</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2.08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1.36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6.38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3600496666"/>
                      </a:ext>
                    </a:extLst>
                  </a:tr>
                  <a:tr h="264827">
                    <a:tc>
                      <a:txBody>
                        <a:bodyPr/>
                        <a:lstStyle/>
                        <a:p>
                          <a:pPr marL="0" marR="0" algn="ctr">
                            <a:lnSpc>
                              <a:spcPts val="1500"/>
                            </a:lnSpc>
                            <a:buNone/>
                            <a:tabLst>
                              <a:tab pos="228600" algn="l"/>
                              <a:tab pos="2971800" algn="ctr"/>
                              <a:tab pos="5943600" algn="r"/>
                            </a:tabLst>
                          </a:pPr>
                          <a:r>
                            <a:rPr lang="en-US" sz="1500">
                              <a:effectLst/>
                            </a:rPr>
                            <a:t>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−5.93</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−5.74</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0.00317</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2.26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1.49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6.82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308148241"/>
                      </a:ext>
                    </a:extLst>
                  </a:tr>
                  <a:tr h="264827">
                    <a:tc>
                      <a:txBody>
                        <a:bodyPr/>
                        <a:lstStyle/>
                        <a:p>
                          <a:pPr marL="0" marR="0" algn="ctr">
                            <a:lnSpc>
                              <a:spcPts val="1500"/>
                            </a:lnSpc>
                            <a:buNone/>
                            <a:tabLst>
                              <a:tab pos="228600" algn="l"/>
                              <a:tab pos="2971800" algn="ctr"/>
                              <a:tab pos="5943600" algn="r"/>
                            </a:tabLst>
                          </a:pPr>
                          <a:r>
                            <a:rPr lang="en-US" sz="1500">
                              <a:effectLst/>
                            </a:rPr>
                            <a:t>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−5.93</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−5.76</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0.00101</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2.28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6.86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534742335"/>
                      </a:ext>
                    </a:extLst>
                  </a:tr>
                  <a:tr h="264827">
                    <a:tc>
                      <a:txBody>
                        <a:bodyPr/>
                        <a:lstStyle/>
                        <a:p>
                          <a:pPr marL="0" marR="0" algn="ctr">
                            <a:lnSpc>
                              <a:spcPts val="1500"/>
                            </a:lnSpc>
                            <a:buNone/>
                            <a:tabLst>
                              <a:tab pos="228600" algn="l"/>
                              <a:tab pos="2971800" algn="ctr"/>
                              <a:tab pos="5943600" algn="r"/>
                            </a:tabLst>
                          </a:pPr>
                          <a:r>
                            <a:rPr lang="en-US" sz="1500">
                              <a:effectLst/>
                            </a:rPr>
                            <a:t>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−5.93</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2.29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dirty="0">
                              <a:effectLst/>
                            </a:rPr>
                            <a:t>6.88</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110495859"/>
                      </a:ext>
                    </a:extLst>
                  </a:tr>
                </a:tbl>
              </a:graphicData>
            </a:graphic>
          </p:graphicFrame>
        </mc:Choice>
        <mc:Fallback>
          <p:graphicFrame>
            <p:nvGraphicFramePr>
              <p:cNvPr id="5" name="Table 4">
                <a:extLst>
                  <a:ext uri="{FF2B5EF4-FFF2-40B4-BE49-F238E27FC236}">
                    <a16:creationId xmlns:a16="http://schemas.microsoft.com/office/drawing/2014/main" id="{3FBD1F23-D593-1D61-D78B-19B03C8A0A29}"/>
                  </a:ext>
                </a:extLst>
              </p:cNvPr>
              <p:cNvGraphicFramePr>
                <a:graphicFrameLocks noGrp="1"/>
              </p:cNvGraphicFramePr>
              <p:nvPr>
                <p:extLst>
                  <p:ext uri="{D42A27DB-BD31-4B8C-83A1-F6EECF244321}">
                    <p14:modId xmlns:p14="http://schemas.microsoft.com/office/powerpoint/2010/main" val="1726101864"/>
                  </p:ext>
                </p:extLst>
              </p:nvPr>
            </p:nvGraphicFramePr>
            <p:xfrm>
              <a:off x="276369" y="4640754"/>
              <a:ext cx="8559211" cy="1588962"/>
            </p:xfrm>
            <a:graphic>
              <a:graphicData uri="http://schemas.openxmlformats.org/drawingml/2006/table">
                <a:tbl>
                  <a:tblPr firstRow="1" firstCol="1" bandRow="1">
                    <a:tableStyleId>{5C22544A-7EE6-4342-B048-85BDC9FD1C3A}</a:tableStyleId>
                  </a:tblPr>
                  <a:tblGrid>
                    <a:gridCol w="903943">
                      <a:extLst>
                        <a:ext uri="{9D8B030D-6E8A-4147-A177-3AD203B41FA5}">
                          <a16:colId xmlns:a16="http://schemas.microsoft.com/office/drawing/2014/main" val="3386553428"/>
                        </a:ext>
                      </a:extLst>
                    </a:gridCol>
                    <a:gridCol w="946315">
                      <a:extLst>
                        <a:ext uri="{9D8B030D-6E8A-4147-A177-3AD203B41FA5}">
                          <a16:colId xmlns:a16="http://schemas.microsoft.com/office/drawing/2014/main" val="2720093378"/>
                        </a:ext>
                      </a:extLst>
                    </a:gridCol>
                    <a:gridCol w="949847">
                      <a:extLst>
                        <a:ext uri="{9D8B030D-6E8A-4147-A177-3AD203B41FA5}">
                          <a16:colId xmlns:a16="http://schemas.microsoft.com/office/drawing/2014/main" val="1482055821"/>
                        </a:ext>
                      </a:extLst>
                    </a:gridCol>
                    <a:gridCol w="960440">
                      <a:extLst>
                        <a:ext uri="{9D8B030D-6E8A-4147-A177-3AD203B41FA5}">
                          <a16:colId xmlns:a16="http://schemas.microsoft.com/office/drawing/2014/main" val="1058092614"/>
                        </a:ext>
                      </a:extLst>
                    </a:gridCol>
                    <a:gridCol w="976329">
                      <a:extLst>
                        <a:ext uri="{9D8B030D-6E8A-4147-A177-3AD203B41FA5}">
                          <a16:colId xmlns:a16="http://schemas.microsoft.com/office/drawing/2014/main" val="373281704"/>
                        </a:ext>
                      </a:extLst>
                    </a:gridCol>
                    <a:gridCol w="997515">
                      <a:extLst>
                        <a:ext uri="{9D8B030D-6E8A-4147-A177-3AD203B41FA5}">
                          <a16:colId xmlns:a16="http://schemas.microsoft.com/office/drawing/2014/main" val="297471783"/>
                        </a:ext>
                      </a:extLst>
                    </a:gridCol>
                    <a:gridCol w="953378">
                      <a:extLst>
                        <a:ext uri="{9D8B030D-6E8A-4147-A177-3AD203B41FA5}">
                          <a16:colId xmlns:a16="http://schemas.microsoft.com/office/drawing/2014/main" val="3794206368"/>
                        </a:ext>
                      </a:extLst>
                    </a:gridCol>
                    <a:gridCol w="923364">
                      <a:extLst>
                        <a:ext uri="{9D8B030D-6E8A-4147-A177-3AD203B41FA5}">
                          <a16:colId xmlns:a16="http://schemas.microsoft.com/office/drawing/2014/main" val="121369009"/>
                        </a:ext>
                      </a:extLst>
                    </a:gridCol>
                    <a:gridCol w="948080">
                      <a:extLst>
                        <a:ext uri="{9D8B030D-6E8A-4147-A177-3AD203B41FA5}">
                          <a16:colId xmlns:a16="http://schemas.microsoft.com/office/drawing/2014/main" val="573944370"/>
                        </a:ext>
                      </a:extLst>
                    </a:gridCol>
                  </a:tblGrid>
                  <a:tr h="264827">
                    <a:tc>
                      <a:txBody>
                        <a:bodyPr/>
                        <a:lstStyle/>
                        <a:p>
                          <a:endParaRPr lang="en-US"/>
                        </a:p>
                      </a:txBody>
                      <a:tcPr marL="95337" marR="95337" marT="0" marB="0" anchor="ctr">
                        <a:blipFill>
                          <a:blip r:embed="rId3"/>
                          <a:stretch>
                            <a:fillRect l="-676" t="-2273" r="-852027" b="-522727"/>
                          </a:stretch>
                        </a:blipFill>
                      </a:tcPr>
                    </a:tc>
                    <a:tc>
                      <a:txBody>
                        <a:bodyPr/>
                        <a:lstStyle/>
                        <a:p>
                          <a:endParaRPr lang="en-US"/>
                        </a:p>
                      </a:txBody>
                      <a:tcPr marL="95337" marR="95337" marT="0" marB="0" anchor="ctr">
                        <a:blipFill>
                          <a:blip r:embed="rId3"/>
                          <a:stretch>
                            <a:fillRect l="-95513" t="-2273" r="-708333" b="-522727"/>
                          </a:stretch>
                        </a:blipFill>
                      </a:tcPr>
                    </a:tc>
                    <a:tc>
                      <a:txBody>
                        <a:bodyPr/>
                        <a:lstStyle/>
                        <a:p>
                          <a:endParaRPr lang="en-US"/>
                        </a:p>
                      </a:txBody>
                      <a:tcPr marL="95337" marR="95337" marT="0" marB="0" anchor="ctr">
                        <a:blipFill>
                          <a:blip r:embed="rId3"/>
                          <a:stretch>
                            <a:fillRect l="-195513" t="-2273" r="-608333" b="-522727"/>
                          </a:stretch>
                        </a:blipFill>
                      </a:tcPr>
                    </a:tc>
                    <a:tc>
                      <a:txBody>
                        <a:bodyPr/>
                        <a:lstStyle/>
                        <a:p>
                          <a:endParaRPr lang="en-US"/>
                        </a:p>
                      </a:txBody>
                      <a:tcPr marL="95337" marR="95337" marT="0" marB="0" anchor="ctr">
                        <a:blipFill>
                          <a:blip r:embed="rId3"/>
                          <a:stretch>
                            <a:fillRect l="-293631" t="-2273" r="-504459" b="-522727"/>
                          </a:stretch>
                        </a:blipFill>
                      </a:tcPr>
                    </a:tc>
                    <a:tc>
                      <a:txBody>
                        <a:bodyPr/>
                        <a:lstStyle/>
                        <a:p>
                          <a:endParaRPr lang="en-US"/>
                        </a:p>
                      </a:txBody>
                      <a:tcPr marL="95337" marR="95337" marT="0" marB="0" anchor="ctr">
                        <a:blipFill>
                          <a:blip r:embed="rId3"/>
                          <a:stretch>
                            <a:fillRect l="-383851" t="-2273" r="-391925" b="-522727"/>
                          </a:stretch>
                        </a:blipFill>
                      </a:tcPr>
                    </a:tc>
                    <a:tc>
                      <a:txBody>
                        <a:bodyPr/>
                        <a:lstStyle/>
                        <a:p>
                          <a:endParaRPr lang="en-US"/>
                        </a:p>
                      </a:txBody>
                      <a:tcPr marL="95337" marR="95337" marT="0" marB="0" anchor="ctr">
                        <a:blipFill>
                          <a:blip r:embed="rId3"/>
                          <a:stretch>
                            <a:fillRect l="-477914" t="-2273" r="-287117" b="-522727"/>
                          </a:stretch>
                        </a:blipFill>
                      </a:tcPr>
                    </a:tc>
                    <a:tc>
                      <a:txBody>
                        <a:bodyPr/>
                        <a:lstStyle/>
                        <a:p>
                          <a:endParaRPr lang="en-US"/>
                        </a:p>
                      </a:txBody>
                      <a:tcPr marL="95337" marR="95337" marT="0" marB="0" anchor="ctr">
                        <a:blipFill>
                          <a:blip r:embed="rId3"/>
                          <a:stretch>
                            <a:fillRect l="-600000" t="-2273" r="-198089" b="-522727"/>
                          </a:stretch>
                        </a:blipFill>
                      </a:tcPr>
                    </a:tc>
                    <a:tc>
                      <a:txBody>
                        <a:bodyPr/>
                        <a:lstStyle/>
                        <a:p>
                          <a:endParaRPr lang="en-US"/>
                        </a:p>
                      </a:txBody>
                      <a:tcPr marL="95337" marR="95337" marT="0" marB="0" anchor="ctr">
                        <a:blipFill>
                          <a:blip r:embed="rId3"/>
                          <a:stretch>
                            <a:fillRect l="-727815" t="-2273" r="-105960" b="-522727"/>
                          </a:stretch>
                        </a:blipFill>
                      </a:tcPr>
                    </a:tc>
                    <a:tc>
                      <a:txBody>
                        <a:bodyPr/>
                        <a:lstStyle/>
                        <a:p>
                          <a:endParaRPr lang="en-US"/>
                        </a:p>
                      </a:txBody>
                      <a:tcPr marL="95337" marR="95337" marT="0" marB="0" anchor="ctr">
                        <a:blipFill>
                          <a:blip r:embed="rId3"/>
                          <a:stretch>
                            <a:fillRect l="-801282" t="-2273" r="-2564" b="-522727"/>
                          </a:stretch>
                        </a:blipFill>
                      </a:tcPr>
                    </a:tc>
                    <a:extLst>
                      <a:ext uri="{0D108BD9-81ED-4DB2-BD59-A6C34878D82A}">
                        <a16:rowId xmlns:a16="http://schemas.microsoft.com/office/drawing/2014/main" val="2109581572"/>
                      </a:ext>
                    </a:extLst>
                  </a:tr>
                  <a:tr h="264827">
                    <a:tc>
                      <a:txBody>
                        <a:bodyPr/>
                        <a:lstStyle/>
                        <a:p>
                          <a:pPr marL="0" marR="0" algn="ctr">
                            <a:lnSpc>
                              <a:spcPts val="1500"/>
                            </a:lnSpc>
                            <a:buNone/>
                            <a:tabLst>
                              <a:tab pos="228600" algn="l"/>
                              <a:tab pos="2971800" algn="ctr"/>
                              <a:tab pos="5943600" algn="r"/>
                            </a:tabLst>
                          </a:pPr>
                          <a:r>
                            <a:rPr lang="en-US" sz="1500">
                              <a:effectLst/>
                            </a:rPr>
                            <a:t>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195513" t="-104651" r="-608333" b="-434884"/>
                          </a:stretch>
                        </a:blipFill>
                      </a:tcPr>
                    </a:tc>
                    <a:tc>
                      <a:txBody>
                        <a:bodyPr/>
                        <a:lstStyle/>
                        <a:p>
                          <a:pPr marL="0" marR="0" algn="ctr">
                            <a:lnSpc>
                              <a:spcPts val="1500"/>
                            </a:lnSpc>
                            <a:buNone/>
                            <a:tabLst>
                              <a:tab pos="228600" algn="l"/>
                              <a:tab pos="2971800" algn="ctr"/>
                              <a:tab pos="5943600" algn="r"/>
                            </a:tabLst>
                          </a:pPr>
                          <a:r>
                            <a:rPr lang="en-US" sz="1500">
                              <a:effectLst/>
                            </a:rPr>
                            <a:t>0.693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383851" t="-104651" r="-391925" b="-434884"/>
                          </a:stretch>
                        </a:blipFill>
                      </a:tcP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2.01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1.32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6.19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526634330"/>
                      </a:ext>
                    </a:extLst>
                  </a:tr>
                  <a:tr h="264827">
                    <a:tc>
                      <a:txBody>
                        <a:bodyPr/>
                        <a:lstStyle/>
                        <a:p>
                          <a:pPr marL="0" marR="0" algn="ctr">
                            <a:lnSpc>
                              <a:spcPts val="1500"/>
                            </a:lnSpc>
                            <a:buNone/>
                            <a:tabLst>
                              <a:tab pos="228600" algn="l"/>
                              <a:tab pos="2971800" algn="ctr"/>
                              <a:tab pos="5943600" algn="r"/>
                            </a:tabLst>
                          </a:pPr>
                          <a:r>
                            <a:rPr lang="en-US" sz="1500">
                              <a:effectLst/>
                            </a:rPr>
                            <a:t>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0.693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195513" t="-200000" r="-608333" b="-325000"/>
                          </a:stretch>
                        </a:blipFill>
                      </a:tcP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383851" t="-200000" r="-391925" b="-325000"/>
                          </a:stretch>
                        </a:blipFill>
                      </a:tcPr>
                    </a:tc>
                    <a:tc>
                      <a:txBody>
                        <a:bodyPr/>
                        <a:lstStyle/>
                        <a:p>
                          <a:endParaRPr lang="en-US"/>
                        </a:p>
                      </a:txBody>
                      <a:tcPr marL="95337" marR="95337" marT="0" marB="0" anchor="ctr">
                        <a:blipFill>
                          <a:blip r:embed="rId3"/>
                          <a:stretch>
                            <a:fillRect l="-477914" t="-200000" r="-287117" b="-325000"/>
                          </a:stretch>
                        </a:blipFill>
                      </a:tcPr>
                    </a:tc>
                    <a:tc>
                      <a:txBody>
                        <a:bodyPr/>
                        <a:lstStyle/>
                        <a:p>
                          <a:pPr marL="0" marR="0" algn="ctr">
                            <a:lnSpc>
                              <a:spcPts val="1500"/>
                            </a:lnSpc>
                            <a:buNone/>
                            <a:tabLst>
                              <a:tab pos="228600" algn="l"/>
                              <a:tab pos="2971800" algn="ctr"/>
                              <a:tab pos="5943600" algn="r"/>
                            </a:tabLst>
                          </a:pPr>
                          <a:r>
                            <a:rPr lang="en-US" sz="1500">
                              <a:effectLst/>
                            </a:rPr>
                            <a:t>2.08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1.36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6.38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3600496666"/>
                      </a:ext>
                    </a:extLst>
                  </a:tr>
                  <a:tr h="264827">
                    <a:tc>
                      <a:txBody>
                        <a:bodyPr/>
                        <a:lstStyle/>
                        <a:p>
                          <a:pPr marL="0" marR="0" algn="ctr">
                            <a:lnSpc>
                              <a:spcPts val="1500"/>
                            </a:lnSpc>
                            <a:buNone/>
                            <a:tabLst>
                              <a:tab pos="228600" algn="l"/>
                              <a:tab pos="2971800" algn="ctr"/>
                              <a:tab pos="5943600" algn="r"/>
                            </a:tabLst>
                          </a:pPr>
                          <a:r>
                            <a:rPr lang="en-US" sz="1500">
                              <a:effectLst/>
                            </a:rPr>
                            <a:t>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195513" t="-306977" r="-608333" b="-232558"/>
                          </a:stretch>
                        </a:blipFill>
                      </a:tcPr>
                    </a:tc>
                    <a:tc>
                      <a:txBody>
                        <a:bodyPr/>
                        <a:lstStyle/>
                        <a:p>
                          <a:pPr marL="0" marR="0" algn="ctr">
                            <a:lnSpc>
                              <a:spcPts val="1500"/>
                            </a:lnSpc>
                            <a:buNone/>
                            <a:tabLst>
                              <a:tab pos="228600" algn="l"/>
                              <a:tab pos="2971800" algn="ctr"/>
                              <a:tab pos="5943600" algn="r"/>
                            </a:tabLst>
                          </a:pPr>
                          <a:r>
                            <a:rPr lang="en-US" sz="1500">
                              <a:effectLst/>
                            </a:rPr>
                            <a:t>0.78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383851" t="-306977" r="-391925" b="-232558"/>
                          </a:stretch>
                        </a:blipFill>
                      </a:tcPr>
                    </a:tc>
                    <a:tc>
                      <a:txBody>
                        <a:bodyPr/>
                        <a:lstStyle/>
                        <a:p>
                          <a:endParaRPr lang="en-US"/>
                        </a:p>
                      </a:txBody>
                      <a:tcPr marL="95337" marR="95337" marT="0" marB="0" anchor="ctr">
                        <a:blipFill>
                          <a:blip r:embed="rId3"/>
                          <a:stretch>
                            <a:fillRect l="-477914" t="-306977" r="-287117" b="-232558"/>
                          </a:stretch>
                        </a:blipFill>
                      </a:tcPr>
                    </a:tc>
                    <a:tc>
                      <a:txBody>
                        <a:bodyPr/>
                        <a:lstStyle/>
                        <a:p>
                          <a:pPr marL="0" marR="0" algn="ctr">
                            <a:lnSpc>
                              <a:spcPts val="1500"/>
                            </a:lnSpc>
                            <a:buNone/>
                            <a:tabLst>
                              <a:tab pos="228600" algn="l"/>
                              <a:tab pos="2971800" algn="ctr"/>
                              <a:tab pos="5943600" algn="r"/>
                            </a:tabLst>
                          </a:pPr>
                          <a:r>
                            <a:rPr lang="en-US" sz="1500">
                              <a:effectLst/>
                            </a:rPr>
                            <a:t>2.26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1.49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6.82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308148241"/>
                      </a:ext>
                    </a:extLst>
                  </a:tr>
                  <a:tr h="264827">
                    <a:tc>
                      <a:txBody>
                        <a:bodyPr/>
                        <a:lstStyle/>
                        <a:p>
                          <a:pPr marL="0" marR="0" algn="ctr">
                            <a:lnSpc>
                              <a:spcPts val="1500"/>
                            </a:lnSpc>
                            <a:buNone/>
                            <a:tabLst>
                              <a:tab pos="228600" algn="l"/>
                              <a:tab pos="2971800" algn="ctr"/>
                              <a:tab pos="5943600" algn="r"/>
                            </a:tabLst>
                          </a:pPr>
                          <a:r>
                            <a:rPr lang="en-US" sz="1500">
                              <a:effectLst/>
                            </a:rPr>
                            <a:t>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195513" t="-397727" r="-608333" b="-127273"/>
                          </a:stretch>
                        </a:blipFill>
                      </a:tcPr>
                    </a:tc>
                    <a:tc>
                      <a:txBody>
                        <a:bodyPr/>
                        <a:lstStyle/>
                        <a:p>
                          <a:pPr marL="0" marR="0" algn="ctr">
                            <a:lnSpc>
                              <a:spcPts val="1500"/>
                            </a:lnSpc>
                            <a:buNone/>
                            <a:tabLst>
                              <a:tab pos="228600" algn="l"/>
                              <a:tab pos="2971800" algn="ctr"/>
                              <a:tab pos="5943600" algn="r"/>
                            </a:tabLst>
                          </a:pPr>
                          <a:r>
                            <a:rPr lang="en-US" sz="1500">
                              <a:effectLst/>
                            </a:rPr>
                            <a:t>0.779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383851" t="-397727" r="-391925" b="-127273"/>
                          </a:stretch>
                        </a:blipFill>
                      </a:tcPr>
                    </a:tc>
                    <a:tc>
                      <a:txBody>
                        <a:bodyPr/>
                        <a:lstStyle/>
                        <a:p>
                          <a:endParaRPr lang="en-US"/>
                        </a:p>
                      </a:txBody>
                      <a:tcPr marL="95337" marR="95337" marT="0" marB="0" anchor="ctr">
                        <a:blipFill>
                          <a:blip r:embed="rId3"/>
                          <a:stretch>
                            <a:fillRect l="-477914" t="-397727" r="-287117" b="-127273"/>
                          </a:stretch>
                        </a:blipFill>
                      </a:tcPr>
                    </a:tc>
                    <a:tc>
                      <a:txBody>
                        <a:bodyPr/>
                        <a:lstStyle/>
                        <a:p>
                          <a:pPr marL="0" marR="0" algn="ctr">
                            <a:lnSpc>
                              <a:spcPts val="1500"/>
                            </a:lnSpc>
                            <a:buNone/>
                            <a:tabLst>
                              <a:tab pos="228600" algn="l"/>
                              <a:tab pos="2971800" algn="ctr"/>
                              <a:tab pos="5943600" algn="r"/>
                            </a:tabLst>
                          </a:pPr>
                          <a:r>
                            <a:rPr lang="en-US" sz="1500">
                              <a:effectLst/>
                            </a:rPr>
                            <a:t>2.28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6.86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534742335"/>
                      </a:ext>
                    </a:extLst>
                  </a:tr>
                  <a:tr h="264827">
                    <a:tc>
                      <a:txBody>
                        <a:bodyPr/>
                        <a:lstStyle/>
                        <a:p>
                          <a:pPr marL="0" marR="0" algn="ctr">
                            <a:lnSpc>
                              <a:spcPts val="1500"/>
                            </a:lnSpc>
                            <a:buNone/>
                            <a:tabLst>
                              <a:tab pos="228600" algn="l"/>
                              <a:tab pos="2971800" algn="ctr"/>
                              <a:tab pos="5943600" algn="r"/>
                            </a:tabLst>
                          </a:pPr>
                          <a:r>
                            <a:rPr lang="en-US" sz="1500">
                              <a:effectLst/>
                            </a:rPr>
                            <a:t>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0.77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endParaRPr lang="en-US"/>
                        </a:p>
                      </a:txBody>
                      <a:tcPr marL="95337" marR="95337" marT="0" marB="0" anchor="ctr">
                        <a:blipFill>
                          <a:blip r:embed="rId3"/>
                          <a:stretch>
                            <a:fillRect l="-195513" t="-509302" r="-608333" b="-30233"/>
                          </a:stretch>
                        </a:blipFill>
                      </a:tcP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2.29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a:effectLst/>
                            </a:rPr>
                            <a:t>1.61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tc>
                      <a:txBody>
                        <a:bodyPr/>
                        <a:lstStyle/>
                        <a:p>
                          <a:pPr marL="0" marR="0" algn="ctr">
                            <a:lnSpc>
                              <a:spcPts val="1500"/>
                            </a:lnSpc>
                            <a:buNone/>
                            <a:tabLst>
                              <a:tab pos="228600" algn="l"/>
                              <a:tab pos="2971800" algn="ctr"/>
                              <a:tab pos="5943600" algn="r"/>
                            </a:tabLst>
                          </a:pPr>
                          <a:r>
                            <a:rPr lang="en-US" sz="1500" dirty="0">
                              <a:effectLst/>
                            </a:rPr>
                            <a:t>6.88</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5337" marR="95337" marT="0" marB="0" anchor="ctr"/>
                    </a:tc>
                    <a:extLst>
                      <a:ext uri="{0D108BD9-81ED-4DB2-BD59-A6C34878D82A}">
                        <a16:rowId xmlns:a16="http://schemas.microsoft.com/office/drawing/2014/main" val="1110495859"/>
                      </a:ext>
                    </a:extLst>
                  </a:tr>
                </a:tbl>
              </a:graphicData>
            </a:graphic>
          </p:graphicFrame>
        </mc:Fallback>
      </mc:AlternateContent>
    </p:spTree>
    <p:extLst>
      <p:ext uri="{BB962C8B-B14F-4D97-AF65-F5344CB8AC3E}">
        <p14:creationId xmlns:p14="http://schemas.microsoft.com/office/powerpoint/2010/main" val="1311365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EF7B5B-0F3C-C0CA-A1F2-2AB0CF2B2AB2}"/>
              </a:ext>
            </a:extLst>
          </p:cNvPr>
          <p:cNvSpPr>
            <a:spLocks noGrp="1"/>
          </p:cNvSpPr>
          <p:nvPr>
            <p:ph type="title"/>
          </p:nvPr>
        </p:nvSpPr>
        <p:spPr/>
        <p:txBody>
          <a:bodyPr>
            <a:normAutofit fontScale="90000"/>
          </a:bodyPr>
          <a:lstStyle/>
          <a:p>
            <a:r>
              <a:rPr lang="en-US" dirty="0"/>
              <a:t>Ex10.5) EGO with PRS 1D Function </a:t>
            </a:r>
            <a:r>
              <a:rPr lang="en-US" i="1" dirty="0"/>
              <a:t>cont</a:t>
            </a:r>
            <a:r>
              <a:rPr lang="en-US" dirty="0"/>
              <a:t>.</a:t>
            </a:r>
          </a:p>
        </p:txBody>
      </p:sp>
      <p:grpSp>
        <p:nvGrpSpPr>
          <p:cNvPr id="8" name="Group 7">
            <a:extLst>
              <a:ext uri="{FF2B5EF4-FFF2-40B4-BE49-F238E27FC236}">
                <a16:creationId xmlns:a16="http://schemas.microsoft.com/office/drawing/2014/main" id="{479856A1-15BC-24B6-596F-37F1468075B4}"/>
              </a:ext>
            </a:extLst>
          </p:cNvPr>
          <p:cNvGrpSpPr/>
          <p:nvPr/>
        </p:nvGrpSpPr>
        <p:grpSpPr>
          <a:xfrm>
            <a:off x="687520" y="558484"/>
            <a:ext cx="7872777" cy="5949657"/>
            <a:chOff x="468086" y="429441"/>
            <a:chExt cx="8270965" cy="6250578"/>
          </a:xfrm>
        </p:grpSpPr>
        <p:pic>
          <p:nvPicPr>
            <p:cNvPr id="4" name="Picture 3">
              <a:extLst>
                <a:ext uri="{FF2B5EF4-FFF2-40B4-BE49-F238E27FC236}">
                  <a16:creationId xmlns:a16="http://schemas.microsoft.com/office/drawing/2014/main" id="{54CCBA30-5C13-4B65-74A5-E9D375E31FA3}"/>
                </a:ext>
              </a:extLst>
            </p:cNvPr>
            <p:cNvPicPr>
              <a:picLocks noChangeAspect="1"/>
            </p:cNvPicPr>
            <p:nvPr/>
          </p:nvPicPr>
          <p:blipFill>
            <a:blip r:embed="rId2"/>
            <a:stretch>
              <a:fillRect/>
            </a:stretch>
          </p:blipFill>
          <p:spPr>
            <a:xfrm>
              <a:off x="468086" y="429441"/>
              <a:ext cx="4267200" cy="3200400"/>
            </a:xfrm>
            <a:prstGeom prst="rect">
              <a:avLst/>
            </a:prstGeom>
          </p:spPr>
        </p:pic>
        <p:pic>
          <p:nvPicPr>
            <p:cNvPr id="5" name="Picture 4">
              <a:extLst>
                <a:ext uri="{FF2B5EF4-FFF2-40B4-BE49-F238E27FC236}">
                  <a16:creationId xmlns:a16="http://schemas.microsoft.com/office/drawing/2014/main" id="{23B0ADC6-8831-EE9C-145C-26D72FC9C68E}"/>
                </a:ext>
              </a:extLst>
            </p:cNvPr>
            <p:cNvPicPr>
              <a:picLocks noChangeAspect="1"/>
            </p:cNvPicPr>
            <p:nvPr/>
          </p:nvPicPr>
          <p:blipFill>
            <a:blip r:embed="rId3"/>
            <a:stretch>
              <a:fillRect/>
            </a:stretch>
          </p:blipFill>
          <p:spPr>
            <a:xfrm>
              <a:off x="4471851" y="429441"/>
              <a:ext cx="4267200" cy="3200400"/>
            </a:xfrm>
            <a:prstGeom prst="rect">
              <a:avLst/>
            </a:prstGeom>
          </p:spPr>
        </p:pic>
        <p:pic>
          <p:nvPicPr>
            <p:cNvPr id="6" name="Picture 5">
              <a:extLst>
                <a:ext uri="{FF2B5EF4-FFF2-40B4-BE49-F238E27FC236}">
                  <a16:creationId xmlns:a16="http://schemas.microsoft.com/office/drawing/2014/main" id="{2930EB74-86DF-0DC6-7DDA-EEB9AE2BC79F}"/>
                </a:ext>
              </a:extLst>
            </p:cNvPr>
            <p:cNvPicPr>
              <a:picLocks noChangeAspect="1"/>
            </p:cNvPicPr>
            <p:nvPr/>
          </p:nvPicPr>
          <p:blipFill>
            <a:blip r:embed="rId4"/>
            <a:stretch>
              <a:fillRect/>
            </a:stretch>
          </p:blipFill>
          <p:spPr>
            <a:xfrm>
              <a:off x="468086" y="3479619"/>
              <a:ext cx="4267200" cy="3200400"/>
            </a:xfrm>
            <a:prstGeom prst="rect">
              <a:avLst/>
            </a:prstGeom>
          </p:spPr>
        </p:pic>
        <p:pic>
          <p:nvPicPr>
            <p:cNvPr id="7" name="Picture 6">
              <a:extLst>
                <a:ext uri="{FF2B5EF4-FFF2-40B4-BE49-F238E27FC236}">
                  <a16:creationId xmlns:a16="http://schemas.microsoft.com/office/drawing/2014/main" id="{8576CE20-A694-C564-22C7-6769E5FC824C}"/>
                </a:ext>
              </a:extLst>
            </p:cNvPr>
            <p:cNvPicPr>
              <a:picLocks noChangeAspect="1"/>
            </p:cNvPicPr>
            <p:nvPr/>
          </p:nvPicPr>
          <p:blipFill>
            <a:blip r:embed="rId5"/>
            <a:stretch>
              <a:fillRect/>
            </a:stretch>
          </p:blipFill>
          <p:spPr>
            <a:xfrm>
              <a:off x="4471851" y="3479619"/>
              <a:ext cx="4267200" cy="3200400"/>
            </a:xfrm>
            <a:prstGeom prst="rect">
              <a:avLst/>
            </a:prstGeom>
          </p:spPr>
        </p:pic>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AE7DF7F5-97E9-A547-B6F0-EC32728537FF}"/>
                  </a:ext>
                </a:extLst>
              </p:cNvPr>
              <p:cNvSpPr txBox="1"/>
              <p:nvPr/>
            </p:nvSpPr>
            <p:spPr>
              <a:xfrm>
                <a:off x="1237534" y="715020"/>
                <a:ext cx="831830"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=6</m:t>
                      </m:r>
                    </m:oMath>
                  </m:oMathPara>
                </a14:m>
                <a:endParaRPr lang="en-US" sz="1600" dirty="0"/>
              </a:p>
            </p:txBody>
          </p:sp>
        </mc:Choice>
        <mc:Fallback>
          <p:sp>
            <p:nvSpPr>
              <p:cNvPr id="9" name="TextBox 8">
                <a:extLst>
                  <a:ext uri="{FF2B5EF4-FFF2-40B4-BE49-F238E27FC236}">
                    <a16:creationId xmlns:a16="http://schemas.microsoft.com/office/drawing/2014/main" id="{AE7DF7F5-97E9-A547-B6F0-EC32728537FF}"/>
                  </a:ext>
                </a:extLst>
              </p:cNvPr>
              <p:cNvSpPr txBox="1">
                <a:spLocks noRot="1" noChangeAspect="1" noMove="1" noResize="1" noEditPoints="1" noAdjustHandles="1" noChangeArrowheads="1" noChangeShapeType="1" noTextEdit="1"/>
              </p:cNvSpPr>
              <p:nvPr/>
            </p:nvSpPr>
            <p:spPr>
              <a:xfrm>
                <a:off x="1237534" y="715020"/>
                <a:ext cx="831830" cy="357983"/>
              </a:xfrm>
              <a:prstGeom prst="rect">
                <a:avLst/>
              </a:prstGeom>
              <a:blipFill>
                <a:blip r:embed="rId6"/>
                <a:stretch>
                  <a:fillRect b="-33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1DA87F7-85CA-FA25-697F-366F630B8A4C}"/>
                  </a:ext>
                </a:extLst>
              </p:cNvPr>
              <p:cNvSpPr txBox="1"/>
              <p:nvPr/>
            </p:nvSpPr>
            <p:spPr>
              <a:xfrm>
                <a:off x="5048546" y="715019"/>
                <a:ext cx="831830"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=7</m:t>
                      </m:r>
                    </m:oMath>
                  </m:oMathPara>
                </a14:m>
                <a:endParaRPr lang="en-US" sz="1600" dirty="0"/>
              </a:p>
            </p:txBody>
          </p:sp>
        </mc:Choice>
        <mc:Fallback>
          <p:sp>
            <p:nvSpPr>
              <p:cNvPr id="10" name="TextBox 9">
                <a:extLst>
                  <a:ext uri="{FF2B5EF4-FFF2-40B4-BE49-F238E27FC236}">
                    <a16:creationId xmlns:a16="http://schemas.microsoft.com/office/drawing/2014/main" id="{51DA87F7-85CA-FA25-697F-366F630B8A4C}"/>
                  </a:ext>
                </a:extLst>
              </p:cNvPr>
              <p:cNvSpPr txBox="1">
                <a:spLocks noRot="1" noChangeAspect="1" noMove="1" noResize="1" noEditPoints="1" noAdjustHandles="1" noChangeArrowheads="1" noChangeShapeType="1" noTextEdit="1"/>
              </p:cNvSpPr>
              <p:nvPr/>
            </p:nvSpPr>
            <p:spPr>
              <a:xfrm>
                <a:off x="5048546" y="715019"/>
                <a:ext cx="831830" cy="357983"/>
              </a:xfrm>
              <a:prstGeom prst="rect">
                <a:avLst/>
              </a:prstGeom>
              <a:blipFill>
                <a:blip r:embed="rId7"/>
                <a:stretch>
                  <a:fillRect b="-33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0C94E807-B907-85F8-7847-0D281B1B17FD}"/>
                  </a:ext>
                </a:extLst>
              </p:cNvPr>
              <p:cNvSpPr txBox="1"/>
              <p:nvPr/>
            </p:nvSpPr>
            <p:spPr>
              <a:xfrm>
                <a:off x="1237534" y="3640777"/>
                <a:ext cx="831830"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=8</m:t>
                      </m:r>
                    </m:oMath>
                  </m:oMathPara>
                </a14:m>
                <a:endParaRPr lang="en-US" sz="1600" dirty="0"/>
              </a:p>
            </p:txBody>
          </p:sp>
        </mc:Choice>
        <mc:Fallback>
          <p:sp>
            <p:nvSpPr>
              <p:cNvPr id="11" name="TextBox 10">
                <a:extLst>
                  <a:ext uri="{FF2B5EF4-FFF2-40B4-BE49-F238E27FC236}">
                    <a16:creationId xmlns:a16="http://schemas.microsoft.com/office/drawing/2014/main" id="{0C94E807-B907-85F8-7847-0D281B1B17FD}"/>
                  </a:ext>
                </a:extLst>
              </p:cNvPr>
              <p:cNvSpPr txBox="1">
                <a:spLocks noRot="1" noChangeAspect="1" noMove="1" noResize="1" noEditPoints="1" noAdjustHandles="1" noChangeArrowheads="1" noChangeShapeType="1" noTextEdit="1"/>
              </p:cNvSpPr>
              <p:nvPr/>
            </p:nvSpPr>
            <p:spPr>
              <a:xfrm>
                <a:off x="1237534" y="3640777"/>
                <a:ext cx="831830" cy="357983"/>
              </a:xfrm>
              <a:prstGeom prst="rect">
                <a:avLst/>
              </a:prstGeom>
              <a:blipFill>
                <a:blip r:embed="rId8"/>
                <a:stretch>
                  <a:fillRect b="-33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AE5A475-3A3E-E979-6C1A-29C1DBD3B592}"/>
                  </a:ext>
                </a:extLst>
              </p:cNvPr>
              <p:cNvSpPr txBox="1"/>
              <p:nvPr/>
            </p:nvSpPr>
            <p:spPr>
              <a:xfrm>
                <a:off x="5048546" y="3640777"/>
                <a:ext cx="831830"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=9</m:t>
                      </m:r>
                    </m:oMath>
                  </m:oMathPara>
                </a14:m>
                <a:endParaRPr lang="en-US" sz="1600" dirty="0"/>
              </a:p>
            </p:txBody>
          </p:sp>
        </mc:Choice>
        <mc:Fallback>
          <p:sp>
            <p:nvSpPr>
              <p:cNvPr id="12" name="TextBox 11">
                <a:extLst>
                  <a:ext uri="{FF2B5EF4-FFF2-40B4-BE49-F238E27FC236}">
                    <a16:creationId xmlns:a16="http://schemas.microsoft.com/office/drawing/2014/main" id="{3AE5A475-3A3E-E979-6C1A-29C1DBD3B592}"/>
                  </a:ext>
                </a:extLst>
              </p:cNvPr>
              <p:cNvSpPr txBox="1">
                <a:spLocks noRot="1" noChangeAspect="1" noMove="1" noResize="1" noEditPoints="1" noAdjustHandles="1" noChangeArrowheads="1" noChangeShapeType="1" noTextEdit="1"/>
              </p:cNvSpPr>
              <p:nvPr/>
            </p:nvSpPr>
            <p:spPr>
              <a:xfrm>
                <a:off x="5048546" y="3640777"/>
                <a:ext cx="831830" cy="357983"/>
              </a:xfrm>
              <a:prstGeom prst="rect">
                <a:avLst/>
              </a:prstGeom>
              <a:blipFill>
                <a:blip r:embed="rId9"/>
                <a:stretch>
                  <a:fillRect b="-3390"/>
                </a:stretch>
              </a:blipFill>
            </p:spPr>
            <p:txBody>
              <a:bodyPr/>
              <a:lstStyle/>
              <a:p>
                <a:r>
                  <a:rPr lang="en-US">
                    <a:noFill/>
                  </a:rPr>
                  <a:t> </a:t>
                </a:r>
              </a:p>
            </p:txBody>
          </p:sp>
        </mc:Fallback>
      </mc:AlternateContent>
    </p:spTree>
    <p:extLst>
      <p:ext uri="{BB962C8B-B14F-4D97-AF65-F5344CB8AC3E}">
        <p14:creationId xmlns:p14="http://schemas.microsoft.com/office/powerpoint/2010/main" val="2158772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5A253D6F-89EF-73E8-457E-A2158E2B1DA5}"/>
                  </a:ext>
                </a:extLst>
              </p:cNvPr>
              <p:cNvSpPr>
                <a:spLocks noGrp="1"/>
              </p:cNvSpPr>
              <p:nvPr>
                <p:ph type="body" sz="quarter" idx="10"/>
              </p:nvPr>
            </p:nvSpPr>
            <p:spPr/>
            <p:txBody>
              <a:bodyPr>
                <a:normAutofit/>
              </a:bodyPr>
              <a:lstStyle/>
              <a:p>
                <a:r>
                  <a:rPr lang="en-US" sz="2000" dirty="0"/>
                  <a:t>Min </a:t>
                </a:r>
                <a14:m>
                  <m:oMath xmlns:m="http://schemas.openxmlformats.org/officeDocument/2006/math">
                    <m:r>
                      <a:rPr lang="en-US" sz="2000" i="1"/>
                      <m:t>𝑦</m:t>
                    </m:r>
                    <m:d>
                      <m:dPr>
                        <m:ctrlPr>
                          <a:rPr lang="en-US" sz="2000" i="1"/>
                        </m:ctrlPr>
                      </m:dPr>
                      <m:e>
                        <m:sSub>
                          <m:sSubPr>
                            <m:ctrlPr>
                              <a:rPr lang="en-US" sz="2000" i="1"/>
                            </m:ctrlPr>
                          </m:sSubPr>
                          <m:e>
                            <m:r>
                              <a:rPr lang="en-US" sz="2000" i="1"/>
                              <m:t>𝑥</m:t>
                            </m:r>
                          </m:e>
                          <m:sub>
                            <m:r>
                              <a:rPr lang="en-US" sz="2000" i="1"/>
                              <m:t>1</m:t>
                            </m:r>
                          </m:sub>
                        </m:sSub>
                        <m:r>
                          <a:rPr lang="en-US" sz="2000" i="1"/>
                          <m:t>,</m:t>
                        </m:r>
                        <m:sSub>
                          <m:sSubPr>
                            <m:ctrlPr>
                              <a:rPr lang="en-US" sz="2000" i="1"/>
                            </m:ctrlPr>
                          </m:sSubPr>
                          <m:e>
                            <m:r>
                              <a:rPr lang="en-US" sz="2000" i="1"/>
                              <m:t>𝑥</m:t>
                            </m:r>
                          </m:e>
                          <m:sub>
                            <m:r>
                              <a:rPr lang="en-US" sz="2000" i="1"/>
                              <m:t>2</m:t>
                            </m:r>
                          </m:sub>
                        </m:sSub>
                      </m:e>
                    </m:d>
                    <m:r>
                      <a:rPr lang="en-US" sz="2000" i="1"/>
                      <m:t>=</m:t>
                    </m:r>
                    <m:func>
                      <m:funcPr>
                        <m:ctrlPr>
                          <a:rPr lang="en-US" sz="2000" i="1"/>
                        </m:ctrlPr>
                      </m:funcPr>
                      <m:fName>
                        <m:r>
                          <m:rPr>
                            <m:sty m:val="p"/>
                          </m:rPr>
                          <a:rPr lang="en-US" sz="2000"/>
                          <m:t>sin</m:t>
                        </m:r>
                      </m:fName>
                      <m:e>
                        <m:r>
                          <a:rPr lang="en-US" sz="2000" i="1"/>
                          <m:t>(</m:t>
                        </m:r>
                        <m:sSub>
                          <m:sSubPr>
                            <m:ctrlPr>
                              <a:rPr lang="en-US" sz="2000" i="1"/>
                            </m:ctrlPr>
                          </m:sSubPr>
                          <m:e>
                            <m:r>
                              <a:rPr lang="en-US" sz="2000" i="1"/>
                              <m:t>𝑥</m:t>
                            </m:r>
                          </m:e>
                          <m:sub>
                            <m:r>
                              <a:rPr lang="en-US" sz="2000" i="1"/>
                              <m:t>1</m:t>
                            </m:r>
                          </m:sub>
                        </m:sSub>
                        <m:r>
                          <a:rPr lang="en-US" sz="2000" i="1"/>
                          <m:t>)</m:t>
                        </m:r>
                      </m:e>
                    </m:func>
                    <m:func>
                      <m:funcPr>
                        <m:ctrlPr>
                          <a:rPr lang="en-US" sz="2000" i="1"/>
                        </m:ctrlPr>
                      </m:funcPr>
                      <m:fName>
                        <m:r>
                          <m:rPr>
                            <m:sty m:val="p"/>
                          </m:rPr>
                          <a:rPr lang="en-US" sz="2000"/>
                          <m:t>cos</m:t>
                        </m:r>
                      </m:fName>
                      <m:e>
                        <m:r>
                          <a:rPr lang="en-US" sz="2000" i="1"/>
                          <m:t>(</m:t>
                        </m:r>
                        <m:sSub>
                          <m:sSubPr>
                            <m:ctrlPr>
                              <a:rPr lang="en-US" sz="2000" i="1"/>
                            </m:ctrlPr>
                          </m:sSubPr>
                          <m:e>
                            <m:r>
                              <a:rPr lang="en-US" sz="2000" i="1"/>
                              <m:t>𝑥</m:t>
                            </m:r>
                          </m:e>
                          <m:sub>
                            <m:r>
                              <a:rPr lang="en-US" sz="2000" i="1"/>
                              <m:t>2</m:t>
                            </m:r>
                          </m:sub>
                        </m:sSub>
                        <m:r>
                          <a:rPr lang="en-US" sz="2000" i="1"/>
                          <m:t>)</m:t>
                        </m:r>
                      </m:e>
                    </m:func>
                  </m:oMath>
                </a14:m>
                <a:r>
                  <a:rPr lang="en-US" sz="2000" dirty="0"/>
                  <a:t> using EGO with cubic PRS</a:t>
                </a:r>
              </a:p>
            </p:txBody>
          </p:sp>
        </mc:Choice>
        <mc:Fallback>
          <p:sp>
            <p:nvSpPr>
              <p:cNvPr id="2" name="Text Placeholder 1">
                <a:extLst>
                  <a:ext uri="{FF2B5EF4-FFF2-40B4-BE49-F238E27FC236}">
                    <a16:creationId xmlns:a16="http://schemas.microsoft.com/office/drawing/2014/main" id="{5A253D6F-89EF-73E8-457E-A2158E2B1DA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DB25013-0D6E-90E5-4C3F-5842B4582C57}"/>
              </a:ext>
            </a:extLst>
          </p:cNvPr>
          <p:cNvSpPr>
            <a:spLocks noGrp="1"/>
          </p:cNvSpPr>
          <p:nvPr>
            <p:ph type="title"/>
          </p:nvPr>
        </p:nvSpPr>
        <p:spPr/>
        <p:txBody>
          <a:bodyPr>
            <a:normAutofit fontScale="90000"/>
          </a:bodyPr>
          <a:lstStyle/>
          <a:p>
            <a:r>
              <a:rPr lang="en-US" dirty="0"/>
              <a:t>Ex10.6) EGO with PRS 2D Function</a:t>
            </a:r>
          </a:p>
        </p:txBody>
      </p:sp>
      <p:sp>
        <p:nvSpPr>
          <p:cNvPr id="5" name="TextBox 4">
            <a:extLst>
              <a:ext uri="{FF2B5EF4-FFF2-40B4-BE49-F238E27FC236}">
                <a16:creationId xmlns:a16="http://schemas.microsoft.com/office/drawing/2014/main" id="{1346E1D5-E626-F55F-8A76-326093512320}"/>
              </a:ext>
            </a:extLst>
          </p:cNvPr>
          <p:cNvSpPr txBox="1"/>
          <p:nvPr/>
        </p:nvSpPr>
        <p:spPr>
          <a:xfrm>
            <a:off x="2193185" y="1148157"/>
            <a:ext cx="2973891" cy="646331"/>
          </a:xfrm>
          <a:prstGeom prst="rect">
            <a:avLst/>
          </a:prstGeom>
          <a:noFill/>
        </p:spPr>
        <p:txBody>
          <a:bodyPr wrap="none" rtlCol="0">
            <a:spAutoFit/>
          </a:bodyPr>
          <a:lstStyle/>
          <a:p>
            <a:r>
              <a:rPr lang="en-US" sz="1200">
                <a:latin typeface="Courier New" panose="02070309020205020404" pitchFamily="49" charset="0"/>
                <a:cs typeface="Courier New" panose="02070309020205020404" pitchFamily="49" charset="0"/>
              </a:rPr>
              <a:t>function f=EGOfn(x)</a:t>
            </a:r>
          </a:p>
          <a:p>
            <a:r>
              <a:rPr lang="en-US" sz="1200">
                <a:latin typeface="Courier New" panose="02070309020205020404" pitchFamily="49" charset="0"/>
                <a:cs typeface="Courier New" panose="02070309020205020404" pitchFamily="49" charset="0"/>
              </a:rPr>
              <a:t> f = sin(x(:,1)).*cos(x(:,2));</a:t>
            </a:r>
          </a:p>
          <a:p>
            <a:r>
              <a:rPr lang="en-US" sz="1200">
                <a:latin typeface="Courier New" panose="02070309020205020404" pitchFamily="49" charset="0"/>
                <a:cs typeface="Courier New" panose="02070309020205020404" pitchFamily="49" charset="0"/>
              </a:rPr>
              <a:t>end</a:t>
            </a:r>
            <a:endParaRPr lang="en-US" sz="12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0A81C4E5-6419-9B3C-C9DA-B1E83E0858F4}"/>
              </a:ext>
            </a:extLst>
          </p:cNvPr>
          <p:cNvSpPr txBox="1"/>
          <p:nvPr/>
        </p:nvSpPr>
        <p:spPr>
          <a:xfrm>
            <a:off x="831898" y="1966304"/>
            <a:ext cx="7343677" cy="4524315"/>
          </a:xfrm>
          <a:prstGeom prst="rect">
            <a:avLst/>
          </a:prstGeom>
          <a:noFill/>
        </p:spPr>
        <p:txBody>
          <a:bodyPr wrap="none" rtlCol="0">
            <a:spAutoFit/>
          </a:bodyPr>
          <a:lstStyle/>
          <a:p>
            <a:r>
              <a:rPr lang="en-US" sz="1200">
                <a:latin typeface="Courier New" panose="02070309020205020404" pitchFamily="49" charset="0"/>
                <a:cs typeface="Courier New" panose="02070309020205020404" pitchFamily="49" charset="0"/>
              </a:rPr>
              <a:t>rng('default'); N=21; dN=2*pi/(N-1); ny=20;</a:t>
            </a:r>
          </a:p>
          <a:p>
            <a:r>
              <a:rPr lang="en-US" sz="1200">
                <a:latin typeface="Courier New" panose="02070309020205020404" pitchFamily="49" charset="0"/>
                <a:cs typeface="Courier New" panose="02070309020205020404" pitchFamily="49" charset="0"/>
              </a:rPr>
              <a:t>xs=2*pi*lhsdesign(ny,2,'iteration',5000);                  % 20 LHS samples</a:t>
            </a:r>
          </a:p>
          <a:p>
            <a:r>
              <a:rPr lang="en-US" sz="1200">
                <a:latin typeface="Courier New" panose="02070309020205020404" pitchFamily="49" charset="0"/>
                <a:cs typeface="Courier New" panose="02070309020205020404" pitchFamily="49" charset="0"/>
              </a:rPr>
              <a:t>ys=EGOfn(xs);                                  % Samples from true function</a:t>
            </a:r>
          </a:p>
          <a:p>
            <a:r>
              <a:rPr lang="en-US" sz="1200">
                <a:latin typeface="Courier New" panose="02070309020205020404" pitchFamily="49" charset="0"/>
                <a:cs typeface="Courier New" panose="02070309020205020404" pitchFamily="49" charset="0"/>
              </a:rPr>
              <a:t>[XX,YY]=meshgrid(-0:dN:2*pi, 0:dN:2*pi);          % NxN grid of predictions</a:t>
            </a:r>
          </a:p>
          <a:p>
            <a:r>
              <a:rPr lang="en-US" sz="1200">
                <a:latin typeface="Courier New" panose="02070309020205020404" pitchFamily="49" charset="0"/>
                <a:cs typeface="Courier New" panose="02070309020205020404" pitchFamily="49" charset="0"/>
              </a:rPr>
              <a:t>xp=[reshape(XX,N^2,1) reshape(YY,N^2,1)];               % Prediction points</a:t>
            </a:r>
          </a:p>
          <a:p>
            <a:r>
              <a:rPr lang="en-US" sz="1200">
                <a:latin typeface="Courier New" panose="02070309020205020404" pitchFamily="49" charset="0"/>
                <a:cs typeface="Courier New" panose="02070309020205020404" pitchFamily="49" charset="0"/>
              </a:rPr>
              <a:t>figure(1); scatter(xs(:,1),xs(:,2),'filled');hold on% Plot sample locations</a:t>
            </a:r>
          </a:p>
          <a:p>
            <a:r>
              <a:rPr lang="en-US" sz="1200">
                <a:latin typeface="Courier New" panose="02070309020205020404" pitchFamily="49" charset="0"/>
                <a:cs typeface="Courier New" panose="02070309020205020404" pitchFamily="49" charset="0"/>
              </a:rPr>
              <a:t>axis([0 2*pi 0 2*pi]); xlabel('x_1');ylabel('x_2');</a:t>
            </a:r>
          </a:p>
          <a:p>
            <a:r>
              <a:rPr lang="en-US" sz="1200">
                <a:latin typeface="Courier New" panose="02070309020205020404" pitchFamily="49" charset="0"/>
                <a:cs typeface="Courier New" panose="02070309020205020404" pitchFamily="49" charset="0"/>
              </a:rPr>
              <a:t>[xs, ys, yp, ysig, nb]=EGOPRS(xs,ys,xp,40,[0 0; 2*pi 2*pi],3);</a:t>
            </a:r>
          </a:p>
          <a:p>
            <a:r>
              <a:rPr lang="en-US" sz="1200">
                <a:latin typeface="Courier New" panose="02070309020205020404" pitchFamily="49" charset="0"/>
                <a:cs typeface="Courier New" panose="02070309020205020404" pitchFamily="49" charset="0"/>
              </a:rPr>
              <a:t>YP=reshape(yp,N,N);                                   % Predictions at grid</a:t>
            </a:r>
          </a:p>
          <a:p>
            <a:r>
              <a:rPr lang="en-US" sz="1200">
                <a:latin typeface="Courier New" panose="02070309020205020404" pitchFamily="49" charset="0"/>
                <a:cs typeface="Courier New" panose="02070309020205020404" pitchFamily="49" charset="0"/>
              </a:rPr>
              <a:t>YT=reshape(EGOfn(xp),N,N);                          % True function at grid</a:t>
            </a:r>
          </a:p>
          <a:p>
            <a:r>
              <a:rPr lang="en-US" sz="1200">
                <a:latin typeface="Courier New" panose="02070309020205020404" pitchFamily="49" charset="0"/>
                <a:cs typeface="Courier New" panose="02070309020205020404" pitchFamily="49" charset="0"/>
              </a:rPr>
              <a:t>scatter(xs(ny+1:end,1),xs(ny+1:end,2),'d');     % Plot new sample locations</a:t>
            </a:r>
          </a:p>
          <a:p>
            <a:r>
              <a:rPr lang="en-US" sz="1200">
                <a:latin typeface="Courier New" panose="02070309020205020404" pitchFamily="49" charset="0"/>
                <a:cs typeface="Courier New" panose="02070309020205020404" pitchFamily="49" charset="0"/>
              </a:rPr>
              <a:t>axis([0 2*pi 0 2*pi]); xlabel('x_1');ylabel('x_2');</a:t>
            </a:r>
          </a:p>
          <a:p>
            <a:r>
              <a:rPr lang="en-US" sz="1200">
                <a:latin typeface="Courier New" panose="02070309020205020404" pitchFamily="49" charset="0"/>
                <a:cs typeface="Courier New" panose="02070309020205020404" pitchFamily="49" charset="0"/>
              </a:rPr>
              <a:t>figure(2); hold on; surf(XX,YY,YP);                   % Plot of predictions</a:t>
            </a:r>
          </a:p>
          <a:p>
            <a:r>
              <a:rPr lang="en-US" sz="1200">
                <a:latin typeface="Courier New" panose="02070309020205020404" pitchFamily="49" charset="0"/>
                <a:cs typeface="Courier New" panose="02070309020205020404" pitchFamily="49" charset="0"/>
              </a:rPr>
              <a:t>plot3(xs(:,1),xs(:,2),ys,'ro');                           % Plot of samples</a:t>
            </a:r>
          </a:p>
          <a:p>
            <a:r>
              <a:rPr lang="en-US" sz="1200">
                <a:latin typeface="Courier New" panose="02070309020205020404" pitchFamily="49" charset="0"/>
                <a:cs typeface="Courier New" panose="02070309020205020404" pitchFamily="49" charset="0"/>
              </a:rPr>
              <a:t>axis([0 2*pi 0 2*pi]); xlabel('x_1');ylabel('x_2');zlabel('y(x)');</a:t>
            </a:r>
          </a:p>
          <a:p>
            <a:r>
              <a:rPr lang="en-US" sz="1200">
                <a:latin typeface="Courier New" panose="02070309020205020404" pitchFamily="49" charset="0"/>
                <a:cs typeface="Courier New" panose="02070309020205020404" pitchFamily="49" charset="0"/>
              </a:rPr>
              <a:t>figure(3); hold on; surf(XX,YY,YT)                  % PLot of true function</a:t>
            </a:r>
          </a:p>
          <a:p>
            <a:r>
              <a:rPr lang="en-US" sz="1200">
                <a:latin typeface="Courier New" panose="02070309020205020404" pitchFamily="49" charset="0"/>
                <a:cs typeface="Courier New" panose="02070309020205020404" pitchFamily="49" charset="0"/>
              </a:rPr>
              <a:t>plot3(xs(:,1),xs(:,2),ys,'ro');                           % Plot of samples</a:t>
            </a:r>
          </a:p>
          <a:p>
            <a:r>
              <a:rPr lang="en-US" sz="1200">
                <a:latin typeface="Courier New" panose="02070309020205020404" pitchFamily="49" charset="0"/>
                <a:cs typeface="Courier New" panose="02070309020205020404" pitchFamily="49" charset="0"/>
              </a:rPr>
              <a:t>axis([0 2*pi 0 2*pi]); xlabel('x_1');ylabel('x_2');zlabel('y(x)');</a:t>
            </a:r>
          </a:p>
          <a:p>
            <a:r>
              <a:rPr lang="en-US" sz="1200">
                <a:latin typeface="Courier New" panose="02070309020205020404" pitchFamily="49" charset="0"/>
                <a:cs typeface="Courier New" panose="02070309020205020404" pitchFamily="49" charset="0"/>
              </a:rPr>
              <a:t>[yPBS,I]=min(ys);</a:t>
            </a:r>
          </a:p>
          <a:p>
            <a:r>
              <a:rPr lang="en-US" sz="1200">
                <a:latin typeface="Courier New" panose="02070309020205020404" pitchFamily="49" charset="0"/>
                <a:cs typeface="Courier New" panose="02070309020205020404" pitchFamily="49" charset="0"/>
              </a:rPr>
              <a:t>fprintf('Opt at x=');fprintf('%8.3g',xs(I,:));fprintf(', yPBS=%8.3g\n',yPBS);</a:t>
            </a:r>
          </a:p>
          <a:p>
            <a:r>
              <a:rPr lang="en-US" sz="1200">
                <a:latin typeface="Courier New" panose="02070309020205020404" pitchFamily="49" charset="0"/>
                <a:cs typeface="Courier New" panose="02070309020205020404" pitchFamily="49" charset="0"/>
              </a:rPr>
              <a:t>eRMS=sqrt(sum(sum((YT-YP).^2))/N^2);         % RMS error at NxN grid points</a:t>
            </a:r>
          </a:p>
          <a:p>
            <a:r>
              <a:rPr lang="en-US" sz="1200">
                <a:latin typeface="Courier New" panose="02070309020205020404" pitchFamily="49" charset="0"/>
                <a:cs typeface="Courier New" panose="02070309020205020404" pitchFamily="49" charset="0"/>
              </a:rPr>
              <a:t>eav=sum(sum(abs(YT-YP)))/N^2;            % Average error at NxN grid points</a:t>
            </a:r>
          </a:p>
          <a:p>
            <a:r>
              <a:rPr lang="en-US" sz="1200">
                <a:latin typeface="Courier New" panose="02070309020205020404" pitchFamily="49" charset="0"/>
                <a:cs typeface="Courier New" panose="02070309020205020404" pitchFamily="49" charset="0"/>
              </a:rPr>
              <a:t>emax=max(max(abs(YT-YP)));               % Maximum error at NxN grid points</a:t>
            </a:r>
          </a:p>
          <a:p>
            <a:r>
              <a:rPr lang="en-US" sz="1200">
                <a:latin typeface="Courier New" panose="02070309020205020404" pitchFamily="49" charset="0"/>
                <a:cs typeface="Courier New" panose="02070309020205020404" pitchFamily="49" charset="0"/>
              </a:rPr>
              <a:t>fprintf('RMS error:%8.3g\nAve error:%8.3g\nMax error:%8.3g\n',eRMS,eav,emax);</a:t>
            </a:r>
            <a:endParaRPr lang="en-US"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07819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1DB63B66-8FAE-356C-CCC0-E2E8C329081F}"/>
                  </a:ext>
                </a:extLst>
              </p:cNvPr>
              <p:cNvSpPr>
                <a:spLocks noGrp="1"/>
              </p:cNvSpPr>
              <p:nvPr>
                <p:ph type="body" sz="quarter" idx="10"/>
              </p:nvPr>
            </p:nvSpPr>
            <p:spPr>
              <a:xfrm>
                <a:off x="304800" y="774200"/>
                <a:ext cx="8534400" cy="2532765"/>
              </a:xfrm>
            </p:spPr>
            <p:txBody>
              <a:bodyPr>
                <a:normAutofit/>
              </a:bodyPr>
              <a:lstStyle/>
              <a:p>
                <a:r>
                  <a:rPr lang="en-US" sz="2000" dirty="0"/>
                  <a:t>Initial 20 samples + 10 EGO iterations</a:t>
                </a:r>
              </a:p>
              <a:p>
                <a:r>
                  <a:rPr lang="en-US" sz="2000" dirty="0"/>
                  <a:t>4: reduce uncertainty on the boundary (exploration)</a:t>
                </a:r>
              </a:p>
              <a:p>
                <a:r>
                  <a:rPr lang="en-US" sz="2000" dirty="0"/>
                  <a:t>6: near the global optimum (exploitation)</a:t>
                </a:r>
              </a:p>
              <a:p>
                <a:r>
                  <a:rPr lang="en-US" sz="2000" dirty="0"/>
                  <a:t>global optimum at </a:t>
                </a:r>
                <a14:m>
                  <m:oMath xmlns:m="http://schemas.openxmlformats.org/officeDocument/2006/math">
                    <m:r>
                      <a:rPr lang="en-US" sz="2000" i="1"/>
                      <m:t>(4.55,0)</m:t>
                    </m:r>
                  </m:oMath>
                </a14:m>
                <a:r>
                  <a:rPr lang="en-US" sz="2000" dirty="0"/>
                  <a:t> with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m:rPr>
                            <m:sty m:val="p"/>
                          </m:rPr>
                          <a:rPr lang="en-US" sz="2000" b="0" i="0" smtClean="0">
                            <a:latin typeface="Cambria Math" panose="02040503050406030204" pitchFamily="18" charset="0"/>
                          </a:rPr>
                          <m:t>opt</m:t>
                        </m:r>
                      </m:sub>
                    </m:sSub>
                    <m:r>
                      <a:rPr lang="en-US" sz="2000" b="0" i="1" smtClean="0">
                        <a:latin typeface="Cambria Math" panose="02040503050406030204" pitchFamily="18" charset="0"/>
                      </a:rPr>
                      <m:t>=</m:t>
                    </m:r>
                    <m:r>
                      <a:rPr lang="en-US" sz="2000" i="1"/>
                      <m:t>−0.987</m:t>
                    </m:r>
                  </m:oMath>
                </a14:m>
                <a:endParaRPr lang="en-US" sz="2000" dirty="0"/>
              </a:p>
              <a:p>
                <a:r>
                  <a:rPr lang="en-US" sz="2000" dirty="0"/>
                  <a:t>true global optimum at </a:t>
                </a:r>
                <a14:m>
                  <m:oMath xmlns:m="http://schemas.openxmlformats.org/officeDocument/2006/math">
                    <m:sSub>
                      <m:sSubPr>
                        <m:ctrlPr>
                          <a:rPr lang="en-US" sz="2000" i="1"/>
                        </m:ctrlPr>
                      </m:sSubPr>
                      <m:e>
                        <m:r>
                          <a:rPr lang="en-US" sz="2000" i="1"/>
                          <m:t>𝑥</m:t>
                        </m:r>
                      </m:e>
                      <m:sub>
                        <m:r>
                          <m:rPr>
                            <m:sty m:val="p"/>
                          </m:rPr>
                          <a:rPr lang="en-US" sz="2000"/>
                          <m:t>opt</m:t>
                        </m:r>
                      </m:sub>
                    </m:sSub>
                    <m:r>
                      <a:rPr lang="en-US" sz="2000" i="1"/>
                      <m:t>=(4.71,0)</m:t>
                    </m:r>
                  </m:oMath>
                </a14:m>
                <a:r>
                  <a:rPr lang="en-US" sz="2000" dirty="0"/>
                  <a:t> with </a:t>
                </a:r>
                <a14:m>
                  <m:oMath xmlns:m="http://schemas.openxmlformats.org/officeDocument/2006/math">
                    <m:sSub>
                      <m:sSubPr>
                        <m:ctrlPr>
                          <a:rPr lang="en-US" sz="2000" i="1"/>
                        </m:ctrlPr>
                      </m:sSubPr>
                      <m:e>
                        <m:r>
                          <a:rPr lang="en-US" sz="2000" i="1"/>
                          <m:t>𝑦</m:t>
                        </m:r>
                      </m:e>
                      <m:sub>
                        <m:r>
                          <m:rPr>
                            <m:sty m:val="p"/>
                          </m:rPr>
                          <a:rPr lang="en-US" sz="2000"/>
                          <m:t>opt</m:t>
                        </m:r>
                      </m:sub>
                    </m:sSub>
                    <m:r>
                      <a:rPr lang="en-US" sz="2000" i="1"/>
                      <m:t>=−1.0</m:t>
                    </m:r>
                  </m:oMath>
                </a14:m>
                <a:endParaRPr lang="en-US" sz="2000" dirty="0"/>
              </a:p>
            </p:txBody>
          </p:sp>
        </mc:Choice>
        <mc:Fallback>
          <p:sp>
            <p:nvSpPr>
              <p:cNvPr id="2" name="Text Placeholder 1">
                <a:extLst>
                  <a:ext uri="{FF2B5EF4-FFF2-40B4-BE49-F238E27FC236}">
                    <a16:creationId xmlns:a16="http://schemas.microsoft.com/office/drawing/2014/main" id="{1DB63B66-8FAE-356C-CCC0-E2E8C329081F}"/>
                  </a:ext>
                </a:extLst>
              </p:cNvPr>
              <p:cNvSpPr>
                <a:spLocks noGrp="1" noRot="1" noChangeAspect="1" noMove="1" noResize="1" noEditPoints="1" noAdjustHandles="1" noChangeArrowheads="1" noChangeShapeType="1" noTextEdit="1"/>
              </p:cNvSpPr>
              <p:nvPr>
                <p:ph type="body" sz="quarter" idx="10"/>
              </p:nvPr>
            </p:nvSpPr>
            <p:spPr>
              <a:xfrm>
                <a:off x="304800" y="774200"/>
                <a:ext cx="8534400" cy="2532765"/>
              </a:xfrm>
              <a:blipFill>
                <a:blip r:embed="rId2"/>
                <a:stretch>
                  <a:fillRect l="-643" t="-216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2C7C074-42AE-AABD-03A5-462573807E2D}"/>
              </a:ext>
            </a:extLst>
          </p:cNvPr>
          <p:cNvSpPr>
            <a:spLocks noGrp="1"/>
          </p:cNvSpPr>
          <p:nvPr>
            <p:ph type="title"/>
          </p:nvPr>
        </p:nvSpPr>
        <p:spPr/>
        <p:txBody>
          <a:bodyPr>
            <a:normAutofit fontScale="90000"/>
          </a:bodyPr>
          <a:lstStyle/>
          <a:p>
            <a:r>
              <a:rPr lang="en-US" dirty="0"/>
              <a:t>Ex10.6) EGO with PRS 2D Function </a:t>
            </a:r>
            <a:r>
              <a:rPr lang="en-US" i="1" dirty="0"/>
              <a:t>cont</a:t>
            </a:r>
            <a:r>
              <a:rPr lang="en-US" dirty="0"/>
              <a:t>.</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C608B5A0-E3A7-E998-BCBC-2CBD6C8A02B0}"/>
                  </a:ext>
                </a:extLst>
              </p:cNvPr>
              <p:cNvGraphicFramePr>
                <a:graphicFrameLocks noGrp="1"/>
              </p:cNvGraphicFramePr>
              <p:nvPr>
                <p:extLst>
                  <p:ext uri="{D42A27DB-BD31-4B8C-83A1-F6EECF244321}">
                    <p14:modId xmlns:p14="http://schemas.microsoft.com/office/powerpoint/2010/main" val="3489121311"/>
                  </p:ext>
                </p:extLst>
              </p:nvPr>
            </p:nvGraphicFramePr>
            <p:xfrm>
              <a:off x="1822002" y="3236429"/>
              <a:ext cx="5820246" cy="3225504"/>
            </p:xfrm>
            <a:graphic>
              <a:graphicData uri="http://schemas.openxmlformats.org/drawingml/2006/table">
                <a:tbl>
                  <a:tblPr firstRow="1" firstCol="1" bandRow="1">
                    <a:tableStyleId>{5C22544A-7EE6-4342-B048-85BDC9FD1C3A}</a:tableStyleId>
                  </a:tblPr>
                  <a:tblGrid>
                    <a:gridCol w="917477">
                      <a:extLst>
                        <a:ext uri="{9D8B030D-6E8A-4147-A177-3AD203B41FA5}">
                          <a16:colId xmlns:a16="http://schemas.microsoft.com/office/drawing/2014/main" val="1419852057"/>
                        </a:ext>
                      </a:extLst>
                    </a:gridCol>
                    <a:gridCol w="960484">
                      <a:extLst>
                        <a:ext uri="{9D8B030D-6E8A-4147-A177-3AD203B41FA5}">
                          <a16:colId xmlns:a16="http://schemas.microsoft.com/office/drawing/2014/main" val="3598984545"/>
                        </a:ext>
                      </a:extLst>
                    </a:gridCol>
                    <a:gridCol w="964068">
                      <a:extLst>
                        <a:ext uri="{9D8B030D-6E8A-4147-A177-3AD203B41FA5}">
                          <a16:colId xmlns:a16="http://schemas.microsoft.com/office/drawing/2014/main" val="3279102646"/>
                        </a:ext>
                      </a:extLst>
                    </a:gridCol>
                    <a:gridCol w="974820">
                      <a:extLst>
                        <a:ext uri="{9D8B030D-6E8A-4147-A177-3AD203B41FA5}">
                          <a16:colId xmlns:a16="http://schemas.microsoft.com/office/drawing/2014/main" val="3208280127"/>
                        </a:ext>
                      </a:extLst>
                    </a:gridCol>
                    <a:gridCol w="990947">
                      <a:extLst>
                        <a:ext uri="{9D8B030D-6E8A-4147-A177-3AD203B41FA5}">
                          <a16:colId xmlns:a16="http://schemas.microsoft.com/office/drawing/2014/main" val="1957485958"/>
                        </a:ext>
                      </a:extLst>
                    </a:gridCol>
                    <a:gridCol w="1012450">
                      <a:extLst>
                        <a:ext uri="{9D8B030D-6E8A-4147-A177-3AD203B41FA5}">
                          <a16:colId xmlns:a16="http://schemas.microsoft.com/office/drawing/2014/main" val="2367690286"/>
                        </a:ext>
                      </a:extLst>
                    </a:gridCol>
                  </a:tblGrid>
                  <a:tr h="268792">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a:effectLst/>
                                      </a:rPr>
                                    </m:ctrlPr>
                                  </m:sSubPr>
                                  <m:e>
                                    <m:r>
                                      <a:rPr lang="en-US" sz="1600">
                                        <a:effectLst/>
                                      </a:rPr>
                                      <m:t>𝑛</m:t>
                                    </m:r>
                                  </m:e>
                                  <m:sub>
                                    <m:r>
                                      <a:rPr lang="en-US" sz="1600">
                                        <a:effectLst/>
                                      </a:rPr>
                                      <m:t>𝑦</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a:effectLst/>
                                      </a:rPr>
                                    </m:ctrlPr>
                                  </m:sSubPr>
                                  <m:e>
                                    <m:r>
                                      <a:rPr lang="en-US" sz="1600">
                                        <a:effectLst/>
                                      </a:rPr>
                                      <m:t>𝑦</m:t>
                                    </m:r>
                                  </m:e>
                                  <m:sub>
                                    <m:r>
                                      <m:rPr>
                                        <m:sty m:val="p"/>
                                      </m:rPr>
                                      <a:rPr lang="en-US" sz="1600">
                                        <a:effectLst/>
                                      </a:rPr>
                                      <m:t>PBS</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600">
                                        <a:effectLst/>
                                      </a:rPr>
                                    </m:ctrlPr>
                                  </m:funcPr>
                                  <m:fName>
                                    <m:r>
                                      <m:rPr>
                                        <m:sty m:val="p"/>
                                      </m:rPr>
                                      <a:rPr lang="en-US" sz="1600">
                                        <a:effectLst/>
                                      </a:rPr>
                                      <m:t>max</m:t>
                                    </m:r>
                                  </m:fName>
                                  <m:e>
                                    <m:r>
                                      <a:rPr lang="en-US" sz="1600">
                                        <a:effectLst/>
                                      </a:rPr>
                                      <m:t>𝐸𝐼</m:t>
                                    </m:r>
                                  </m:e>
                                </m:func>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a:effectLst/>
                                      </a:rPr>
                                    </m:ctrlPr>
                                  </m:sSubPr>
                                  <m:e>
                                    <m:r>
                                      <a:rPr lang="en-US" sz="1600">
                                        <a:effectLst/>
                                      </a:rPr>
                                      <m:t>𝑥</m:t>
                                    </m:r>
                                  </m:e>
                                  <m:sub>
                                    <m:r>
                                      <a:rPr lang="en-US" sz="1600">
                                        <a:effectLst/>
                                      </a:rPr>
                                      <m:t>1</m:t>
                                    </m:r>
                                    <m:r>
                                      <m:rPr>
                                        <m:sty m:val="p"/>
                                      </m:rPr>
                                      <a:rPr lang="en-US" sz="1600">
                                        <a:effectLst/>
                                      </a:rPr>
                                      <m:t>new</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a:effectLst/>
                                      </a:rPr>
                                    </m:ctrlPr>
                                  </m:sSubPr>
                                  <m:e>
                                    <m:r>
                                      <a:rPr lang="en-US" sz="1600">
                                        <a:effectLst/>
                                      </a:rPr>
                                      <m:t>𝑥</m:t>
                                    </m:r>
                                  </m:e>
                                  <m:sub>
                                    <m:r>
                                      <a:rPr lang="en-US" sz="1600">
                                        <a:effectLst/>
                                      </a:rPr>
                                      <m:t>2</m:t>
                                    </m:r>
                                    <m:r>
                                      <m:rPr>
                                        <m:sty m:val="p"/>
                                      </m:rPr>
                                      <a:rPr lang="en-US" sz="1600">
                                        <a:effectLst/>
                                      </a:rPr>
                                      <m:t>new</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a:effectLst/>
                                      </a:rPr>
                                    </m:ctrlPr>
                                  </m:sSubPr>
                                  <m:e>
                                    <m:r>
                                      <a:rPr lang="en-US" sz="1600">
                                        <a:effectLst/>
                                      </a:rPr>
                                      <m:t>𝑦</m:t>
                                    </m:r>
                                  </m:e>
                                  <m:sub>
                                    <m:r>
                                      <m:rPr>
                                        <m:sty m:val="p"/>
                                      </m:rPr>
                                      <a:rPr lang="en-US" sz="1600">
                                        <a:effectLst/>
                                      </a:rPr>
                                      <m:t>new</m:t>
                                    </m:r>
                                  </m:sub>
                                </m:sSub>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896373902"/>
                      </a:ext>
                    </a:extLst>
                  </a:tr>
                  <a:tr h="268792">
                    <a:tc>
                      <a:txBody>
                        <a:bodyPr/>
                        <a:lstStyle/>
                        <a:p>
                          <a:pPr marL="0" marR="0" algn="ctr">
                            <a:lnSpc>
                              <a:spcPts val="1500"/>
                            </a:lnSpc>
                            <a:buNone/>
                            <a:tabLst>
                              <a:tab pos="228600" algn="l"/>
                              <a:tab pos="2971800" algn="ctr"/>
                              <a:tab pos="5943600" algn="r"/>
                            </a:tabLst>
                          </a:pPr>
                          <a:r>
                            <a:rPr lang="en-US" sz="1600">
                              <a:effectLst/>
                            </a:rPr>
                            <a:t>20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−0.922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4.65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6.28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6.28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296115315"/>
                      </a:ext>
                    </a:extLst>
                  </a:tr>
                  <a:tr h="268792">
                    <a:tc>
                      <a:txBody>
                        <a:bodyPr/>
                        <a:lstStyle/>
                        <a:p>
                          <a:pPr marL="0" marR="0" algn="ctr">
                            <a:lnSpc>
                              <a:spcPts val="1500"/>
                            </a:lnSpc>
                            <a:buNone/>
                            <a:tabLst>
                              <a:tab pos="228600" algn="l"/>
                              <a:tab pos="2971800" algn="ctr"/>
                              <a:tab pos="5943600" algn="r"/>
                            </a:tabLst>
                          </a:pPr>
                          <a:r>
                            <a:rPr lang="en-US" sz="1600">
                              <a:effectLst/>
                            </a:rPr>
                            <a:t>21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−0.922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0.655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2.66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2302046142"/>
                      </a:ext>
                    </a:extLst>
                  </a:tr>
                  <a:tr h="268792">
                    <a:tc>
                      <a:txBody>
                        <a:bodyPr/>
                        <a:lstStyle/>
                        <a:p>
                          <a:pPr marL="0" marR="0" algn="ctr">
                            <a:lnSpc>
                              <a:spcPts val="1500"/>
                            </a:lnSpc>
                            <a:buNone/>
                            <a:tabLst>
                              <a:tab pos="228600" algn="l"/>
                              <a:tab pos="2971800" algn="ctr"/>
                              <a:tab pos="5943600" algn="r"/>
                            </a:tabLst>
                          </a:pPr>
                          <a:r>
                            <a:rPr lang="en-US" sz="1600">
                              <a:effectLst/>
                            </a:rPr>
                            <a:t>22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−0.922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1.29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6.28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2433732359"/>
                      </a:ext>
                    </a:extLst>
                  </a:tr>
                  <a:tr h="268792">
                    <a:tc>
                      <a:txBody>
                        <a:bodyPr/>
                        <a:lstStyle/>
                        <a:p>
                          <a:pPr marL="0" marR="0" algn="ctr">
                            <a:lnSpc>
                              <a:spcPts val="1500"/>
                            </a:lnSpc>
                            <a:buNone/>
                            <a:tabLst>
                              <a:tab pos="228600" algn="l"/>
                              <a:tab pos="2971800" algn="ctr"/>
                              <a:tab pos="5943600" algn="r"/>
                            </a:tabLst>
                          </a:pPr>
                          <a:r>
                            <a:rPr lang="en-US" sz="1600">
                              <a:effectLst/>
                            </a:rPr>
                            <a:t>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−0.922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0.233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4.47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978327879"/>
                      </a:ext>
                    </a:extLst>
                  </a:tr>
                  <a:tr h="268792">
                    <a:tc>
                      <a:txBody>
                        <a:bodyPr/>
                        <a:lstStyle/>
                        <a:p>
                          <a:pPr marL="0" marR="0" algn="ctr">
                            <a:lnSpc>
                              <a:spcPts val="1500"/>
                            </a:lnSpc>
                            <a:buNone/>
                            <a:tabLst>
                              <a:tab pos="228600" algn="l"/>
                              <a:tab pos="2971800" algn="ctr"/>
                              <a:tab pos="5943600" algn="r"/>
                            </a:tabLst>
                          </a:pPr>
                          <a:r>
                            <a:rPr lang="en-US" sz="1600">
                              <a:effectLst/>
                            </a:rPr>
                            <a:t>24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−0.97</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0.174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470938881"/>
                      </a:ext>
                    </a:extLst>
                  </a:tr>
                  <a:tr h="268792">
                    <a:tc>
                      <a:txBody>
                        <a:bodyPr/>
                        <a:lstStyle/>
                        <a:p>
                          <a:pPr marL="0" marR="0" algn="ctr">
                            <a:lnSpc>
                              <a:spcPts val="1500"/>
                            </a:lnSpc>
                            <a:buNone/>
                            <a:tabLst>
                              <a:tab pos="228600" algn="l"/>
                              <a:tab pos="2971800" algn="ctr"/>
                              <a:tab pos="5943600" algn="r"/>
                            </a:tabLst>
                          </a:pPr>
                          <a:r>
                            <a:rPr lang="en-US" sz="1600">
                              <a:effectLst/>
                            </a:rPr>
                            <a:t>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−0.982</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0.142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274099002"/>
                      </a:ext>
                    </a:extLst>
                  </a:tr>
                  <a:tr h="268792">
                    <a:tc>
                      <a:txBody>
                        <a:bodyPr/>
                        <a:lstStyle/>
                        <a:p>
                          <a:pPr marL="0" marR="0" algn="ctr">
                            <a:lnSpc>
                              <a:spcPts val="1500"/>
                            </a:lnSpc>
                            <a:buNone/>
                            <a:tabLst>
                              <a:tab pos="228600" algn="l"/>
                              <a:tab pos="2971800" algn="ctr"/>
                              <a:tab pos="5943600" algn="r"/>
                            </a:tabLst>
                          </a:pPr>
                          <a:r>
                            <a:rPr lang="en-US" sz="1600">
                              <a:effectLst/>
                            </a:rPr>
                            <a:t>26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−0.987</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0.0427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3031138803"/>
                      </a:ext>
                    </a:extLst>
                  </a:tr>
                  <a:tr h="268792">
                    <a:tc>
                      <a:txBody>
                        <a:bodyPr/>
                        <a:lstStyle/>
                        <a:p>
                          <a:pPr marL="0" marR="0" algn="ctr">
                            <a:lnSpc>
                              <a:spcPts val="1500"/>
                            </a:lnSpc>
                            <a:buNone/>
                            <a:tabLst>
                              <a:tab pos="228600" algn="l"/>
                              <a:tab pos="2971800" algn="ctr"/>
                              <a:tab pos="5943600" algn="r"/>
                            </a:tabLst>
                          </a:pPr>
                          <a:r>
                            <a:rPr lang="en-US" sz="1600">
                              <a:effectLst/>
                            </a:rPr>
                            <a:t>27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−0.987</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0.0969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622760457"/>
                      </a:ext>
                    </a:extLst>
                  </a:tr>
                  <a:tr h="268792">
                    <a:tc>
                      <a:txBody>
                        <a:bodyPr/>
                        <a:lstStyle/>
                        <a:p>
                          <a:pPr marL="0" marR="0" algn="ctr">
                            <a:lnSpc>
                              <a:spcPts val="1500"/>
                            </a:lnSpc>
                            <a:buNone/>
                            <a:tabLst>
                              <a:tab pos="228600" algn="l"/>
                              <a:tab pos="2971800" algn="ctr"/>
                              <a:tab pos="5943600" algn="r"/>
                            </a:tabLst>
                          </a:pPr>
                          <a:r>
                            <a:rPr lang="en-US" sz="1600">
                              <a:effectLst/>
                            </a:rPr>
                            <a:t>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−0.987</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0.0877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435664693"/>
                      </a:ext>
                    </a:extLst>
                  </a:tr>
                  <a:tr h="268792">
                    <a:tc>
                      <a:txBody>
                        <a:bodyPr/>
                        <a:lstStyle/>
                        <a:p>
                          <a:pPr marL="0" marR="0" algn="ctr">
                            <a:lnSpc>
                              <a:spcPts val="1500"/>
                            </a:lnSpc>
                            <a:buNone/>
                            <a:tabLst>
                              <a:tab pos="228600" algn="l"/>
                              <a:tab pos="2971800" algn="ctr"/>
                              <a:tab pos="5943600" algn="r"/>
                            </a:tabLst>
                          </a:pPr>
                          <a:r>
                            <a:rPr lang="en-US" sz="1600">
                              <a:effectLst/>
                            </a:rPr>
                            <a:t>29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−0.987</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0.0804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896512310"/>
                      </a:ext>
                    </a:extLst>
                  </a:tr>
                  <a:tr h="268792">
                    <a:tc>
                      <a:txBody>
                        <a:bodyPr/>
                        <a:lstStyle/>
                        <a:p>
                          <a:pPr marL="0" marR="0" algn="ctr">
                            <a:lnSpc>
                              <a:spcPts val="1500"/>
                            </a:lnSpc>
                            <a:buNone/>
                            <a:tabLst>
                              <a:tab pos="228600" algn="l"/>
                              <a:tab pos="2971800" algn="ctr"/>
                              <a:tab pos="5943600" algn="r"/>
                            </a:tabLst>
                          </a:pPr>
                          <a:r>
                            <a:rPr lang="en-US" sz="1600">
                              <a:effectLst/>
                            </a:rPr>
                            <a:t>30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600">
                                    <a:effectLst/>
                                  </a:rPr>
                                  <m:t>−0.987</m:t>
                                </m:r>
                              </m:oMath>
                            </m:oMathPara>
                          </a14:m>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dirty="0">
                              <a:effectLst/>
                            </a:rPr>
                            <a:t>--</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2676139419"/>
                      </a:ext>
                    </a:extLst>
                  </a:tr>
                </a:tbl>
              </a:graphicData>
            </a:graphic>
          </p:graphicFrame>
        </mc:Choice>
        <mc:Fallback>
          <p:graphicFrame>
            <p:nvGraphicFramePr>
              <p:cNvPr id="5" name="Table 4">
                <a:extLst>
                  <a:ext uri="{FF2B5EF4-FFF2-40B4-BE49-F238E27FC236}">
                    <a16:creationId xmlns:a16="http://schemas.microsoft.com/office/drawing/2014/main" id="{C608B5A0-E3A7-E998-BCBC-2CBD6C8A02B0}"/>
                  </a:ext>
                </a:extLst>
              </p:cNvPr>
              <p:cNvGraphicFramePr>
                <a:graphicFrameLocks noGrp="1"/>
              </p:cNvGraphicFramePr>
              <p:nvPr>
                <p:extLst>
                  <p:ext uri="{D42A27DB-BD31-4B8C-83A1-F6EECF244321}">
                    <p14:modId xmlns:p14="http://schemas.microsoft.com/office/powerpoint/2010/main" val="3489121311"/>
                  </p:ext>
                </p:extLst>
              </p:nvPr>
            </p:nvGraphicFramePr>
            <p:xfrm>
              <a:off x="1822002" y="3236429"/>
              <a:ext cx="5820246" cy="3225504"/>
            </p:xfrm>
            <a:graphic>
              <a:graphicData uri="http://schemas.openxmlformats.org/drawingml/2006/table">
                <a:tbl>
                  <a:tblPr firstRow="1" firstCol="1" bandRow="1">
                    <a:tableStyleId>{5C22544A-7EE6-4342-B048-85BDC9FD1C3A}</a:tableStyleId>
                  </a:tblPr>
                  <a:tblGrid>
                    <a:gridCol w="917477">
                      <a:extLst>
                        <a:ext uri="{9D8B030D-6E8A-4147-A177-3AD203B41FA5}">
                          <a16:colId xmlns:a16="http://schemas.microsoft.com/office/drawing/2014/main" val="1419852057"/>
                        </a:ext>
                      </a:extLst>
                    </a:gridCol>
                    <a:gridCol w="960484">
                      <a:extLst>
                        <a:ext uri="{9D8B030D-6E8A-4147-A177-3AD203B41FA5}">
                          <a16:colId xmlns:a16="http://schemas.microsoft.com/office/drawing/2014/main" val="3598984545"/>
                        </a:ext>
                      </a:extLst>
                    </a:gridCol>
                    <a:gridCol w="964068">
                      <a:extLst>
                        <a:ext uri="{9D8B030D-6E8A-4147-A177-3AD203B41FA5}">
                          <a16:colId xmlns:a16="http://schemas.microsoft.com/office/drawing/2014/main" val="3279102646"/>
                        </a:ext>
                      </a:extLst>
                    </a:gridCol>
                    <a:gridCol w="974820">
                      <a:extLst>
                        <a:ext uri="{9D8B030D-6E8A-4147-A177-3AD203B41FA5}">
                          <a16:colId xmlns:a16="http://schemas.microsoft.com/office/drawing/2014/main" val="3208280127"/>
                        </a:ext>
                      </a:extLst>
                    </a:gridCol>
                    <a:gridCol w="990947">
                      <a:extLst>
                        <a:ext uri="{9D8B030D-6E8A-4147-A177-3AD203B41FA5}">
                          <a16:colId xmlns:a16="http://schemas.microsoft.com/office/drawing/2014/main" val="1957485958"/>
                        </a:ext>
                      </a:extLst>
                    </a:gridCol>
                    <a:gridCol w="1012450">
                      <a:extLst>
                        <a:ext uri="{9D8B030D-6E8A-4147-A177-3AD203B41FA5}">
                          <a16:colId xmlns:a16="http://schemas.microsoft.com/office/drawing/2014/main" val="2367690286"/>
                        </a:ext>
                      </a:extLst>
                    </a:gridCol>
                  </a:tblGrid>
                  <a:tr h="268792">
                    <a:tc>
                      <a:txBody>
                        <a:bodyPr/>
                        <a:lstStyle/>
                        <a:p>
                          <a:endParaRPr lang="en-US"/>
                        </a:p>
                      </a:txBody>
                      <a:tcPr marL="96765" marR="96765" marT="0" marB="0" anchor="ctr">
                        <a:blipFill>
                          <a:blip r:embed="rId3"/>
                          <a:stretch>
                            <a:fillRect l="-662" t="-2273" r="-535762" b="-1136364"/>
                          </a:stretch>
                        </a:blipFill>
                      </a:tcPr>
                    </a:tc>
                    <a:tc>
                      <a:txBody>
                        <a:bodyPr/>
                        <a:lstStyle/>
                        <a:p>
                          <a:endParaRPr lang="en-US"/>
                        </a:p>
                      </a:txBody>
                      <a:tcPr marL="96765" marR="96765" marT="0" marB="0" anchor="ctr">
                        <a:blipFill>
                          <a:blip r:embed="rId3"/>
                          <a:stretch>
                            <a:fillRect l="-96815" t="-2273" r="-415287" b="-1136364"/>
                          </a:stretch>
                        </a:blipFill>
                      </a:tcPr>
                    </a:tc>
                    <a:tc>
                      <a:txBody>
                        <a:bodyPr/>
                        <a:lstStyle/>
                        <a:p>
                          <a:endParaRPr lang="en-US"/>
                        </a:p>
                      </a:txBody>
                      <a:tcPr marL="96765" marR="96765" marT="0" marB="0" anchor="ctr">
                        <a:blipFill>
                          <a:blip r:embed="rId3"/>
                          <a:stretch>
                            <a:fillRect l="-194340" t="-2273" r="-310063" b="-1136364"/>
                          </a:stretch>
                        </a:blipFill>
                      </a:tcPr>
                    </a:tc>
                    <a:tc>
                      <a:txBody>
                        <a:bodyPr/>
                        <a:lstStyle/>
                        <a:p>
                          <a:endParaRPr lang="en-US"/>
                        </a:p>
                      </a:txBody>
                      <a:tcPr marL="96765" marR="96765" marT="0" marB="0" anchor="ctr">
                        <a:blipFill>
                          <a:blip r:embed="rId3"/>
                          <a:stretch>
                            <a:fillRect l="-292500" t="-2273" r="-208125" b="-1136364"/>
                          </a:stretch>
                        </a:blipFill>
                      </a:tcPr>
                    </a:tc>
                    <a:tc>
                      <a:txBody>
                        <a:bodyPr/>
                        <a:lstStyle/>
                        <a:p>
                          <a:endParaRPr lang="en-US"/>
                        </a:p>
                      </a:txBody>
                      <a:tcPr marL="96765" marR="96765" marT="0" marB="0" anchor="ctr">
                        <a:blipFill>
                          <a:blip r:embed="rId3"/>
                          <a:stretch>
                            <a:fillRect l="-385276" t="-2273" r="-104294" b="-1136364"/>
                          </a:stretch>
                        </a:blipFill>
                      </a:tcPr>
                    </a:tc>
                    <a:tc>
                      <a:txBody>
                        <a:bodyPr/>
                        <a:lstStyle/>
                        <a:p>
                          <a:endParaRPr lang="en-US"/>
                        </a:p>
                      </a:txBody>
                      <a:tcPr marL="96765" marR="96765" marT="0" marB="0" anchor="ctr">
                        <a:blipFill>
                          <a:blip r:embed="rId3"/>
                          <a:stretch>
                            <a:fillRect l="-476506" t="-2273" r="-2410" b="-1136364"/>
                          </a:stretch>
                        </a:blipFill>
                      </a:tcPr>
                    </a:tc>
                    <a:extLst>
                      <a:ext uri="{0D108BD9-81ED-4DB2-BD59-A6C34878D82A}">
                        <a16:rowId xmlns:a16="http://schemas.microsoft.com/office/drawing/2014/main" val="896373902"/>
                      </a:ext>
                    </a:extLst>
                  </a:tr>
                  <a:tr h="268792">
                    <a:tc>
                      <a:txBody>
                        <a:bodyPr/>
                        <a:lstStyle/>
                        <a:p>
                          <a:pPr marL="0" marR="0" algn="ctr">
                            <a:lnSpc>
                              <a:spcPts val="1500"/>
                            </a:lnSpc>
                            <a:buNone/>
                            <a:tabLst>
                              <a:tab pos="228600" algn="l"/>
                              <a:tab pos="2971800" algn="ctr"/>
                              <a:tab pos="5943600" algn="r"/>
                            </a:tabLst>
                          </a:pPr>
                          <a:r>
                            <a:rPr lang="en-US" sz="1600">
                              <a:effectLst/>
                            </a:rPr>
                            <a:t>20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100000" r="-415287" b="-1011111"/>
                          </a:stretch>
                        </a:blipFill>
                      </a:tcPr>
                    </a:tc>
                    <a:tc>
                      <a:txBody>
                        <a:bodyPr/>
                        <a:lstStyle/>
                        <a:p>
                          <a:pPr marL="0" marR="0" algn="ctr">
                            <a:lnSpc>
                              <a:spcPts val="1500"/>
                            </a:lnSpc>
                            <a:buNone/>
                            <a:tabLst>
                              <a:tab pos="228600" algn="l"/>
                              <a:tab pos="2971800" algn="ctr"/>
                              <a:tab pos="5943600" algn="r"/>
                            </a:tabLst>
                          </a:pPr>
                          <a:r>
                            <a:rPr lang="en-US" sz="1600">
                              <a:effectLst/>
                            </a:rPr>
                            <a:t>4.65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6.28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6.28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296115315"/>
                      </a:ext>
                    </a:extLst>
                  </a:tr>
                  <a:tr h="268792">
                    <a:tc>
                      <a:txBody>
                        <a:bodyPr/>
                        <a:lstStyle/>
                        <a:p>
                          <a:pPr marL="0" marR="0" algn="ctr">
                            <a:lnSpc>
                              <a:spcPts val="1500"/>
                            </a:lnSpc>
                            <a:buNone/>
                            <a:tabLst>
                              <a:tab pos="228600" algn="l"/>
                              <a:tab pos="2971800" algn="ctr"/>
                              <a:tab pos="5943600" algn="r"/>
                            </a:tabLst>
                          </a:pPr>
                          <a:r>
                            <a:rPr lang="en-US" sz="1600">
                              <a:effectLst/>
                            </a:rPr>
                            <a:t>21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204545" r="-415287" b="-934091"/>
                          </a:stretch>
                        </a:blipFill>
                      </a:tcPr>
                    </a:tc>
                    <a:tc>
                      <a:txBody>
                        <a:bodyPr/>
                        <a:lstStyle/>
                        <a:p>
                          <a:pPr marL="0" marR="0" algn="ctr">
                            <a:lnSpc>
                              <a:spcPts val="1500"/>
                            </a:lnSpc>
                            <a:buNone/>
                            <a:tabLst>
                              <a:tab pos="228600" algn="l"/>
                              <a:tab pos="2971800" algn="ctr"/>
                              <a:tab pos="5943600" algn="r"/>
                            </a:tabLst>
                          </a:pPr>
                          <a:r>
                            <a:rPr lang="en-US" sz="1600">
                              <a:effectLst/>
                            </a:rPr>
                            <a:t>0.655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2.66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2302046142"/>
                      </a:ext>
                    </a:extLst>
                  </a:tr>
                  <a:tr h="268792">
                    <a:tc>
                      <a:txBody>
                        <a:bodyPr/>
                        <a:lstStyle/>
                        <a:p>
                          <a:pPr marL="0" marR="0" algn="ctr">
                            <a:lnSpc>
                              <a:spcPts val="1500"/>
                            </a:lnSpc>
                            <a:buNone/>
                            <a:tabLst>
                              <a:tab pos="228600" algn="l"/>
                              <a:tab pos="2971800" algn="ctr"/>
                              <a:tab pos="5943600" algn="r"/>
                            </a:tabLst>
                          </a:pPr>
                          <a:r>
                            <a:rPr lang="en-US" sz="1600">
                              <a:effectLst/>
                            </a:rPr>
                            <a:t>22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304545" r="-415287" b="-834091"/>
                          </a:stretch>
                        </a:blipFill>
                      </a:tcPr>
                    </a:tc>
                    <a:tc>
                      <a:txBody>
                        <a:bodyPr/>
                        <a:lstStyle/>
                        <a:p>
                          <a:pPr marL="0" marR="0" algn="ctr">
                            <a:lnSpc>
                              <a:spcPts val="1500"/>
                            </a:lnSpc>
                            <a:buNone/>
                            <a:tabLst>
                              <a:tab pos="228600" algn="l"/>
                              <a:tab pos="2971800" algn="ctr"/>
                              <a:tab pos="5943600" algn="r"/>
                            </a:tabLst>
                          </a:pPr>
                          <a:r>
                            <a:rPr lang="en-US" sz="1600">
                              <a:effectLst/>
                            </a:rPr>
                            <a:t>1.29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6.28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2433732359"/>
                      </a:ext>
                    </a:extLst>
                  </a:tr>
                  <a:tr h="268792">
                    <a:tc>
                      <a:txBody>
                        <a:bodyPr/>
                        <a:lstStyle/>
                        <a:p>
                          <a:pPr marL="0" marR="0" algn="ctr">
                            <a:lnSpc>
                              <a:spcPts val="1500"/>
                            </a:lnSpc>
                            <a:buNone/>
                            <a:tabLst>
                              <a:tab pos="228600" algn="l"/>
                              <a:tab pos="2971800" algn="ctr"/>
                              <a:tab pos="5943600" algn="r"/>
                            </a:tabLst>
                          </a:pPr>
                          <a:r>
                            <a:rPr lang="en-US" sz="1600">
                              <a:effectLst/>
                            </a:rPr>
                            <a:t>23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404545" r="-415287" b="-734091"/>
                          </a:stretch>
                        </a:blipFill>
                      </a:tcPr>
                    </a:tc>
                    <a:tc>
                      <a:txBody>
                        <a:bodyPr/>
                        <a:lstStyle/>
                        <a:p>
                          <a:pPr marL="0" marR="0" algn="ctr">
                            <a:lnSpc>
                              <a:spcPts val="1500"/>
                            </a:lnSpc>
                            <a:buNone/>
                            <a:tabLst>
                              <a:tab pos="228600" algn="l"/>
                              <a:tab pos="2971800" algn="ctr"/>
                              <a:tab pos="5943600" algn="r"/>
                            </a:tabLst>
                          </a:pPr>
                          <a:r>
                            <a:rPr lang="en-US" sz="1600">
                              <a:effectLst/>
                            </a:rPr>
                            <a:t>0.233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4.47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978327879"/>
                      </a:ext>
                    </a:extLst>
                  </a:tr>
                  <a:tr h="268792">
                    <a:tc>
                      <a:txBody>
                        <a:bodyPr/>
                        <a:lstStyle/>
                        <a:p>
                          <a:pPr marL="0" marR="0" algn="ctr">
                            <a:lnSpc>
                              <a:spcPts val="1500"/>
                            </a:lnSpc>
                            <a:buNone/>
                            <a:tabLst>
                              <a:tab pos="228600" algn="l"/>
                              <a:tab pos="2971800" algn="ctr"/>
                              <a:tab pos="5943600" algn="r"/>
                            </a:tabLst>
                          </a:pPr>
                          <a:r>
                            <a:rPr lang="en-US" sz="1600">
                              <a:effectLst/>
                            </a:rPr>
                            <a:t>24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493333" r="-415287" b="-617778"/>
                          </a:stretch>
                        </a:blipFill>
                      </a:tcPr>
                    </a:tc>
                    <a:tc>
                      <a:txBody>
                        <a:bodyPr/>
                        <a:lstStyle/>
                        <a:p>
                          <a:pPr marL="0" marR="0" algn="ctr">
                            <a:lnSpc>
                              <a:spcPts val="1500"/>
                            </a:lnSpc>
                            <a:buNone/>
                            <a:tabLst>
                              <a:tab pos="228600" algn="l"/>
                              <a:tab pos="2971800" algn="ctr"/>
                              <a:tab pos="5943600" algn="r"/>
                            </a:tabLst>
                          </a:pPr>
                          <a:r>
                            <a:rPr lang="en-US" sz="1600">
                              <a:effectLst/>
                            </a:rPr>
                            <a:t>0.174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470938881"/>
                      </a:ext>
                    </a:extLst>
                  </a:tr>
                  <a:tr h="268792">
                    <a:tc>
                      <a:txBody>
                        <a:bodyPr/>
                        <a:lstStyle/>
                        <a:p>
                          <a:pPr marL="0" marR="0" algn="ctr">
                            <a:lnSpc>
                              <a:spcPts val="1500"/>
                            </a:lnSpc>
                            <a:buNone/>
                            <a:tabLst>
                              <a:tab pos="228600" algn="l"/>
                              <a:tab pos="2971800" algn="ctr"/>
                              <a:tab pos="5943600" algn="r"/>
                            </a:tabLst>
                          </a:pPr>
                          <a:r>
                            <a:rPr lang="en-US" sz="1600">
                              <a:effectLst/>
                            </a:rPr>
                            <a:t>25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606818" r="-415287" b="-531818"/>
                          </a:stretch>
                        </a:blipFill>
                      </a:tcPr>
                    </a:tc>
                    <a:tc>
                      <a:txBody>
                        <a:bodyPr/>
                        <a:lstStyle/>
                        <a:p>
                          <a:pPr marL="0" marR="0" algn="ctr">
                            <a:lnSpc>
                              <a:spcPts val="1500"/>
                            </a:lnSpc>
                            <a:buNone/>
                            <a:tabLst>
                              <a:tab pos="228600" algn="l"/>
                              <a:tab pos="2971800" algn="ctr"/>
                              <a:tab pos="5943600" algn="r"/>
                            </a:tabLst>
                          </a:pPr>
                          <a:r>
                            <a:rPr lang="en-US" sz="1600">
                              <a:effectLst/>
                            </a:rPr>
                            <a:t>0.142</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274099002"/>
                      </a:ext>
                    </a:extLst>
                  </a:tr>
                  <a:tr h="268792">
                    <a:tc>
                      <a:txBody>
                        <a:bodyPr/>
                        <a:lstStyle/>
                        <a:p>
                          <a:pPr marL="0" marR="0" algn="ctr">
                            <a:lnSpc>
                              <a:spcPts val="1500"/>
                            </a:lnSpc>
                            <a:buNone/>
                            <a:tabLst>
                              <a:tab pos="228600" algn="l"/>
                              <a:tab pos="2971800" algn="ctr"/>
                              <a:tab pos="5943600" algn="r"/>
                            </a:tabLst>
                          </a:pPr>
                          <a:r>
                            <a:rPr lang="en-US" sz="1600">
                              <a:effectLst/>
                            </a:rPr>
                            <a:t>26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706818" r="-415287" b="-431818"/>
                          </a:stretch>
                        </a:blipFill>
                      </a:tcPr>
                    </a:tc>
                    <a:tc>
                      <a:txBody>
                        <a:bodyPr/>
                        <a:lstStyle/>
                        <a:p>
                          <a:pPr marL="0" marR="0" algn="ctr">
                            <a:lnSpc>
                              <a:spcPts val="1500"/>
                            </a:lnSpc>
                            <a:buNone/>
                            <a:tabLst>
                              <a:tab pos="228600" algn="l"/>
                              <a:tab pos="2971800" algn="ctr"/>
                              <a:tab pos="5943600" algn="r"/>
                            </a:tabLst>
                          </a:pPr>
                          <a:r>
                            <a:rPr lang="en-US" sz="1600">
                              <a:effectLst/>
                            </a:rPr>
                            <a:t>0.0427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4.16</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3031138803"/>
                      </a:ext>
                    </a:extLst>
                  </a:tr>
                  <a:tr h="268792">
                    <a:tc>
                      <a:txBody>
                        <a:bodyPr/>
                        <a:lstStyle/>
                        <a:p>
                          <a:pPr marL="0" marR="0" algn="ctr">
                            <a:lnSpc>
                              <a:spcPts val="1500"/>
                            </a:lnSpc>
                            <a:buNone/>
                            <a:tabLst>
                              <a:tab pos="228600" algn="l"/>
                              <a:tab pos="2971800" algn="ctr"/>
                              <a:tab pos="5943600" algn="r"/>
                            </a:tabLst>
                          </a:pPr>
                          <a:r>
                            <a:rPr lang="en-US" sz="1600">
                              <a:effectLst/>
                            </a:rPr>
                            <a:t>27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806818" r="-415287" b="-331818"/>
                          </a:stretch>
                        </a:blipFill>
                      </a:tcPr>
                    </a:tc>
                    <a:tc>
                      <a:txBody>
                        <a:bodyPr/>
                        <a:lstStyle/>
                        <a:p>
                          <a:pPr marL="0" marR="0" algn="ctr">
                            <a:lnSpc>
                              <a:spcPts val="1500"/>
                            </a:lnSpc>
                            <a:buNone/>
                            <a:tabLst>
                              <a:tab pos="228600" algn="l"/>
                              <a:tab pos="2971800" algn="ctr"/>
                              <a:tab pos="5943600" algn="r"/>
                            </a:tabLst>
                          </a:pPr>
                          <a:r>
                            <a:rPr lang="en-US" sz="1600">
                              <a:effectLst/>
                            </a:rPr>
                            <a:t>0.0969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4.51</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1622760457"/>
                      </a:ext>
                    </a:extLst>
                  </a:tr>
                  <a:tr h="268792">
                    <a:tc>
                      <a:txBody>
                        <a:bodyPr/>
                        <a:lstStyle/>
                        <a:p>
                          <a:pPr marL="0" marR="0" algn="ctr">
                            <a:lnSpc>
                              <a:spcPts val="1500"/>
                            </a:lnSpc>
                            <a:buNone/>
                            <a:tabLst>
                              <a:tab pos="228600" algn="l"/>
                              <a:tab pos="2971800" algn="ctr"/>
                              <a:tab pos="5943600" algn="r"/>
                            </a:tabLst>
                          </a:pPr>
                          <a:r>
                            <a:rPr lang="en-US" sz="1600">
                              <a:effectLst/>
                            </a:rPr>
                            <a:t>28</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886667" r="-415287" b="-224444"/>
                          </a:stretch>
                        </a:blipFill>
                      </a:tcPr>
                    </a:tc>
                    <a:tc>
                      <a:txBody>
                        <a:bodyPr/>
                        <a:lstStyle/>
                        <a:p>
                          <a:pPr marL="0" marR="0" algn="ctr">
                            <a:lnSpc>
                              <a:spcPts val="1500"/>
                            </a:lnSpc>
                            <a:buNone/>
                            <a:tabLst>
                              <a:tab pos="228600" algn="l"/>
                              <a:tab pos="2971800" algn="ctr"/>
                              <a:tab pos="5943600" algn="r"/>
                            </a:tabLst>
                          </a:pPr>
                          <a:r>
                            <a:rPr lang="en-US" sz="1600">
                              <a:effectLst/>
                            </a:rPr>
                            <a:t>0.0877</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-0.983</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435664693"/>
                      </a:ext>
                    </a:extLst>
                  </a:tr>
                  <a:tr h="268792">
                    <a:tc>
                      <a:txBody>
                        <a:bodyPr/>
                        <a:lstStyle/>
                        <a:p>
                          <a:pPr marL="0" marR="0" algn="ctr">
                            <a:lnSpc>
                              <a:spcPts val="1500"/>
                            </a:lnSpc>
                            <a:buNone/>
                            <a:tabLst>
                              <a:tab pos="228600" algn="l"/>
                              <a:tab pos="2971800" algn="ctr"/>
                              <a:tab pos="5943600" algn="r"/>
                            </a:tabLst>
                          </a:pPr>
                          <a:r>
                            <a:rPr lang="en-US" sz="1600">
                              <a:effectLst/>
                            </a:rPr>
                            <a:t>29</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1009091" r="-415287" b="-129545"/>
                          </a:stretch>
                        </a:blipFill>
                      </a:tcPr>
                    </a:tc>
                    <a:tc>
                      <a:txBody>
                        <a:bodyPr/>
                        <a:lstStyle/>
                        <a:p>
                          <a:pPr marL="0" marR="0" algn="ctr">
                            <a:lnSpc>
                              <a:spcPts val="1500"/>
                            </a:lnSpc>
                            <a:buNone/>
                            <a:tabLst>
                              <a:tab pos="228600" algn="l"/>
                              <a:tab pos="2971800" algn="ctr"/>
                              <a:tab pos="5943600" algn="r"/>
                            </a:tabLst>
                          </a:pPr>
                          <a:r>
                            <a:rPr lang="en-US" sz="1600">
                              <a:effectLst/>
                            </a:rPr>
                            <a:t>0.0804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4.54</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-0.985</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896512310"/>
                      </a:ext>
                    </a:extLst>
                  </a:tr>
                  <a:tr h="268792">
                    <a:tc>
                      <a:txBody>
                        <a:bodyPr/>
                        <a:lstStyle/>
                        <a:p>
                          <a:pPr marL="0" marR="0" algn="ctr">
                            <a:lnSpc>
                              <a:spcPts val="1500"/>
                            </a:lnSpc>
                            <a:buNone/>
                            <a:tabLst>
                              <a:tab pos="228600" algn="l"/>
                              <a:tab pos="2971800" algn="ctr"/>
                              <a:tab pos="5943600" algn="r"/>
                            </a:tabLst>
                          </a:pPr>
                          <a:r>
                            <a:rPr lang="en-US" sz="1600">
                              <a:effectLst/>
                            </a:rPr>
                            <a:t>30</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endParaRPr lang="en-US"/>
                        </a:p>
                      </a:txBody>
                      <a:tcPr marL="96765" marR="96765" marT="0" marB="0" anchor="ctr">
                        <a:blipFill>
                          <a:blip r:embed="rId3"/>
                          <a:stretch>
                            <a:fillRect l="-96815" t="-1109091" r="-415287" b="-29545"/>
                          </a:stretch>
                        </a:blipFill>
                      </a:tcPr>
                    </a:tc>
                    <a:tc>
                      <a:txBody>
                        <a:bodyPr/>
                        <a:lstStyle/>
                        <a:p>
                          <a:pPr marL="0" marR="0" algn="ctr">
                            <a:lnSpc>
                              <a:spcPts val="1500"/>
                            </a:lnSpc>
                            <a:buNone/>
                            <a:tabLst>
                              <a:tab pos="228600" algn="l"/>
                              <a:tab pos="2971800" algn="ctr"/>
                              <a:tab pos="5943600" algn="r"/>
                            </a:tabLst>
                          </a:pPr>
                          <a:r>
                            <a:rPr lang="en-US" sz="1600">
                              <a:effectLst/>
                            </a:rPr>
                            <a: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a:effectLst/>
                            </a:rPr>
                            <a:t>--</a:t>
                          </a:r>
                          <a:endParaRPr lang="en-US" sz="16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tc>
                      <a:txBody>
                        <a:bodyPr/>
                        <a:lstStyle/>
                        <a:p>
                          <a:pPr marL="0" marR="0" algn="ctr">
                            <a:lnSpc>
                              <a:spcPts val="1500"/>
                            </a:lnSpc>
                            <a:buNone/>
                            <a:tabLst>
                              <a:tab pos="228600" algn="l"/>
                              <a:tab pos="2971800" algn="ctr"/>
                              <a:tab pos="5943600" algn="r"/>
                            </a:tabLst>
                          </a:pPr>
                          <a:r>
                            <a:rPr lang="en-US" sz="1600" dirty="0">
                              <a:effectLst/>
                            </a:rPr>
                            <a:t>--</a:t>
                          </a:r>
                          <a:endParaRPr lang="en-US" sz="16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6765" marR="96765" marT="0" marB="0" anchor="ctr"/>
                    </a:tc>
                    <a:extLst>
                      <a:ext uri="{0D108BD9-81ED-4DB2-BD59-A6C34878D82A}">
                        <a16:rowId xmlns:a16="http://schemas.microsoft.com/office/drawing/2014/main" val="2676139419"/>
                      </a:ext>
                    </a:extLst>
                  </a:tr>
                </a:tbl>
              </a:graphicData>
            </a:graphic>
          </p:graphicFrame>
        </mc:Fallback>
      </mc:AlternateContent>
    </p:spTree>
    <p:extLst>
      <p:ext uri="{BB962C8B-B14F-4D97-AF65-F5344CB8AC3E}">
        <p14:creationId xmlns:p14="http://schemas.microsoft.com/office/powerpoint/2010/main" val="1089570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0DFCAC-C9E6-1854-C47E-0975FCF67816}"/>
              </a:ext>
            </a:extLst>
          </p:cNvPr>
          <p:cNvSpPr>
            <a:spLocks noGrp="1"/>
          </p:cNvSpPr>
          <p:nvPr>
            <p:ph type="title"/>
          </p:nvPr>
        </p:nvSpPr>
        <p:spPr/>
        <p:txBody>
          <a:bodyPr>
            <a:normAutofit fontScale="90000"/>
          </a:bodyPr>
          <a:lstStyle/>
          <a:p>
            <a:r>
              <a:rPr lang="en-US" dirty="0"/>
              <a:t>Ex10.6) EGO with PRS 2D Function </a:t>
            </a:r>
            <a:r>
              <a:rPr lang="en-US" i="1" dirty="0"/>
              <a:t>cont</a:t>
            </a:r>
            <a:r>
              <a:rPr lang="en-US" dirty="0"/>
              <a:t>.</a:t>
            </a:r>
          </a:p>
        </p:txBody>
      </p:sp>
      <p:pic>
        <p:nvPicPr>
          <p:cNvPr id="4" name="Picture 3">
            <a:extLst>
              <a:ext uri="{FF2B5EF4-FFF2-40B4-BE49-F238E27FC236}">
                <a16:creationId xmlns:a16="http://schemas.microsoft.com/office/drawing/2014/main" id="{971FAEFA-7935-D0A9-9F72-6B8E8F39DA1A}"/>
              </a:ext>
            </a:extLst>
          </p:cNvPr>
          <p:cNvPicPr>
            <a:picLocks noChangeAspect="1"/>
          </p:cNvPicPr>
          <p:nvPr/>
        </p:nvPicPr>
        <p:blipFill>
          <a:blip r:embed="rId2"/>
          <a:stretch>
            <a:fillRect/>
          </a:stretch>
        </p:blipFill>
        <p:spPr>
          <a:xfrm>
            <a:off x="461560" y="3362869"/>
            <a:ext cx="4267200" cy="3200400"/>
          </a:xfrm>
          <a:prstGeom prst="rect">
            <a:avLst/>
          </a:prstGeom>
        </p:spPr>
      </p:pic>
      <p:pic>
        <p:nvPicPr>
          <p:cNvPr id="5" name="Picture 4">
            <a:extLst>
              <a:ext uri="{FF2B5EF4-FFF2-40B4-BE49-F238E27FC236}">
                <a16:creationId xmlns:a16="http://schemas.microsoft.com/office/drawing/2014/main" id="{E95A8A4A-1399-B35A-452B-2CCC3FC6232A}"/>
              </a:ext>
            </a:extLst>
          </p:cNvPr>
          <p:cNvPicPr>
            <a:picLocks noChangeAspect="1"/>
          </p:cNvPicPr>
          <p:nvPr/>
        </p:nvPicPr>
        <p:blipFill>
          <a:blip r:embed="rId3"/>
          <a:stretch>
            <a:fillRect/>
          </a:stretch>
        </p:blipFill>
        <p:spPr>
          <a:xfrm>
            <a:off x="4556762" y="3362869"/>
            <a:ext cx="4267200" cy="3200400"/>
          </a:xfrm>
          <a:prstGeom prst="rect">
            <a:avLst/>
          </a:prstGeom>
        </p:spPr>
      </p:pic>
      <p:sp>
        <p:nvSpPr>
          <p:cNvPr id="6" name="TextBox 5">
            <a:extLst>
              <a:ext uri="{FF2B5EF4-FFF2-40B4-BE49-F238E27FC236}">
                <a16:creationId xmlns:a16="http://schemas.microsoft.com/office/drawing/2014/main" id="{9C3D1978-B18C-93D6-8735-5CD96D32E0D5}"/>
              </a:ext>
            </a:extLst>
          </p:cNvPr>
          <p:cNvSpPr txBox="1"/>
          <p:nvPr/>
        </p:nvSpPr>
        <p:spPr>
          <a:xfrm>
            <a:off x="6452736" y="3208980"/>
            <a:ext cx="380232" cy="307777"/>
          </a:xfrm>
          <a:prstGeom prst="rect">
            <a:avLst/>
          </a:prstGeom>
          <a:noFill/>
        </p:spPr>
        <p:txBody>
          <a:bodyPr wrap="none" rtlCol="0">
            <a:spAutoFit/>
          </a:bodyPr>
          <a:lstStyle/>
          <a:p>
            <a:r>
              <a:rPr lang="en-US" sz="1400" dirty="0"/>
              <a:t>(a)</a:t>
            </a:r>
          </a:p>
        </p:txBody>
      </p:sp>
      <p:sp>
        <p:nvSpPr>
          <p:cNvPr id="7" name="TextBox 6">
            <a:extLst>
              <a:ext uri="{FF2B5EF4-FFF2-40B4-BE49-F238E27FC236}">
                <a16:creationId xmlns:a16="http://schemas.microsoft.com/office/drawing/2014/main" id="{97C05798-8DB9-B8C5-7891-B56D37B5B8A3}"/>
              </a:ext>
            </a:extLst>
          </p:cNvPr>
          <p:cNvSpPr txBox="1"/>
          <p:nvPr/>
        </p:nvSpPr>
        <p:spPr>
          <a:xfrm>
            <a:off x="4303980" y="6189565"/>
            <a:ext cx="388248" cy="307777"/>
          </a:xfrm>
          <a:prstGeom prst="rect">
            <a:avLst/>
          </a:prstGeom>
          <a:noFill/>
        </p:spPr>
        <p:txBody>
          <a:bodyPr wrap="none" rtlCol="0">
            <a:spAutoFit/>
          </a:bodyPr>
          <a:lstStyle/>
          <a:p>
            <a:r>
              <a:rPr lang="en-US" sz="1400" dirty="0"/>
              <a:t>(b)</a:t>
            </a:r>
          </a:p>
        </p:txBody>
      </p:sp>
      <p:sp>
        <p:nvSpPr>
          <p:cNvPr id="8" name="TextBox 7">
            <a:extLst>
              <a:ext uri="{FF2B5EF4-FFF2-40B4-BE49-F238E27FC236}">
                <a16:creationId xmlns:a16="http://schemas.microsoft.com/office/drawing/2014/main" id="{1E94FE97-A02E-8BF3-3592-2DFB4AC6322C}"/>
              </a:ext>
            </a:extLst>
          </p:cNvPr>
          <p:cNvSpPr txBox="1"/>
          <p:nvPr/>
        </p:nvSpPr>
        <p:spPr>
          <a:xfrm>
            <a:off x="8381064" y="6189565"/>
            <a:ext cx="380232" cy="307777"/>
          </a:xfrm>
          <a:prstGeom prst="rect">
            <a:avLst/>
          </a:prstGeom>
          <a:noFill/>
        </p:spPr>
        <p:txBody>
          <a:bodyPr wrap="none" rtlCol="0">
            <a:spAutoFit/>
          </a:bodyPr>
          <a:lstStyle/>
          <a:p>
            <a:r>
              <a:rPr lang="en-US" sz="1400" dirty="0"/>
              <a:t>(c)</a:t>
            </a:r>
          </a:p>
        </p:txBody>
      </p:sp>
      <p:grpSp>
        <p:nvGrpSpPr>
          <p:cNvPr id="9" name="Group 4">
            <a:extLst>
              <a:ext uri="{FF2B5EF4-FFF2-40B4-BE49-F238E27FC236}">
                <a16:creationId xmlns:a16="http://schemas.microsoft.com/office/drawing/2014/main" id="{A666F699-2DD3-3831-3A2B-C3620470D68E}"/>
              </a:ext>
            </a:extLst>
          </p:cNvPr>
          <p:cNvGrpSpPr>
            <a:grpSpLocks noChangeAspect="1"/>
          </p:cNvGrpSpPr>
          <p:nvPr/>
        </p:nvGrpSpPr>
        <p:grpSpPr bwMode="auto">
          <a:xfrm>
            <a:off x="2655888" y="736600"/>
            <a:ext cx="3754438" cy="3043238"/>
            <a:chOff x="1673" y="464"/>
            <a:chExt cx="2365" cy="1917"/>
          </a:xfrm>
        </p:grpSpPr>
        <p:sp>
          <p:nvSpPr>
            <p:cNvPr id="10" name="Rectangle 5">
              <a:extLst>
                <a:ext uri="{FF2B5EF4-FFF2-40B4-BE49-F238E27FC236}">
                  <a16:creationId xmlns:a16="http://schemas.microsoft.com/office/drawing/2014/main" id="{390A86C7-9EA1-F8DF-1BB2-F53E1497BCE3}"/>
                </a:ext>
              </a:extLst>
            </p:cNvPr>
            <p:cNvSpPr>
              <a:spLocks noChangeArrowheads="1"/>
            </p:cNvSpPr>
            <p:nvPr/>
          </p:nvSpPr>
          <p:spPr bwMode="auto">
            <a:xfrm>
              <a:off x="1932" y="489"/>
              <a:ext cx="2087" cy="154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6">
              <a:extLst>
                <a:ext uri="{FF2B5EF4-FFF2-40B4-BE49-F238E27FC236}">
                  <a16:creationId xmlns:a16="http://schemas.microsoft.com/office/drawing/2014/main" id="{6991D70E-3067-8571-30DA-A2A20F1005C2}"/>
                </a:ext>
              </a:extLst>
            </p:cNvPr>
            <p:cNvSpPr>
              <a:spLocks noChangeShapeType="1"/>
            </p:cNvSpPr>
            <p:nvPr/>
          </p:nvSpPr>
          <p:spPr bwMode="auto">
            <a:xfrm>
              <a:off x="1932" y="2038"/>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7">
              <a:extLst>
                <a:ext uri="{FF2B5EF4-FFF2-40B4-BE49-F238E27FC236}">
                  <a16:creationId xmlns:a16="http://schemas.microsoft.com/office/drawing/2014/main" id="{5A190A0F-633D-A00E-5FC9-3A68826E1A01}"/>
                </a:ext>
              </a:extLst>
            </p:cNvPr>
            <p:cNvSpPr>
              <a:spLocks noChangeShapeType="1"/>
            </p:cNvSpPr>
            <p:nvPr/>
          </p:nvSpPr>
          <p:spPr bwMode="auto">
            <a:xfrm flipV="1">
              <a:off x="1932"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a:extLst>
                <a:ext uri="{FF2B5EF4-FFF2-40B4-BE49-F238E27FC236}">
                  <a16:creationId xmlns:a16="http://schemas.microsoft.com/office/drawing/2014/main" id="{F90BCA92-7453-4294-FF3C-4BA4A7FF5A9D}"/>
                </a:ext>
              </a:extLst>
            </p:cNvPr>
            <p:cNvSpPr>
              <a:spLocks noChangeShapeType="1"/>
            </p:cNvSpPr>
            <p:nvPr/>
          </p:nvSpPr>
          <p:spPr bwMode="auto">
            <a:xfrm flipV="1">
              <a:off x="2264"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a:extLst>
                <a:ext uri="{FF2B5EF4-FFF2-40B4-BE49-F238E27FC236}">
                  <a16:creationId xmlns:a16="http://schemas.microsoft.com/office/drawing/2014/main" id="{2E279D6A-3808-02BF-23FA-9D626071BF3A}"/>
                </a:ext>
              </a:extLst>
            </p:cNvPr>
            <p:cNvSpPr>
              <a:spLocks noChangeShapeType="1"/>
            </p:cNvSpPr>
            <p:nvPr/>
          </p:nvSpPr>
          <p:spPr bwMode="auto">
            <a:xfrm flipV="1">
              <a:off x="2597"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a:extLst>
                <a:ext uri="{FF2B5EF4-FFF2-40B4-BE49-F238E27FC236}">
                  <a16:creationId xmlns:a16="http://schemas.microsoft.com/office/drawing/2014/main" id="{511D4861-5660-D97A-5C4F-981D959148FA}"/>
                </a:ext>
              </a:extLst>
            </p:cNvPr>
            <p:cNvSpPr>
              <a:spLocks noChangeShapeType="1"/>
            </p:cNvSpPr>
            <p:nvPr/>
          </p:nvSpPr>
          <p:spPr bwMode="auto">
            <a:xfrm flipV="1">
              <a:off x="2929"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4E7D7077-1E90-7EEC-44AA-7530FFC98F80}"/>
                </a:ext>
              </a:extLst>
            </p:cNvPr>
            <p:cNvSpPr>
              <a:spLocks noChangeShapeType="1"/>
            </p:cNvSpPr>
            <p:nvPr/>
          </p:nvSpPr>
          <p:spPr bwMode="auto">
            <a:xfrm flipV="1">
              <a:off x="3261"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24A5112D-07F5-C0A1-CE36-51287D1C3114}"/>
                </a:ext>
              </a:extLst>
            </p:cNvPr>
            <p:cNvSpPr>
              <a:spLocks noChangeShapeType="1"/>
            </p:cNvSpPr>
            <p:nvPr/>
          </p:nvSpPr>
          <p:spPr bwMode="auto">
            <a:xfrm flipV="1">
              <a:off x="3593"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C24E99D3-499D-FF9E-4FA7-E5A4C72BED6E}"/>
                </a:ext>
              </a:extLst>
            </p:cNvPr>
            <p:cNvSpPr>
              <a:spLocks noChangeShapeType="1"/>
            </p:cNvSpPr>
            <p:nvPr/>
          </p:nvSpPr>
          <p:spPr bwMode="auto">
            <a:xfrm flipV="1">
              <a:off x="3925" y="2018"/>
              <a:ext cx="0" cy="2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4">
              <a:extLst>
                <a:ext uri="{FF2B5EF4-FFF2-40B4-BE49-F238E27FC236}">
                  <a16:creationId xmlns:a16="http://schemas.microsoft.com/office/drawing/2014/main" id="{5951052A-22AB-2CC5-BB57-A3CF81A8E81F}"/>
                </a:ext>
              </a:extLst>
            </p:cNvPr>
            <p:cNvSpPr>
              <a:spLocks noChangeArrowheads="1"/>
            </p:cNvSpPr>
            <p:nvPr/>
          </p:nvSpPr>
          <p:spPr bwMode="auto">
            <a:xfrm>
              <a:off x="1908"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62AB7150-6535-443C-B3AA-6D32B32C1292}"/>
                </a:ext>
              </a:extLst>
            </p:cNvPr>
            <p:cNvSpPr>
              <a:spLocks noChangeArrowheads="1"/>
            </p:cNvSpPr>
            <p:nvPr/>
          </p:nvSpPr>
          <p:spPr bwMode="auto">
            <a:xfrm>
              <a:off x="2240"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4B136A07-6066-DFE2-7658-6139624F5B81}"/>
                </a:ext>
              </a:extLst>
            </p:cNvPr>
            <p:cNvSpPr>
              <a:spLocks noChangeArrowheads="1"/>
            </p:cNvSpPr>
            <p:nvPr/>
          </p:nvSpPr>
          <p:spPr bwMode="auto">
            <a:xfrm>
              <a:off x="2572"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9B00AA39-70CA-AFF6-1372-C16360F932DA}"/>
                </a:ext>
              </a:extLst>
            </p:cNvPr>
            <p:cNvSpPr>
              <a:spLocks noChangeArrowheads="1"/>
            </p:cNvSpPr>
            <p:nvPr/>
          </p:nvSpPr>
          <p:spPr bwMode="auto">
            <a:xfrm>
              <a:off x="2903"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BA7801FA-89E0-A628-631C-C1EE803A91BA}"/>
                </a:ext>
              </a:extLst>
            </p:cNvPr>
            <p:cNvSpPr>
              <a:spLocks noChangeArrowheads="1"/>
            </p:cNvSpPr>
            <p:nvPr/>
          </p:nvSpPr>
          <p:spPr bwMode="auto">
            <a:xfrm>
              <a:off x="3235"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BB19C9E9-84F3-E74B-3667-EBF1331254E6}"/>
                </a:ext>
              </a:extLst>
            </p:cNvPr>
            <p:cNvSpPr>
              <a:spLocks noChangeArrowheads="1"/>
            </p:cNvSpPr>
            <p:nvPr/>
          </p:nvSpPr>
          <p:spPr bwMode="auto">
            <a:xfrm>
              <a:off x="3567"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0">
              <a:extLst>
                <a:ext uri="{FF2B5EF4-FFF2-40B4-BE49-F238E27FC236}">
                  <a16:creationId xmlns:a16="http://schemas.microsoft.com/office/drawing/2014/main" id="{422020F4-F3CA-5910-2CC9-9193AC3CF065}"/>
                </a:ext>
              </a:extLst>
            </p:cNvPr>
            <p:cNvSpPr>
              <a:spLocks noChangeArrowheads="1"/>
            </p:cNvSpPr>
            <p:nvPr/>
          </p:nvSpPr>
          <p:spPr bwMode="auto">
            <a:xfrm>
              <a:off x="3899" y="2077"/>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02A665BE-EAE0-F2DC-D47A-ED27E3D2E2CE}"/>
                </a:ext>
              </a:extLst>
            </p:cNvPr>
            <p:cNvSpPr>
              <a:spLocks noChangeArrowheads="1"/>
            </p:cNvSpPr>
            <p:nvPr/>
          </p:nvSpPr>
          <p:spPr bwMode="auto">
            <a:xfrm>
              <a:off x="2923" y="2202"/>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79F02FD8-F490-C802-DA10-CBE5D752F1C7}"/>
                </a:ext>
              </a:extLst>
            </p:cNvPr>
            <p:cNvSpPr>
              <a:spLocks noChangeArrowheads="1"/>
            </p:cNvSpPr>
            <p:nvPr/>
          </p:nvSpPr>
          <p:spPr bwMode="auto">
            <a:xfrm>
              <a:off x="2976" y="2270"/>
              <a:ext cx="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Line 23">
              <a:extLst>
                <a:ext uri="{FF2B5EF4-FFF2-40B4-BE49-F238E27FC236}">
                  <a16:creationId xmlns:a16="http://schemas.microsoft.com/office/drawing/2014/main" id="{A122C72D-9C0D-8B8D-5568-D7A695578CBE}"/>
                </a:ext>
              </a:extLst>
            </p:cNvPr>
            <p:cNvSpPr>
              <a:spLocks noChangeShapeType="1"/>
            </p:cNvSpPr>
            <p:nvPr/>
          </p:nvSpPr>
          <p:spPr bwMode="auto">
            <a:xfrm flipV="1">
              <a:off x="1932" y="489"/>
              <a:ext cx="0" cy="1549"/>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a:extLst>
                <a:ext uri="{FF2B5EF4-FFF2-40B4-BE49-F238E27FC236}">
                  <a16:creationId xmlns:a16="http://schemas.microsoft.com/office/drawing/2014/main" id="{3CC4EE0C-6094-514E-AD6F-FEC25A26DD51}"/>
                </a:ext>
              </a:extLst>
            </p:cNvPr>
            <p:cNvSpPr>
              <a:spLocks noChangeShapeType="1"/>
            </p:cNvSpPr>
            <p:nvPr/>
          </p:nvSpPr>
          <p:spPr bwMode="auto">
            <a:xfrm>
              <a:off x="1932" y="203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a:extLst>
                <a:ext uri="{FF2B5EF4-FFF2-40B4-BE49-F238E27FC236}">
                  <a16:creationId xmlns:a16="http://schemas.microsoft.com/office/drawing/2014/main" id="{9CAE18B8-2011-2278-AF78-EEDB4A93D46C}"/>
                </a:ext>
              </a:extLst>
            </p:cNvPr>
            <p:cNvSpPr>
              <a:spLocks noChangeShapeType="1"/>
            </p:cNvSpPr>
            <p:nvPr/>
          </p:nvSpPr>
          <p:spPr bwMode="auto">
            <a:xfrm>
              <a:off x="1932" y="179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a:extLst>
                <a:ext uri="{FF2B5EF4-FFF2-40B4-BE49-F238E27FC236}">
                  <a16:creationId xmlns:a16="http://schemas.microsoft.com/office/drawing/2014/main" id="{8495B016-3565-4B31-6B6C-A765D2DFB73C}"/>
                </a:ext>
              </a:extLst>
            </p:cNvPr>
            <p:cNvSpPr>
              <a:spLocks noChangeShapeType="1"/>
            </p:cNvSpPr>
            <p:nvPr/>
          </p:nvSpPr>
          <p:spPr bwMode="auto">
            <a:xfrm>
              <a:off x="1932" y="154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a:extLst>
                <a:ext uri="{FF2B5EF4-FFF2-40B4-BE49-F238E27FC236}">
                  <a16:creationId xmlns:a16="http://schemas.microsoft.com/office/drawing/2014/main" id="{E1C31788-A51A-F2A2-A06D-D19DA27842C9}"/>
                </a:ext>
              </a:extLst>
            </p:cNvPr>
            <p:cNvSpPr>
              <a:spLocks noChangeShapeType="1"/>
            </p:cNvSpPr>
            <p:nvPr/>
          </p:nvSpPr>
          <p:spPr bwMode="auto">
            <a:xfrm>
              <a:off x="1932" y="129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a:extLst>
                <a:ext uri="{FF2B5EF4-FFF2-40B4-BE49-F238E27FC236}">
                  <a16:creationId xmlns:a16="http://schemas.microsoft.com/office/drawing/2014/main" id="{3C243130-0737-9F79-1A5F-1C1653CBACF4}"/>
                </a:ext>
              </a:extLst>
            </p:cNvPr>
            <p:cNvSpPr>
              <a:spLocks noChangeShapeType="1"/>
            </p:cNvSpPr>
            <p:nvPr/>
          </p:nvSpPr>
          <p:spPr bwMode="auto">
            <a:xfrm>
              <a:off x="1932" y="105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a:extLst>
                <a:ext uri="{FF2B5EF4-FFF2-40B4-BE49-F238E27FC236}">
                  <a16:creationId xmlns:a16="http://schemas.microsoft.com/office/drawing/2014/main" id="{E5E0E651-4B7D-3AC8-7655-6F66A18CB74D}"/>
                </a:ext>
              </a:extLst>
            </p:cNvPr>
            <p:cNvSpPr>
              <a:spLocks noChangeShapeType="1"/>
            </p:cNvSpPr>
            <p:nvPr/>
          </p:nvSpPr>
          <p:spPr bwMode="auto">
            <a:xfrm>
              <a:off x="1932" y="806"/>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a:extLst>
                <a:ext uri="{FF2B5EF4-FFF2-40B4-BE49-F238E27FC236}">
                  <a16:creationId xmlns:a16="http://schemas.microsoft.com/office/drawing/2014/main" id="{A80880D9-A3FC-23DF-5F59-44646E957FFD}"/>
                </a:ext>
              </a:extLst>
            </p:cNvPr>
            <p:cNvSpPr>
              <a:spLocks noChangeShapeType="1"/>
            </p:cNvSpPr>
            <p:nvPr/>
          </p:nvSpPr>
          <p:spPr bwMode="auto">
            <a:xfrm>
              <a:off x="1932" y="559"/>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a:extLst>
                <a:ext uri="{FF2B5EF4-FFF2-40B4-BE49-F238E27FC236}">
                  <a16:creationId xmlns:a16="http://schemas.microsoft.com/office/drawing/2014/main" id="{CC0049D5-91A0-BAC5-6911-1968F4279968}"/>
                </a:ext>
              </a:extLst>
            </p:cNvPr>
            <p:cNvSpPr>
              <a:spLocks noChangeArrowheads="1"/>
            </p:cNvSpPr>
            <p:nvPr/>
          </p:nvSpPr>
          <p:spPr bwMode="auto">
            <a:xfrm>
              <a:off x="1850" y="199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2">
              <a:extLst>
                <a:ext uri="{FF2B5EF4-FFF2-40B4-BE49-F238E27FC236}">
                  <a16:creationId xmlns:a16="http://schemas.microsoft.com/office/drawing/2014/main" id="{3DE41788-FADF-4766-CD65-BCFBAB4F78C0}"/>
                </a:ext>
              </a:extLst>
            </p:cNvPr>
            <p:cNvSpPr>
              <a:spLocks noChangeArrowheads="1"/>
            </p:cNvSpPr>
            <p:nvPr/>
          </p:nvSpPr>
          <p:spPr bwMode="auto">
            <a:xfrm>
              <a:off x="1850" y="174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08B9F982-9FE4-C202-6112-D426ED9562D6}"/>
                </a:ext>
              </a:extLst>
            </p:cNvPr>
            <p:cNvSpPr>
              <a:spLocks noChangeArrowheads="1"/>
            </p:cNvSpPr>
            <p:nvPr/>
          </p:nvSpPr>
          <p:spPr bwMode="auto">
            <a:xfrm>
              <a:off x="1850" y="149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AB8CC934-3904-76EB-9FF0-C51382422172}"/>
                </a:ext>
              </a:extLst>
            </p:cNvPr>
            <p:cNvSpPr>
              <a:spLocks noChangeArrowheads="1"/>
            </p:cNvSpPr>
            <p:nvPr/>
          </p:nvSpPr>
          <p:spPr bwMode="auto">
            <a:xfrm>
              <a:off x="1850" y="124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BAB1CC3E-F2DB-24DC-BE43-C8DB57234775}"/>
                </a:ext>
              </a:extLst>
            </p:cNvPr>
            <p:cNvSpPr>
              <a:spLocks noChangeArrowheads="1"/>
            </p:cNvSpPr>
            <p:nvPr/>
          </p:nvSpPr>
          <p:spPr bwMode="auto">
            <a:xfrm>
              <a:off x="1850" y="100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6">
              <a:extLst>
                <a:ext uri="{FF2B5EF4-FFF2-40B4-BE49-F238E27FC236}">
                  <a16:creationId xmlns:a16="http://schemas.microsoft.com/office/drawing/2014/main" id="{695DA74B-C137-8615-9F02-89436E93572D}"/>
                </a:ext>
              </a:extLst>
            </p:cNvPr>
            <p:cNvSpPr>
              <a:spLocks noChangeArrowheads="1"/>
            </p:cNvSpPr>
            <p:nvPr/>
          </p:nvSpPr>
          <p:spPr bwMode="auto">
            <a:xfrm>
              <a:off x="1850" y="758"/>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7">
              <a:extLst>
                <a:ext uri="{FF2B5EF4-FFF2-40B4-BE49-F238E27FC236}">
                  <a16:creationId xmlns:a16="http://schemas.microsoft.com/office/drawing/2014/main" id="{22E7A123-8098-3BA1-AE32-DBD1272F33FD}"/>
                </a:ext>
              </a:extLst>
            </p:cNvPr>
            <p:cNvSpPr>
              <a:spLocks noChangeArrowheads="1"/>
            </p:cNvSpPr>
            <p:nvPr/>
          </p:nvSpPr>
          <p:spPr bwMode="auto">
            <a:xfrm>
              <a:off x="1850" y="51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38">
              <a:extLst>
                <a:ext uri="{FF2B5EF4-FFF2-40B4-BE49-F238E27FC236}">
                  <a16:creationId xmlns:a16="http://schemas.microsoft.com/office/drawing/2014/main" id="{F36E4280-F107-36D8-7234-AF669FC2B594}"/>
                </a:ext>
              </a:extLst>
            </p:cNvPr>
            <p:cNvSpPr>
              <a:spLocks noChangeArrowheads="1"/>
            </p:cNvSpPr>
            <p:nvPr/>
          </p:nvSpPr>
          <p:spPr bwMode="auto">
            <a:xfrm rot="16200000">
              <a:off x="1694" y="1193"/>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39">
              <a:extLst>
                <a:ext uri="{FF2B5EF4-FFF2-40B4-BE49-F238E27FC236}">
                  <a16:creationId xmlns:a16="http://schemas.microsoft.com/office/drawing/2014/main" id="{E8534F8D-0F1F-FB48-F9A7-8879706B5318}"/>
                </a:ext>
              </a:extLst>
            </p:cNvPr>
            <p:cNvSpPr>
              <a:spLocks noChangeArrowheads="1"/>
            </p:cNvSpPr>
            <p:nvPr/>
          </p:nvSpPr>
          <p:spPr bwMode="auto">
            <a:xfrm rot="16200000">
              <a:off x="1752" y="1163"/>
              <a:ext cx="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Oval 40">
              <a:extLst>
                <a:ext uri="{FF2B5EF4-FFF2-40B4-BE49-F238E27FC236}">
                  <a16:creationId xmlns:a16="http://schemas.microsoft.com/office/drawing/2014/main" id="{4DF0298C-3153-763F-4B77-8BD1A6403C09}"/>
                </a:ext>
              </a:extLst>
            </p:cNvPr>
            <p:cNvSpPr>
              <a:spLocks noChangeArrowheads="1"/>
            </p:cNvSpPr>
            <p:nvPr/>
          </p:nvSpPr>
          <p:spPr bwMode="auto">
            <a:xfrm>
              <a:off x="2687" y="655"/>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1">
              <a:extLst>
                <a:ext uri="{FF2B5EF4-FFF2-40B4-BE49-F238E27FC236}">
                  <a16:creationId xmlns:a16="http://schemas.microsoft.com/office/drawing/2014/main" id="{8DA3DE2E-2BA9-88DE-ACFC-B3F995E97BF2}"/>
                </a:ext>
              </a:extLst>
            </p:cNvPr>
            <p:cNvSpPr>
              <a:spLocks noChangeArrowheads="1"/>
            </p:cNvSpPr>
            <p:nvPr/>
          </p:nvSpPr>
          <p:spPr bwMode="auto">
            <a:xfrm>
              <a:off x="3268" y="1104"/>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2">
              <a:extLst>
                <a:ext uri="{FF2B5EF4-FFF2-40B4-BE49-F238E27FC236}">
                  <a16:creationId xmlns:a16="http://schemas.microsoft.com/office/drawing/2014/main" id="{50E04CB7-80F4-E748-D57B-9C639F084935}"/>
                </a:ext>
              </a:extLst>
            </p:cNvPr>
            <p:cNvSpPr>
              <a:spLocks noChangeArrowheads="1"/>
            </p:cNvSpPr>
            <p:nvPr/>
          </p:nvSpPr>
          <p:spPr bwMode="auto">
            <a:xfrm>
              <a:off x="2072" y="822"/>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3">
              <a:extLst>
                <a:ext uri="{FF2B5EF4-FFF2-40B4-BE49-F238E27FC236}">
                  <a16:creationId xmlns:a16="http://schemas.microsoft.com/office/drawing/2014/main" id="{C52FBF3C-C627-DAAC-F671-775CAF591A69}"/>
                </a:ext>
              </a:extLst>
            </p:cNvPr>
            <p:cNvSpPr>
              <a:spLocks noChangeArrowheads="1"/>
            </p:cNvSpPr>
            <p:nvPr/>
          </p:nvSpPr>
          <p:spPr bwMode="auto">
            <a:xfrm>
              <a:off x="2148" y="1302"/>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4">
              <a:extLst>
                <a:ext uri="{FF2B5EF4-FFF2-40B4-BE49-F238E27FC236}">
                  <a16:creationId xmlns:a16="http://schemas.microsoft.com/office/drawing/2014/main" id="{2BCE32D0-70F3-7828-ED38-2BEB243DEF3B}"/>
                </a:ext>
              </a:extLst>
            </p:cNvPr>
            <p:cNvSpPr>
              <a:spLocks noChangeArrowheads="1"/>
            </p:cNvSpPr>
            <p:nvPr/>
          </p:nvSpPr>
          <p:spPr bwMode="auto">
            <a:xfrm>
              <a:off x="2287" y="1920"/>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45">
              <a:extLst>
                <a:ext uri="{FF2B5EF4-FFF2-40B4-BE49-F238E27FC236}">
                  <a16:creationId xmlns:a16="http://schemas.microsoft.com/office/drawing/2014/main" id="{CDCAF7DE-318B-5058-43F1-272DD9D12359}"/>
                </a:ext>
              </a:extLst>
            </p:cNvPr>
            <p:cNvSpPr>
              <a:spLocks noChangeArrowheads="1"/>
            </p:cNvSpPr>
            <p:nvPr/>
          </p:nvSpPr>
          <p:spPr bwMode="auto">
            <a:xfrm>
              <a:off x="3111" y="708"/>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46">
              <a:extLst>
                <a:ext uri="{FF2B5EF4-FFF2-40B4-BE49-F238E27FC236}">
                  <a16:creationId xmlns:a16="http://schemas.microsoft.com/office/drawing/2014/main" id="{A9449AA0-7A0E-E342-E6D7-93226FA8A5B6}"/>
                </a:ext>
              </a:extLst>
            </p:cNvPr>
            <p:cNvSpPr>
              <a:spLocks noChangeArrowheads="1"/>
            </p:cNvSpPr>
            <p:nvPr/>
          </p:nvSpPr>
          <p:spPr bwMode="auto">
            <a:xfrm>
              <a:off x="3714" y="1948"/>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47">
              <a:extLst>
                <a:ext uri="{FF2B5EF4-FFF2-40B4-BE49-F238E27FC236}">
                  <a16:creationId xmlns:a16="http://schemas.microsoft.com/office/drawing/2014/main" id="{9F81EF9F-75C7-9A39-31B8-4B8C8ED293FA}"/>
                </a:ext>
              </a:extLst>
            </p:cNvPr>
            <p:cNvSpPr>
              <a:spLocks noChangeArrowheads="1"/>
            </p:cNvSpPr>
            <p:nvPr/>
          </p:nvSpPr>
          <p:spPr bwMode="auto">
            <a:xfrm>
              <a:off x="3445" y="1828"/>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48">
              <a:extLst>
                <a:ext uri="{FF2B5EF4-FFF2-40B4-BE49-F238E27FC236}">
                  <a16:creationId xmlns:a16="http://schemas.microsoft.com/office/drawing/2014/main" id="{1D4BA9C8-F717-9861-CF80-D96613B3C127}"/>
                </a:ext>
              </a:extLst>
            </p:cNvPr>
            <p:cNvSpPr>
              <a:spLocks noChangeArrowheads="1"/>
            </p:cNvSpPr>
            <p:nvPr/>
          </p:nvSpPr>
          <p:spPr bwMode="auto">
            <a:xfrm>
              <a:off x="3653" y="1192"/>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49">
              <a:extLst>
                <a:ext uri="{FF2B5EF4-FFF2-40B4-BE49-F238E27FC236}">
                  <a16:creationId xmlns:a16="http://schemas.microsoft.com/office/drawing/2014/main" id="{7B7EA51E-7693-99E5-2E60-30BAFB3D000D}"/>
                </a:ext>
              </a:extLst>
            </p:cNvPr>
            <p:cNvSpPr>
              <a:spLocks noChangeArrowheads="1"/>
            </p:cNvSpPr>
            <p:nvPr/>
          </p:nvSpPr>
          <p:spPr bwMode="auto">
            <a:xfrm>
              <a:off x="2749" y="1020"/>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0">
              <a:extLst>
                <a:ext uri="{FF2B5EF4-FFF2-40B4-BE49-F238E27FC236}">
                  <a16:creationId xmlns:a16="http://schemas.microsoft.com/office/drawing/2014/main" id="{C641F4C6-E667-BEE4-0B27-33D6E08EFB38}"/>
                </a:ext>
              </a:extLst>
            </p:cNvPr>
            <p:cNvSpPr>
              <a:spLocks noChangeArrowheads="1"/>
            </p:cNvSpPr>
            <p:nvPr/>
          </p:nvSpPr>
          <p:spPr bwMode="auto">
            <a:xfrm>
              <a:off x="2429" y="892"/>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1">
              <a:extLst>
                <a:ext uri="{FF2B5EF4-FFF2-40B4-BE49-F238E27FC236}">
                  <a16:creationId xmlns:a16="http://schemas.microsoft.com/office/drawing/2014/main" id="{4BE2E891-6F41-57A2-0617-C4D3313EEF93}"/>
                </a:ext>
              </a:extLst>
            </p:cNvPr>
            <p:cNvSpPr>
              <a:spLocks noChangeArrowheads="1"/>
            </p:cNvSpPr>
            <p:nvPr/>
          </p:nvSpPr>
          <p:spPr bwMode="auto">
            <a:xfrm>
              <a:off x="2547" y="1712"/>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2">
              <a:extLst>
                <a:ext uri="{FF2B5EF4-FFF2-40B4-BE49-F238E27FC236}">
                  <a16:creationId xmlns:a16="http://schemas.microsoft.com/office/drawing/2014/main" id="{0A9E5A39-DE84-DECA-7A7A-A9C153FCDAA6}"/>
                </a:ext>
              </a:extLst>
            </p:cNvPr>
            <p:cNvSpPr>
              <a:spLocks noChangeArrowheads="1"/>
            </p:cNvSpPr>
            <p:nvPr/>
          </p:nvSpPr>
          <p:spPr bwMode="auto">
            <a:xfrm>
              <a:off x="3059" y="1341"/>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3">
              <a:extLst>
                <a:ext uri="{FF2B5EF4-FFF2-40B4-BE49-F238E27FC236}">
                  <a16:creationId xmlns:a16="http://schemas.microsoft.com/office/drawing/2014/main" id="{73D614B9-1470-569F-8C7B-CDA691F4CACC}"/>
                </a:ext>
              </a:extLst>
            </p:cNvPr>
            <p:cNvSpPr>
              <a:spLocks noChangeArrowheads="1"/>
            </p:cNvSpPr>
            <p:nvPr/>
          </p:nvSpPr>
          <p:spPr bwMode="auto">
            <a:xfrm>
              <a:off x="2470" y="1494"/>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54">
              <a:extLst>
                <a:ext uri="{FF2B5EF4-FFF2-40B4-BE49-F238E27FC236}">
                  <a16:creationId xmlns:a16="http://schemas.microsoft.com/office/drawing/2014/main" id="{0BBD6281-C36A-AE5D-6D34-4195D14E400A}"/>
                </a:ext>
              </a:extLst>
            </p:cNvPr>
            <p:cNvSpPr>
              <a:spLocks noChangeArrowheads="1"/>
            </p:cNvSpPr>
            <p:nvPr/>
          </p:nvSpPr>
          <p:spPr bwMode="auto">
            <a:xfrm>
              <a:off x="3346" y="1583"/>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5">
              <a:extLst>
                <a:ext uri="{FF2B5EF4-FFF2-40B4-BE49-F238E27FC236}">
                  <a16:creationId xmlns:a16="http://schemas.microsoft.com/office/drawing/2014/main" id="{EC89A9D0-5AB5-877A-36D2-16D2A3906FBF}"/>
                </a:ext>
              </a:extLst>
            </p:cNvPr>
            <p:cNvSpPr>
              <a:spLocks noChangeArrowheads="1"/>
            </p:cNvSpPr>
            <p:nvPr/>
          </p:nvSpPr>
          <p:spPr bwMode="auto">
            <a:xfrm>
              <a:off x="3808" y="1470"/>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56">
              <a:extLst>
                <a:ext uri="{FF2B5EF4-FFF2-40B4-BE49-F238E27FC236}">
                  <a16:creationId xmlns:a16="http://schemas.microsoft.com/office/drawing/2014/main" id="{F4F8FC3E-D062-BD69-AA90-78C48EFFB875}"/>
                </a:ext>
              </a:extLst>
            </p:cNvPr>
            <p:cNvSpPr>
              <a:spLocks noChangeArrowheads="1"/>
            </p:cNvSpPr>
            <p:nvPr/>
          </p:nvSpPr>
          <p:spPr bwMode="auto">
            <a:xfrm>
              <a:off x="3950" y="975"/>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57">
              <a:extLst>
                <a:ext uri="{FF2B5EF4-FFF2-40B4-BE49-F238E27FC236}">
                  <a16:creationId xmlns:a16="http://schemas.microsoft.com/office/drawing/2014/main" id="{E26DE268-323F-98C6-E796-04C1B1AE162F}"/>
                </a:ext>
              </a:extLst>
            </p:cNvPr>
            <p:cNvSpPr>
              <a:spLocks noChangeArrowheads="1"/>
            </p:cNvSpPr>
            <p:nvPr/>
          </p:nvSpPr>
          <p:spPr bwMode="auto">
            <a:xfrm>
              <a:off x="3515" y="564"/>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Oval 58">
              <a:extLst>
                <a:ext uri="{FF2B5EF4-FFF2-40B4-BE49-F238E27FC236}">
                  <a16:creationId xmlns:a16="http://schemas.microsoft.com/office/drawing/2014/main" id="{81D2D598-F3F6-4799-0992-345C23B8D596}"/>
                </a:ext>
              </a:extLst>
            </p:cNvPr>
            <p:cNvSpPr>
              <a:spLocks noChangeArrowheads="1"/>
            </p:cNvSpPr>
            <p:nvPr/>
          </p:nvSpPr>
          <p:spPr bwMode="auto">
            <a:xfrm>
              <a:off x="1958" y="509"/>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Oval 59">
              <a:extLst>
                <a:ext uri="{FF2B5EF4-FFF2-40B4-BE49-F238E27FC236}">
                  <a16:creationId xmlns:a16="http://schemas.microsoft.com/office/drawing/2014/main" id="{988A1656-3927-E98B-83D4-62AC56E31943}"/>
                </a:ext>
              </a:extLst>
            </p:cNvPr>
            <p:cNvSpPr>
              <a:spLocks noChangeArrowheads="1"/>
            </p:cNvSpPr>
            <p:nvPr/>
          </p:nvSpPr>
          <p:spPr bwMode="auto">
            <a:xfrm>
              <a:off x="2896" y="1687"/>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0">
              <a:extLst>
                <a:ext uri="{FF2B5EF4-FFF2-40B4-BE49-F238E27FC236}">
                  <a16:creationId xmlns:a16="http://schemas.microsoft.com/office/drawing/2014/main" id="{CE8383E2-5A6A-48E6-F551-C4D8A4AF315D}"/>
                </a:ext>
              </a:extLst>
            </p:cNvPr>
            <p:cNvSpPr>
              <a:spLocks/>
            </p:cNvSpPr>
            <p:nvPr/>
          </p:nvSpPr>
          <p:spPr bwMode="auto">
            <a:xfrm>
              <a:off x="4000" y="464"/>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1">
              <a:extLst>
                <a:ext uri="{FF2B5EF4-FFF2-40B4-BE49-F238E27FC236}">
                  <a16:creationId xmlns:a16="http://schemas.microsoft.com/office/drawing/2014/main" id="{1200368D-8E24-C6A2-6FA2-38EB1DFFEE9D}"/>
                </a:ext>
              </a:extLst>
            </p:cNvPr>
            <p:cNvSpPr>
              <a:spLocks/>
            </p:cNvSpPr>
            <p:nvPr/>
          </p:nvSpPr>
          <p:spPr bwMode="auto">
            <a:xfrm>
              <a:off x="1913" y="1357"/>
              <a:ext cx="39" cy="51"/>
            </a:xfrm>
            <a:custGeom>
              <a:avLst/>
              <a:gdLst>
                <a:gd name="T0" fmla="*/ 0 w 39"/>
                <a:gd name="T1" fmla="*/ 26 h 51"/>
                <a:gd name="T2" fmla="*/ 19 w 39"/>
                <a:gd name="T3" fmla="*/ 51 h 51"/>
                <a:gd name="T4" fmla="*/ 39 w 39"/>
                <a:gd name="T5" fmla="*/ 26 h 51"/>
                <a:gd name="T6" fmla="*/ 19 w 39"/>
                <a:gd name="T7" fmla="*/ 0 h 51"/>
                <a:gd name="T8" fmla="*/ 0 w 39"/>
                <a:gd name="T9" fmla="*/ 26 h 51"/>
              </a:gdLst>
              <a:ahLst/>
              <a:cxnLst>
                <a:cxn ang="0">
                  <a:pos x="T0" y="T1"/>
                </a:cxn>
                <a:cxn ang="0">
                  <a:pos x="T2" y="T3"/>
                </a:cxn>
                <a:cxn ang="0">
                  <a:pos x="T4" y="T5"/>
                </a:cxn>
                <a:cxn ang="0">
                  <a:pos x="T6" y="T7"/>
                </a:cxn>
                <a:cxn ang="0">
                  <a:pos x="T8" y="T9"/>
                </a:cxn>
              </a:cxnLst>
              <a:rect l="0" t="0" r="r" b="b"/>
              <a:pathLst>
                <a:path w="39" h="51">
                  <a:moveTo>
                    <a:pt x="0" y="26"/>
                  </a:moveTo>
                  <a:lnTo>
                    <a:pt x="19" y="51"/>
                  </a:lnTo>
                  <a:lnTo>
                    <a:pt x="39" y="26"/>
                  </a:lnTo>
                  <a:lnTo>
                    <a:pt x="19" y="0"/>
                  </a:lnTo>
                  <a:lnTo>
                    <a:pt x="0" y="26"/>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2">
              <a:extLst>
                <a:ext uri="{FF2B5EF4-FFF2-40B4-BE49-F238E27FC236}">
                  <a16:creationId xmlns:a16="http://schemas.microsoft.com/office/drawing/2014/main" id="{C1274B24-2B48-BAFD-2392-911434D6AE1D}"/>
                </a:ext>
              </a:extLst>
            </p:cNvPr>
            <p:cNvSpPr>
              <a:spLocks/>
            </p:cNvSpPr>
            <p:nvPr/>
          </p:nvSpPr>
          <p:spPr bwMode="auto">
            <a:xfrm>
              <a:off x="4000" y="2013"/>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3">
              <a:extLst>
                <a:ext uri="{FF2B5EF4-FFF2-40B4-BE49-F238E27FC236}">
                  <a16:creationId xmlns:a16="http://schemas.microsoft.com/office/drawing/2014/main" id="{E10FBCBF-1C06-F46E-6A3C-CB4F829D0417}"/>
                </a:ext>
              </a:extLst>
            </p:cNvPr>
            <p:cNvSpPr>
              <a:spLocks/>
            </p:cNvSpPr>
            <p:nvPr/>
          </p:nvSpPr>
          <p:spPr bwMode="auto">
            <a:xfrm>
              <a:off x="3397" y="2013"/>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4">
              <a:extLst>
                <a:ext uri="{FF2B5EF4-FFF2-40B4-BE49-F238E27FC236}">
                  <a16:creationId xmlns:a16="http://schemas.microsoft.com/office/drawing/2014/main" id="{B2DAF5C4-D306-00EA-C436-E78D43A0CD14}"/>
                </a:ext>
              </a:extLst>
            </p:cNvPr>
            <p:cNvSpPr>
              <a:spLocks/>
            </p:cNvSpPr>
            <p:nvPr/>
          </p:nvSpPr>
          <p:spPr bwMode="auto">
            <a:xfrm>
              <a:off x="3415" y="2013"/>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5">
              <a:extLst>
                <a:ext uri="{FF2B5EF4-FFF2-40B4-BE49-F238E27FC236}">
                  <a16:creationId xmlns:a16="http://schemas.microsoft.com/office/drawing/2014/main" id="{686B1615-2A61-EE20-EDE0-D0ABED2DD920}"/>
                </a:ext>
              </a:extLst>
            </p:cNvPr>
            <p:cNvSpPr>
              <a:spLocks/>
            </p:cNvSpPr>
            <p:nvPr/>
          </p:nvSpPr>
          <p:spPr bwMode="auto">
            <a:xfrm>
              <a:off x="3424" y="2013"/>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6">
              <a:extLst>
                <a:ext uri="{FF2B5EF4-FFF2-40B4-BE49-F238E27FC236}">
                  <a16:creationId xmlns:a16="http://schemas.microsoft.com/office/drawing/2014/main" id="{840B39B4-3443-E0CC-3D71-B325A0D011EE}"/>
                </a:ext>
              </a:extLst>
            </p:cNvPr>
            <p:cNvSpPr>
              <a:spLocks/>
            </p:cNvSpPr>
            <p:nvPr/>
          </p:nvSpPr>
          <p:spPr bwMode="auto">
            <a:xfrm>
              <a:off x="1913" y="986"/>
              <a:ext cx="38" cy="51"/>
            </a:xfrm>
            <a:custGeom>
              <a:avLst/>
              <a:gdLst>
                <a:gd name="T0" fmla="*/ 0 w 38"/>
                <a:gd name="T1" fmla="*/ 26 h 51"/>
                <a:gd name="T2" fmla="*/ 19 w 38"/>
                <a:gd name="T3" fmla="*/ 51 h 51"/>
                <a:gd name="T4" fmla="*/ 38 w 38"/>
                <a:gd name="T5" fmla="*/ 26 h 51"/>
                <a:gd name="T6" fmla="*/ 19 w 38"/>
                <a:gd name="T7" fmla="*/ 0 h 51"/>
                <a:gd name="T8" fmla="*/ 0 w 38"/>
                <a:gd name="T9" fmla="*/ 26 h 51"/>
              </a:gdLst>
              <a:ahLst/>
              <a:cxnLst>
                <a:cxn ang="0">
                  <a:pos x="T0" y="T1"/>
                </a:cxn>
                <a:cxn ang="0">
                  <a:pos x="T2" y="T3"/>
                </a:cxn>
                <a:cxn ang="0">
                  <a:pos x="T4" y="T5"/>
                </a:cxn>
                <a:cxn ang="0">
                  <a:pos x="T6" y="T7"/>
                </a:cxn>
                <a:cxn ang="0">
                  <a:pos x="T8" y="T9"/>
                </a:cxn>
              </a:cxnLst>
              <a:rect l="0" t="0" r="r" b="b"/>
              <a:pathLst>
                <a:path w="38" h="51">
                  <a:moveTo>
                    <a:pt x="0" y="26"/>
                  </a:moveTo>
                  <a:lnTo>
                    <a:pt x="19" y="51"/>
                  </a:lnTo>
                  <a:lnTo>
                    <a:pt x="38" y="26"/>
                  </a:lnTo>
                  <a:lnTo>
                    <a:pt x="19" y="0"/>
                  </a:lnTo>
                  <a:lnTo>
                    <a:pt x="0" y="26"/>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67">
              <a:extLst>
                <a:ext uri="{FF2B5EF4-FFF2-40B4-BE49-F238E27FC236}">
                  <a16:creationId xmlns:a16="http://schemas.microsoft.com/office/drawing/2014/main" id="{618A3260-DA23-03F9-E87B-D79E6FD23687}"/>
                </a:ext>
              </a:extLst>
            </p:cNvPr>
            <p:cNvSpPr>
              <a:spLocks/>
            </p:cNvSpPr>
            <p:nvPr/>
          </p:nvSpPr>
          <p:spPr bwMode="auto">
            <a:xfrm>
              <a:off x="3411" y="2013"/>
              <a:ext cx="39" cy="51"/>
            </a:xfrm>
            <a:custGeom>
              <a:avLst/>
              <a:gdLst>
                <a:gd name="T0" fmla="*/ 0 w 39"/>
                <a:gd name="T1" fmla="*/ 25 h 51"/>
                <a:gd name="T2" fmla="*/ 20 w 39"/>
                <a:gd name="T3" fmla="*/ 51 h 51"/>
                <a:gd name="T4" fmla="*/ 39 w 39"/>
                <a:gd name="T5" fmla="*/ 25 h 51"/>
                <a:gd name="T6" fmla="*/ 20 w 39"/>
                <a:gd name="T7" fmla="*/ 0 h 51"/>
                <a:gd name="T8" fmla="*/ 0 w 39"/>
                <a:gd name="T9" fmla="*/ 25 h 51"/>
              </a:gdLst>
              <a:ahLst/>
              <a:cxnLst>
                <a:cxn ang="0">
                  <a:pos x="T0" y="T1"/>
                </a:cxn>
                <a:cxn ang="0">
                  <a:pos x="T2" y="T3"/>
                </a:cxn>
                <a:cxn ang="0">
                  <a:pos x="T4" y="T5"/>
                </a:cxn>
                <a:cxn ang="0">
                  <a:pos x="T6" y="T7"/>
                </a:cxn>
                <a:cxn ang="0">
                  <a:pos x="T8" y="T9"/>
                </a:cxn>
              </a:cxnLst>
              <a:rect l="0" t="0" r="r" b="b"/>
              <a:pathLst>
                <a:path w="39" h="51">
                  <a:moveTo>
                    <a:pt x="0" y="25"/>
                  </a:moveTo>
                  <a:lnTo>
                    <a:pt x="20" y="51"/>
                  </a:lnTo>
                  <a:lnTo>
                    <a:pt x="39" y="25"/>
                  </a:lnTo>
                  <a:lnTo>
                    <a:pt x="20"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8">
              <a:extLst>
                <a:ext uri="{FF2B5EF4-FFF2-40B4-BE49-F238E27FC236}">
                  <a16:creationId xmlns:a16="http://schemas.microsoft.com/office/drawing/2014/main" id="{692C4F15-1E69-8489-7817-3BDB454B8125}"/>
                </a:ext>
              </a:extLst>
            </p:cNvPr>
            <p:cNvSpPr>
              <a:spLocks/>
            </p:cNvSpPr>
            <p:nvPr/>
          </p:nvSpPr>
          <p:spPr bwMode="auto">
            <a:xfrm>
              <a:off x="3417" y="2013"/>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69">
              <a:extLst>
                <a:ext uri="{FF2B5EF4-FFF2-40B4-BE49-F238E27FC236}">
                  <a16:creationId xmlns:a16="http://schemas.microsoft.com/office/drawing/2014/main" id="{5061E925-CBCD-1A61-D2CA-496571B552C1}"/>
                </a:ext>
              </a:extLst>
            </p:cNvPr>
            <p:cNvSpPr>
              <a:spLocks/>
            </p:cNvSpPr>
            <p:nvPr/>
          </p:nvSpPr>
          <p:spPr bwMode="auto">
            <a:xfrm>
              <a:off x="3421" y="2013"/>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5" name="TextBox 74">
            <a:extLst>
              <a:ext uri="{FF2B5EF4-FFF2-40B4-BE49-F238E27FC236}">
                <a16:creationId xmlns:a16="http://schemas.microsoft.com/office/drawing/2014/main" id="{97CCCE26-6E5C-03F9-5AE6-0CFC1180D47D}"/>
              </a:ext>
            </a:extLst>
          </p:cNvPr>
          <p:cNvSpPr txBox="1"/>
          <p:nvPr/>
        </p:nvSpPr>
        <p:spPr>
          <a:xfrm>
            <a:off x="7192793" y="3787424"/>
            <a:ext cx="1487138" cy="369332"/>
          </a:xfrm>
          <a:prstGeom prst="rect">
            <a:avLst/>
          </a:prstGeom>
          <a:noFill/>
        </p:spPr>
        <p:txBody>
          <a:bodyPr wrap="none" rtlCol="0">
            <a:spAutoFit/>
          </a:bodyPr>
          <a:lstStyle/>
          <a:p>
            <a:r>
              <a:rPr lang="en-US" dirty="0"/>
              <a:t>True function</a:t>
            </a:r>
          </a:p>
        </p:txBody>
      </p:sp>
      <p:sp>
        <p:nvSpPr>
          <p:cNvPr id="76" name="TextBox 75">
            <a:extLst>
              <a:ext uri="{FF2B5EF4-FFF2-40B4-BE49-F238E27FC236}">
                <a16:creationId xmlns:a16="http://schemas.microsoft.com/office/drawing/2014/main" id="{952CEDF1-CAB8-B467-7570-D1D062800A91}"/>
              </a:ext>
            </a:extLst>
          </p:cNvPr>
          <p:cNvSpPr txBox="1"/>
          <p:nvPr/>
        </p:nvSpPr>
        <p:spPr>
          <a:xfrm>
            <a:off x="571225" y="3636890"/>
            <a:ext cx="1579278" cy="369332"/>
          </a:xfrm>
          <a:prstGeom prst="rect">
            <a:avLst/>
          </a:prstGeom>
          <a:noFill/>
        </p:spPr>
        <p:txBody>
          <a:bodyPr wrap="none" rtlCol="0">
            <a:spAutoFit/>
          </a:bodyPr>
          <a:lstStyle/>
          <a:p>
            <a:r>
              <a:rPr lang="en-US" dirty="0"/>
              <a:t>PRS surrogate</a:t>
            </a:r>
          </a:p>
        </p:txBody>
      </p:sp>
    </p:spTree>
    <p:extLst>
      <p:ext uri="{BB962C8B-B14F-4D97-AF65-F5344CB8AC3E}">
        <p14:creationId xmlns:p14="http://schemas.microsoft.com/office/powerpoint/2010/main" val="3549511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7B83-E008-7E5B-B2E3-62871E04C4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5BF4AD3-8D1A-7144-2728-13C4769E1F65}"/>
              </a:ext>
            </a:extLst>
          </p:cNvPr>
          <p:cNvSpPr>
            <a:spLocks noGrp="1"/>
          </p:cNvSpPr>
          <p:nvPr>
            <p:ph type="ctrTitle"/>
          </p:nvPr>
        </p:nvSpPr>
        <p:spPr>
          <a:xfrm>
            <a:off x="685800" y="1315844"/>
            <a:ext cx="7772400" cy="2284607"/>
          </a:xfrm>
        </p:spPr>
        <p:txBody>
          <a:bodyPr>
            <a:normAutofit/>
          </a:bodyPr>
          <a:lstStyle/>
          <a:p>
            <a:r>
              <a:rPr lang="en-US" dirty="0"/>
              <a:t>10.4</a:t>
            </a:r>
            <a:br>
              <a:rPr lang="en-US" dirty="0"/>
            </a:br>
            <a:br>
              <a:rPr lang="en-US" dirty="0"/>
            </a:br>
            <a:r>
              <a:rPr lang="en-US" dirty="0"/>
              <a:t>Efficient Global Optimization Using Kriging Surrogate</a:t>
            </a:r>
          </a:p>
        </p:txBody>
      </p:sp>
      <p:sp>
        <p:nvSpPr>
          <p:cNvPr id="5" name="Subtitle 4">
            <a:extLst>
              <a:ext uri="{FF2B5EF4-FFF2-40B4-BE49-F238E27FC236}">
                <a16:creationId xmlns:a16="http://schemas.microsoft.com/office/drawing/2014/main" id="{6049E127-8657-45DD-FBCF-76ACA957553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90096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FE85B8-62DA-54F7-D293-A905BB9455BE}"/>
              </a:ext>
            </a:extLst>
          </p:cNvPr>
          <p:cNvSpPr>
            <a:spLocks noGrp="1"/>
          </p:cNvSpPr>
          <p:nvPr>
            <p:ph type="title"/>
          </p:nvPr>
        </p:nvSpPr>
        <p:spPr/>
        <p:txBody>
          <a:bodyPr>
            <a:normAutofit fontScale="90000"/>
          </a:bodyPr>
          <a:lstStyle/>
          <a:p>
            <a:r>
              <a:rPr lang="en-US" dirty="0"/>
              <a:t>EGO with Kriging</a:t>
            </a:r>
          </a:p>
        </p:txBody>
      </p:sp>
      <p:sp>
        <p:nvSpPr>
          <p:cNvPr id="7" name="TextBox 6">
            <a:extLst>
              <a:ext uri="{FF2B5EF4-FFF2-40B4-BE49-F238E27FC236}">
                <a16:creationId xmlns:a16="http://schemas.microsoft.com/office/drawing/2014/main" id="{0F085152-04D4-6BBD-6E12-A1D806B6DBE9}"/>
              </a:ext>
            </a:extLst>
          </p:cNvPr>
          <p:cNvSpPr txBox="1"/>
          <p:nvPr/>
        </p:nvSpPr>
        <p:spPr>
          <a:xfrm>
            <a:off x="426262" y="612844"/>
            <a:ext cx="7619394" cy="5632311"/>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1	function [xs, ys, yp, ysig, nb]=EGO(xs,ys,xp,trPRS,nmax,range,noise)</a:t>
            </a:r>
          </a:p>
          <a:p>
            <a:r>
              <a:rPr lang="en-US" sz="1200" noProof="1">
                <a:latin typeface="Courier New" panose="02070309020205020404" pitchFamily="49" charset="0"/>
                <a:cs typeface="Courier New" panose="02070309020205020404" pitchFamily="49" charset="0"/>
              </a:rPr>
              <a:t>2	% INPUTS  xs: ny x NDV sample points</a:t>
            </a:r>
          </a:p>
          <a:p>
            <a:r>
              <a:rPr lang="en-US" sz="1200" noProof="1">
                <a:latin typeface="Courier New" panose="02070309020205020404" pitchFamily="49" charset="0"/>
                <a:cs typeface="Courier New" panose="02070309020205020404" pitchFamily="49" charset="0"/>
              </a:rPr>
              <a:t>3	%         ys: ny x 1 samples</a:t>
            </a:r>
          </a:p>
          <a:p>
            <a:r>
              <a:rPr lang="en-US" sz="1200" noProof="1">
                <a:latin typeface="Courier New" panose="02070309020205020404" pitchFamily="49" charset="0"/>
                <a:cs typeface="Courier New" panose="02070309020205020404" pitchFamily="49" charset="0"/>
              </a:rPr>
              <a:t>4	%         xp: np x NDV prediction points</a:t>
            </a:r>
          </a:p>
          <a:p>
            <a:r>
              <a:rPr lang="en-US" sz="1200" noProof="1">
                <a:latin typeface="Courier New" panose="02070309020205020404" pitchFamily="49" charset="0"/>
                <a:cs typeface="Courier New" panose="02070309020205020404" pitchFamily="49" charset="0"/>
              </a:rPr>
              <a:t>5	%         trPRS: polynomial order of trend function (0, 1, 2)</a:t>
            </a:r>
          </a:p>
          <a:p>
            <a:r>
              <a:rPr lang="en-US" sz="1200" noProof="1">
                <a:latin typeface="Courier New" panose="02070309020205020404" pitchFamily="49" charset="0"/>
                <a:cs typeface="Courier New" panose="02070309020205020404" pitchFamily="49" charset="0"/>
              </a:rPr>
              <a:t>6	%         nmax: maximum number of samples</a:t>
            </a:r>
          </a:p>
          <a:p>
            <a:r>
              <a:rPr lang="en-US" sz="1200" noProof="1">
                <a:latin typeface="Courier New" panose="02070309020205020404" pitchFamily="49" charset="0"/>
                <a:cs typeface="Courier New" panose="02070309020205020404" pitchFamily="49" charset="0"/>
              </a:rPr>
              <a:t>7	%         range: range of design domain</a:t>
            </a:r>
          </a:p>
          <a:p>
            <a:r>
              <a:rPr lang="en-US" sz="1200" noProof="1">
                <a:latin typeface="Courier New" panose="02070309020205020404" pitchFamily="49" charset="0"/>
                <a:cs typeface="Courier New" panose="02070309020205020404" pitchFamily="49" charset="0"/>
              </a:rPr>
              <a:t>8	%         noise: 1 for noisy samples, 0 for no noise</a:t>
            </a:r>
          </a:p>
          <a:p>
            <a:r>
              <a:rPr lang="en-US" sz="1200" noProof="1">
                <a:latin typeface="Courier New" panose="02070309020205020404" pitchFamily="49" charset="0"/>
                <a:cs typeface="Courier New" panose="02070309020205020404" pitchFamily="49" charset="0"/>
              </a:rPr>
              <a:t>9	% OUTPUTS (xs, ys): samples pairs included added samples</a:t>
            </a:r>
          </a:p>
          <a:p>
            <a:r>
              <a:rPr lang="en-US" sz="1200" noProof="1">
                <a:latin typeface="Courier New" panose="02070309020205020404" pitchFamily="49" charset="0"/>
                <a:cs typeface="Courier New" panose="02070309020205020404" pitchFamily="49" charset="0"/>
              </a:rPr>
              <a:t>10	%         yp: np x 1 mean predictions</a:t>
            </a:r>
          </a:p>
          <a:p>
            <a:r>
              <a:rPr lang="en-US" sz="1200" noProof="1">
                <a:latin typeface="Courier New" panose="02070309020205020404" pitchFamily="49" charset="0"/>
                <a:cs typeface="Courier New" panose="02070309020205020404" pitchFamily="49" charset="0"/>
              </a:rPr>
              <a:t>11	%         ysig: np x 1 prediction standard deviations</a:t>
            </a:r>
          </a:p>
          <a:p>
            <a:r>
              <a:rPr lang="en-US" sz="1200" noProof="1">
                <a:latin typeface="Courier New" panose="02070309020205020404" pitchFamily="49" charset="0"/>
                <a:cs typeface="Courier New" panose="02070309020205020404" pitchFamily="49" charset="0"/>
              </a:rPr>
              <a:t>12	%         nb: # of coefficients in trend function</a:t>
            </a:r>
          </a:p>
          <a:p>
            <a:r>
              <a:rPr lang="en-US" sz="1200" noProof="1">
                <a:latin typeface="Courier New" panose="02070309020205020404" pitchFamily="49" charset="0"/>
                <a:cs typeface="Courier New" panose="02070309020205020404" pitchFamily="49" charset="0"/>
              </a:rPr>
              <a:t>13	%</a:t>
            </a:r>
          </a:p>
          <a:p>
            <a:r>
              <a:rPr lang="en-US" sz="1200" noProof="1">
                <a:latin typeface="Courier New" panose="02070309020205020404" pitchFamily="49" charset="0"/>
                <a:cs typeface="Courier New" panose="02070309020205020404" pitchFamily="49" charset="0"/>
              </a:rPr>
              <a:t>14	 [ny,NDV]=size(xs);nvar=NDV+1;np=size(xp,1);              % Size of samples</a:t>
            </a:r>
          </a:p>
          <a:p>
            <a:r>
              <a:rPr lang="en-US" sz="1200" noProof="1">
                <a:latin typeface="Courier New" panose="02070309020205020404" pitchFamily="49" charset="0"/>
                <a:cs typeface="Courier New" panose="02070309020205020404" pitchFamily="49" charset="0"/>
              </a:rPr>
              <a:t>15	 meanx=mean(xs);stdx=std(xs);xs=(xs-meanx)./stdx;% Scaling sample locations</a:t>
            </a:r>
          </a:p>
          <a:p>
            <a:r>
              <a:rPr lang="en-US" sz="1200" noProof="1">
                <a:latin typeface="Courier New" panose="02070309020205020404" pitchFamily="49" charset="0"/>
                <a:cs typeface="Courier New" panose="02070309020205020404" pitchFamily="49" charset="0"/>
              </a:rPr>
              <a:t>16	 meany=mean(ys); stdy=std(ys);ys=(ys-meany)/stdy;         % Scaling samples</a:t>
            </a:r>
          </a:p>
          <a:p>
            <a:r>
              <a:rPr lang="en-US" sz="1200" noProof="1">
                <a:latin typeface="Courier New" panose="02070309020205020404" pitchFamily="49" charset="0"/>
                <a:cs typeface="Courier New" panose="02070309020205020404" pitchFamily="49" charset="0"/>
              </a:rPr>
              <a:t>17	 xp=(xp-meanx)./stdx;                           % Scaling prediction points</a:t>
            </a:r>
          </a:p>
          <a:p>
            <a:r>
              <a:rPr lang="en-US" sz="1200" noProof="1">
                <a:latin typeface="Courier New" panose="02070309020205020404" pitchFamily="49" charset="0"/>
                <a:cs typeface="Courier New" panose="02070309020205020404" pitchFamily="49" charset="0"/>
              </a:rPr>
              <a:t>18	 range=(range-meanx)./stdx;                          % Scaling design space</a:t>
            </a:r>
          </a:p>
          <a:p>
            <a:r>
              <a:rPr lang="en-US" sz="1200" noProof="1">
                <a:latin typeface="Courier New" panose="02070309020205020404" pitchFamily="49" charset="0"/>
                <a:cs typeface="Courier New" panose="02070309020205020404" pitchFamily="49" charset="0"/>
              </a:rPr>
              <a:t>19	 %</a:t>
            </a:r>
          </a:p>
          <a:p>
            <a:r>
              <a:rPr lang="en-US" sz="1200" noProof="1">
                <a:latin typeface="Courier New" panose="02070309020205020404" pitchFamily="49" charset="0"/>
                <a:cs typeface="Courier New" panose="02070309020205020404" pitchFamily="49" charset="0"/>
              </a:rPr>
              <a:t>20	 fprintf("  ny     yPBS    Theta    maxEI     xNew     yNew\n")</a:t>
            </a:r>
          </a:p>
          <a:p>
            <a:r>
              <a:rPr lang="en-US" sz="1200" noProof="1">
                <a:latin typeface="Courier New" panose="02070309020205020404" pitchFamily="49" charset="0"/>
                <a:cs typeface="Courier New" panose="02070309020205020404" pitchFamily="49" charset="0"/>
              </a:rPr>
              <a:t>21	 for loop=ny:nmax                                                % EGO loop</a:t>
            </a:r>
          </a:p>
          <a:p>
            <a:r>
              <a:rPr lang="en-US" sz="1200" noProof="1">
                <a:latin typeface="Courier New" panose="02070309020205020404" pitchFamily="49" charset="0"/>
                <a:cs typeface="Courier New" panose="02070309020205020404" pitchFamily="49" charset="0"/>
              </a:rPr>
              <a:t>22	  nij=ny*(ny-1)/2; l=0;              % # of upper-triangular component of R</a:t>
            </a:r>
          </a:p>
          <a:p>
            <a:r>
              <a:rPr lang="en-US" sz="1200" noProof="1">
                <a:latin typeface="Courier New" panose="02070309020205020404" pitchFamily="49" charset="0"/>
                <a:cs typeface="Courier New" panose="02070309020205020404" pitchFamily="49" charset="0"/>
              </a:rPr>
              <a:t>23	  diff=zeros(nij,NDV);                           % Distance between samples</a:t>
            </a:r>
          </a:p>
          <a:p>
            <a:r>
              <a:rPr lang="en-US" sz="1200" noProof="1">
                <a:latin typeface="Courier New" panose="02070309020205020404" pitchFamily="49" charset="0"/>
                <a:cs typeface="Courier New" panose="02070309020205020404" pitchFamily="49" charset="0"/>
              </a:rPr>
              <a:t>24	  ij=zeros(nij,2);                            % Index of correlation matrix</a:t>
            </a:r>
          </a:p>
          <a:p>
            <a:r>
              <a:rPr lang="en-US" sz="1200" noProof="1">
                <a:latin typeface="Courier New" panose="02070309020205020404" pitchFamily="49" charset="0"/>
                <a:cs typeface="Courier New" panose="02070309020205020404" pitchFamily="49" charset="0"/>
              </a:rPr>
              <a:t>25	  for i=1:ny-1</a:t>
            </a:r>
          </a:p>
          <a:p>
            <a:r>
              <a:rPr lang="en-US" sz="1200" noProof="1">
                <a:latin typeface="Courier New" panose="02070309020205020404" pitchFamily="49" charset="0"/>
                <a:cs typeface="Courier New" panose="02070309020205020404" pitchFamily="49" charset="0"/>
              </a:rPr>
              <a:t>26	   l=l(end)+(1:ny-i);</a:t>
            </a:r>
          </a:p>
          <a:p>
            <a:r>
              <a:rPr lang="en-US" sz="1200" noProof="1">
                <a:latin typeface="Courier New" panose="02070309020205020404" pitchFamily="49" charset="0"/>
                <a:cs typeface="Courier New" panose="02070309020205020404" pitchFamily="49" charset="0"/>
              </a:rPr>
              <a:t>27	   ij(l,:)=[repmat(i,ny-i,1),(i+1:ny)'];</a:t>
            </a:r>
          </a:p>
          <a:p>
            <a:r>
              <a:rPr lang="en-US" sz="1200" noProof="1">
                <a:latin typeface="Courier New" panose="02070309020205020404" pitchFamily="49" charset="0"/>
                <a:cs typeface="Courier New" panose="02070309020205020404" pitchFamily="49" charset="0"/>
              </a:rPr>
              <a:t>28	   diff(l,:)=repmat(xs(i,:),ny-i,1)-xs(i+1:ny,:);</a:t>
            </a:r>
          </a:p>
          <a:p>
            <a:r>
              <a:rPr lang="en-US" sz="1200" noProof="1">
                <a:latin typeface="Courier New" panose="02070309020205020404" pitchFamily="49" charset="0"/>
                <a:cs typeface="Courier New" panose="02070309020205020404" pitchFamily="49" charset="0"/>
              </a:rPr>
              <a:t>29	  end</a:t>
            </a:r>
          </a:p>
          <a:p>
            <a:r>
              <a:rPr lang="en-US" sz="1200" noProof="1">
                <a:latin typeface="Courier New" panose="02070309020205020404" pitchFamily="49" charset="0"/>
                <a:cs typeface="Courier New" panose="02070309020205020404" pitchFamily="49" charset="0"/>
              </a:rPr>
              <a:t>30	  %</a:t>
            </a:r>
          </a:p>
        </p:txBody>
      </p:sp>
    </p:spTree>
    <p:extLst>
      <p:ext uri="{BB962C8B-B14F-4D97-AF65-F5344CB8AC3E}">
        <p14:creationId xmlns:p14="http://schemas.microsoft.com/office/powerpoint/2010/main" val="211438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03E58F-6F39-3512-8019-155ABFE2BDE9}"/>
              </a:ext>
            </a:extLst>
          </p:cNvPr>
          <p:cNvSpPr>
            <a:spLocks noGrp="1"/>
          </p:cNvSpPr>
          <p:nvPr>
            <p:ph type="body" sz="quarter" idx="10"/>
          </p:nvPr>
        </p:nvSpPr>
        <p:spPr/>
        <p:txBody>
          <a:bodyPr/>
          <a:lstStyle/>
          <a:p>
            <a:r>
              <a:rPr lang="en-US" dirty="0"/>
              <a:t>Unnecessary to be accurate over the entire design domain</a:t>
            </a:r>
          </a:p>
          <a:p>
            <a:pPr lvl="1"/>
            <a:r>
              <a:rPr lang="en-US" dirty="0"/>
              <a:t>accuracy of surrogate model near the optimum design is required</a:t>
            </a:r>
          </a:p>
          <a:p>
            <a:pPr lvl="1"/>
            <a:r>
              <a:rPr lang="en-US" dirty="0"/>
              <a:t>it makes sense to place more samples near the optimum design </a:t>
            </a:r>
          </a:p>
          <a:p>
            <a:r>
              <a:rPr lang="en-US" dirty="0"/>
              <a:t>Efficient global optimization (EGO) by Jones et al.</a:t>
            </a:r>
          </a:p>
          <a:p>
            <a:pPr lvl="1"/>
            <a:r>
              <a:rPr lang="en-US" dirty="0"/>
              <a:t>make the surrogate model as accurate as possible at optimum design from as few samples as feasible</a:t>
            </a:r>
          </a:p>
          <a:p>
            <a:pPr lvl="1"/>
            <a:r>
              <a:rPr lang="en-US" dirty="0"/>
              <a:t>Adaptive sampling near the possible optimum design such that the prediction accuracy is improved at the optimum design</a:t>
            </a:r>
          </a:p>
          <a:p>
            <a:pPr lvl="1"/>
            <a:r>
              <a:rPr lang="en-US" dirty="0"/>
              <a:t>Add a sample at the surrogate-predicted optimum design</a:t>
            </a:r>
          </a:p>
          <a:p>
            <a:pPr lvl="1"/>
            <a:r>
              <a:rPr lang="en-US" dirty="0"/>
              <a:t>Add a sample at a point, which has a chance to be lower than the current minimum value</a:t>
            </a:r>
          </a:p>
          <a:p>
            <a:pPr lvl="1"/>
            <a:r>
              <a:rPr lang="en-US" dirty="0"/>
              <a:t>Iterate the optimization process with a new surrogate with added samples</a:t>
            </a:r>
          </a:p>
        </p:txBody>
      </p:sp>
      <p:sp>
        <p:nvSpPr>
          <p:cNvPr id="3" name="Title 2">
            <a:extLst>
              <a:ext uri="{FF2B5EF4-FFF2-40B4-BE49-F238E27FC236}">
                <a16:creationId xmlns:a16="http://schemas.microsoft.com/office/drawing/2014/main" id="{02EAA536-E66F-3832-D5C5-F16057B21115}"/>
              </a:ext>
            </a:extLst>
          </p:cNvPr>
          <p:cNvSpPr>
            <a:spLocks noGrp="1"/>
          </p:cNvSpPr>
          <p:nvPr>
            <p:ph type="title"/>
          </p:nvPr>
        </p:nvSpPr>
        <p:spPr/>
        <p:txBody>
          <a:bodyPr>
            <a:normAutofit fontScale="90000"/>
          </a:bodyPr>
          <a:lstStyle/>
          <a:p>
            <a:r>
              <a:rPr lang="en-US" dirty="0"/>
              <a:t>Surrogate-Based Optimization </a:t>
            </a:r>
            <a:r>
              <a:rPr lang="en-US" i="1" dirty="0"/>
              <a:t>cont</a:t>
            </a:r>
            <a:r>
              <a:rPr lang="en-US" dirty="0"/>
              <a:t>.</a:t>
            </a:r>
          </a:p>
        </p:txBody>
      </p:sp>
    </p:spTree>
    <p:extLst>
      <p:ext uri="{BB962C8B-B14F-4D97-AF65-F5344CB8AC3E}">
        <p14:creationId xmlns:p14="http://schemas.microsoft.com/office/powerpoint/2010/main" val="114551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ECF15-1FBA-2779-0FDF-49D6F7D7FF7C}"/>
              </a:ext>
            </a:extLst>
          </p:cNvPr>
          <p:cNvSpPr>
            <a:spLocks noGrp="1"/>
          </p:cNvSpPr>
          <p:nvPr>
            <p:ph type="title"/>
          </p:nvPr>
        </p:nvSpPr>
        <p:spPr/>
        <p:txBody>
          <a:bodyPr>
            <a:normAutofit fontScale="90000"/>
          </a:bodyPr>
          <a:lstStyle/>
          <a:p>
            <a:r>
              <a:rPr lang="en-US" dirty="0"/>
              <a:t>EGO with Kriging </a:t>
            </a:r>
            <a:r>
              <a:rPr lang="en-US" i="1" dirty="0"/>
              <a:t>cont</a:t>
            </a:r>
            <a:r>
              <a:rPr lang="en-US" dirty="0"/>
              <a:t>.</a:t>
            </a:r>
          </a:p>
        </p:txBody>
      </p:sp>
      <p:sp>
        <p:nvSpPr>
          <p:cNvPr id="4" name="TextBox 3">
            <a:extLst>
              <a:ext uri="{FF2B5EF4-FFF2-40B4-BE49-F238E27FC236}">
                <a16:creationId xmlns:a16="http://schemas.microsoft.com/office/drawing/2014/main" id="{9706B454-1007-39C1-59C2-3AF2DDE1564A}"/>
              </a:ext>
            </a:extLst>
          </p:cNvPr>
          <p:cNvSpPr txBox="1"/>
          <p:nvPr/>
        </p:nvSpPr>
        <p:spPr>
          <a:xfrm>
            <a:off x="426262" y="612844"/>
            <a:ext cx="7991290" cy="5078313"/>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31	  % Estimating hyper-parameters using max. likelihood estimate</a:t>
            </a:r>
          </a:p>
          <a:p>
            <a:r>
              <a:rPr lang="en-US" sz="1200" noProof="1">
                <a:latin typeface="Courier New" panose="02070309020205020404" pitchFamily="49" charset="0"/>
                <a:cs typeface="Courier New" panose="02070309020205020404" pitchFamily="49" charset="0"/>
              </a:rPr>
              <a:t>32	  par=struct('xs',xs,'ys',ys,'d',diff,'ij',ij,'trPRS',min(trPRS,2));</a:t>
            </a:r>
          </a:p>
          <a:p>
            <a:r>
              <a:rPr lang="en-US" sz="1200" noProof="1">
                <a:latin typeface="Courier New" panose="02070309020205020404" pitchFamily="49" charset="0"/>
                <a:cs typeface="Courier New" panose="02070309020205020404" pitchFamily="49" charset="0"/>
              </a:rPr>
              <a:t>33	  hyp0 = [ny^(-1/4)*ones(NDV,1); min(0.1,noise)];           % Initial value</a:t>
            </a:r>
          </a:p>
          <a:p>
            <a:r>
              <a:rPr lang="en-US" sz="1200" noProof="1">
                <a:latin typeface="Courier New" panose="02070309020205020404" pitchFamily="49" charset="0"/>
                <a:cs typeface="Courier New" panose="02070309020205020404" pitchFamily="49" charset="0"/>
              </a:rPr>
              <a:t>34	  lb=[0.01*ones(NDV,1);0];ub=[6*ones(NDV,1);noise];  % Lower- &amp; upper-bound</a:t>
            </a:r>
          </a:p>
          <a:p>
            <a:r>
              <a:rPr lang="en-US" sz="1200" noProof="1">
                <a:latin typeface="Courier New" panose="02070309020205020404" pitchFamily="49" charset="0"/>
                <a:cs typeface="Courier New" panose="02070309020205020404" pitchFamily="49" charset="0"/>
              </a:rPr>
              <a:t>35	  opts=optimset('Display','off','TolFun',1e-6,'DiffMinChange',0.001);</a:t>
            </a:r>
          </a:p>
          <a:p>
            <a:r>
              <a:rPr lang="en-US" sz="1200" noProof="1">
                <a:latin typeface="Courier New" panose="02070309020205020404" pitchFamily="49" charset="0"/>
                <a:cs typeface="Courier New" panose="02070309020205020404" pitchFamily="49" charset="0"/>
              </a:rPr>
              <a:t>36	  %hypOpt=fmincon(@(hyp) fitKRG(hyp,par),hyp0,[],[],[],[],lb,ub,[],opts);</a:t>
            </a:r>
          </a:p>
          <a:p>
            <a:r>
              <a:rPr lang="en-US" sz="1200" noProof="1">
                <a:latin typeface="Courier New" panose="02070309020205020404" pitchFamily="49" charset="0"/>
                <a:cs typeface="Courier New" panose="02070309020205020404" pitchFamily="49" charset="0"/>
              </a:rPr>
              <a:t>37	  hypOpt = ga(@(hyp) fitKRG(hyp,par),nvar,[],[],[],[],lb,ub,[],opts)';</a:t>
            </a:r>
          </a:p>
          <a:p>
            <a:r>
              <a:rPr lang="en-US" sz="1200" noProof="1">
                <a:latin typeface="Courier New" panose="02070309020205020404" pitchFamily="49" charset="0"/>
                <a:cs typeface="Courier New" panose="02070309020205020404" pitchFamily="49" charset="0"/>
              </a:rPr>
              <a:t>38	  %hypOpt = simulannealbnd(@(hyp) fitKRG(hyp,par),hyp0,lb,ub,opts);</a:t>
            </a:r>
          </a:p>
          <a:p>
            <a:r>
              <a:rPr lang="en-US" sz="1200" noProof="1">
                <a:latin typeface="Courier New" panose="02070309020205020404" pitchFamily="49" charset="0"/>
                <a:cs typeface="Courier New" panose="02070309020205020404" pitchFamily="49" charset="0"/>
              </a:rPr>
              <a:t>39	  hypmle=hypOpt(1:size(xs,2)); tau=max(0,hypOpt(end));  % Opt. hypereparam.</a:t>
            </a:r>
          </a:p>
          <a:p>
            <a:r>
              <a:rPr lang="en-US" sz="1200" noProof="1">
                <a:latin typeface="Courier New" panose="02070309020205020404" pitchFamily="49" charset="0"/>
                <a:cs typeface="Courier New" panose="02070309020205020404" pitchFamily="49" charset="0"/>
              </a:rPr>
              <a:t>40	  %</a:t>
            </a:r>
          </a:p>
          <a:p>
            <a:r>
              <a:rPr lang="en-US" sz="1200" noProof="1">
                <a:latin typeface="Courier New" panose="02070309020205020404" pitchFamily="49" charset="0"/>
                <a:cs typeface="Courier New" panose="02070309020205020404" pitchFamily="49" charset="0"/>
              </a:rPr>
              <a:t>41	  par.hyp=hypmle; par.yPBS=min(ys);  % Add hyperparameter &amp; PBS to database</a:t>
            </a:r>
          </a:p>
          <a:p>
            <a:r>
              <a:rPr lang="en-US" sz="1200" noProof="1">
                <a:latin typeface="Courier New" panose="02070309020205020404" pitchFamily="49" charset="0"/>
                <a:cs typeface="Courier New" panose="02070309020205020404" pitchFamily="49" charset="0"/>
              </a:rPr>
              <a:t>42	  [~,fit]=fitKRG(hypOpt,par);                   % Fitting Kriging surrogate</a:t>
            </a:r>
          </a:p>
          <a:p>
            <a:r>
              <a:rPr lang="en-US" sz="1200" noProof="1">
                <a:latin typeface="Courier New" panose="02070309020205020404" pitchFamily="49" charset="0"/>
                <a:cs typeface="Courier New" panose="02070309020205020404" pitchFamily="49" charset="0"/>
              </a:rPr>
              <a:t>43	  %</a:t>
            </a:r>
          </a:p>
          <a:p>
            <a:r>
              <a:rPr lang="en-US" sz="1200" noProof="1">
                <a:latin typeface="Courier New" panose="02070309020205020404" pitchFamily="49" charset="0"/>
                <a:cs typeface="Courier New" panose="02070309020205020404" pitchFamily="49" charset="0"/>
              </a:rPr>
              <a:t>44	  % Optimization using EI to find a new sample location</a:t>
            </a:r>
          </a:p>
          <a:p>
            <a:r>
              <a:rPr lang="en-US" sz="1200" noProof="1">
                <a:latin typeface="Courier New" panose="02070309020205020404" pitchFamily="49" charset="0"/>
                <a:cs typeface="Courier New" panose="02070309020205020404" pitchFamily="49" charset="0"/>
              </a:rPr>
              <a:t>45	  xNew=ga(@(x) exImp(x,fit,par),NDV,[],[],[],[],range(1,:),range(2,:),[],opts);</a:t>
            </a:r>
          </a:p>
          <a:p>
            <a:r>
              <a:rPr lang="en-US" sz="1200" noProof="1">
                <a:latin typeface="Courier New" panose="02070309020205020404" pitchFamily="49" charset="0"/>
                <a:cs typeface="Courier New" panose="02070309020205020404" pitchFamily="49" charset="0"/>
              </a:rPr>
              <a:t>46	  % Stopping criteria</a:t>
            </a:r>
          </a:p>
          <a:p>
            <a:r>
              <a:rPr lang="en-US" sz="1200" noProof="1">
                <a:latin typeface="Courier New" panose="02070309020205020404" pitchFamily="49" charset="0"/>
                <a:cs typeface="Courier New" panose="02070309020205020404" pitchFamily="49" charset="0"/>
              </a:rPr>
              <a:t>47	  if (loop==nmax||max(min(abs(xNew-xs)))&lt;1E-3||exImp(xNew,fit,par)&gt;-1E-3)</a:t>
            </a:r>
          </a:p>
          <a:p>
            <a:r>
              <a:rPr lang="en-US" sz="1200" noProof="1">
                <a:latin typeface="Courier New" panose="02070309020205020404" pitchFamily="49" charset="0"/>
                <a:cs typeface="Courier New" panose="02070309020205020404" pitchFamily="49" charset="0"/>
              </a:rPr>
              <a:t>48	   fprintf('%4d %8.3g\n',loop,par.yPBS.*stdy+meany); break; </a:t>
            </a:r>
          </a:p>
          <a:p>
            <a:r>
              <a:rPr lang="en-US" sz="1200" noProof="1">
                <a:latin typeface="Courier New" panose="02070309020205020404" pitchFamily="49" charset="0"/>
                <a:cs typeface="Courier New" panose="02070309020205020404" pitchFamily="49" charset="0"/>
              </a:rPr>
              <a:t>49	  end </a:t>
            </a:r>
          </a:p>
          <a:p>
            <a:r>
              <a:rPr lang="en-US" sz="1200" noProof="1">
                <a:latin typeface="Courier New" panose="02070309020205020404" pitchFamily="49" charset="0"/>
                <a:cs typeface="Courier New" panose="02070309020205020404" pitchFamily="49" charset="0"/>
              </a:rPr>
              <a:t>50	  %</a:t>
            </a:r>
          </a:p>
          <a:p>
            <a:r>
              <a:rPr lang="en-US" sz="1200" noProof="1">
                <a:latin typeface="Courier New" panose="02070309020205020404" pitchFamily="49" charset="0"/>
                <a:cs typeface="Courier New" panose="02070309020205020404" pitchFamily="49" charset="0"/>
              </a:rPr>
              <a:t>51	  fprintf('%4d %8.3g',loop,par.yPBS.*stdy+meany);</a:t>
            </a:r>
          </a:p>
          <a:p>
            <a:r>
              <a:rPr lang="en-US" sz="1200" noProof="1">
                <a:latin typeface="Courier New" panose="02070309020205020404" pitchFamily="49" charset="0"/>
                <a:cs typeface="Courier New" panose="02070309020205020404" pitchFamily="49" charset="0"/>
              </a:rPr>
              <a:t>52	  fprintf(" %8.3g %8.3g",hypmle,-exImp(xNew,fit,par));</a:t>
            </a:r>
          </a:p>
          <a:p>
            <a:r>
              <a:rPr lang="en-US" sz="1200" noProof="1">
                <a:latin typeface="Courier New" panose="02070309020205020404" pitchFamily="49" charset="0"/>
                <a:cs typeface="Courier New" panose="02070309020205020404" pitchFamily="49" charset="0"/>
              </a:rPr>
              <a:t>53	  xs=[xs;xNew]; ny=ny+1;                              % Adding a new sample</a:t>
            </a:r>
          </a:p>
          <a:p>
            <a:r>
              <a:rPr lang="en-US" sz="1200" noProof="1">
                <a:latin typeface="Courier New" panose="02070309020205020404" pitchFamily="49" charset="0"/>
                <a:cs typeface="Courier New" panose="02070309020205020404" pitchFamily="49" charset="0"/>
              </a:rPr>
              <a:t>54	  yNew=(EGOfn(xNew.*stdx+meanx)-meany)/stdy; ys=[ys;yNew];</a:t>
            </a:r>
          </a:p>
          <a:p>
            <a:r>
              <a:rPr lang="en-US" sz="1200" noProof="1">
                <a:latin typeface="Courier New" panose="02070309020205020404" pitchFamily="49" charset="0"/>
                <a:cs typeface="Courier New" panose="02070309020205020404" pitchFamily="49" charset="0"/>
              </a:rPr>
              <a:t>55	  fprintf(' %8.3g',xNew.*stdx+meanx);  fprintf(' %8.3g\n',yNew*stdy+meany);</a:t>
            </a:r>
          </a:p>
          <a:p>
            <a:r>
              <a:rPr lang="en-US" sz="1200" noProof="1">
                <a:latin typeface="Courier New" panose="02070309020205020404" pitchFamily="49" charset="0"/>
                <a:cs typeface="Courier New" panose="02070309020205020404" pitchFamily="49" charset="0"/>
              </a:rPr>
              <a:t>56	  %</a:t>
            </a:r>
          </a:p>
          <a:p>
            <a:r>
              <a:rPr lang="en-US" sz="1200" noProof="1">
                <a:latin typeface="Courier New" panose="02070309020205020404" pitchFamily="49" charset="0"/>
                <a:cs typeface="Courier New" panose="02070309020205020404" pitchFamily="49" charset="0"/>
              </a:rPr>
              <a:t>57	 end</a:t>
            </a:r>
          </a:p>
        </p:txBody>
      </p:sp>
    </p:spTree>
    <p:extLst>
      <p:ext uri="{BB962C8B-B14F-4D97-AF65-F5344CB8AC3E}">
        <p14:creationId xmlns:p14="http://schemas.microsoft.com/office/powerpoint/2010/main" val="664694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ABB7D-C446-A39C-421E-27CF45397B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A155415-2D88-064A-0FF4-28D09A50C4E8}"/>
              </a:ext>
            </a:extLst>
          </p:cNvPr>
          <p:cNvSpPr>
            <a:spLocks noGrp="1"/>
          </p:cNvSpPr>
          <p:nvPr>
            <p:ph type="title"/>
          </p:nvPr>
        </p:nvSpPr>
        <p:spPr/>
        <p:txBody>
          <a:bodyPr>
            <a:normAutofit fontScale="90000"/>
          </a:bodyPr>
          <a:lstStyle/>
          <a:p>
            <a:r>
              <a:rPr lang="en-US" dirty="0"/>
              <a:t>EGO with Kriging </a:t>
            </a:r>
            <a:r>
              <a:rPr lang="en-US" i="1" dirty="0"/>
              <a:t>cont</a:t>
            </a:r>
            <a:r>
              <a:rPr lang="en-US" dirty="0"/>
              <a:t>.</a:t>
            </a:r>
          </a:p>
        </p:txBody>
      </p:sp>
      <p:sp>
        <p:nvSpPr>
          <p:cNvPr id="4" name="TextBox 3">
            <a:extLst>
              <a:ext uri="{FF2B5EF4-FFF2-40B4-BE49-F238E27FC236}">
                <a16:creationId xmlns:a16="http://schemas.microsoft.com/office/drawing/2014/main" id="{850AAF36-EF79-FBC1-CDC9-57E4F241E509}"/>
              </a:ext>
            </a:extLst>
          </p:cNvPr>
          <p:cNvSpPr txBox="1"/>
          <p:nvPr/>
        </p:nvSpPr>
        <p:spPr>
          <a:xfrm>
            <a:off x="426262" y="612844"/>
            <a:ext cx="7619394" cy="5078313"/>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58	 xi = trend(xp,trPRS); nb=size(xi,2);     % Trend basis vector at np points</a:t>
            </a:r>
          </a:p>
          <a:p>
            <a:r>
              <a:rPr lang="en-US" sz="1200" noProof="1">
                <a:latin typeface="Courier New" panose="02070309020205020404" pitchFamily="49" charset="0"/>
                <a:cs typeface="Courier New" panose="02070309020205020404" pitchFamily="49" charset="0"/>
              </a:rPr>
              <a:t>59	 xrep=repmat(xp',ny,1); xrep=transpose(reshape(xrep,NDV,np*ny));</a:t>
            </a:r>
          </a:p>
          <a:p>
            <a:r>
              <a:rPr lang="en-US" sz="1200" noProof="1">
                <a:latin typeface="Courier New" panose="02070309020205020404" pitchFamily="49" charset="0"/>
                <a:cs typeface="Courier New" panose="02070309020205020404" pitchFamily="49" charset="0"/>
              </a:rPr>
              <a:t>60	 d=xrep-repmat(xs,np,1);               % Distance b/w predictions &amp; samples</a:t>
            </a:r>
          </a:p>
          <a:p>
            <a:r>
              <a:rPr lang="en-US" sz="1200" noProof="1">
                <a:latin typeface="Courier New" panose="02070309020205020404" pitchFamily="49" charset="0"/>
                <a:cs typeface="Courier New" panose="02070309020205020404" pitchFamily="49" charset="0"/>
              </a:rPr>
              <a:t>61	 r = (1-tau)*exp(sum(-(d./hypmle').^2,2));% Correlation b/w preds &amp; samples</a:t>
            </a:r>
          </a:p>
          <a:p>
            <a:r>
              <a:rPr lang="en-US" sz="1200" noProof="1">
                <a:latin typeface="Courier New" panose="02070309020205020404" pitchFamily="49" charset="0"/>
                <a:cs typeface="Courier New" panose="02070309020205020404" pitchFamily="49" charset="0"/>
              </a:rPr>
              <a:t>62	 r = reshape(r,ny,np);</a:t>
            </a:r>
          </a:p>
          <a:p>
            <a:r>
              <a:rPr lang="en-US" sz="1200" noProof="1">
                <a:latin typeface="Courier New" panose="02070309020205020404" pitchFamily="49" charset="0"/>
                <a:cs typeface="Courier New" panose="02070309020205020404" pitchFamily="49" charset="0"/>
              </a:rPr>
              <a:t>63	 yp=(xi*fit.beta + (fit.alpha*r)')*stdy+meany;        % Kriging predictions</a:t>
            </a:r>
          </a:p>
          <a:p>
            <a:r>
              <a:rPr lang="en-US" sz="1200" noProof="1">
                <a:latin typeface="Courier New" panose="02070309020205020404" pitchFamily="49" charset="0"/>
                <a:cs typeface="Courier New" panose="02070309020205020404" pitchFamily="49" charset="0"/>
              </a:rPr>
              <a:t>64	 %</a:t>
            </a:r>
          </a:p>
          <a:p>
            <a:r>
              <a:rPr lang="en-US" sz="1200" noProof="1">
                <a:latin typeface="Courier New" panose="02070309020205020404" pitchFamily="49" charset="0"/>
                <a:cs typeface="Courier New" panose="02070309020205020404" pitchFamily="49" charset="0"/>
              </a:rPr>
              <a:t>65	 rt=fit.C\r;</a:t>
            </a:r>
          </a:p>
          <a:p>
            <a:r>
              <a:rPr lang="en-US" sz="1200" noProof="1">
                <a:latin typeface="Courier New" panose="02070309020205020404" pitchFamily="49" charset="0"/>
                <a:cs typeface="Courier New" panose="02070309020205020404" pitchFamily="49" charset="0"/>
              </a:rPr>
              <a:t>66	 q=fit.G\(xi'-fit.Ft'*rt);</a:t>
            </a:r>
          </a:p>
          <a:p>
            <a:r>
              <a:rPr lang="en-US" sz="1200" noProof="1">
                <a:latin typeface="Courier New" panose="02070309020205020404" pitchFamily="49" charset="0"/>
                <a:cs typeface="Courier New" panose="02070309020205020404" pitchFamily="49" charset="0"/>
              </a:rPr>
              <a:t>67	 sigma2=fit.sigma2.*stdy.^2;                             % Process variance</a:t>
            </a:r>
          </a:p>
          <a:p>
            <a:r>
              <a:rPr lang="en-US" sz="1200" noProof="1">
                <a:latin typeface="Courier New" panose="02070309020205020404" pitchFamily="49" charset="0"/>
                <a:cs typeface="Courier New" panose="02070309020205020404" pitchFamily="49" charset="0"/>
              </a:rPr>
              <a:t>68	 ysig=sqrt(sigma2.*(1-sum(rt.^2,1)+sum(q.^2,1))');         % Prediction STD</a:t>
            </a:r>
          </a:p>
          <a:p>
            <a:r>
              <a:rPr lang="en-US" sz="1200" noProof="1">
                <a:latin typeface="Courier New" panose="02070309020205020404" pitchFamily="49" charset="0"/>
                <a:cs typeface="Courier New" panose="02070309020205020404" pitchFamily="49" charset="0"/>
              </a:rPr>
              <a:t>69	 xs=xs.*stdx+meanx;ys=ys*stdy+meany;                % Denormalizing samples</a:t>
            </a:r>
          </a:p>
          <a:p>
            <a:r>
              <a:rPr lang="en-US" sz="1200" noProof="1">
                <a:latin typeface="Courier New" panose="02070309020205020404" pitchFamily="49" charset="0"/>
                <a:cs typeface="Courier New" panose="02070309020205020404" pitchFamily="49" charset="0"/>
              </a:rPr>
              <a:t>70	end</a:t>
            </a:r>
          </a:p>
          <a:p>
            <a:r>
              <a:rPr lang="en-US" sz="1200" noProof="1">
                <a:latin typeface="Courier New" panose="02070309020205020404" pitchFamily="49" charset="0"/>
                <a:cs typeface="Courier New" panose="02070309020205020404" pitchFamily="49" charset="0"/>
              </a:rPr>
              <a:t>71	%</a:t>
            </a:r>
          </a:p>
          <a:p>
            <a:r>
              <a:rPr lang="en-US" sz="1200" noProof="1">
                <a:latin typeface="Courier New" panose="02070309020205020404" pitchFamily="49" charset="0"/>
                <a:cs typeface="Courier New" panose="02070309020205020404" pitchFamily="49" charset="0"/>
              </a:rPr>
              <a:t>72	function EI=exImp(x,fit,par)</a:t>
            </a:r>
          </a:p>
          <a:p>
            <a:r>
              <a:rPr lang="en-US" sz="1200" noProof="1">
                <a:latin typeface="Courier New" panose="02070309020205020404" pitchFamily="49" charset="0"/>
                <a:cs typeface="Courier New" panose="02070309020205020404" pitchFamily="49" charset="0"/>
              </a:rPr>
              <a:t>73	 xi = trend(x,par.trPRS);         % Trend basis vector at prediction points</a:t>
            </a:r>
          </a:p>
          <a:p>
            <a:r>
              <a:rPr lang="en-US" sz="1200" noProof="1">
                <a:latin typeface="Courier New" panose="02070309020205020404" pitchFamily="49" charset="0"/>
                <a:cs typeface="Courier New" panose="02070309020205020404" pitchFamily="49" charset="0"/>
              </a:rPr>
              <a:t>74	 d=x-par.xs;                           % Distance b/w predictions &amp; samples</a:t>
            </a:r>
          </a:p>
          <a:p>
            <a:r>
              <a:rPr lang="en-US" sz="1200" noProof="1">
                <a:latin typeface="Courier New" panose="02070309020205020404" pitchFamily="49" charset="0"/>
                <a:cs typeface="Courier New" panose="02070309020205020404" pitchFamily="49" charset="0"/>
              </a:rPr>
              <a:t>75	 r = exp(sum(-(d./par.hyp').^2,2));       % Correlation b/w preds &amp; samples</a:t>
            </a:r>
          </a:p>
          <a:p>
            <a:r>
              <a:rPr lang="en-US" sz="1200" noProof="1">
                <a:latin typeface="Courier New" panose="02070309020205020404" pitchFamily="49" charset="0"/>
                <a:cs typeface="Courier New" panose="02070309020205020404" pitchFamily="49" charset="0"/>
              </a:rPr>
              <a:t>76	 yhat=xi*fit.beta + (fit.alpha*r)';                   % Kriging predictions</a:t>
            </a:r>
          </a:p>
          <a:p>
            <a:r>
              <a:rPr lang="en-US" sz="1200" noProof="1">
                <a:latin typeface="Courier New" panose="02070309020205020404" pitchFamily="49" charset="0"/>
                <a:cs typeface="Courier New" panose="02070309020205020404" pitchFamily="49" charset="0"/>
              </a:rPr>
              <a:t>77	 %</a:t>
            </a:r>
          </a:p>
          <a:p>
            <a:r>
              <a:rPr lang="en-US" sz="1200" noProof="1">
                <a:latin typeface="Courier New" panose="02070309020205020404" pitchFamily="49" charset="0"/>
                <a:cs typeface="Courier New" panose="02070309020205020404" pitchFamily="49" charset="0"/>
              </a:rPr>
              <a:t>78	 rt=fit.C\r;</a:t>
            </a:r>
          </a:p>
          <a:p>
            <a:r>
              <a:rPr lang="en-US" sz="1200" noProof="1">
                <a:latin typeface="Courier New" panose="02070309020205020404" pitchFamily="49" charset="0"/>
                <a:cs typeface="Courier New" panose="02070309020205020404" pitchFamily="49" charset="0"/>
              </a:rPr>
              <a:t>79	 q=fit.G\(xi'-fit.Ft'*rt);</a:t>
            </a:r>
          </a:p>
          <a:p>
            <a:r>
              <a:rPr lang="en-US" sz="1200" noProof="1">
                <a:latin typeface="Courier New" panose="02070309020205020404" pitchFamily="49" charset="0"/>
                <a:cs typeface="Courier New" panose="02070309020205020404" pitchFamily="49" charset="0"/>
              </a:rPr>
              <a:t>80	 sigma2=fit.sigma2;                                      % Process variance</a:t>
            </a:r>
          </a:p>
          <a:p>
            <a:r>
              <a:rPr lang="en-US" sz="1200" noProof="1">
                <a:latin typeface="Courier New" panose="02070309020205020404" pitchFamily="49" charset="0"/>
                <a:cs typeface="Courier New" panose="02070309020205020404" pitchFamily="49" charset="0"/>
              </a:rPr>
              <a:t>81	 ysig=sqrt(sigma2.*(1-sum(rt.^2,1)+sum(q.^2,1))');         % Prediction STD</a:t>
            </a:r>
          </a:p>
          <a:p>
            <a:r>
              <a:rPr lang="en-US" sz="1200" noProof="1">
                <a:latin typeface="Courier New" panose="02070309020205020404" pitchFamily="49" charset="0"/>
                <a:cs typeface="Courier New" panose="02070309020205020404" pitchFamily="49" charset="0"/>
              </a:rPr>
              <a:t>82	 u  = (par.yPBS-yhat)./ysig;    % Calculating negative expected improvement</a:t>
            </a:r>
          </a:p>
          <a:p>
            <a:r>
              <a:rPr lang="en-US" sz="1200" noProof="1">
                <a:latin typeface="Courier New" panose="02070309020205020404" pitchFamily="49" charset="0"/>
                <a:cs typeface="Courier New" panose="02070309020205020404" pitchFamily="49" charset="0"/>
              </a:rPr>
              <a:t>83	 EI = -(par.yPBS-yhat).*normcdf(u,0,1)-ysig.*normpdf(u,0,1);</a:t>
            </a:r>
          </a:p>
          <a:p>
            <a:r>
              <a:rPr lang="en-US" sz="1200" noProof="1">
                <a:latin typeface="Courier New" panose="02070309020205020404" pitchFamily="49" charset="0"/>
                <a:cs typeface="Courier New" panose="02070309020205020404" pitchFamily="49" charset="0"/>
              </a:rPr>
              <a:t>84	end</a:t>
            </a:r>
          </a:p>
        </p:txBody>
      </p:sp>
      <p:sp>
        <p:nvSpPr>
          <p:cNvPr id="2" name="TextBox 1">
            <a:extLst>
              <a:ext uri="{FF2B5EF4-FFF2-40B4-BE49-F238E27FC236}">
                <a16:creationId xmlns:a16="http://schemas.microsoft.com/office/drawing/2014/main" id="{7ECAC1CA-E7BD-6F16-2789-FDD5C6F0AD87}"/>
              </a:ext>
            </a:extLst>
          </p:cNvPr>
          <p:cNvSpPr txBox="1"/>
          <p:nvPr/>
        </p:nvSpPr>
        <p:spPr>
          <a:xfrm>
            <a:off x="2138184" y="5691157"/>
            <a:ext cx="4741554" cy="369332"/>
          </a:xfrm>
          <a:prstGeom prst="rect">
            <a:avLst/>
          </a:prstGeom>
          <a:noFill/>
        </p:spPr>
        <p:txBody>
          <a:bodyPr wrap="none" rtlCol="0">
            <a:spAutoFit/>
          </a:bodyPr>
          <a:lstStyle/>
          <a:p>
            <a:r>
              <a:rPr lang="en-US" dirty="0">
                <a:solidFill>
                  <a:srgbClr val="0000FF"/>
                </a:solidFill>
              </a:rPr>
              <a:t>Refer to the textbook for detailed explanations</a:t>
            </a:r>
          </a:p>
        </p:txBody>
      </p:sp>
    </p:spTree>
    <p:extLst>
      <p:ext uri="{BB962C8B-B14F-4D97-AF65-F5344CB8AC3E}">
        <p14:creationId xmlns:p14="http://schemas.microsoft.com/office/powerpoint/2010/main" val="41073481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05070776-C22E-ABE4-5306-A458BDAA0BE5}"/>
                  </a:ext>
                </a:extLst>
              </p:cNvPr>
              <p:cNvSpPr>
                <a:spLocks noGrp="1"/>
              </p:cNvSpPr>
              <p:nvPr>
                <p:ph type="body" sz="quarter" idx="10"/>
              </p:nvPr>
            </p:nvSpPr>
            <p:spPr>
              <a:xfrm>
                <a:off x="304800" y="774200"/>
                <a:ext cx="8534400" cy="3474666"/>
              </a:xfrm>
            </p:spPr>
            <p:txBody>
              <a:bodyPr>
                <a:normAutofit/>
              </a:bodyPr>
              <a:lstStyle/>
              <a:p>
                <a:r>
                  <a:rPr lang="en-US" sz="2000" dirty="0"/>
                  <a:t>Same as Ex10.5, Start with four samples: </a:t>
                </a:r>
                <a14:m>
                  <m:oMath xmlns:m="http://schemas.openxmlformats.org/officeDocument/2006/math">
                    <m:sSub>
                      <m:sSubPr>
                        <m:ctrlPr>
                          <a:rPr lang="en-US" sz="2000" i="1"/>
                        </m:ctrlPr>
                      </m:sSubPr>
                      <m:e>
                        <m:r>
                          <a:rPr lang="en-US" sz="2000" b="1" i="1"/>
                          <m:t>𝐱</m:t>
                        </m:r>
                      </m:e>
                      <m:sub>
                        <m:r>
                          <a:rPr lang="en-US" sz="2000" i="1"/>
                          <m:t>𝑠</m:t>
                        </m:r>
                      </m:sub>
                    </m:sSub>
                    <m:r>
                      <a:rPr lang="en-US" sz="2000" i="1"/>
                      <m:t>=[0, 0.5, 0.68, 1.0]</m:t>
                    </m:r>
                  </m:oMath>
                </a14:m>
                <a:endParaRPr lang="en-US" sz="2000" dirty="0"/>
              </a:p>
              <a:p>
                <a:r>
                  <a:rPr lang="en-US" sz="2000" dirty="0"/>
                  <a:t>Replace Line 2 and 4 by</a:t>
                </a:r>
              </a:p>
              <a:p>
                <a:endParaRPr lang="en-US" sz="2000" dirty="0"/>
              </a:p>
              <a:p>
                <a:r>
                  <a:rPr lang="en-US" sz="2000" dirty="0"/>
                  <a:t>initial four samples, </a:t>
                </a:r>
                <a14:m>
                  <m:oMath xmlns:m="http://schemas.openxmlformats.org/officeDocument/2006/math">
                    <m:sSub>
                      <m:sSubPr>
                        <m:ctrlPr>
                          <a:rPr lang="en-US" sz="2000" i="1"/>
                        </m:ctrlPr>
                      </m:sSubPr>
                      <m:e>
                        <m:r>
                          <a:rPr lang="en-US" sz="2000" i="1"/>
                          <m:t>𝑦</m:t>
                        </m:r>
                      </m:e>
                      <m:sub>
                        <m:r>
                          <m:rPr>
                            <m:sty m:val="p"/>
                          </m:rPr>
                          <a:rPr lang="en-US" sz="2000"/>
                          <m:t>PBS</m:t>
                        </m:r>
                      </m:sub>
                    </m:sSub>
                    <m:r>
                      <a:rPr lang="en-US" sz="2000" i="1"/>
                      <m:t>=−3.68</m:t>
                    </m:r>
                  </m:oMath>
                </a14:m>
                <a:r>
                  <a:rPr lang="en-US" sz="2000" dirty="0"/>
                  <a:t> at </a:t>
                </a:r>
                <a14:m>
                  <m:oMath xmlns:m="http://schemas.openxmlformats.org/officeDocument/2006/math">
                    <m:sSub>
                      <m:sSubPr>
                        <m:ctrlPr>
                          <a:rPr lang="en-US" sz="2000" i="1"/>
                        </m:ctrlPr>
                      </m:sSubPr>
                      <m:e>
                        <m:r>
                          <a:rPr lang="en-US" sz="2000" i="1"/>
                          <m:t>𝑥</m:t>
                        </m:r>
                      </m:e>
                      <m:sub>
                        <m:r>
                          <m:rPr>
                            <m:sty m:val="p"/>
                          </m:rPr>
                          <a:rPr lang="en-US" sz="2000"/>
                          <m:t>PBS</m:t>
                        </m:r>
                      </m:sub>
                    </m:sSub>
                    <m:r>
                      <a:rPr lang="en-US" sz="2000" i="1"/>
                      <m:t>=0.68</m:t>
                    </m:r>
                  </m:oMath>
                </a14:m>
                <a:endParaRPr lang="en-US" sz="2000" dirty="0"/>
              </a:p>
              <a:p>
                <a:pPr lvl="1"/>
                <a:r>
                  <a:rPr lang="en-US" dirty="0"/>
                  <a:t>Max EI at </a:t>
                </a:r>
                <a14:m>
                  <m:oMath xmlns:m="http://schemas.openxmlformats.org/officeDocument/2006/math">
                    <m:sSub>
                      <m:sSubPr>
                        <m:ctrlPr>
                          <a:rPr lang="en-US" i="1"/>
                        </m:ctrlPr>
                      </m:sSubPr>
                      <m:e>
                        <m:r>
                          <a:rPr lang="en-US" i="1"/>
                          <m:t>𝑥</m:t>
                        </m:r>
                      </m:e>
                      <m:sub>
                        <m:r>
                          <m:rPr>
                            <m:sty m:val="p"/>
                          </m:rPr>
                          <a:rPr lang="en-US"/>
                          <m:t>new</m:t>
                        </m:r>
                      </m:sub>
                    </m:sSub>
                    <m:r>
                      <a:rPr lang="en-US" i="1"/>
                      <m:t>=0.246</m:t>
                    </m:r>
                  </m:oMath>
                </a14:m>
                <a:r>
                  <a:rPr lang="en-US" dirty="0"/>
                  <a:t> (exploration)</a:t>
                </a:r>
              </a:p>
              <a:p>
                <a:pPr lvl="1"/>
                <a:r>
                  <a:rPr lang="en-US" dirty="0"/>
                  <a:t>Next iteration, max EI at </a:t>
                </a:r>
                <a14:m>
                  <m:oMath xmlns:m="http://schemas.openxmlformats.org/officeDocument/2006/math">
                    <m:sSub>
                      <m:sSubPr>
                        <m:ctrlPr>
                          <a:rPr lang="en-US" i="1"/>
                        </m:ctrlPr>
                      </m:sSubPr>
                      <m:e>
                        <m:r>
                          <a:rPr lang="en-US" i="1"/>
                          <m:t>𝑥</m:t>
                        </m:r>
                      </m:e>
                      <m:sub>
                        <m:r>
                          <m:rPr>
                            <m:sty m:val="p"/>
                          </m:rPr>
                          <a:rPr lang="en-US"/>
                          <m:t>new</m:t>
                        </m:r>
                      </m:sub>
                    </m:sSub>
                    <m:r>
                      <a:rPr lang="en-US" i="1"/>
                      <m:t>=0.626</m:t>
                    </m:r>
                  </m:oMath>
                </a14:m>
                <a:r>
                  <a:rPr lang="en-US" dirty="0"/>
                  <a:t> (exploitation)</a:t>
                </a:r>
              </a:p>
              <a:p>
                <a:pPr lvl="1"/>
                <a:r>
                  <a:rPr lang="en-US" dirty="0"/>
                  <a:t>After 7th sample, </a:t>
                </a:r>
                <a14:m>
                  <m:oMath xmlns:m="http://schemas.openxmlformats.org/officeDocument/2006/math">
                    <m:sSub>
                      <m:sSubPr>
                        <m:ctrlPr>
                          <a:rPr lang="en-US" i="1"/>
                        </m:ctrlPr>
                      </m:sSubPr>
                      <m:e>
                        <m:r>
                          <a:rPr lang="en-US" i="1"/>
                          <m:t>𝑥</m:t>
                        </m:r>
                      </m:e>
                      <m:sub>
                        <m:r>
                          <m:rPr>
                            <m:sty m:val="p"/>
                          </m:rPr>
                          <a:rPr lang="en-US"/>
                          <m:t>new</m:t>
                        </m:r>
                      </m:sub>
                    </m:sSub>
                    <m:r>
                      <a:rPr lang="en-US" i="1"/>
                      <m:t>=0.761</m:t>
                    </m:r>
                  </m:oMath>
                </a14:m>
                <a:r>
                  <a:rPr lang="en-US" dirty="0"/>
                  <a:t>, </a:t>
                </a:r>
                <a14:m>
                  <m:oMath xmlns:m="http://schemas.openxmlformats.org/officeDocument/2006/math">
                    <m:sSub>
                      <m:sSubPr>
                        <m:ctrlPr>
                          <a:rPr lang="en-US" i="1"/>
                        </m:ctrlPr>
                      </m:sSubPr>
                      <m:e>
                        <m:r>
                          <a:rPr lang="en-US" i="1"/>
                          <m:t>𝑦</m:t>
                        </m:r>
                      </m:e>
                      <m:sub>
                        <m:r>
                          <m:rPr>
                            <m:sty m:val="p"/>
                          </m:rPr>
                          <a:rPr lang="en-US"/>
                          <m:t>PBS</m:t>
                        </m:r>
                      </m:sub>
                    </m:sSub>
                    <m:r>
                      <a:rPr lang="en-US" i="1"/>
                      <m:t>=−6.01</m:t>
                    </m:r>
                  </m:oMath>
                </a14:m>
                <a:endParaRPr lang="en-US" dirty="0"/>
              </a:p>
            </p:txBody>
          </p:sp>
        </mc:Choice>
        <mc:Fallback>
          <p:sp>
            <p:nvSpPr>
              <p:cNvPr id="2" name="Text Placeholder 1">
                <a:extLst>
                  <a:ext uri="{FF2B5EF4-FFF2-40B4-BE49-F238E27FC236}">
                    <a16:creationId xmlns:a16="http://schemas.microsoft.com/office/drawing/2014/main" id="{05070776-C22E-ABE4-5306-A458BDAA0BE5}"/>
                  </a:ext>
                </a:extLst>
              </p:cNvPr>
              <p:cNvSpPr>
                <a:spLocks noGrp="1" noRot="1" noChangeAspect="1" noMove="1" noResize="1" noEditPoints="1" noAdjustHandles="1" noChangeArrowheads="1" noChangeShapeType="1" noTextEdit="1"/>
              </p:cNvSpPr>
              <p:nvPr>
                <p:ph type="body" sz="quarter" idx="10"/>
              </p:nvPr>
            </p:nvSpPr>
            <p:spPr>
              <a:xfrm>
                <a:off x="304800" y="774200"/>
                <a:ext cx="8534400" cy="3474666"/>
              </a:xfrm>
              <a:blipFill>
                <a:blip r:embed="rId2"/>
                <a:stretch>
                  <a:fillRect l="-643" t="-1579" b="-70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02322AD-BEF3-3DA5-2E3D-DA5D6133EEDC}"/>
              </a:ext>
            </a:extLst>
          </p:cNvPr>
          <p:cNvSpPr>
            <a:spLocks noGrp="1"/>
          </p:cNvSpPr>
          <p:nvPr>
            <p:ph type="title"/>
          </p:nvPr>
        </p:nvSpPr>
        <p:spPr/>
        <p:txBody>
          <a:bodyPr>
            <a:normAutofit fontScale="90000"/>
          </a:bodyPr>
          <a:lstStyle/>
          <a:p>
            <a:r>
              <a:rPr lang="en-US" dirty="0"/>
              <a:t>Ex10.7) EGO with Kriging 1D Function</a:t>
            </a:r>
          </a:p>
        </p:txBody>
      </p:sp>
      <p:sp>
        <p:nvSpPr>
          <p:cNvPr id="5" name="TextBox 4">
            <a:extLst>
              <a:ext uri="{FF2B5EF4-FFF2-40B4-BE49-F238E27FC236}">
                <a16:creationId xmlns:a16="http://schemas.microsoft.com/office/drawing/2014/main" id="{8CC20F3D-5069-ACD4-3045-2F1BD093D641}"/>
              </a:ext>
            </a:extLst>
          </p:cNvPr>
          <p:cNvSpPr txBox="1"/>
          <p:nvPr/>
        </p:nvSpPr>
        <p:spPr>
          <a:xfrm>
            <a:off x="1000871" y="1650044"/>
            <a:ext cx="7157729" cy="461665"/>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xs=[0 0.5 0.68 1]';ys=EGOfn(xs);                     % Initial sample pairs</a:t>
            </a:r>
          </a:p>
          <a:p>
            <a:r>
              <a:rPr lang="en-US" sz="1200" noProof="1">
                <a:latin typeface="Courier New" panose="02070309020205020404" pitchFamily="49" charset="0"/>
                <a:cs typeface="Courier New" panose="02070309020205020404" pitchFamily="49" charset="0"/>
              </a:rPr>
              <a:t>[xs, ys, yp, ysig, nb]=EGO(xs,ys,xp,0,20,[0; 1],0);</a:t>
            </a:r>
          </a:p>
        </p:txBody>
      </p:sp>
      <mc:AlternateContent xmlns:mc="http://schemas.openxmlformats.org/markup-compatibility/2006">
        <mc:Choice xmlns:a14="http://schemas.microsoft.com/office/drawing/2010/main" Requires="a14">
          <p:graphicFrame>
            <p:nvGraphicFramePr>
              <p:cNvPr id="7" name="Table 6">
                <a:extLst>
                  <a:ext uri="{FF2B5EF4-FFF2-40B4-BE49-F238E27FC236}">
                    <a16:creationId xmlns:a16="http://schemas.microsoft.com/office/drawing/2014/main" id="{6A582A86-0C0E-CE7B-97F3-3E5535B16CD7}"/>
                  </a:ext>
                </a:extLst>
              </p:cNvPr>
              <p:cNvGraphicFramePr>
                <a:graphicFrameLocks noGrp="1"/>
              </p:cNvGraphicFramePr>
              <p:nvPr>
                <p:extLst>
                  <p:ext uri="{D42A27DB-BD31-4B8C-83A1-F6EECF244321}">
                    <p14:modId xmlns:p14="http://schemas.microsoft.com/office/powerpoint/2010/main" val="2913453730"/>
                  </p:ext>
                </p:extLst>
              </p:nvPr>
            </p:nvGraphicFramePr>
            <p:xfrm>
              <a:off x="313404" y="4647628"/>
              <a:ext cx="8271670" cy="1535580"/>
            </p:xfrm>
            <a:graphic>
              <a:graphicData uri="http://schemas.openxmlformats.org/drawingml/2006/table">
                <a:tbl>
                  <a:tblPr firstRow="1" firstCol="1" bandRow="1">
                    <a:tableStyleId>{5C22544A-7EE6-4342-B048-85BDC9FD1C3A}</a:tableStyleId>
                  </a:tblPr>
                  <a:tblGrid>
                    <a:gridCol w="873576">
                      <a:extLst>
                        <a:ext uri="{9D8B030D-6E8A-4147-A177-3AD203B41FA5}">
                          <a16:colId xmlns:a16="http://schemas.microsoft.com/office/drawing/2014/main" val="2143150969"/>
                        </a:ext>
                      </a:extLst>
                    </a:gridCol>
                    <a:gridCol w="914525">
                      <a:extLst>
                        <a:ext uri="{9D8B030D-6E8A-4147-A177-3AD203B41FA5}">
                          <a16:colId xmlns:a16="http://schemas.microsoft.com/office/drawing/2014/main" val="738410271"/>
                        </a:ext>
                      </a:extLst>
                    </a:gridCol>
                    <a:gridCol w="917937">
                      <a:extLst>
                        <a:ext uri="{9D8B030D-6E8A-4147-A177-3AD203B41FA5}">
                          <a16:colId xmlns:a16="http://schemas.microsoft.com/office/drawing/2014/main" val="269145118"/>
                        </a:ext>
                      </a:extLst>
                    </a:gridCol>
                    <a:gridCol w="928174">
                      <a:extLst>
                        <a:ext uri="{9D8B030D-6E8A-4147-A177-3AD203B41FA5}">
                          <a16:colId xmlns:a16="http://schemas.microsoft.com/office/drawing/2014/main" val="4215134592"/>
                        </a:ext>
                      </a:extLst>
                    </a:gridCol>
                    <a:gridCol w="943530">
                      <a:extLst>
                        <a:ext uri="{9D8B030D-6E8A-4147-A177-3AD203B41FA5}">
                          <a16:colId xmlns:a16="http://schemas.microsoft.com/office/drawing/2014/main" val="1123557312"/>
                        </a:ext>
                      </a:extLst>
                    </a:gridCol>
                    <a:gridCol w="964004">
                      <a:extLst>
                        <a:ext uri="{9D8B030D-6E8A-4147-A177-3AD203B41FA5}">
                          <a16:colId xmlns:a16="http://schemas.microsoft.com/office/drawing/2014/main" val="133676002"/>
                        </a:ext>
                      </a:extLst>
                    </a:gridCol>
                    <a:gridCol w="921350">
                      <a:extLst>
                        <a:ext uri="{9D8B030D-6E8A-4147-A177-3AD203B41FA5}">
                          <a16:colId xmlns:a16="http://schemas.microsoft.com/office/drawing/2014/main" val="1021722351"/>
                        </a:ext>
                      </a:extLst>
                    </a:gridCol>
                    <a:gridCol w="892344">
                      <a:extLst>
                        <a:ext uri="{9D8B030D-6E8A-4147-A177-3AD203B41FA5}">
                          <a16:colId xmlns:a16="http://schemas.microsoft.com/office/drawing/2014/main" val="2651347406"/>
                        </a:ext>
                      </a:extLst>
                    </a:gridCol>
                    <a:gridCol w="916230">
                      <a:extLst>
                        <a:ext uri="{9D8B030D-6E8A-4147-A177-3AD203B41FA5}">
                          <a16:colId xmlns:a16="http://schemas.microsoft.com/office/drawing/2014/main" val="403748695"/>
                        </a:ext>
                      </a:extLst>
                    </a:gridCol>
                  </a:tblGrid>
                  <a:tr h="255930">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𝑛</m:t>
                                    </m:r>
                                  </m:e>
                                  <m:sub>
                                    <m:r>
                                      <a:rPr lang="en-US" sz="1500">
                                        <a:effectLst/>
                                      </a:rPr>
                                      <m:t>𝑦</m:t>
                                    </m:r>
                                  </m:sub>
                                </m:sSub>
                              </m:oMath>
                            </m:oMathPara>
                          </a14:m>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𝑥</m:t>
                                    </m:r>
                                  </m:e>
                                  <m:sub>
                                    <m:r>
                                      <m:rPr>
                                        <m:sty m:val="p"/>
                                      </m:rPr>
                                      <a:rPr lang="en-US" sz="1500">
                                        <a:effectLst/>
                                      </a:rPr>
                                      <m:t>PBS</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𝑦</m:t>
                                    </m:r>
                                  </m:e>
                                  <m:sub>
                                    <m:r>
                                      <m:rPr>
                                        <m:sty m:val="p"/>
                                      </m:rPr>
                                      <a:rPr lang="en-US" sz="1500">
                                        <a:effectLst/>
                                      </a:rPr>
                                      <m:t>PBS</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𝑥</m:t>
                                    </m:r>
                                  </m:e>
                                  <m:sub>
                                    <m:r>
                                      <m:rPr>
                                        <m:sty m:val="p"/>
                                      </m:rPr>
                                      <a:rPr lang="en-US" sz="1500">
                                        <a:effectLst/>
                                      </a:rPr>
                                      <m:t>EI</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𝑦</m:t>
                                    </m:r>
                                  </m:e>
                                  <m:sub>
                                    <m:r>
                                      <m:rPr>
                                        <m:sty m:val="p"/>
                                      </m:rPr>
                                      <a:rPr lang="en-US" sz="1500">
                                        <a:effectLst/>
                                      </a:rPr>
                                      <m:t>EI</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500">
                                        <a:effectLst/>
                                      </a:rPr>
                                    </m:ctrlPr>
                                  </m:funcPr>
                                  <m:fName>
                                    <m:r>
                                      <m:rPr>
                                        <m:sty m:val="p"/>
                                      </m:rPr>
                                      <a:rPr lang="en-US" sz="1500">
                                        <a:effectLst/>
                                      </a:rPr>
                                      <m:t>max</m:t>
                                    </m:r>
                                  </m:fName>
                                  <m:e>
                                    <m:r>
                                      <a:rPr lang="en-US" sz="1500">
                                        <a:effectLst/>
                                      </a:rPr>
                                      <m:t>𝐸𝐼</m:t>
                                    </m:r>
                                  </m:e>
                                </m:func>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𝑒</m:t>
                                    </m:r>
                                  </m:e>
                                  <m:sub>
                                    <m:r>
                                      <m:rPr>
                                        <m:sty m:val="p"/>
                                      </m:rPr>
                                      <a:rPr lang="en-US" sz="1500">
                                        <a:effectLst/>
                                      </a:rPr>
                                      <m:t>RMS</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𝑒</m:t>
                                    </m:r>
                                  </m:e>
                                  <m:sub>
                                    <m:r>
                                      <m:rPr>
                                        <m:sty m:val="p"/>
                                      </m:rPr>
                                      <a:rPr lang="en-US" sz="1500">
                                        <a:effectLst/>
                                      </a:rPr>
                                      <m:t>av</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500">
                                        <a:effectLst/>
                                      </a:rPr>
                                    </m:ctrlPr>
                                  </m:sSubPr>
                                  <m:e>
                                    <m:r>
                                      <a:rPr lang="en-US" sz="1500">
                                        <a:effectLst/>
                                      </a:rPr>
                                      <m:t>𝑒</m:t>
                                    </m:r>
                                  </m:e>
                                  <m:sub>
                                    <m:r>
                                      <m:rPr>
                                        <m:sty m:val="p"/>
                                      </m:rPr>
                                      <a:rPr lang="en-US" sz="1500">
                                        <a:effectLst/>
                                      </a:rPr>
                                      <m:t>max</m:t>
                                    </m:r>
                                  </m:sub>
                                </m:sSub>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3137121617"/>
                      </a:ext>
                    </a:extLst>
                  </a:tr>
                  <a:tr h="255930">
                    <a:tc>
                      <a:txBody>
                        <a:bodyPr/>
                        <a:lstStyle/>
                        <a:p>
                          <a:pPr marL="0" marR="0" algn="ctr">
                            <a:lnSpc>
                              <a:spcPts val="1500"/>
                            </a:lnSpc>
                            <a:buNone/>
                            <a:tabLst>
                              <a:tab pos="228600" algn="l"/>
                              <a:tab pos="2971800" algn="ctr"/>
                              <a:tab pos="5943600" algn="r"/>
                            </a:tabLst>
                          </a:pPr>
                          <a:r>
                            <a:rPr lang="en-US" sz="1500">
                              <a:effectLst/>
                            </a:rPr>
                            <a:t>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−3.68</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0.246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−0.238</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0.099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4.07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3.49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7.94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461031942"/>
                      </a:ext>
                    </a:extLst>
                  </a:tr>
                  <a:tr h="255930">
                    <a:tc>
                      <a:txBody>
                        <a:bodyPr/>
                        <a:lstStyle/>
                        <a:p>
                          <a:pPr marL="0" marR="0" algn="ctr">
                            <a:lnSpc>
                              <a:spcPts val="1500"/>
                            </a:lnSpc>
                            <a:buNone/>
                            <a:tabLst>
                              <a:tab pos="228600" algn="l"/>
                              <a:tab pos="2971800" algn="ctr"/>
                              <a:tab pos="5943600" algn="r"/>
                            </a:tabLst>
                          </a:pPr>
                          <a:r>
                            <a:rPr lang="en-US" sz="1500">
                              <a:effectLst/>
                            </a:rPr>
                            <a:t>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−3.68</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0.626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−1.11</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0.0755</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3.04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2.15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7.6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1882473403"/>
                      </a:ext>
                    </a:extLst>
                  </a:tr>
                  <a:tr h="255930">
                    <a:tc>
                      <a:txBody>
                        <a:bodyPr/>
                        <a:lstStyle/>
                        <a:p>
                          <a:pPr marL="0" marR="0" algn="ctr">
                            <a:lnSpc>
                              <a:spcPts val="1500"/>
                            </a:lnSpc>
                            <a:buNone/>
                            <a:tabLst>
                              <a:tab pos="228600" algn="l"/>
                              <a:tab pos="2971800" algn="ctr"/>
                              <a:tab pos="5943600" algn="r"/>
                            </a:tabLst>
                          </a:pPr>
                          <a:r>
                            <a:rPr lang="en-US" sz="1500">
                              <a:effectLst/>
                            </a:rPr>
                            <a:t>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−3.68</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−5.92</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0.138</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1.86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1.31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4.54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1192272602"/>
                      </a:ext>
                    </a:extLst>
                  </a:tr>
                  <a:tr h="255930">
                    <a:tc>
                      <a:txBody>
                        <a:bodyPr/>
                        <a:lstStyle/>
                        <a:p>
                          <a:pPr marL="0" marR="0" algn="ctr">
                            <a:lnSpc>
                              <a:spcPts val="1500"/>
                            </a:lnSpc>
                            <a:buNone/>
                            <a:tabLst>
                              <a:tab pos="228600" algn="l"/>
                              <a:tab pos="2971800" algn="ctr"/>
                              <a:tab pos="5943600" algn="r"/>
                            </a:tabLst>
                          </a:pPr>
                          <a:r>
                            <a:rPr lang="en-US" sz="1500">
                              <a:effectLst/>
                            </a:rPr>
                            <a:t>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−5.92</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−6.01</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0.0172</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1.2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0.845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2.64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1810998963"/>
                      </a:ext>
                    </a:extLst>
                  </a:tr>
                  <a:tr h="255930">
                    <a:tc>
                      <a:txBody>
                        <a:bodyPr/>
                        <a:lstStyle/>
                        <a:p>
                          <a:pPr marL="0" marR="0" algn="ctr">
                            <a:lnSpc>
                              <a:spcPts val="1500"/>
                            </a:lnSpc>
                            <a:buNone/>
                            <a:tabLst>
                              <a:tab pos="228600" algn="l"/>
                              <a:tab pos="2971800" algn="ctr"/>
                              <a:tab pos="5943600" algn="r"/>
                            </a:tabLst>
                          </a:pPr>
                          <a:r>
                            <a:rPr lang="en-US" sz="1500">
                              <a:effectLst/>
                            </a:rPr>
                            <a:t>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500">
                                    <a:effectLst/>
                                  </a:rPr>
                                  <m:t>−6.01</m:t>
                                </m:r>
                              </m:oMath>
                            </m:oMathPara>
                          </a14:m>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0.767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0.46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dirty="0">
                              <a:effectLst/>
                            </a:rPr>
                            <a:t>2.01</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2903936302"/>
                      </a:ext>
                    </a:extLst>
                  </a:tr>
                </a:tbl>
              </a:graphicData>
            </a:graphic>
          </p:graphicFrame>
        </mc:Choice>
        <mc:Fallback>
          <p:graphicFrame>
            <p:nvGraphicFramePr>
              <p:cNvPr id="7" name="Table 6">
                <a:extLst>
                  <a:ext uri="{FF2B5EF4-FFF2-40B4-BE49-F238E27FC236}">
                    <a16:creationId xmlns:a16="http://schemas.microsoft.com/office/drawing/2014/main" id="{6A582A86-0C0E-CE7B-97F3-3E5535B16CD7}"/>
                  </a:ext>
                </a:extLst>
              </p:cNvPr>
              <p:cNvGraphicFramePr>
                <a:graphicFrameLocks noGrp="1"/>
              </p:cNvGraphicFramePr>
              <p:nvPr>
                <p:extLst>
                  <p:ext uri="{D42A27DB-BD31-4B8C-83A1-F6EECF244321}">
                    <p14:modId xmlns:p14="http://schemas.microsoft.com/office/powerpoint/2010/main" val="2913453730"/>
                  </p:ext>
                </p:extLst>
              </p:nvPr>
            </p:nvGraphicFramePr>
            <p:xfrm>
              <a:off x="313404" y="4647628"/>
              <a:ext cx="8271670" cy="1535580"/>
            </p:xfrm>
            <a:graphic>
              <a:graphicData uri="http://schemas.openxmlformats.org/drawingml/2006/table">
                <a:tbl>
                  <a:tblPr firstRow="1" firstCol="1" bandRow="1">
                    <a:tableStyleId>{5C22544A-7EE6-4342-B048-85BDC9FD1C3A}</a:tableStyleId>
                  </a:tblPr>
                  <a:tblGrid>
                    <a:gridCol w="873576">
                      <a:extLst>
                        <a:ext uri="{9D8B030D-6E8A-4147-A177-3AD203B41FA5}">
                          <a16:colId xmlns:a16="http://schemas.microsoft.com/office/drawing/2014/main" val="2143150969"/>
                        </a:ext>
                      </a:extLst>
                    </a:gridCol>
                    <a:gridCol w="914525">
                      <a:extLst>
                        <a:ext uri="{9D8B030D-6E8A-4147-A177-3AD203B41FA5}">
                          <a16:colId xmlns:a16="http://schemas.microsoft.com/office/drawing/2014/main" val="738410271"/>
                        </a:ext>
                      </a:extLst>
                    </a:gridCol>
                    <a:gridCol w="917937">
                      <a:extLst>
                        <a:ext uri="{9D8B030D-6E8A-4147-A177-3AD203B41FA5}">
                          <a16:colId xmlns:a16="http://schemas.microsoft.com/office/drawing/2014/main" val="269145118"/>
                        </a:ext>
                      </a:extLst>
                    </a:gridCol>
                    <a:gridCol w="928174">
                      <a:extLst>
                        <a:ext uri="{9D8B030D-6E8A-4147-A177-3AD203B41FA5}">
                          <a16:colId xmlns:a16="http://schemas.microsoft.com/office/drawing/2014/main" val="4215134592"/>
                        </a:ext>
                      </a:extLst>
                    </a:gridCol>
                    <a:gridCol w="943530">
                      <a:extLst>
                        <a:ext uri="{9D8B030D-6E8A-4147-A177-3AD203B41FA5}">
                          <a16:colId xmlns:a16="http://schemas.microsoft.com/office/drawing/2014/main" val="1123557312"/>
                        </a:ext>
                      </a:extLst>
                    </a:gridCol>
                    <a:gridCol w="964004">
                      <a:extLst>
                        <a:ext uri="{9D8B030D-6E8A-4147-A177-3AD203B41FA5}">
                          <a16:colId xmlns:a16="http://schemas.microsoft.com/office/drawing/2014/main" val="133676002"/>
                        </a:ext>
                      </a:extLst>
                    </a:gridCol>
                    <a:gridCol w="921350">
                      <a:extLst>
                        <a:ext uri="{9D8B030D-6E8A-4147-A177-3AD203B41FA5}">
                          <a16:colId xmlns:a16="http://schemas.microsoft.com/office/drawing/2014/main" val="1021722351"/>
                        </a:ext>
                      </a:extLst>
                    </a:gridCol>
                    <a:gridCol w="892344">
                      <a:extLst>
                        <a:ext uri="{9D8B030D-6E8A-4147-A177-3AD203B41FA5}">
                          <a16:colId xmlns:a16="http://schemas.microsoft.com/office/drawing/2014/main" val="2651347406"/>
                        </a:ext>
                      </a:extLst>
                    </a:gridCol>
                    <a:gridCol w="916230">
                      <a:extLst>
                        <a:ext uri="{9D8B030D-6E8A-4147-A177-3AD203B41FA5}">
                          <a16:colId xmlns:a16="http://schemas.microsoft.com/office/drawing/2014/main" val="403748695"/>
                        </a:ext>
                      </a:extLst>
                    </a:gridCol>
                  </a:tblGrid>
                  <a:tr h="255930">
                    <a:tc>
                      <a:txBody>
                        <a:bodyPr/>
                        <a:lstStyle/>
                        <a:p>
                          <a:endParaRPr lang="en-US"/>
                        </a:p>
                      </a:txBody>
                      <a:tcPr marL="92135" marR="92135" marT="0" marB="0" anchor="ctr">
                        <a:blipFill>
                          <a:blip r:embed="rId3"/>
                          <a:stretch>
                            <a:fillRect l="-699" t="-2381" r="-852448" b="-533333"/>
                          </a:stretch>
                        </a:blipFill>
                      </a:tcPr>
                    </a:tc>
                    <a:tc>
                      <a:txBody>
                        <a:bodyPr/>
                        <a:lstStyle/>
                        <a:p>
                          <a:endParaRPr lang="en-US"/>
                        </a:p>
                      </a:txBody>
                      <a:tcPr marL="92135" marR="92135" marT="0" marB="0" anchor="ctr">
                        <a:blipFill>
                          <a:blip r:embed="rId3"/>
                          <a:stretch>
                            <a:fillRect l="-95364" t="-2381" r="-707285" b="-533333"/>
                          </a:stretch>
                        </a:blipFill>
                      </a:tcPr>
                    </a:tc>
                    <a:tc>
                      <a:txBody>
                        <a:bodyPr/>
                        <a:lstStyle/>
                        <a:p>
                          <a:endParaRPr lang="en-US"/>
                        </a:p>
                      </a:txBody>
                      <a:tcPr marL="92135" marR="92135" marT="0" marB="0" anchor="ctr">
                        <a:blipFill>
                          <a:blip r:embed="rId3"/>
                          <a:stretch>
                            <a:fillRect l="-196667" t="-2381" r="-612000" b="-533333"/>
                          </a:stretch>
                        </a:blipFill>
                      </a:tcPr>
                    </a:tc>
                    <a:tc>
                      <a:txBody>
                        <a:bodyPr/>
                        <a:lstStyle/>
                        <a:p>
                          <a:endParaRPr lang="en-US"/>
                        </a:p>
                      </a:txBody>
                      <a:tcPr marL="92135" marR="92135" marT="0" marB="0" anchor="ctr">
                        <a:blipFill>
                          <a:blip r:embed="rId3"/>
                          <a:stretch>
                            <a:fillRect l="-290850" t="-2381" r="-500000" b="-533333"/>
                          </a:stretch>
                        </a:blipFill>
                      </a:tcPr>
                    </a:tc>
                    <a:tc>
                      <a:txBody>
                        <a:bodyPr/>
                        <a:lstStyle/>
                        <a:p>
                          <a:endParaRPr lang="en-US"/>
                        </a:p>
                      </a:txBody>
                      <a:tcPr marL="92135" marR="92135" marT="0" marB="0" anchor="ctr">
                        <a:blipFill>
                          <a:blip r:embed="rId3"/>
                          <a:stretch>
                            <a:fillRect l="-385806" t="-2381" r="-393548" b="-533333"/>
                          </a:stretch>
                        </a:blipFill>
                      </a:tcPr>
                    </a:tc>
                    <a:tc>
                      <a:txBody>
                        <a:bodyPr/>
                        <a:lstStyle/>
                        <a:p>
                          <a:endParaRPr lang="en-US"/>
                        </a:p>
                      </a:txBody>
                      <a:tcPr marL="92135" marR="92135" marT="0" marB="0" anchor="ctr">
                        <a:blipFill>
                          <a:blip r:embed="rId3"/>
                          <a:stretch>
                            <a:fillRect l="-476582" t="-2381" r="-286076" b="-533333"/>
                          </a:stretch>
                        </a:blipFill>
                      </a:tcPr>
                    </a:tc>
                    <a:tc>
                      <a:txBody>
                        <a:bodyPr/>
                        <a:lstStyle/>
                        <a:p>
                          <a:endParaRPr lang="en-US"/>
                        </a:p>
                      </a:txBody>
                      <a:tcPr marL="92135" marR="92135" marT="0" marB="0" anchor="ctr">
                        <a:blipFill>
                          <a:blip r:embed="rId3"/>
                          <a:stretch>
                            <a:fillRect l="-603311" t="-2381" r="-199338" b="-533333"/>
                          </a:stretch>
                        </a:blipFill>
                      </a:tcPr>
                    </a:tc>
                    <a:tc>
                      <a:txBody>
                        <a:bodyPr/>
                        <a:lstStyle/>
                        <a:p>
                          <a:endParaRPr lang="en-US"/>
                        </a:p>
                      </a:txBody>
                      <a:tcPr marL="92135" marR="92135" marT="0" marB="0" anchor="ctr">
                        <a:blipFill>
                          <a:blip r:embed="rId3"/>
                          <a:stretch>
                            <a:fillRect l="-722449" t="-2381" r="-104762" b="-533333"/>
                          </a:stretch>
                        </a:blipFill>
                      </a:tcPr>
                    </a:tc>
                    <a:tc>
                      <a:txBody>
                        <a:bodyPr/>
                        <a:lstStyle/>
                        <a:p>
                          <a:endParaRPr lang="en-US"/>
                        </a:p>
                      </a:txBody>
                      <a:tcPr marL="92135" marR="92135" marT="0" marB="0" anchor="ctr">
                        <a:blipFill>
                          <a:blip r:embed="rId3"/>
                          <a:stretch>
                            <a:fillRect l="-806000" t="-2381" r="-2667" b="-533333"/>
                          </a:stretch>
                        </a:blipFill>
                      </a:tcPr>
                    </a:tc>
                    <a:extLst>
                      <a:ext uri="{0D108BD9-81ED-4DB2-BD59-A6C34878D82A}">
                        <a16:rowId xmlns:a16="http://schemas.microsoft.com/office/drawing/2014/main" val="3137121617"/>
                      </a:ext>
                    </a:extLst>
                  </a:tr>
                  <a:tr h="255930">
                    <a:tc>
                      <a:txBody>
                        <a:bodyPr/>
                        <a:lstStyle/>
                        <a:p>
                          <a:pPr marL="0" marR="0" algn="ctr">
                            <a:lnSpc>
                              <a:spcPts val="1500"/>
                            </a:lnSpc>
                            <a:buNone/>
                            <a:tabLst>
                              <a:tab pos="228600" algn="l"/>
                              <a:tab pos="2971800" algn="ctr"/>
                              <a:tab pos="5943600" algn="r"/>
                            </a:tabLst>
                          </a:pPr>
                          <a:r>
                            <a:rPr lang="en-US" sz="1500">
                              <a:effectLst/>
                            </a:rPr>
                            <a:t>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196667" t="-102381" r="-612000" b="-433333"/>
                          </a:stretch>
                        </a:blipFill>
                      </a:tcPr>
                    </a:tc>
                    <a:tc>
                      <a:txBody>
                        <a:bodyPr/>
                        <a:lstStyle/>
                        <a:p>
                          <a:pPr marL="0" marR="0" algn="ctr">
                            <a:lnSpc>
                              <a:spcPts val="1500"/>
                            </a:lnSpc>
                            <a:buNone/>
                            <a:tabLst>
                              <a:tab pos="228600" algn="l"/>
                              <a:tab pos="2971800" algn="ctr"/>
                              <a:tab pos="5943600" algn="r"/>
                            </a:tabLst>
                          </a:pPr>
                          <a:r>
                            <a:rPr lang="en-US" sz="1500">
                              <a:effectLst/>
                            </a:rPr>
                            <a:t>0.246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385806" t="-102381" r="-393548" b="-433333"/>
                          </a:stretch>
                        </a:blipFill>
                      </a:tcPr>
                    </a:tc>
                    <a:tc>
                      <a:txBody>
                        <a:bodyPr/>
                        <a:lstStyle/>
                        <a:p>
                          <a:pPr marL="0" marR="0" algn="ctr">
                            <a:lnSpc>
                              <a:spcPts val="1500"/>
                            </a:lnSpc>
                            <a:buNone/>
                            <a:tabLst>
                              <a:tab pos="228600" algn="l"/>
                              <a:tab pos="2971800" algn="ctr"/>
                              <a:tab pos="5943600" algn="r"/>
                            </a:tabLst>
                          </a:pPr>
                          <a:r>
                            <a:rPr lang="en-US" sz="1500">
                              <a:effectLst/>
                            </a:rPr>
                            <a:t>0.099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4.07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3.49</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7.94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461031942"/>
                      </a:ext>
                    </a:extLst>
                  </a:tr>
                  <a:tr h="255930">
                    <a:tc>
                      <a:txBody>
                        <a:bodyPr/>
                        <a:lstStyle/>
                        <a:p>
                          <a:pPr marL="0" marR="0" algn="ctr">
                            <a:lnSpc>
                              <a:spcPts val="1500"/>
                            </a:lnSpc>
                            <a:buNone/>
                            <a:tabLst>
                              <a:tab pos="228600" algn="l"/>
                              <a:tab pos="2971800" algn="ctr"/>
                              <a:tab pos="5943600" algn="r"/>
                            </a:tabLst>
                          </a:pPr>
                          <a:r>
                            <a:rPr lang="en-US" sz="1500">
                              <a:effectLst/>
                            </a:rPr>
                            <a:t>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196667" t="-197674" r="-612000" b="-323256"/>
                          </a:stretch>
                        </a:blipFill>
                      </a:tcPr>
                    </a:tc>
                    <a:tc>
                      <a:txBody>
                        <a:bodyPr/>
                        <a:lstStyle/>
                        <a:p>
                          <a:pPr marL="0" marR="0" algn="ctr">
                            <a:lnSpc>
                              <a:spcPts val="1500"/>
                            </a:lnSpc>
                            <a:buNone/>
                            <a:tabLst>
                              <a:tab pos="228600" algn="l"/>
                              <a:tab pos="2971800" algn="ctr"/>
                              <a:tab pos="5943600" algn="r"/>
                            </a:tabLst>
                          </a:pPr>
                          <a:r>
                            <a:rPr lang="en-US" sz="1500">
                              <a:effectLst/>
                            </a:rPr>
                            <a:t>0.626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385806" t="-197674" r="-393548" b="-323256"/>
                          </a:stretch>
                        </a:blipFill>
                      </a:tcPr>
                    </a:tc>
                    <a:tc>
                      <a:txBody>
                        <a:bodyPr/>
                        <a:lstStyle/>
                        <a:p>
                          <a:endParaRPr lang="en-US"/>
                        </a:p>
                      </a:txBody>
                      <a:tcPr marL="92135" marR="92135" marT="0" marB="0" anchor="ctr">
                        <a:blipFill>
                          <a:blip r:embed="rId3"/>
                          <a:stretch>
                            <a:fillRect l="-476582" t="-197674" r="-286076" b="-323256"/>
                          </a:stretch>
                        </a:blipFill>
                      </a:tcPr>
                    </a:tc>
                    <a:tc>
                      <a:txBody>
                        <a:bodyPr/>
                        <a:lstStyle/>
                        <a:p>
                          <a:pPr marL="0" marR="0" algn="ctr">
                            <a:lnSpc>
                              <a:spcPts val="1500"/>
                            </a:lnSpc>
                            <a:buNone/>
                            <a:tabLst>
                              <a:tab pos="228600" algn="l"/>
                              <a:tab pos="2971800" algn="ctr"/>
                              <a:tab pos="5943600" algn="r"/>
                            </a:tabLst>
                          </a:pPr>
                          <a:r>
                            <a:rPr lang="en-US" sz="1500">
                              <a:effectLst/>
                            </a:rPr>
                            <a:t>3.04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2.15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7.6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1882473403"/>
                      </a:ext>
                    </a:extLst>
                  </a:tr>
                  <a:tr h="255930">
                    <a:tc>
                      <a:txBody>
                        <a:bodyPr/>
                        <a:lstStyle/>
                        <a:p>
                          <a:pPr marL="0" marR="0" algn="ctr">
                            <a:lnSpc>
                              <a:spcPts val="1500"/>
                            </a:lnSpc>
                            <a:buNone/>
                            <a:tabLst>
                              <a:tab pos="228600" algn="l"/>
                              <a:tab pos="2971800" algn="ctr"/>
                              <a:tab pos="5943600" algn="r"/>
                            </a:tabLst>
                          </a:pPr>
                          <a:r>
                            <a:rPr lang="en-US" sz="1500">
                              <a:effectLst/>
                            </a:rPr>
                            <a:t>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0.68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196667" t="-304762" r="-612000" b="-230952"/>
                          </a:stretch>
                        </a:blipFill>
                      </a:tcPr>
                    </a:tc>
                    <a:tc>
                      <a:txBody>
                        <a:bodyPr/>
                        <a:lstStyle/>
                        <a:p>
                          <a:pPr marL="0" marR="0" algn="ctr">
                            <a:lnSpc>
                              <a:spcPts val="1500"/>
                            </a:lnSpc>
                            <a:buNone/>
                            <a:tabLst>
                              <a:tab pos="228600" algn="l"/>
                              <a:tab pos="2971800" algn="ctr"/>
                              <a:tab pos="5943600" algn="r"/>
                            </a:tabLst>
                          </a:pPr>
                          <a:r>
                            <a:rPr lang="en-US" sz="1500">
                              <a:effectLst/>
                            </a:rPr>
                            <a:t>0.743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385806" t="-304762" r="-393548" b="-230952"/>
                          </a:stretch>
                        </a:blipFill>
                      </a:tcPr>
                    </a:tc>
                    <a:tc>
                      <a:txBody>
                        <a:bodyPr/>
                        <a:lstStyle/>
                        <a:p>
                          <a:endParaRPr lang="en-US"/>
                        </a:p>
                      </a:txBody>
                      <a:tcPr marL="92135" marR="92135" marT="0" marB="0" anchor="ctr">
                        <a:blipFill>
                          <a:blip r:embed="rId3"/>
                          <a:stretch>
                            <a:fillRect l="-476582" t="-304762" r="-286076" b="-230952"/>
                          </a:stretch>
                        </a:blipFill>
                      </a:tcPr>
                    </a:tc>
                    <a:tc>
                      <a:txBody>
                        <a:bodyPr/>
                        <a:lstStyle/>
                        <a:p>
                          <a:pPr marL="0" marR="0" algn="ctr">
                            <a:lnSpc>
                              <a:spcPts val="1500"/>
                            </a:lnSpc>
                            <a:buNone/>
                            <a:tabLst>
                              <a:tab pos="228600" algn="l"/>
                              <a:tab pos="2971800" algn="ctr"/>
                              <a:tab pos="5943600" algn="r"/>
                            </a:tabLst>
                          </a:pPr>
                          <a:r>
                            <a:rPr lang="en-US" sz="1500">
                              <a:effectLst/>
                            </a:rPr>
                            <a:t>1.86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1.31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4.54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1192272602"/>
                      </a:ext>
                    </a:extLst>
                  </a:tr>
                  <a:tr h="255930">
                    <a:tc>
                      <a:txBody>
                        <a:bodyPr/>
                        <a:lstStyle/>
                        <a:p>
                          <a:pPr marL="0" marR="0" algn="ctr">
                            <a:lnSpc>
                              <a:spcPts val="1500"/>
                            </a:lnSpc>
                            <a:buNone/>
                            <a:tabLst>
                              <a:tab pos="228600" algn="l"/>
                              <a:tab pos="2971800" algn="ctr"/>
                              <a:tab pos="5943600" algn="r"/>
                            </a:tabLst>
                          </a:pPr>
                          <a:r>
                            <a:rPr lang="en-US" sz="1500">
                              <a:effectLst/>
                            </a:rPr>
                            <a:t>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0.743</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196667" t="-404762" r="-612000" b="-130952"/>
                          </a:stretch>
                        </a:blipFill>
                      </a:tcPr>
                    </a:tc>
                    <a:tc>
                      <a:txBody>
                        <a:bodyPr/>
                        <a:lstStyle/>
                        <a:p>
                          <a:pPr marL="0" marR="0" algn="ctr">
                            <a:lnSpc>
                              <a:spcPts val="1500"/>
                            </a:lnSpc>
                            <a:buNone/>
                            <a:tabLst>
                              <a:tab pos="228600" algn="l"/>
                              <a:tab pos="2971800" algn="ctr"/>
                              <a:tab pos="5943600" algn="r"/>
                            </a:tabLst>
                          </a:pPr>
                          <a:r>
                            <a:rPr lang="en-US" sz="1500">
                              <a:effectLst/>
                            </a:rPr>
                            <a:t>0.761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385806" t="-404762" r="-393548" b="-130952"/>
                          </a:stretch>
                        </a:blipFill>
                      </a:tcPr>
                    </a:tc>
                    <a:tc>
                      <a:txBody>
                        <a:bodyPr/>
                        <a:lstStyle/>
                        <a:p>
                          <a:endParaRPr lang="en-US"/>
                        </a:p>
                      </a:txBody>
                      <a:tcPr marL="92135" marR="92135" marT="0" marB="0" anchor="ctr">
                        <a:blipFill>
                          <a:blip r:embed="rId3"/>
                          <a:stretch>
                            <a:fillRect l="-476582" t="-404762" r="-286076" b="-130952"/>
                          </a:stretch>
                        </a:blipFill>
                      </a:tcPr>
                    </a:tc>
                    <a:tc>
                      <a:txBody>
                        <a:bodyPr/>
                        <a:lstStyle/>
                        <a:p>
                          <a:pPr marL="0" marR="0" algn="ctr">
                            <a:lnSpc>
                              <a:spcPts val="1500"/>
                            </a:lnSpc>
                            <a:buNone/>
                            <a:tabLst>
                              <a:tab pos="228600" algn="l"/>
                              <a:tab pos="2971800" algn="ctr"/>
                              <a:tab pos="5943600" algn="r"/>
                            </a:tabLst>
                          </a:pPr>
                          <a:r>
                            <a:rPr lang="en-US" sz="1500">
                              <a:effectLst/>
                            </a:rPr>
                            <a:t>1.2</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0.845</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2.64</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1810998963"/>
                      </a:ext>
                    </a:extLst>
                  </a:tr>
                  <a:tr h="255930">
                    <a:tc>
                      <a:txBody>
                        <a:bodyPr/>
                        <a:lstStyle/>
                        <a:p>
                          <a:pPr marL="0" marR="0" algn="ctr">
                            <a:lnSpc>
                              <a:spcPts val="1500"/>
                            </a:lnSpc>
                            <a:buNone/>
                            <a:tabLst>
                              <a:tab pos="228600" algn="l"/>
                              <a:tab pos="2971800" algn="ctr"/>
                              <a:tab pos="5943600" algn="r"/>
                            </a:tabLst>
                          </a:pPr>
                          <a:r>
                            <a:rPr lang="en-US" sz="1500">
                              <a:effectLst/>
                            </a:rPr>
                            <a:t>8</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0.761</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endParaRPr lang="en-US"/>
                        </a:p>
                      </a:txBody>
                      <a:tcPr marL="92135" marR="92135" marT="0" marB="0" anchor="ctr">
                        <a:blipFill>
                          <a:blip r:embed="rId3"/>
                          <a:stretch>
                            <a:fillRect l="-196667" t="-504762" r="-612000" b="-30952"/>
                          </a:stretch>
                        </a:blipFill>
                      </a:tcP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0.767</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a:effectLst/>
                            </a:rPr>
                            <a:t>0.46</a:t>
                          </a:r>
                          <a:endParaRPr lang="en-US" sz="15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tc>
                      <a:txBody>
                        <a:bodyPr/>
                        <a:lstStyle/>
                        <a:p>
                          <a:pPr marL="0" marR="0" algn="ctr">
                            <a:lnSpc>
                              <a:spcPts val="1500"/>
                            </a:lnSpc>
                            <a:buNone/>
                            <a:tabLst>
                              <a:tab pos="228600" algn="l"/>
                              <a:tab pos="2971800" algn="ctr"/>
                              <a:tab pos="5943600" algn="r"/>
                            </a:tabLst>
                          </a:pPr>
                          <a:r>
                            <a:rPr lang="en-US" sz="1500" dirty="0">
                              <a:effectLst/>
                            </a:rPr>
                            <a:t>2.01</a:t>
                          </a:r>
                          <a:endParaRPr lang="en-US" sz="15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92135" marR="92135" marT="0" marB="0" anchor="ctr"/>
                    </a:tc>
                    <a:extLst>
                      <a:ext uri="{0D108BD9-81ED-4DB2-BD59-A6C34878D82A}">
                        <a16:rowId xmlns:a16="http://schemas.microsoft.com/office/drawing/2014/main" val="2903936302"/>
                      </a:ext>
                    </a:extLst>
                  </a:tr>
                </a:tbl>
              </a:graphicData>
            </a:graphic>
          </p:graphicFrame>
        </mc:Fallback>
      </mc:AlternateContent>
    </p:spTree>
    <p:extLst>
      <p:ext uri="{BB962C8B-B14F-4D97-AF65-F5344CB8AC3E}">
        <p14:creationId xmlns:p14="http://schemas.microsoft.com/office/powerpoint/2010/main" val="2287493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685542-16BA-9C60-DC15-D915C41BFAE4}"/>
              </a:ext>
            </a:extLst>
          </p:cNvPr>
          <p:cNvSpPr>
            <a:spLocks noGrp="1"/>
          </p:cNvSpPr>
          <p:nvPr>
            <p:ph type="title"/>
          </p:nvPr>
        </p:nvSpPr>
        <p:spPr/>
        <p:txBody>
          <a:bodyPr>
            <a:normAutofit fontScale="90000"/>
          </a:bodyPr>
          <a:lstStyle/>
          <a:p>
            <a:r>
              <a:rPr lang="en-US" dirty="0"/>
              <a:t>Ex10.7) EGO with Kriging 1D Function </a:t>
            </a:r>
            <a:r>
              <a:rPr lang="en-US" i="1" dirty="0"/>
              <a:t>cont</a:t>
            </a:r>
            <a:r>
              <a:rPr lang="en-US" dirty="0"/>
              <a:t>.</a:t>
            </a:r>
          </a:p>
        </p:txBody>
      </p:sp>
      <p:grpSp>
        <p:nvGrpSpPr>
          <p:cNvPr id="8" name="Group 7">
            <a:extLst>
              <a:ext uri="{FF2B5EF4-FFF2-40B4-BE49-F238E27FC236}">
                <a16:creationId xmlns:a16="http://schemas.microsoft.com/office/drawing/2014/main" id="{B808EE34-0538-7ACB-C5DE-E21FEACF58CC}"/>
              </a:ext>
            </a:extLst>
          </p:cNvPr>
          <p:cNvGrpSpPr/>
          <p:nvPr/>
        </p:nvGrpSpPr>
        <p:grpSpPr>
          <a:xfrm>
            <a:off x="655662" y="456891"/>
            <a:ext cx="7832676" cy="6040936"/>
            <a:chOff x="461550" y="344533"/>
            <a:chExt cx="8299276" cy="6400800"/>
          </a:xfrm>
        </p:grpSpPr>
        <p:pic>
          <p:nvPicPr>
            <p:cNvPr id="4" name="Picture 3">
              <a:extLst>
                <a:ext uri="{FF2B5EF4-FFF2-40B4-BE49-F238E27FC236}">
                  <a16:creationId xmlns:a16="http://schemas.microsoft.com/office/drawing/2014/main" id="{0EB20C7A-F15B-9F95-20AC-751C1D55E76E}"/>
                </a:ext>
              </a:extLst>
            </p:cNvPr>
            <p:cNvPicPr>
              <a:picLocks noChangeAspect="1"/>
            </p:cNvPicPr>
            <p:nvPr/>
          </p:nvPicPr>
          <p:blipFill>
            <a:blip r:embed="rId2"/>
            <a:stretch>
              <a:fillRect/>
            </a:stretch>
          </p:blipFill>
          <p:spPr>
            <a:xfrm>
              <a:off x="461550" y="344533"/>
              <a:ext cx="4267200" cy="3200400"/>
            </a:xfrm>
            <a:prstGeom prst="rect">
              <a:avLst/>
            </a:prstGeom>
          </p:spPr>
        </p:pic>
        <p:pic>
          <p:nvPicPr>
            <p:cNvPr id="5" name="Picture 4">
              <a:extLst>
                <a:ext uri="{FF2B5EF4-FFF2-40B4-BE49-F238E27FC236}">
                  <a16:creationId xmlns:a16="http://schemas.microsoft.com/office/drawing/2014/main" id="{2B073ECC-A3DC-EC38-4E29-E6BA90B18383}"/>
                </a:ext>
              </a:extLst>
            </p:cNvPr>
            <p:cNvPicPr>
              <a:picLocks noChangeAspect="1"/>
            </p:cNvPicPr>
            <p:nvPr/>
          </p:nvPicPr>
          <p:blipFill>
            <a:blip r:embed="rId3"/>
            <a:stretch>
              <a:fillRect/>
            </a:stretch>
          </p:blipFill>
          <p:spPr>
            <a:xfrm>
              <a:off x="461550" y="3544933"/>
              <a:ext cx="4267200" cy="3200400"/>
            </a:xfrm>
            <a:prstGeom prst="rect">
              <a:avLst/>
            </a:prstGeom>
          </p:spPr>
        </p:pic>
        <p:pic>
          <p:nvPicPr>
            <p:cNvPr id="6" name="Picture 5">
              <a:extLst>
                <a:ext uri="{FF2B5EF4-FFF2-40B4-BE49-F238E27FC236}">
                  <a16:creationId xmlns:a16="http://schemas.microsoft.com/office/drawing/2014/main" id="{7E53025A-8CF7-32A9-C5C4-C4E55F72C675}"/>
                </a:ext>
              </a:extLst>
            </p:cNvPr>
            <p:cNvPicPr>
              <a:picLocks noChangeAspect="1"/>
            </p:cNvPicPr>
            <p:nvPr/>
          </p:nvPicPr>
          <p:blipFill>
            <a:blip r:embed="rId4"/>
            <a:stretch>
              <a:fillRect/>
            </a:stretch>
          </p:blipFill>
          <p:spPr>
            <a:xfrm>
              <a:off x="4493626" y="344533"/>
              <a:ext cx="4267200" cy="3200400"/>
            </a:xfrm>
            <a:prstGeom prst="rect">
              <a:avLst/>
            </a:prstGeom>
          </p:spPr>
        </p:pic>
        <p:pic>
          <p:nvPicPr>
            <p:cNvPr id="7" name="Picture 6">
              <a:extLst>
                <a:ext uri="{FF2B5EF4-FFF2-40B4-BE49-F238E27FC236}">
                  <a16:creationId xmlns:a16="http://schemas.microsoft.com/office/drawing/2014/main" id="{65709E4C-65E5-6064-6F54-3B9BAA0404BF}"/>
                </a:ext>
              </a:extLst>
            </p:cNvPr>
            <p:cNvPicPr>
              <a:picLocks noChangeAspect="1"/>
            </p:cNvPicPr>
            <p:nvPr/>
          </p:nvPicPr>
          <p:blipFill>
            <a:blip r:embed="rId5"/>
            <a:stretch>
              <a:fillRect/>
            </a:stretch>
          </p:blipFill>
          <p:spPr>
            <a:xfrm>
              <a:off x="4493626" y="3544933"/>
              <a:ext cx="4267200" cy="3200400"/>
            </a:xfrm>
            <a:prstGeom prst="rect">
              <a:avLst/>
            </a:prstGeom>
          </p:spPr>
        </p:pic>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9450A8A-E64A-B07D-A31D-4F254BC5FE00}"/>
                  </a:ext>
                </a:extLst>
              </p:cNvPr>
              <p:cNvSpPr txBox="1"/>
              <p:nvPr/>
            </p:nvSpPr>
            <p:spPr>
              <a:xfrm>
                <a:off x="1237534" y="715020"/>
                <a:ext cx="831831"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=5</m:t>
                      </m:r>
                    </m:oMath>
                  </m:oMathPara>
                </a14:m>
                <a:endParaRPr lang="en-US" sz="1600" dirty="0"/>
              </a:p>
            </p:txBody>
          </p:sp>
        </mc:Choice>
        <mc:Fallback>
          <p:sp>
            <p:nvSpPr>
              <p:cNvPr id="9" name="TextBox 8">
                <a:extLst>
                  <a:ext uri="{FF2B5EF4-FFF2-40B4-BE49-F238E27FC236}">
                    <a16:creationId xmlns:a16="http://schemas.microsoft.com/office/drawing/2014/main" id="{89450A8A-E64A-B07D-A31D-4F254BC5FE00}"/>
                  </a:ext>
                </a:extLst>
              </p:cNvPr>
              <p:cNvSpPr txBox="1">
                <a:spLocks noRot="1" noChangeAspect="1" noMove="1" noResize="1" noEditPoints="1" noAdjustHandles="1" noChangeArrowheads="1" noChangeShapeType="1" noTextEdit="1"/>
              </p:cNvSpPr>
              <p:nvPr/>
            </p:nvSpPr>
            <p:spPr>
              <a:xfrm>
                <a:off x="1237534" y="715020"/>
                <a:ext cx="831831" cy="357983"/>
              </a:xfrm>
              <a:prstGeom prst="rect">
                <a:avLst/>
              </a:prstGeom>
              <a:blipFill>
                <a:blip r:embed="rId6"/>
                <a:stretch>
                  <a:fillRect b="-33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A012AF65-E300-22AE-0B4B-FD48DF50381E}"/>
                  </a:ext>
                </a:extLst>
              </p:cNvPr>
              <p:cNvSpPr txBox="1"/>
              <p:nvPr/>
            </p:nvSpPr>
            <p:spPr>
              <a:xfrm>
                <a:off x="5048546" y="715019"/>
                <a:ext cx="831831"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=6</m:t>
                      </m:r>
                    </m:oMath>
                  </m:oMathPara>
                </a14:m>
                <a:endParaRPr lang="en-US" sz="1600" dirty="0"/>
              </a:p>
            </p:txBody>
          </p:sp>
        </mc:Choice>
        <mc:Fallback>
          <p:sp>
            <p:nvSpPr>
              <p:cNvPr id="10" name="TextBox 9">
                <a:extLst>
                  <a:ext uri="{FF2B5EF4-FFF2-40B4-BE49-F238E27FC236}">
                    <a16:creationId xmlns:a16="http://schemas.microsoft.com/office/drawing/2014/main" id="{A012AF65-E300-22AE-0B4B-FD48DF50381E}"/>
                  </a:ext>
                </a:extLst>
              </p:cNvPr>
              <p:cNvSpPr txBox="1">
                <a:spLocks noRot="1" noChangeAspect="1" noMove="1" noResize="1" noEditPoints="1" noAdjustHandles="1" noChangeArrowheads="1" noChangeShapeType="1" noTextEdit="1"/>
              </p:cNvSpPr>
              <p:nvPr/>
            </p:nvSpPr>
            <p:spPr>
              <a:xfrm>
                <a:off x="5048546" y="715019"/>
                <a:ext cx="831831" cy="357983"/>
              </a:xfrm>
              <a:prstGeom prst="rect">
                <a:avLst/>
              </a:prstGeom>
              <a:blipFill>
                <a:blip r:embed="rId7"/>
                <a:stretch>
                  <a:fillRect b="-33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BFD0CE5E-42EE-A460-0333-E4AB5C10E6DC}"/>
                  </a:ext>
                </a:extLst>
              </p:cNvPr>
              <p:cNvSpPr txBox="1"/>
              <p:nvPr/>
            </p:nvSpPr>
            <p:spPr>
              <a:xfrm>
                <a:off x="1237534" y="3640777"/>
                <a:ext cx="831831"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=7</m:t>
                      </m:r>
                    </m:oMath>
                  </m:oMathPara>
                </a14:m>
                <a:endParaRPr lang="en-US" sz="1600" dirty="0"/>
              </a:p>
            </p:txBody>
          </p:sp>
        </mc:Choice>
        <mc:Fallback>
          <p:sp>
            <p:nvSpPr>
              <p:cNvPr id="11" name="TextBox 10">
                <a:extLst>
                  <a:ext uri="{FF2B5EF4-FFF2-40B4-BE49-F238E27FC236}">
                    <a16:creationId xmlns:a16="http://schemas.microsoft.com/office/drawing/2014/main" id="{BFD0CE5E-42EE-A460-0333-E4AB5C10E6DC}"/>
                  </a:ext>
                </a:extLst>
              </p:cNvPr>
              <p:cNvSpPr txBox="1">
                <a:spLocks noRot="1" noChangeAspect="1" noMove="1" noResize="1" noEditPoints="1" noAdjustHandles="1" noChangeArrowheads="1" noChangeShapeType="1" noTextEdit="1"/>
              </p:cNvSpPr>
              <p:nvPr/>
            </p:nvSpPr>
            <p:spPr>
              <a:xfrm>
                <a:off x="1237534" y="3640777"/>
                <a:ext cx="831831" cy="357983"/>
              </a:xfrm>
              <a:prstGeom prst="rect">
                <a:avLst/>
              </a:prstGeom>
              <a:blipFill>
                <a:blip r:embed="rId8"/>
                <a:stretch>
                  <a:fillRect b="-33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0C2A3B0-9091-4417-2A93-FB8ADAFE8C5A}"/>
                  </a:ext>
                </a:extLst>
              </p:cNvPr>
              <p:cNvSpPr txBox="1"/>
              <p:nvPr/>
            </p:nvSpPr>
            <p:spPr>
              <a:xfrm>
                <a:off x="5048546" y="3640777"/>
                <a:ext cx="831831" cy="357983"/>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𝑛</m:t>
                          </m:r>
                        </m:e>
                        <m:sub>
                          <m:r>
                            <a:rPr lang="en-US" sz="1600" b="0" i="1" smtClean="0">
                              <a:latin typeface="Cambria Math" panose="02040503050406030204" pitchFamily="18" charset="0"/>
                            </a:rPr>
                            <m:t>𝑦</m:t>
                          </m:r>
                        </m:sub>
                      </m:sSub>
                      <m:r>
                        <a:rPr lang="en-US" sz="1600" b="0" i="1" smtClean="0">
                          <a:latin typeface="Cambria Math" panose="02040503050406030204" pitchFamily="18" charset="0"/>
                        </a:rPr>
                        <m:t>=8</m:t>
                      </m:r>
                    </m:oMath>
                  </m:oMathPara>
                </a14:m>
                <a:endParaRPr lang="en-US" sz="1600" dirty="0"/>
              </a:p>
            </p:txBody>
          </p:sp>
        </mc:Choice>
        <mc:Fallback>
          <p:sp>
            <p:nvSpPr>
              <p:cNvPr id="12" name="TextBox 11">
                <a:extLst>
                  <a:ext uri="{FF2B5EF4-FFF2-40B4-BE49-F238E27FC236}">
                    <a16:creationId xmlns:a16="http://schemas.microsoft.com/office/drawing/2014/main" id="{70C2A3B0-9091-4417-2A93-FB8ADAFE8C5A}"/>
                  </a:ext>
                </a:extLst>
              </p:cNvPr>
              <p:cNvSpPr txBox="1">
                <a:spLocks noRot="1" noChangeAspect="1" noMove="1" noResize="1" noEditPoints="1" noAdjustHandles="1" noChangeArrowheads="1" noChangeShapeType="1" noTextEdit="1"/>
              </p:cNvSpPr>
              <p:nvPr/>
            </p:nvSpPr>
            <p:spPr>
              <a:xfrm>
                <a:off x="5048546" y="3640777"/>
                <a:ext cx="831831" cy="357983"/>
              </a:xfrm>
              <a:prstGeom prst="rect">
                <a:avLst/>
              </a:prstGeom>
              <a:blipFill>
                <a:blip r:embed="rId9"/>
                <a:stretch>
                  <a:fillRect b="-3390"/>
                </a:stretch>
              </a:blipFill>
            </p:spPr>
            <p:txBody>
              <a:bodyPr/>
              <a:lstStyle/>
              <a:p>
                <a:r>
                  <a:rPr lang="en-US">
                    <a:noFill/>
                  </a:rPr>
                  <a:t> </a:t>
                </a:r>
              </a:p>
            </p:txBody>
          </p:sp>
        </mc:Fallback>
      </mc:AlternateContent>
    </p:spTree>
    <p:extLst>
      <p:ext uri="{BB962C8B-B14F-4D97-AF65-F5344CB8AC3E}">
        <p14:creationId xmlns:p14="http://schemas.microsoft.com/office/powerpoint/2010/main" val="2526327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D0802-798D-459C-970D-6B469D91EB22}"/>
              </a:ext>
            </a:extLst>
          </p:cNvPr>
          <p:cNvSpPr>
            <a:spLocks noGrp="1"/>
          </p:cNvSpPr>
          <p:nvPr>
            <p:ph type="body" sz="quarter" idx="10"/>
          </p:nvPr>
        </p:nvSpPr>
        <p:spPr/>
        <p:txBody>
          <a:bodyPr>
            <a:normAutofit/>
          </a:bodyPr>
          <a:lstStyle/>
          <a:p>
            <a:r>
              <a:rPr lang="en-US" sz="2000" dirty="0"/>
              <a:t>Same as Ex10.6</a:t>
            </a:r>
          </a:p>
          <a:p>
            <a:r>
              <a:rPr lang="en-US" sz="2000" dirty="0"/>
              <a:t>Replace calling </a:t>
            </a:r>
            <a:r>
              <a:rPr lang="en-US" sz="2000" dirty="0" err="1"/>
              <a:t>EGOPRS</a:t>
            </a:r>
            <a:r>
              <a:rPr lang="en-US" sz="2000" dirty="0"/>
              <a:t> line with EGO</a:t>
            </a:r>
          </a:p>
          <a:p>
            <a:endParaRPr lang="en-US" sz="2000" dirty="0"/>
          </a:p>
          <a:p>
            <a:r>
              <a:rPr lang="en-US" sz="2000" dirty="0"/>
              <a:t>EGO converged with 28 samples, one sample for exploration and 7 samples for exploitation</a:t>
            </a:r>
          </a:p>
        </p:txBody>
      </p:sp>
      <p:sp>
        <p:nvSpPr>
          <p:cNvPr id="3" name="Title 2">
            <a:extLst>
              <a:ext uri="{FF2B5EF4-FFF2-40B4-BE49-F238E27FC236}">
                <a16:creationId xmlns:a16="http://schemas.microsoft.com/office/drawing/2014/main" id="{B913C4A1-EC87-751C-A7D4-A4149044FD23}"/>
              </a:ext>
            </a:extLst>
          </p:cNvPr>
          <p:cNvSpPr>
            <a:spLocks noGrp="1"/>
          </p:cNvSpPr>
          <p:nvPr>
            <p:ph type="title"/>
          </p:nvPr>
        </p:nvSpPr>
        <p:spPr/>
        <p:txBody>
          <a:bodyPr>
            <a:normAutofit fontScale="90000"/>
          </a:bodyPr>
          <a:lstStyle/>
          <a:p>
            <a:r>
              <a:rPr lang="en-US" dirty="0"/>
              <a:t>Ex10.8) EGO with Kriging 2D Function</a:t>
            </a:r>
          </a:p>
        </p:txBody>
      </p:sp>
      <p:sp>
        <p:nvSpPr>
          <p:cNvPr id="4" name="TextBox 3">
            <a:extLst>
              <a:ext uri="{FF2B5EF4-FFF2-40B4-BE49-F238E27FC236}">
                <a16:creationId xmlns:a16="http://schemas.microsoft.com/office/drawing/2014/main" id="{56D1214E-66A4-A64F-7D88-E7A53279ACE5}"/>
              </a:ext>
            </a:extLst>
          </p:cNvPr>
          <p:cNvSpPr txBox="1"/>
          <p:nvPr/>
        </p:nvSpPr>
        <p:spPr>
          <a:xfrm>
            <a:off x="829640" y="1801298"/>
            <a:ext cx="6736139" cy="307777"/>
          </a:xfrm>
          <a:prstGeom prst="rect">
            <a:avLst/>
          </a:prstGeom>
          <a:noFill/>
        </p:spPr>
        <p:txBody>
          <a:bodyPr wrap="none" rtlCol="0">
            <a:spAutoFit/>
          </a:bodyPr>
          <a:lstStyle/>
          <a:p>
            <a:r>
              <a:rPr lang="en-US" sz="1400" noProof="1">
                <a:latin typeface="Courier New" panose="02070309020205020404" pitchFamily="49" charset="0"/>
                <a:cs typeface="Courier New" panose="02070309020205020404" pitchFamily="49" charset="0"/>
              </a:rPr>
              <a:t>[xs, ys, yp, ysig, nb]=EGO(xs,ys,xp,0,40,[0 0; 2*pi 2*pi],0);</a:t>
            </a:r>
          </a:p>
        </p:txBody>
      </p:sp>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9B49B124-CEB4-8E04-A968-864FBA35D917}"/>
                  </a:ext>
                </a:extLst>
              </p:cNvPr>
              <p:cNvGraphicFramePr>
                <a:graphicFrameLocks noGrp="1"/>
              </p:cNvGraphicFramePr>
              <p:nvPr>
                <p:extLst>
                  <p:ext uri="{D42A27DB-BD31-4B8C-83A1-F6EECF244321}">
                    <p14:modId xmlns:p14="http://schemas.microsoft.com/office/powerpoint/2010/main" val="2402496386"/>
                  </p:ext>
                </p:extLst>
              </p:nvPr>
            </p:nvGraphicFramePr>
            <p:xfrm>
              <a:off x="866274" y="3323730"/>
              <a:ext cx="6662873" cy="3077070"/>
            </p:xfrm>
            <a:graphic>
              <a:graphicData uri="http://schemas.openxmlformats.org/drawingml/2006/table">
                <a:tbl>
                  <a:tblPr firstRow="1" firstCol="1" bandRow="1">
                    <a:tableStyleId>{5C22544A-7EE6-4342-B048-85BDC9FD1C3A}</a:tableStyleId>
                  </a:tblPr>
                  <a:tblGrid>
                    <a:gridCol w="1050305">
                      <a:extLst>
                        <a:ext uri="{9D8B030D-6E8A-4147-A177-3AD203B41FA5}">
                          <a16:colId xmlns:a16="http://schemas.microsoft.com/office/drawing/2014/main" val="3099400577"/>
                        </a:ext>
                      </a:extLst>
                    </a:gridCol>
                    <a:gridCol w="1099538">
                      <a:extLst>
                        <a:ext uri="{9D8B030D-6E8A-4147-A177-3AD203B41FA5}">
                          <a16:colId xmlns:a16="http://schemas.microsoft.com/office/drawing/2014/main" val="3193845208"/>
                        </a:ext>
                      </a:extLst>
                    </a:gridCol>
                    <a:gridCol w="1103641">
                      <a:extLst>
                        <a:ext uri="{9D8B030D-6E8A-4147-A177-3AD203B41FA5}">
                          <a16:colId xmlns:a16="http://schemas.microsoft.com/office/drawing/2014/main" val="4080304644"/>
                        </a:ext>
                      </a:extLst>
                    </a:gridCol>
                    <a:gridCol w="1115950">
                      <a:extLst>
                        <a:ext uri="{9D8B030D-6E8A-4147-A177-3AD203B41FA5}">
                          <a16:colId xmlns:a16="http://schemas.microsoft.com/office/drawing/2014/main" val="4010665381"/>
                        </a:ext>
                      </a:extLst>
                    </a:gridCol>
                    <a:gridCol w="1134411">
                      <a:extLst>
                        <a:ext uri="{9D8B030D-6E8A-4147-A177-3AD203B41FA5}">
                          <a16:colId xmlns:a16="http://schemas.microsoft.com/office/drawing/2014/main" val="1588618789"/>
                        </a:ext>
                      </a:extLst>
                    </a:gridCol>
                    <a:gridCol w="1159028">
                      <a:extLst>
                        <a:ext uri="{9D8B030D-6E8A-4147-A177-3AD203B41FA5}">
                          <a16:colId xmlns:a16="http://schemas.microsoft.com/office/drawing/2014/main" val="2785961408"/>
                        </a:ext>
                      </a:extLst>
                    </a:gridCol>
                  </a:tblGrid>
                  <a:tr h="307707">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700">
                                        <a:effectLst/>
                                      </a:rPr>
                                    </m:ctrlPr>
                                  </m:sSubPr>
                                  <m:e>
                                    <m:r>
                                      <a:rPr lang="en-US" sz="1700">
                                        <a:effectLst/>
                                      </a:rPr>
                                      <m:t>𝑛</m:t>
                                    </m:r>
                                  </m:e>
                                  <m:sub>
                                    <m:r>
                                      <a:rPr lang="en-US" sz="1700">
                                        <a:effectLst/>
                                      </a:rPr>
                                      <m:t>𝑦</m:t>
                                    </m:r>
                                  </m:sub>
                                </m:sSub>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700">
                                        <a:effectLst/>
                                      </a:rPr>
                                    </m:ctrlPr>
                                  </m:sSubPr>
                                  <m:e>
                                    <m:r>
                                      <a:rPr lang="en-US" sz="1700">
                                        <a:effectLst/>
                                      </a:rPr>
                                      <m:t>𝑦</m:t>
                                    </m:r>
                                  </m:e>
                                  <m:sub>
                                    <m:r>
                                      <m:rPr>
                                        <m:sty m:val="p"/>
                                      </m:rPr>
                                      <a:rPr lang="en-US" sz="1700">
                                        <a:effectLst/>
                                      </a:rPr>
                                      <m:t>PBS</m:t>
                                    </m:r>
                                  </m:sub>
                                </m:sSub>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func>
                                  <m:funcPr>
                                    <m:ctrlPr>
                                      <a:rPr lang="en-US" sz="1700">
                                        <a:effectLst/>
                                      </a:rPr>
                                    </m:ctrlPr>
                                  </m:funcPr>
                                  <m:fName>
                                    <m:r>
                                      <m:rPr>
                                        <m:sty m:val="p"/>
                                      </m:rPr>
                                      <a:rPr lang="en-US" sz="1700">
                                        <a:effectLst/>
                                      </a:rPr>
                                      <m:t>max</m:t>
                                    </m:r>
                                  </m:fName>
                                  <m:e>
                                    <m:r>
                                      <a:rPr lang="en-US" sz="1700">
                                        <a:effectLst/>
                                      </a:rPr>
                                      <m:t>𝐸𝐼</m:t>
                                    </m:r>
                                  </m:e>
                                </m:func>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700">
                                        <a:effectLst/>
                                      </a:rPr>
                                    </m:ctrlPr>
                                  </m:sSubPr>
                                  <m:e>
                                    <m:r>
                                      <a:rPr lang="en-US" sz="1700">
                                        <a:effectLst/>
                                      </a:rPr>
                                      <m:t>𝑥</m:t>
                                    </m:r>
                                  </m:e>
                                  <m:sub>
                                    <m:r>
                                      <a:rPr lang="en-US" sz="1700">
                                        <a:effectLst/>
                                      </a:rPr>
                                      <m:t>1</m:t>
                                    </m:r>
                                    <m:r>
                                      <m:rPr>
                                        <m:sty m:val="p"/>
                                      </m:rPr>
                                      <a:rPr lang="en-US" sz="1700">
                                        <a:effectLst/>
                                      </a:rPr>
                                      <m:t>new</m:t>
                                    </m:r>
                                  </m:sub>
                                </m:sSub>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700">
                                        <a:effectLst/>
                                      </a:rPr>
                                    </m:ctrlPr>
                                  </m:sSubPr>
                                  <m:e>
                                    <m:r>
                                      <a:rPr lang="en-US" sz="1700">
                                        <a:effectLst/>
                                      </a:rPr>
                                      <m:t>𝑥</m:t>
                                    </m:r>
                                  </m:e>
                                  <m:sub>
                                    <m:r>
                                      <a:rPr lang="en-US" sz="1700">
                                        <a:effectLst/>
                                      </a:rPr>
                                      <m:t>2</m:t>
                                    </m:r>
                                    <m:r>
                                      <m:rPr>
                                        <m:sty m:val="p"/>
                                      </m:rPr>
                                      <a:rPr lang="en-US" sz="1700">
                                        <a:effectLst/>
                                      </a:rPr>
                                      <m:t>new</m:t>
                                    </m:r>
                                  </m:sub>
                                </m:sSub>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700">
                                        <a:effectLst/>
                                      </a:rPr>
                                    </m:ctrlPr>
                                  </m:sSubPr>
                                  <m:e>
                                    <m:r>
                                      <a:rPr lang="en-US" sz="1700">
                                        <a:effectLst/>
                                      </a:rPr>
                                      <m:t>𝑦</m:t>
                                    </m:r>
                                  </m:e>
                                  <m:sub>
                                    <m:r>
                                      <m:rPr>
                                        <m:sty m:val="p"/>
                                      </m:rPr>
                                      <a:rPr lang="en-US" sz="1700">
                                        <a:effectLst/>
                                      </a:rPr>
                                      <m:t>new</m:t>
                                    </m:r>
                                  </m:sub>
                                </m:sSub>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1062857944"/>
                      </a:ext>
                    </a:extLst>
                  </a:tr>
                  <a:tr h="307707">
                    <a:tc>
                      <a:txBody>
                        <a:bodyPr/>
                        <a:lstStyle/>
                        <a:p>
                          <a:pPr marL="0" marR="0" algn="ctr">
                            <a:lnSpc>
                              <a:spcPts val="1500"/>
                            </a:lnSpc>
                            <a:buNone/>
                            <a:tabLst>
                              <a:tab pos="228600" algn="l"/>
                              <a:tab pos="2971800" algn="ctr"/>
                              <a:tab pos="5943600" algn="r"/>
                            </a:tabLst>
                          </a:pPr>
                          <a:r>
                            <a:rPr lang="en-US" sz="1700">
                              <a:effectLst/>
                            </a:rPr>
                            <a:t>20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−0.922</m:t>
                                </m:r>
                              </m:oMath>
                            </m:oMathPara>
                          </a14:m>
                          <a:endParaRPr lang="en-US" sz="17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0.155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−0.977</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2324085790"/>
                      </a:ext>
                    </a:extLst>
                  </a:tr>
                  <a:tr h="307707">
                    <a:tc>
                      <a:txBody>
                        <a:bodyPr/>
                        <a:lstStyle/>
                        <a:p>
                          <a:pPr marL="0" marR="0" algn="ctr">
                            <a:lnSpc>
                              <a:spcPts val="1500"/>
                            </a:lnSpc>
                            <a:buNone/>
                            <a:tabLst>
                              <a:tab pos="228600" algn="l"/>
                              <a:tab pos="2971800" algn="ctr"/>
                              <a:tab pos="5943600" algn="r"/>
                            </a:tabLst>
                          </a:pPr>
                          <a:r>
                            <a:rPr lang="en-US" sz="1700">
                              <a:effectLst/>
                            </a:rPr>
                            <a:t>21</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−0.977</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0.117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1.66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3.14</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−0.996</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1881417384"/>
                      </a:ext>
                    </a:extLst>
                  </a:tr>
                  <a:tr h="307707">
                    <a:tc>
                      <a:txBody>
                        <a:bodyPr/>
                        <a:lstStyle/>
                        <a:p>
                          <a:pPr marL="0" marR="0" algn="ctr">
                            <a:lnSpc>
                              <a:spcPts val="1500"/>
                            </a:lnSpc>
                            <a:buNone/>
                            <a:tabLst>
                              <a:tab pos="228600" algn="l"/>
                              <a:tab pos="2971800" algn="ctr"/>
                              <a:tab pos="5943600" algn="r"/>
                            </a:tabLst>
                          </a:pPr>
                          <a:r>
                            <a:rPr lang="en-US" sz="1700">
                              <a:effectLst/>
                            </a:rPr>
                            <a:t>22</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−0.996</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0.0836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4.58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8.28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−0.999</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1416164682"/>
                      </a:ext>
                    </a:extLst>
                  </a:tr>
                  <a:tr h="307707">
                    <a:tc>
                      <a:txBody>
                        <a:bodyPr/>
                        <a:lstStyle/>
                        <a:p>
                          <a:pPr marL="0" marR="0" algn="ctr">
                            <a:lnSpc>
                              <a:spcPts val="1500"/>
                            </a:lnSpc>
                            <a:buNone/>
                            <a:tabLst>
                              <a:tab pos="228600" algn="l"/>
                              <a:tab pos="2971800" algn="ctr"/>
                              <a:tab pos="5943600" algn="r"/>
                            </a:tabLst>
                          </a:pPr>
                          <a:r>
                            <a:rPr lang="en-US" sz="1700">
                              <a:effectLst/>
                            </a:rPr>
                            <a:t>23</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−0.999</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0.0629</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6.28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6.28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0.0</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1010658022"/>
                      </a:ext>
                    </a:extLst>
                  </a:tr>
                  <a:tr h="307707">
                    <a:tc>
                      <a:txBody>
                        <a:bodyPr/>
                        <a:lstStyle/>
                        <a:p>
                          <a:pPr marL="0" marR="0" algn="ctr">
                            <a:lnSpc>
                              <a:spcPts val="1500"/>
                            </a:lnSpc>
                            <a:buNone/>
                            <a:tabLst>
                              <a:tab pos="228600" algn="l"/>
                              <a:tab pos="2971800" algn="ctr"/>
                              <a:tab pos="5943600" algn="r"/>
                            </a:tabLst>
                          </a:pPr>
                          <a:r>
                            <a:rPr lang="en-US" sz="1700">
                              <a:effectLst/>
                            </a:rPr>
                            <a:t>24</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−0.999</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0.0075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4.76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−0.999</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3246027902"/>
                      </a:ext>
                    </a:extLst>
                  </a:tr>
                  <a:tr h="307707">
                    <a:tc>
                      <a:txBody>
                        <a:bodyPr/>
                        <a:lstStyle/>
                        <a:p>
                          <a:pPr marL="0" marR="0" algn="ctr">
                            <a:lnSpc>
                              <a:spcPts val="1500"/>
                            </a:lnSpc>
                            <a:buNone/>
                            <a:tabLst>
                              <a:tab pos="228600" algn="l"/>
                              <a:tab pos="2971800" algn="ctr"/>
                              <a:tab pos="5943600" algn="r"/>
                            </a:tabLst>
                          </a:pPr>
                          <a:r>
                            <a:rPr lang="en-US" sz="1700">
                              <a:effectLst/>
                            </a:rPr>
                            <a:t>25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−0.999</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0.00103</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1.77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3.09</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−0.978</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3058251530"/>
                      </a:ext>
                    </a:extLst>
                  </a:tr>
                  <a:tr h="307707">
                    <a:tc>
                      <a:txBody>
                        <a:bodyPr/>
                        <a:lstStyle/>
                        <a:p>
                          <a:pPr marL="0" marR="0" algn="ctr">
                            <a:lnSpc>
                              <a:spcPts val="1500"/>
                            </a:lnSpc>
                            <a:buNone/>
                            <a:tabLst>
                              <a:tab pos="228600" algn="l"/>
                              <a:tab pos="2971800" algn="ctr"/>
                              <a:tab pos="5943600" algn="r"/>
                            </a:tabLst>
                          </a:pPr>
                          <a:r>
                            <a:rPr lang="en-US" sz="1700">
                              <a:effectLst/>
                            </a:rPr>
                            <a:t>26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−0.999</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0.0019</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−1.0</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2267691030"/>
                      </a:ext>
                    </a:extLst>
                  </a:tr>
                  <a:tr h="307707">
                    <a:tc>
                      <a:txBody>
                        <a:bodyPr/>
                        <a:lstStyle/>
                        <a:p>
                          <a:pPr marL="0" marR="0" algn="ctr">
                            <a:lnSpc>
                              <a:spcPts val="1500"/>
                            </a:lnSpc>
                            <a:buNone/>
                            <a:tabLst>
                              <a:tab pos="228600" algn="l"/>
                              <a:tab pos="2971800" algn="ctr"/>
                              <a:tab pos="5943600" algn="r"/>
                            </a:tabLst>
                          </a:pPr>
                          <a:r>
                            <a:rPr lang="en-US" sz="1700">
                              <a:effectLst/>
                            </a:rPr>
                            <a:t>27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−1.0</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0.00611</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4.53</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6.28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−0.983</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2135226822"/>
                      </a:ext>
                    </a:extLst>
                  </a:tr>
                  <a:tr h="307707">
                    <a:tc>
                      <a:txBody>
                        <a:bodyPr/>
                        <a:lstStyle/>
                        <a:p>
                          <a:pPr marL="0" marR="0" algn="ctr">
                            <a:lnSpc>
                              <a:spcPts val="1500"/>
                            </a:lnSpc>
                            <a:buNone/>
                            <a:tabLst>
                              <a:tab pos="228600" algn="l"/>
                              <a:tab pos="2971800" algn="ctr"/>
                              <a:tab pos="5943600" algn="r"/>
                            </a:tabLst>
                          </a:pPr>
                          <a:r>
                            <a:rPr lang="en-US" sz="1700">
                              <a:effectLst/>
                            </a:rPr>
                            <a:t>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700">
                                    <a:effectLst/>
                                  </a:rPr>
                                  <m:t>−1.0</m:t>
                                </m:r>
                              </m:oMath>
                            </m:oMathPara>
                          </a14:m>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dirty="0">
                              <a:effectLst/>
                            </a:rPr>
                            <a:t>--</a:t>
                          </a:r>
                          <a:endParaRPr lang="en-US" sz="17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2189779886"/>
                      </a:ext>
                    </a:extLst>
                  </a:tr>
                </a:tbl>
              </a:graphicData>
            </a:graphic>
          </p:graphicFrame>
        </mc:Choice>
        <mc:Fallback>
          <p:graphicFrame>
            <p:nvGraphicFramePr>
              <p:cNvPr id="6" name="Table 5">
                <a:extLst>
                  <a:ext uri="{FF2B5EF4-FFF2-40B4-BE49-F238E27FC236}">
                    <a16:creationId xmlns:a16="http://schemas.microsoft.com/office/drawing/2014/main" id="{9B49B124-CEB4-8E04-A968-864FBA35D917}"/>
                  </a:ext>
                </a:extLst>
              </p:cNvPr>
              <p:cNvGraphicFramePr>
                <a:graphicFrameLocks noGrp="1"/>
              </p:cNvGraphicFramePr>
              <p:nvPr>
                <p:extLst>
                  <p:ext uri="{D42A27DB-BD31-4B8C-83A1-F6EECF244321}">
                    <p14:modId xmlns:p14="http://schemas.microsoft.com/office/powerpoint/2010/main" val="2402496386"/>
                  </p:ext>
                </p:extLst>
              </p:nvPr>
            </p:nvGraphicFramePr>
            <p:xfrm>
              <a:off x="866274" y="3323730"/>
              <a:ext cx="6662873" cy="3077070"/>
            </p:xfrm>
            <a:graphic>
              <a:graphicData uri="http://schemas.openxmlformats.org/drawingml/2006/table">
                <a:tbl>
                  <a:tblPr firstRow="1" firstCol="1" bandRow="1">
                    <a:tableStyleId>{5C22544A-7EE6-4342-B048-85BDC9FD1C3A}</a:tableStyleId>
                  </a:tblPr>
                  <a:tblGrid>
                    <a:gridCol w="1050305">
                      <a:extLst>
                        <a:ext uri="{9D8B030D-6E8A-4147-A177-3AD203B41FA5}">
                          <a16:colId xmlns:a16="http://schemas.microsoft.com/office/drawing/2014/main" val="3099400577"/>
                        </a:ext>
                      </a:extLst>
                    </a:gridCol>
                    <a:gridCol w="1099538">
                      <a:extLst>
                        <a:ext uri="{9D8B030D-6E8A-4147-A177-3AD203B41FA5}">
                          <a16:colId xmlns:a16="http://schemas.microsoft.com/office/drawing/2014/main" val="3193845208"/>
                        </a:ext>
                      </a:extLst>
                    </a:gridCol>
                    <a:gridCol w="1103641">
                      <a:extLst>
                        <a:ext uri="{9D8B030D-6E8A-4147-A177-3AD203B41FA5}">
                          <a16:colId xmlns:a16="http://schemas.microsoft.com/office/drawing/2014/main" val="4080304644"/>
                        </a:ext>
                      </a:extLst>
                    </a:gridCol>
                    <a:gridCol w="1115950">
                      <a:extLst>
                        <a:ext uri="{9D8B030D-6E8A-4147-A177-3AD203B41FA5}">
                          <a16:colId xmlns:a16="http://schemas.microsoft.com/office/drawing/2014/main" val="4010665381"/>
                        </a:ext>
                      </a:extLst>
                    </a:gridCol>
                    <a:gridCol w="1134411">
                      <a:extLst>
                        <a:ext uri="{9D8B030D-6E8A-4147-A177-3AD203B41FA5}">
                          <a16:colId xmlns:a16="http://schemas.microsoft.com/office/drawing/2014/main" val="1588618789"/>
                        </a:ext>
                      </a:extLst>
                    </a:gridCol>
                    <a:gridCol w="1159028">
                      <a:extLst>
                        <a:ext uri="{9D8B030D-6E8A-4147-A177-3AD203B41FA5}">
                          <a16:colId xmlns:a16="http://schemas.microsoft.com/office/drawing/2014/main" val="2785961408"/>
                        </a:ext>
                      </a:extLst>
                    </a:gridCol>
                  </a:tblGrid>
                  <a:tr h="307707">
                    <a:tc>
                      <a:txBody>
                        <a:bodyPr/>
                        <a:lstStyle/>
                        <a:p>
                          <a:endParaRPr lang="en-US"/>
                        </a:p>
                      </a:txBody>
                      <a:tcPr marL="110774" marR="110774" marT="0" marB="0" anchor="ctr">
                        <a:blipFill>
                          <a:blip r:embed="rId2"/>
                          <a:stretch>
                            <a:fillRect l="-581" t="-1961" r="-538372" b="-915686"/>
                          </a:stretch>
                        </a:blipFill>
                      </a:tcPr>
                    </a:tc>
                    <a:tc>
                      <a:txBody>
                        <a:bodyPr/>
                        <a:lstStyle/>
                        <a:p>
                          <a:endParaRPr lang="en-US"/>
                        </a:p>
                      </a:txBody>
                      <a:tcPr marL="110774" marR="110774" marT="0" marB="0" anchor="ctr">
                        <a:blipFill>
                          <a:blip r:embed="rId2"/>
                          <a:stretch>
                            <a:fillRect l="-95580" t="-1961" r="-411602" b="-915686"/>
                          </a:stretch>
                        </a:blipFill>
                      </a:tcPr>
                    </a:tc>
                    <a:tc>
                      <a:txBody>
                        <a:bodyPr/>
                        <a:lstStyle/>
                        <a:p>
                          <a:endParaRPr lang="en-US"/>
                        </a:p>
                      </a:txBody>
                      <a:tcPr marL="110774" marR="110774" marT="0" marB="0" anchor="ctr">
                        <a:blipFill>
                          <a:blip r:embed="rId2"/>
                          <a:stretch>
                            <a:fillRect l="-195580" t="-1961" r="-311602" b="-915686"/>
                          </a:stretch>
                        </a:blipFill>
                      </a:tcPr>
                    </a:tc>
                    <a:tc>
                      <a:txBody>
                        <a:bodyPr/>
                        <a:lstStyle/>
                        <a:p>
                          <a:endParaRPr lang="en-US"/>
                        </a:p>
                      </a:txBody>
                      <a:tcPr marL="110774" marR="110774" marT="0" marB="0" anchor="ctr">
                        <a:blipFill>
                          <a:blip r:embed="rId2"/>
                          <a:stretch>
                            <a:fillRect l="-292350" t="-1961" r="-208197" b="-915686"/>
                          </a:stretch>
                        </a:blipFill>
                      </a:tcPr>
                    </a:tc>
                    <a:tc>
                      <a:txBody>
                        <a:bodyPr/>
                        <a:lstStyle/>
                        <a:p>
                          <a:endParaRPr lang="en-US"/>
                        </a:p>
                      </a:txBody>
                      <a:tcPr marL="110774" marR="110774" marT="0" marB="0" anchor="ctr">
                        <a:blipFill>
                          <a:blip r:embed="rId2"/>
                          <a:stretch>
                            <a:fillRect l="-383957" t="-1961" r="-103743" b="-915686"/>
                          </a:stretch>
                        </a:blipFill>
                      </a:tcPr>
                    </a:tc>
                    <a:tc>
                      <a:txBody>
                        <a:bodyPr/>
                        <a:lstStyle/>
                        <a:p>
                          <a:endParaRPr lang="en-US"/>
                        </a:p>
                      </a:txBody>
                      <a:tcPr marL="110774" marR="110774" marT="0" marB="0" anchor="ctr">
                        <a:blipFill>
                          <a:blip r:embed="rId2"/>
                          <a:stretch>
                            <a:fillRect l="-476316" t="-1961" r="-2105" b="-915686"/>
                          </a:stretch>
                        </a:blipFill>
                      </a:tcPr>
                    </a:tc>
                    <a:extLst>
                      <a:ext uri="{0D108BD9-81ED-4DB2-BD59-A6C34878D82A}">
                        <a16:rowId xmlns:a16="http://schemas.microsoft.com/office/drawing/2014/main" val="1062857944"/>
                      </a:ext>
                    </a:extLst>
                  </a:tr>
                  <a:tr h="307707">
                    <a:tc>
                      <a:txBody>
                        <a:bodyPr/>
                        <a:lstStyle/>
                        <a:p>
                          <a:pPr marL="0" marR="0" algn="ctr">
                            <a:lnSpc>
                              <a:spcPts val="1500"/>
                            </a:lnSpc>
                            <a:buNone/>
                            <a:tabLst>
                              <a:tab pos="228600" algn="l"/>
                              <a:tab pos="2971800" algn="ctr"/>
                              <a:tab pos="5943600" algn="r"/>
                            </a:tabLst>
                          </a:pPr>
                          <a:r>
                            <a:rPr lang="en-US" sz="1700">
                              <a:effectLst/>
                            </a:rPr>
                            <a:t>20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104000" r="-411602" b="-834000"/>
                          </a:stretch>
                        </a:blipFill>
                      </a:tcPr>
                    </a:tc>
                    <a:tc>
                      <a:txBody>
                        <a:bodyPr/>
                        <a:lstStyle/>
                        <a:p>
                          <a:pPr marL="0" marR="0" algn="ctr">
                            <a:lnSpc>
                              <a:spcPts val="1500"/>
                            </a:lnSpc>
                            <a:buNone/>
                            <a:tabLst>
                              <a:tab pos="228600" algn="l"/>
                              <a:tab pos="2971800" algn="ctr"/>
                              <a:tab pos="5943600" algn="r"/>
                            </a:tabLst>
                          </a:pPr>
                          <a:r>
                            <a:rPr lang="en-US" sz="1700">
                              <a:effectLst/>
                            </a:rPr>
                            <a:t>0.155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104000" r="-2105" b="-834000"/>
                          </a:stretch>
                        </a:blipFill>
                      </a:tcPr>
                    </a:tc>
                    <a:extLst>
                      <a:ext uri="{0D108BD9-81ED-4DB2-BD59-A6C34878D82A}">
                        <a16:rowId xmlns:a16="http://schemas.microsoft.com/office/drawing/2014/main" val="2324085790"/>
                      </a:ext>
                    </a:extLst>
                  </a:tr>
                  <a:tr h="307707">
                    <a:tc>
                      <a:txBody>
                        <a:bodyPr/>
                        <a:lstStyle/>
                        <a:p>
                          <a:pPr marL="0" marR="0" algn="ctr">
                            <a:lnSpc>
                              <a:spcPts val="1500"/>
                            </a:lnSpc>
                            <a:buNone/>
                            <a:tabLst>
                              <a:tab pos="228600" algn="l"/>
                              <a:tab pos="2971800" algn="ctr"/>
                              <a:tab pos="5943600" algn="r"/>
                            </a:tabLst>
                          </a:pPr>
                          <a:r>
                            <a:rPr lang="en-US" sz="1700">
                              <a:effectLst/>
                            </a:rPr>
                            <a:t>21</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200000" r="-411602" b="-717647"/>
                          </a:stretch>
                        </a:blipFill>
                      </a:tcPr>
                    </a:tc>
                    <a:tc>
                      <a:txBody>
                        <a:bodyPr/>
                        <a:lstStyle/>
                        <a:p>
                          <a:pPr marL="0" marR="0" algn="ctr">
                            <a:lnSpc>
                              <a:spcPts val="1500"/>
                            </a:lnSpc>
                            <a:buNone/>
                            <a:tabLst>
                              <a:tab pos="228600" algn="l"/>
                              <a:tab pos="2971800" algn="ctr"/>
                              <a:tab pos="5943600" algn="r"/>
                            </a:tabLst>
                          </a:pPr>
                          <a:r>
                            <a:rPr lang="en-US" sz="1700">
                              <a:effectLst/>
                            </a:rPr>
                            <a:t>0.117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1.66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3.14</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200000" r="-2105" b="-717647"/>
                          </a:stretch>
                        </a:blipFill>
                      </a:tcPr>
                    </a:tc>
                    <a:extLst>
                      <a:ext uri="{0D108BD9-81ED-4DB2-BD59-A6C34878D82A}">
                        <a16:rowId xmlns:a16="http://schemas.microsoft.com/office/drawing/2014/main" val="1881417384"/>
                      </a:ext>
                    </a:extLst>
                  </a:tr>
                  <a:tr h="307707">
                    <a:tc>
                      <a:txBody>
                        <a:bodyPr/>
                        <a:lstStyle/>
                        <a:p>
                          <a:pPr marL="0" marR="0" algn="ctr">
                            <a:lnSpc>
                              <a:spcPts val="1500"/>
                            </a:lnSpc>
                            <a:buNone/>
                            <a:tabLst>
                              <a:tab pos="228600" algn="l"/>
                              <a:tab pos="2971800" algn="ctr"/>
                              <a:tab pos="5943600" algn="r"/>
                            </a:tabLst>
                          </a:pPr>
                          <a:r>
                            <a:rPr lang="en-US" sz="1700">
                              <a:effectLst/>
                            </a:rPr>
                            <a:t>22</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306000" r="-411602" b="-632000"/>
                          </a:stretch>
                        </a:blipFill>
                      </a:tcPr>
                    </a:tc>
                    <a:tc>
                      <a:txBody>
                        <a:bodyPr/>
                        <a:lstStyle/>
                        <a:p>
                          <a:pPr marL="0" marR="0" algn="ctr">
                            <a:lnSpc>
                              <a:spcPts val="1500"/>
                            </a:lnSpc>
                            <a:buNone/>
                            <a:tabLst>
                              <a:tab pos="228600" algn="l"/>
                              <a:tab pos="2971800" algn="ctr"/>
                              <a:tab pos="5943600" algn="r"/>
                            </a:tabLst>
                          </a:pPr>
                          <a:r>
                            <a:rPr lang="en-US" sz="1700">
                              <a:effectLst/>
                            </a:rPr>
                            <a:t>0.0836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4.58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8.28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306000" r="-2105" b="-632000"/>
                          </a:stretch>
                        </a:blipFill>
                      </a:tcPr>
                    </a:tc>
                    <a:extLst>
                      <a:ext uri="{0D108BD9-81ED-4DB2-BD59-A6C34878D82A}">
                        <a16:rowId xmlns:a16="http://schemas.microsoft.com/office/drawing/2014/main" val="1416164682"/>
                      </a:ext>
                    </a:extLst>
                  </a:tr>
                  <a:tr h="307707">
                    <a:tc>
                      <a:txBody>
                        <a:bodyPr/>
                        <a:lstStyle/>
                        <a:p>
                          <a:pPr marL="0" marR="0" algn="ctr">
                            <a:lnSpc>
                              <a:spcPts val="1500"/>
                            </a:lnSpc>
                            <a:buNone/>
                            <a:tabLst>
                              <a:tab pos="228600" algn="l"/>
                              <a:tab pos="2971800" algn="ctr"/>
                              <a:tab pos="5943600" algn="r"/>
                            </a:tabLst>
                          </a:pPr>
                          <a:r>
                            <a:rPr lang="en-US" sz="1700">
                              <a:effectLst/>
                            </a:rPr>
                            <a:t>23</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398039" r="-411602" b="-519608"/>
                          </a:stretch>
                        </a:blipFill>
                      </a:tcPr>
                    </a:tc>
                    <a:tc>
                      <a:txBody>
                        <a:bodyPr/>
                        <a:lstStyle/>
                        <a:p>
                          <a:pPr marL="0" marR="0" algn="ctr">
                            <a:lnSpc>
                              <a:spcPts val="1500"/>
                            </a:lnSpc>
                            <a:buNone/>
                            <a:tabLst>
                              <a:tab pos="228600" algn="l"/>
                              <a:tab pos="2971800" algn="ctr"/>
                              <a:tab pos="5943600" algn="r"/>
                            </a:tabLst>
                          </a:pPr>
                          <a:r>
                            <a:rPr lang="en-US" sz="1700">
                              <a:effectLst/>
                            </a:rPr>
                            <a:t>0.0629</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6.28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6.28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398039" r="-2105" b="-519608"/>
                          </a:stretch>
                        </a:blipFill>
                      </a:tcPr>
                    </a:tc>
                    <a:extLst>
                      <a:ext uri="{0D108BD9-81ED-4DB2-BD59-A6C34878D82A}">
                        <a16:rowId xmlns:a16="http://schemas.microsoft.com/office/drawing/2014/main" val="1010658022"/>
                      </a:ext>
                    </a:extLst>
                  </a:tr>
                  <a:tr h="307707">
                    <a:tc>
                      <a:txBody>
                        <a:bodyPr/>
                        <a:lstStyle/>
                        <a:p>
                          <a:pPr marL="0" marR="0" algn="ctr">
                            <a:lnSpc>
                              <a:spcPts val="1500"/>
                            </a:lnSpc>
                            <a:buNone/>
                            <a:tabLst>
                              <a:tab pos="228600" algn="l"/>
                              <a:tab pos="2971800" algn="ctr"/>
                              <a:tab pos="5943600" algn="r"/>
                            </a:tabLst>
                          </a:pPr>
                          <a:r>
                            <a:rPr lang="en-US" sz="1700">
                              <a:effectLst/>
                            </a:rPr>
                            <a:t>24</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508000" r="-411602" b="-430000"/>
                          </a:stretch>
                        </a:blipFill>
                      </a:tcPr>
                    </a:tc>
                    <a:tc>
                      <a:txBody>
                        <a:bodyPr/>
                        <a:lstStyle/>
                        <a:p>
                          <a:pPr marL="0" marR="0" algn="ctr">
                            <a:lnSpc>
                              <a:spcPts val="1500"/>
                            </a:lnSpc>
                            <a:buNone/>
                            <a:tabLst>
                              <a:tab pos="228600" algn="l"/>
                              <a:tab pos="2971800" algn="ctr"/>
                              <a:tab pos="5943600" algn="r"/>
                            </a:tabLst>
                          </a:pPr>
                          <a:r>
                            <a:rPr lang="en-US" sz="1700">
                              <a:effectLst/>
                            </a:rPr>
                            <a:t>0.0075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4.76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508000" r="-2105" b="-430000"/>
                          </a:stretch>
                        </a:blipFill>
                      </a:tcPr>
                    </a:tc>
                    <a:extLst>
                      <a:ext uri="{0D108BD9-81ED-4DB2-BD59-A6C34878D82A}">
                        <a16:rowId xmlns:a16="http://schemas.microsoft.com/office/drawing/2014/main" val="3246027902"/>
                      </a:ext>
                    </a:extLst>
                  </a:tr>
                  <a:tr h="307707">
                    <a:tc>
                      <a:txBody>
                        <a:bodyPr/>
                        <a:lstStyle/>
                        <a:p>
                          <a:pPr marL="0" marR="0" algn="ctr">
                            <a:lnSpc>
                              <a:spcPts val="1500"/>
                            </a:lnSpc>
                            <a:buNone/>
                            <a:tabLst>
                              <a:tab pos="228600" algn="l"/>
                              <a:tab pos="2971800" algn="ctr"/>
                              <a:tab pos="5943600" algn="r"/>
                            </a:tabLst>
                          </a:pPr>
                          <a:r>
                            <a:rPr lang="en-US" sz="1700">
                              <a:effectLst/>
                            </a:rPr>
                            <a:t>25</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596078" r="-411602" b="-321569"/>
                          </a:stretch>
                        </a:blipFill>
                      </a:tcPr>
                    </a:tc>
                    <a:tc>
                      <a:txBody>
                        <a:bodyPr/>
                        <a:lstStyle/>
                        <a:p>
                          <a:pPr marL="0" marR="0" algn="ctr">
                            <a:lnSpc>
                              <a:spcPts val="1500"/>
                            </a:lnSpc>
                            <a:buNone/>
                            <a:tabLst>
                              <a:tab pos="228600" algn="l"/>
                              <a:tab pos="2971800" algn="ctr"/>
                              <a:tab pos="5943600" algn="r"/>
                            </a:tabLst>
                          </a:pPr>
                          <a:r>
                            <a:rPr lang="en-US" sz="1700">
                              <a:effectLst/>
                            </a:rPr>
                            <a:t>0.00103</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1.77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3.09</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596078" r="-2105" b="-321569"/>
                          </a:stretch>
                        </a:blipFill>
                      </a:tcPr>
                    </a:tc>
                    <a:extLst>
                      <a:ext uri="{0D108BD9-81ED-4DB2-BD59-A6C34878D82A}">
                        <a16:rowId xmlns:a16="http://schemas.microsoft.com/office/drawing/2014/main" val="3058251530"/>
                      </a:ext>
                    </a:extLst>
                  </a:tr>
                  <a:tr h="307707">
                    <a:tc>
                      <a:txBody>
                        <a:bodyPr/>
                        <a:lstStyle/>
                        <a:p>
                          <a:pPr marL="0" marR="0" algn="ctr">
                            <a:lnSpc>
                              <a:spcPts val="1500"/>
                            </a:lnSpc>
                            <a:buNone/>
                            <a:tabLst>
                              <a:tab pos="228600" algn="l"/>
                              <a:tab pos="2971800" algn="ctr"/>
                              <a:tab pos="5943600" algn="r"/>
                            </a:tabLst>
                          </a:pPr>
                          <a:r>
                            <a:rPr lang="en-US" sz="1700">
                              <a:effectLst/>
                            </a:rPr>
                            <a:t>26</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710000" r="-411602" b="-228000"/>
                          </a:stretch>
                        </a:blipFill>
                      </a:tcPr>
                    </a:tc>
                    <a:tc>
                      <a:txBody>
                        <a:bodyPr/>
                        <a:lstStyle/>
                        <a:p>
                          <a:pPr marL="0" marR="0" algn="ctr">
                            <a:lnSpc>
                              <a:spcPts val="1500"/>
                            </a:lnSpc>
                            <a:buNone/>
                            <a:tabLst>
                              <a:tab pos="228600" algn="l"/>
                              <a:tab pos="2971800" algn="ctr"/>
                              <a:tab pos="5943600" algn="r"/>
                            </a:tabLst>
                          </a:pPr>
                          <a:r>
                            <a:rPr lang="en-US" sz="1700">
                              <a:effectLst/>
                            </a:rPr>
                            <a:t>0.0019</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0.0</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710000" r="-2105" b="-228000"/>
                          </a:stretch>
                        </a:blipFill>
                      </a:tcPr>
                    </a:tc>
                    <a:extLst>
                      <a:ext uri="{0D108BD9-81ED-4DB2-BD59-A6C34878D82A}">
                        <a16:rowId xmlns:a16="http://schemas.microsoft.com/office/drawing/2014/main" val="2267691030"/>
                      </a:ext>
                    </a:extLst>
                  </a:tr>
                  <a:tr h="307707">
                    <a:tc>
                      <a:txBody>
                        <a:bodyPr/>
                        <a:lstStyle/>
                        <a:p>
                          <a:pPr marL="0" marR="0" algn="ctr">
                            <a:lnSpc>
                              <a:spcPts val="1500"/>
                            </a:lnSpc>
                            <a:buNone/>
                            <a:tabLst>
                              <a:tab pos="228600" algn="l"/>
                              <a:tab pos="2971800" algn="ctr"/>
                              <a:tab pos="5943600" algn="r"/>
                            </a:tabLst>
                          </a:pPr>
                          <a:r>
                            <a:rPr lang="en-US" sz="1700">
                              <a:effectLst/>
                            </a:rPr>
                            <a:t>27</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794118" r="-411602" b="-123529"/>
                          </a:stretch>
                        </a:blipFill>
                      </a:tcPr>
                    </a:tc>
                    <a:tc>
                      <a:txBody>
                        <a:bodyPr/>
                        <a:lstStyle/>
                        <a:p>
                          <a:pPr marL="0" marR="0" algn="ctr">
                            <a:lnSpc>
                              <a:spcPts val="1500"/>
                            </a:lnSpc>
                            <a:buNone/>
                            <a:tabLst>
                              <a:tab pos="228600" algn="l"/>
                              <a:tab pos="2971800" algn="ctr"/>
                              <a:tab pos="5943600" algn="r"/>
                            </a:tabLst>
                          </a:pPr>
                          <a:r>
                            <a:rPr lang="en-US" sz="1700">
                              <a:effectLst/>
                            </a:rPr>
                            <a:t>0.00611</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4.53</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6.28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476316" t="-794118" r="-2105" b="-123529"/>
                          </a:stretch>
                        </a:blipFill>
                      </a:tcPr>
                    </a:tc>
                    <a:extLst>
                      <a:ext uri="{0D108BD9-81ED-4DB2-BD59-A6C34878D82A}">
                        <a16:rowId xmlns:a16="http://schemas.microsoft.com/office/drawing/2014/main" val="2135226822"/>
                      </a:ext>
                    </a:extLst>
                  </a:tr>
                  <a:tr h="307707">
                    <a:tc>
                      <a:txBody>
                        <a:bodyPr/>
                        <a:lstStyle/>
                        <a:p>
                          <a:pPr marL="0" marR="0" algn="ctr">
                            <a:lnSpc>
                              <a:spcPts val="1500"/>
                            </a:lnSpc>
                            <a:buNone/>
                            <a:tabLst>
                              <a:tab pos="228600" algn="l"/>
                              <a:tab pos="2971800" algn="ctr"/>
                              <a:tab pos="5943600" algn="r"/>
                            </a:tabLst>
                          </a:pPr>
                          <a:r>
                            <a:rPr lang="en-US" sz="1700">
                              <a:effectLst/>
                            </a:rPr>
                            <a:t>28</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endParaRPr lang="en-US"/>
                        </a:p>
                      </a:txBody>
                      <a:tcPr marL="110774" marR="110774" marT="0" marB="0" anchor="ctr">
                        <a:blipFill>
                          <a:blip r:embed="rId2"/>
                          <a:stretch>
                            <a:fillRect l="-95580" t="-912000" r="-411602" b="-26000"/>
                          </a:stretch>
                        </a:blipFill>
                      </a:tcPr>
                    </a:tc>
                    <a:tc>
                      <a:txBody>
                        <a:bodyPr/>
                        <a:lstStyle/>
                        <a:p>
                          <a:pPr marL="0" marR="0" algn="ctr">
                            <a:lnSpc>
                              <a:spcPts val="1500"/>
                            </a:lnSpc>
                            <a:buNone/>
                            <a:tabLst>
                              <a:tab pos="228600" algn="l"/>
                              <a:tab pos="2971800" algn="ctr"/>
                              <a:tab pos="5943600" algn="r"/>
                            </a:tabLst>
                          </a:pPr>
                          <a:r>
                            <a:rPr lang="en-US" sz="1700">
                              <a:effectLst/>
                            </a:rPr>
                            <a:t>--</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a:effectLst/>
                            </a:rPr>
                            <a:t>--</a:t>
                          </a:r>
                          <a:endParaRPr lang="en-US" sz="17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tc>
                      <a:txBody>
                        <a:bodyPr/>
                        <a:lstStyle/>
                        <a:p>
                          <a:pPr marL="0" marR="0" algn="ctr">
                            <a:lnSpc>
                              <a:spcPts val="1500"/>
                            </a:lnSpc>
                            <a:buNone/>
                            <a:tabLst>
                              <a:tab pos="228600" algn="l"/>
                              <a:tab pos="2971800" algn="ctr"/>
                              <a:tab pos="5943600" algn="r"/>
                            </a:tabLst>
                          </a:pPr>
                          <a:r>
                            <a:rPr lang="en-US" sz="1700" dirty="0">
                              <a:effectLst/>
                            </a:rPr>
                            <a:t>--</a:t>
                          </a:r>
                          <a:endParaRPr lang="en-US" sz="17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0774" marR="110774" marT="0" marB="0" anchor="ctr"/>
                    </a:tc>
                    <a:extLst>
                      <a:ext uri="{0D108BD9-81ED-4DB2-BD59-A6C34878D82A}">
                        <a16:rowId xmlns:a16="http://schemas.microsoft.com/office/drawing/2014/main" val="2189779886"/>
                      </a:ext>
                    </a:extLst>
                  </a:tr>
                </a:tbl>
              </a:graphicData>
            </a:graphic>
          </p:graphicFrame>
        </mc:Fallback>
      </mc:AlternateContent>
    </p:spTree>
    <p:extLst>
      <p:ext uri="{BB962C8B-B14F-4D97-AF65-F5344CB8AC3E}">
        <p14:creationId xmlns:p14="http://schemas.microsoft.com/office/powerpoint/2010/main" val="20496619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850F9F-D193-DCF4-AA50-446B1BD211DE}"/>
              </a:ext>
            </a:extLst>
          </p:cNvPr>
          <p:cNvSpPr>
            <a:spLocks noGrp="1"/>
          </p:cNvSpPr>
          <p:nvPr>
            <p:ph type="title"/>
          </p:nvPr>
        </p:nvSpPr>
        <p:spPr/>
        <p:txBody>
          <a:bodyPr>
            <a:normAutofit fontScale="90000"/>
          </a:bodyPr>
          <a:lstStyle/>
          <a:p>
            <a:r>
              <a:rPr lang="en-US" dirty="0"/>
              <a:t>Ex10.8) EGO with Kriging 2D Function </a:t>
            </a:r>
            <a:r>
              <a:rPr lang="en-US" i="1" dirty="0"/>
              <a:t>cont</a:t>
            </a:r>
            <a:r>
              <a:rPr lang="en-US" dirty="0"/>
              <a:t>.</a:t>
            </a:r>
          </a:p>
        </p:txBody>
      </p:sp>
      <p:pic>
        <p:nvPicPr>
          <p:cNvPr id="5" name="Picture 4">
            <a:extLst>
              <a:ext uri="{FF2B5EF4-FFF2-40B4-BE49-F238E27FC236}">
                <a16:creationId xmlns:a16="http://schemas.microsoft.com/office/drawing/2014/main" id="{2B5AF6E5-C673-2948-0400-798F616F4F57}"/>
              </a:ext>
            </a:extLst>
          </p:cNvPr>
          <p:cNvPicPr>
            <a:picLocks noChangeAspect="1"/>
          </p:cNvPicPr>
          <p:nvPr/>
        </p:nvPicPr>
        <p:blipFill>
          <a:blip r:embed="rId2"/>
          <a:stretch>
            <a:fillRect/>
          </a:stretch>
        </p:blipFill>
        <p:spPr>
          <a:xfrm>
            <a:off x="340468" y="3291670"/>
            <a:ext cx="4267200" cy="3200400"/>
          </a:xfrm>
          <a:prstGeom prst="rect">
            <a:avLst/>
          </a:prstGeom>
        </p:spPr>
      </p:pic>
      <p:pic>
        <p:nvPicPr>
          <p:cNvPr id="6" name="Picture 5">
            <a:extLst>
              <a:ext uri="{FF2B5EF4-FFF2-40B4-BE49-F238E27FC236}">
                <a16:creationId xmlns:a16="http://schemas.microsoft.com/office/drawing/2014/main" id="{69E2CA19-5A28-56F7-81B5-103C2AFD808B}"/>
              </a:ext>
            </a:extLst>
          </p:cNvPr>
          <p:cNvPicPr>
            <a:picLocks noChangeAspect="1"/>
          </p:cNvPicPr>
          <p:nvPr/>
        </p:nvPicPr>
        <p:blipFill>
          <a:blip r:embed="rId3"/>
          <a:stretch>
            <a:fillRect/>
          </a:stretch>
        </p:blipFill>
        <p:spPr>
          <a:xfrm>
            <a:off x="4305575" y="3291670"/>
            <a:ext cx="4267200" cy="3200400"/>
          </a:xfrm>
          <a:prstGeom prst="rect">
            <a:avLst/>
          </a:prstGeom>
        </p:spPr>
      </p:pic>
      <p:grpSp>
        <p:nvGrpSpPr>
          <p:cNvPr id="7" name="Group 4">
            <a:extLst>
              <a:ext uri="{FF2B5EF4-FFF2-40B4-BE49-F238E27FC236}">
                <a16:creationId xmlns:a16="http://schemas.microsoft.com/office/drawing/2014/main" id="{9946365D-A290-6B9A-152F-DA645D8889F1}"/>
              </a:ext>
            </a:extLst>
          </p:cNvPr>
          <p:cNvGrpSpPr>
            <a:grpSpLocks noChangeAspect="1"/>
          </p:cNvGrpSpPr>
          <p:nvPr/>
        </p:nvGrpSpPr>
        <p:grpSpPr bwMode="auto">
          <a:xfrm>
            <a:off x="2428356" y="832293"/>
            <a:ext cx="3754438" cy="3043238"/>
            <a:chOff x="1383" y="390"/>
            <a:chExt cx="2365" cy="1917"/>
          </a:xfrm>
        </p:grpSpPr>
        <p:sp>
          <p:nvSpPr>
            <p:cNvPr id="8" name="Rectangle 5">
              <a:extLst>
                <a:ext uri="{FF2B5EF4-FFF2-40B4-BE49-F238E27FC236}">
                  <a16:creationId xmlns:a16="http://schemas.microsoft.com/office/drawing/2014/main" id="{82FD654E-88B0-E584-85E8-E6C2FD426F69}"/>
                </a:ext>
              </a:extLst>
            </p:cNvPr>
            <p:cNvSpPr>
              <a:spLocks noChangeArrowheads="1"/>
            </p:cNvSpPr>
            <p:nvPr/>
          </p:nvSpPr>
          <p:spPr bwMode="auto">
            <a:xfrm>
              <a:off x="1642" y="415"/>
              <a:ext cx="2087" cy="15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9DD8E26E-F44D-3243-AC23-2830944EDC85}"/>
                </a:ext>
              </a:extLst>
            </p:cNvPr>
            <p:cNvSpPr>
              <a:spLocks noChangeShapeType="1"/>
            </p:cNvSpPr>
            <p:nvPr/>
          </p:nvSpPr>
          <p:spPr bwMode="auto">
            <a:xfrm>
              <a:off x="1642" y="1965"/>
              <a:ext cx="2087"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a:extLst>
                <a:ext uri="{FF2B5EF4-FFF2-40B4-BE49-F238E27FC236}">
                  <a16:creationId xmlns:a16="http://schemas.microsoft.com/office/drawing/2014/main" id="{02050B7B-8674-6B2E-B420-1BB35A3D0AFF}"/>
                </a:ext>
              </a:extLst>
            </p:cNvPr>
            <p:cNvSpPr>
              <a:spLocks noChangeShapeType="1"/>
            </p:cNvSpPr>
            <p:nvPr/>
          </p:nvSpPr>
          <p:spPr bwMode="auto">
            <a:xfrm flipV="1">
              <a:off x="1642"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3BB3B184-F199-5A72-C38D-C22970A55A5C}"/>
                </a:ext>
              </a:extLst>
            </p:cNvPr>
            <p:cNvSpPr>
              <a:spLocks noChangeShapeType="1"/>
            </p:cNvSpPr>
            <p:nvPr/>
          </p:nvSpPr>
          <p:spPr bwMode="auto">
            <a:xfrm flipV="1">
              <a:off x="1974"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5F0A0297-B969-13AC-BE1B-18E99EC51625}"/>
                </a:ext>
              </a:extLst>
            </p:cNvPr>
            <p:cNvSpPr>
              <a:spLocks noChangeShapeType="1"/>
            </p:cNvSpPr>
            <p:nvPr/>
          </p:nvSpPr>
          <p:spPr bwMode="auto">
            <a:xfrm flipV="1">
              <a:off x="2307"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0">
              <a:extLst>
                <a:ext uri="{FF2B5EF4-FFF2-40B4-BE49-F238E27FC236}">
                  <a16:creationId xmlns:a16="http://schemas.microsoft.com/office/drawing/2014/main" id="{CA249435-B0F1-44D8-4D80-838F196EA93A}"/>
                </a:ext>
              </a:extLst>
            </p:cNvPr>
            <p:cNvSpPr>
              <a:spLocks noChangeShapeType="1"/>
            </p:cNvSpPr>
            <p:nvPr/>
          </p:nvSpPr>
          <p:spPr bwMode="auto">
            <a:xfrm flipV="1">
              <a:off x="2639"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1">
              <a:extLst>
                <a:ext uri="{FF2B5EF4-FFF2-40B4-BE49-F238E27FC236}">
                  <a16:creationId xmlns:a16="http://schemas.microsoft.com/office/drawing/2014/main" id="{09CFE9BD-29B7-7B32-9F91-4FDA7943E965}"/>
                </a:ext>
              </a:extLst>
            </p:cNvPr>
            <p:cNvSpPr>
              <a:spLocks noChangeShapeType="1"/>
            </p:cNvSpPr>
            <p:nvPr/>
          </p:nvSpPr>
          <p:spPr bwMode="auto">
            <a:xfrm flipV="1">
              <a:off x="2971"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a:extLst>
                <a:ext uri="{FF2B5EF4-FFF2-40B4-BE49-F238E27FC236}">
                  <a16:creationId xmlns:a16="http://schemas.microsoft.com/office/drawing/2014/main" id="{1F56EADD-F7A7-DFAE-645C-01A916C146B9}"/>
                </a:ext>
              </a:extLst>
            </p:cNvPr>
            <p:cNvSpPr>
              <a:spLocks noChangeShapeType="1"/>
            </p:cNvSpPr>
            <p:nvPr/>
          </p:nvSpPr>
          <p:spPr bwMode="auto">
            <a:xfrm flipV="1">
              <a:off x="3303"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3">
              <a:extLst>
                <a:ext uri="{FF2B5EF4-FFF2-40B4-BE49-F238E27FC236}">
                  <a16:creationId xmlns:a16="http://schemas.microsoft.com/office/drawing/2014/main" id="{D4737A2F-C719-5354-E7EB-AFB7CFCD7B1C}"/>
                </a:ext>
              </a:extLst>
            </p:cNvPr>
            <p:cNvSpPr>
              <a:spLocks noChangeShapeType="1"/>
            </p:cNvSpPr>
            <p:nvPr/>
          </p:nvSpPr>
          <p:spPr bwMode="auto">
            <a:xfrm flipV="1">
              <a:off x="3635" y="1944"/>
              <a:ext cx="0" cy="21"/>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791913F5-B7E6-ADC0-6BF1-5E6D8C9F9E05}"/>
                </a:ext>
              </a:extLst>
            </p:cNvPr>
            <p:cNvSpPr>
              <a:spLocks noChangeArrowheads="1"/>
            </p:cNvSpPr>
            <p:nvPr/>
          </p:nvSpPr>
          <p:spPr bwMode="auto">
            <a:xfrm>
              <a:off x="1618"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5">
              <a:extLst>
                <a:ext uri="{FF2B5EF4-FFF2-40B4-BE49-F238E27FC236}">
                  <a16:creationId xmlns:a16="http://schemas.microsoft.com/office/drawing/2014/main" id="{1005515C-58C1-F01B-2FFA-298149DD9F12}"/>
                </a:ext>
              </a:extLst>
            </p:cNvPr>
            <p:cNvSpPr>
              <a:spLocks noChangeArrowheads="1"/>
            </p:cNvSpPr>
            <p:nvPr/>
          </p:nvSpPr>
          <p:spPr bwMode="auto">
            <a:xfrm>
              <a:off x="1950"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3F9C9577-1509-5197-3BBB-AE422C270A2D}"/>
                </a:ext>
              </a:extLst>
            </p:cNvPr>
            <p:cNvSpPr>
              <a:spLocks noChangeArrowheads="1"/>
            </p:cNvSpPr>
            <p:nvPr/>
          </p:nvSpPr>
          <p:spPr bwMode="auto">
            <a:xfrm>
              <a:off x="2282"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A96EA423-A44C-7E26-D715-59175C5321ED}"/>
                </a:ext>
              </a:extLst>
            </p:cNvPr>
            <p:cNvSpPr>
              <a:spLocks noChangeArrowheads="1"/>
            </p:cNvSpPr>
            <p:nvPr/>
          </p:nvSpPr>
          <p:spPr bwMode="auto">
            <a:xfrm>
              <a:off x="2613"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8">
              <a:extLst>
                <a:ext uri="{FF2B5EF4-FFF2-40B4-BE49-F238E27FC236}">
                  <a16:creationId xmlns:a16="http://schemas.microsoft.com/office/drawing/2014/main" id="{5AF7AA29-DB49-4AFF-F20A-C6279549B2FB}"/>
                </a:ext>
              </a:extLst>
            </p:cNvPr>
            <p:cNvSpPr>
              <a:spLocks noChangeArrowheads="1"/>
            </p:cNvSpPr>
            <p:nvPr/>
          </p:nvSpPr>
          <p:spPr bwMode="auto">
            <a:xfrm>
              <a:off x="2945"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9">
              <a:extLst>
                <a:ext uri="{FF2B5EF4-FFF2-40B4-BE49-F238E27FC236}">
                  <a16:creationId xmlns:a16="http://schemas.microsoft.com/office/drawing/2014/main" id="{AD4FFBC6-CF3C-FBEB-E167-A9F671A11C56}"/>
                </a:ext>
              </a:extLst>
            </p:cNvPr>
            <p:cNvSpPr>
              <a:spLocks noChangeArrowheads="1"/>
            </p:cNvSpPr>
            <p:nvPr/>
          </p:nvSpPr>
          <p:spPr bwMode="auto">
            <a:xfrm>
              <a:off x="3277"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0">
              <a:extLst>
                <a:ext uri="{FF2B5EF4-FFF2-40B4-BE49-F238E27FC236}">
                  <a16:creationId xmlns:a16="http://schemas.microsoft.com/office/drawing/2014/main" id="{A7AC4DAD-1693-4696-95E0-2963784ACBAE}"/>
                </a:ext>
              </a:extLst>
            </p:cNvPr>
            <p:cNvSpPr>
              <a:spLocks noChangeArrowheads="1"/>
            </p:cNvSpPr>
            <p:nvPr/>
          </p:nvSpPr>
          <p:spPr bwMode="auto">
            <a:xfrm>
              <a:off x="3609" y="2003"/>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1">
              <a:extLst>
                <a:ext uri="{FF2B5EF4-FFF2-40B4-BE49-F238E27FC236}">
                  <a16:creationId xmlns:a16="http://schemas.microsoft.com/office/drawing/2014/main" id="{9BEEFDF9-01A5-0110-C6B4-7C4A68F7FB50}"/>
                </a:ext>
              </a:extLst>
            </p:cNvPr>
            <p:cNvSpPr>
              <a:spLocks noChangeArrowheads="1"/>
            </p:cNvSpPr>
            <p:nvPr/>
          </p:nvSpPr>
          <p:spPr bwMode="auto">
            <a:xfrm>
              <a:off x="2633" y="2129"/>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2">
              <a:extLst>
                <a:ext uri="{FF2B5EF4-FFF2-40B4-BE49-F238E27FC236}">
                  <a16:creationId xmlns:a16="http://schemas.microsoft.com/office/drawing/2014/main" id="{A691609C-3C53-8D2F-7328-68BBE939864B}"/>
                </a:ext>
              </a:extLst>
            </p:cNvPr>
            <p:cNvSpPr>
              <a:spLocks noChangeArrowheads="1"/>
            </p:cNvSpPr>
            <p:nvPr/>
          </p:nvSpPr>
          <p:spPr bwMode="auto">
            <a:xfrm>
              <a:off x="2685" y="2196"/>
              <a:ext cx="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3">
              <a:extLst>
                <a:ext uri="{FF2B5EF4-FFF2-40B4-BE49-F238E27FC236}">
                  <a16:creationId xmlns:a16="http://schemas.microsoft.com/office/drawing/2014/main" id="{9154BECA-A9F2-171C-8C91-E449E38A19EF}"/>
                </a:ext>
              </a:extLst>
            </p:cNvPr>
            <p:cNvSpPr>
              <a:spLocks noChangeShapeType="1"/>
            </p:cNvSpPr>
            <p:nvPr/>
          </p:nvSpPr>
          <p:spPr bwMode="auto">
            <a:xfrm flipV="1">
              <a:off x="1642" y="415"/>
              <a:ext cx="0" cy="155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47337099-B0A8-78CF-7393-25EC95D5CC8F}"/>
                </a:ext>
              </a:extLst>
            </p:cNvPr>
            <p:cNvSpPr>
              <a:spLocks noChangeShapeType="1"/>
            </p:cNvSpPr>
            <p:nvPr/>
          </p:nvSpPr>
          <p:spPr bwMode="auto">
            <a:xfrm>
              <a:off x="1642" y="196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a:extLst>
                <a:ext uri="{FF2B5EF4-FFF2-40B4-BE49-F238E27FC236}">
                  <a16:creationId xmlns:a16="http://schemas.microsoft.com/office/drawing/2014/main" id="{6AB28B1E-CBDF-CCC3-1E47-7BC64367E9EA}"/>
                </a:ext>
              </a:extLst>
            </p:cNvPr>
            <p:cNvSpPr>
              <a:spLocks noChangeShapeType="1"/>
            </p:cNvSpPr>
            <p:nvPr/>
          </p:nvSpPr>
          <p:spPr bwMode="auto">
            <a:xfrm>
              <a:off x="1642" y="171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a:extLst>
                <a:ext uri="{FF2B5EF4-FFF2-40B4-BE49-F238E27FC236}">
                  <a16:creationId xmlns:a16="http://schemas.microsoft.com/office/drawing/2014/main" id="{AAE3E100-C243-257E-ED9E-503EB2507CC9}"/>
                </a:ext>
              </a:extLst>
            </p:cNvPr>
            <p:cNvSpPr>
              <a:spLocks noChangeShapeType="1"/>
            </p:cNvSpPr>
            <p:nvPr/>
          </p:nvSpPr>
          <p:spPr bwMode="auto">
            <a:xfrm>
              <a:off x="1642" y="147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04DF436B-2EAA-5055-BFB4-C7C593F1F342}"/>
                </a:ext>
              </a:extLst>
            </p:cNvPr>
            <p:cNvSpPr>
              <a:spLocks noChangeShapeType="1"/>
            </p:cNvSpPr>
            <p:nvPr/>
          </p:nvSpPr>
          <p:spPr bwMode="auto">
            <a:xfrm>
              <a:off x="1642" y="122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a:extLst>
                <a:ext uri="{FF2B5EF4-FFF2-40B4-BE49-F238E27FC236}">
                  <a16:creationId xmlns:a16="http://schemas.microsoft.com/office/drawing/2014/main" id="{B512D9AB-6DEE-C290-2F7E-534F7BFFE987}"/>
                </a:ext>
              </a:extLst>
            </p:cNvPr>
            <p:cNvSpPr>
              <a:spLocks noChangeShapeType="1"/>
            </p:cNvSpPr>
            <p:nvPr/>
          </p:nvSpPr>
          <p:spPr bwMode="auto">
            <a:xfrm>
              <a:off x="1642" y="978"/>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9">
              <a:extLst>
                <a:ext uri="{FF2B5EF4-FFF2-40B4-BE49-F238E27FC236}">
                  <a16:creationId xmlns:a16="http://schemas.microsoft.com/office/drawing/2014/main" id="{A47BD6C7-9EF4-EA4C-10EC-13FEBD85E8B9}"/>
                </a:ext>
              </a:extLst>
            </p:cNvPr>
            <p:cNvSpPr>
              <a:spLocks noChangeShapeType="1"/>
            </p:cNvSpPr>
            <p:nvPr/>
          </p:nvSpPr>
          <p:spPr bwMode="auto">
            <a:xfrm>
              <a:off x="1642" y="732"/>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0">
              <a:extLst>
                <a:ext uri="{FF2B5EF4-FFF2-40B4-BE49-F238E27FC236}">
                  <a16:creationId xmlns:a16="http://schemas.microsoft.com/office/drawing/2014/main" id="{85ED412F-3EED-B3AC-0A32-50F57FAE2819}"/>
                </a:ext>
              </a:extLst>
            </p:cNvPr>
            <p:cNvSpPr>
              <a:spLocks noChangeShapeType="1"/>
            </p:cNvSpPr>
            <p:nvPr/>
          </p:nvSpPr>
          <p:spPr bwMode="auto">
            <a:xfrm>
              <a:off x="1642" y="485"/>
              <a:ext cx="21"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31">
              <a:extLst>
                <a:ext uri="{FF2B5EF4-FFF2-40B4-BE49-F238E27FC236}">
                  <a16:creationId xmlns:a16="http://schemas.microsoft.com/office/drawing/2014/main" id="{CDE36C27-D35B-CBE9-E268-7B626912E3C8}"/>
                </a:ext>
              </a:extLst>
            </p:cNvPr>
            <p:cNvSpPr>
              <a:spLocks noChangeArrowheads="1"/>
            </p:cNvSpPr>
            <p:nvPr/>
          </p:nvSpPr>
          <p:spPr bwMode="auto">
            <a:xfrm>
              <a:off x="1560" y="1916"/>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2">
              <a:extLst>
                <a:ext uri="{FF2B5EF4-FFF2-40B4-BE49-F238E27FC236}">
                  <a16:creationId xmlns:a16="http://schemas.microsoft.com/office/drawing/2014/main" id="{E053A7E8-408A-DB00-28B2-A54F91B276A0}"/>
                </a:ext>
              </a:extLst>
            </p:cNvPr>
            <p:cNvSpPr>
              <a:spLocks noChangeArrowheads="1"/>
            </p:cNvSpPr>
            <p:nvPr/>
          </p:nvSpPr>
          <p:spPr bwMode="auto">
            <a:xfrm>
              <a:off x="1560" y="1671"/>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3">
              <a:extLst>
                <a:ext uri="{FF2B5EF4-FFF2-40B4-BE49-F238E27FC236}">
                  <a16:creationId xmlns:a16="http://schemas.microsoft.com/office/drawing/2014/main" id="{0451D04E-FC29-43B9-4ECC-5D3491C2798B}"/>
                </a:ext>
              </a:extLst>
            </p:cNvPr>
            <p:cNvSpPr>
              <a:spLocks noChangeArrowheads="1"/>
            </p:cNvSpPr>
            <p:nvPr/>
          </p:nvSpPr>
          <p:spPr bwMode="auto">
            <a:xfrm>
              <a:off x="1560" y="142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4">
              <a:extLst>
                <a:ext uri="{FF2B5EF4-FFF2-40B4-BE49-F238E27FC236}">
                  <a16:creationId xmlns:a16="http://schemas.microsoft.com/office/drawing/2014/main" id="{7E346AF5-6A9E-F1FB-E047-D63C63862B1B}"/>
                </a:ext>
              </a:extLst>
            </p:cNvPr>
            <p:cNvSpPr>
              <a:spLocks noChangeArrowheads="1"/>
            </p:cNvSpPr>
            <p:nvPr/>
          </p:nvSpPr>
          <p:spPr bwMode="auto">
            <a:xfrm>
              <a:off x="1560" y="1175"/>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5">
              <a:extLst>
                <a:ext uri="{FF2B5EF4-FFF2-40B4-BE49-F238E27FC236}">
                  <a16:creationId xmlns:a16="http://schemas.microsoft.com/office/drawing/2014/main" id="{4755DE03-897E-9E19-FD4C-A448D674ED7B}"/>
                </a:ext>
              </a:extLst>
            </p:cNvPr>
            <p:cNvSpPr>
              <a:spLocks noChangeArrowheads="1"/>
            </p:cNvSpPr>
            <p:nvPr/>
          </p:nvSpPr>
          <p:spPr bwMode="auto">
            <a:xfrm>
              <a:off x="1560" y="930"/>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6">
              <a:extLst>
                <a:ext uri="{FF2B5EF4-FFF2-40B4-BE49-F238E27FC236}">
                  <a16:creationId xmlns:a16="http://schemas.microsoft.com/office/drawing/2014/main" id="{E7016B72-A1CF-FFEA-6F25-964FA852721F}"/>
                </a:ext>
              </a:extLst>
            </p:cNvPr>
            <p:cNvSpPr>
              <a:spLocks noChangeArrowheads="1"/>
            </p:cNvSpPr>
            <p:nvPr/>
          </p:nvSpPr>
          <p:spPr bwMode="auto">
            <a:xfrm>
              <a:off x="1560" y="684"/>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7">
              <a:extLst>
                <a:ext uri="{FF2B5EF4-FFF2-40B4-BE49-F238E27FC236}">
                  <a16:creationId xmlns:a16="http://schemas.microsoft.com/office/drawing/2014/main" id="{E0EF18AD-F201-0CE5-D817-199EA982E185}"/>
                </a:ext>
              </a:extLst>
            </p:cNvPr>
            <p:cNvSpPr>
              <a:spLocks noChangeArrowheads="1"/>
            </p:cNvSpPr>
            <p:nvPr/>
          </p:nvSpPr>
          <p:spPr bwMode="auto">
            <a:xfrm>
              <a:off x="1560" y="439"/>
              <a:ext cx="9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8">
              <a:extLst>
                <a:ext uri="{FF2B5EF4-FFF2-40B4-BE49-F238E27FC236}">
                  <a16:creationId xmlns:a16="http://schemas.microsoft.com/office/drawing/2014/main" id="{FEFAE99D-E65D-2D8A-0F09-7E2A609C520B}"/>
                </a:ext>
              </a:extLst>
            </p:cNvPr>
            <p:cNvSpPr>
              <a:spLocks noChangeArrowheads="1"/>
            </p:cNvSpPr>
            <p:nvPr/>
          </p:nvSpPr>
          <p:spPr bwMode="auto">
            <a:xfrm rot="16200000">
              <a:off x="1404" y="1119"/>
              <a:ext cx="10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39">
              <a:extLst>
                <a:ext uri="{FF2B5EF4-FFF2-40B4-BE49-F238E27FC236}">
                  <a16:creationId xmlns:a16="http://schemas.microsoft.com/office/drawing/2014/main" id="{993B8C50-E07F-562C-55CE-90D6031EF2A2}"/>
                </a:ext>
              </a:extLst>
            </p:cNvPr>
            <p:cNvSpPr>
              <a:spLocks noChangeArrowheads="1"/>
            </p:cNvSpPr>
            <p:nvPr/>
          </p:nvSpPr>
          <p:spPr bwMode="auto">
            <a:xfrm rot="16200000">
              <a:off x="1462" y="1089"/>
              <a:ext cx="87"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Oval 40">
              <a:extLst>
                <a:ext uri="{FF2B5EF4-FFF2-40B4-BE49-F238E27FC236}">
                  <a16:creationId xmlns:a16="http://schemas.microsoft.com/office/drawing/2014/main" id="{9678FA18-DF3A-BDFC-96DD-4A6DF4D4C114}"/>
                </a:ext>
              </a:extLst>
            </p:cNvPr>
            <p:cNvSpPr>
              <a:spLocks noChangeArrowheads="1"/>
            </p:cNvSpPr>
            <p:nvPr/>
          </p:nvSpPr>
          <p:spPr bwMode="auto">
            <a:xfrm>
              <a:off x="2397" y="581"/>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Oval 41">
              <a:extLst>
                <a:ext uri="{FF2B5EF4-FFF2-40B4-BE49-F238E27FC236}">
                  <a16:creationId xmlns:a16="http://schemas.microsoft.com/office/drawing/2014/main" id="{EC02FAF0-DA93-95CC-055A-6420F8350E92}"/>
                </a:ext>
              </a:extLst>
            </p:cNvPr>
            <p:cNvSpPr>
              <a:spLocks noChangeArrowheads="1"/>
            </p:cNvSpPr>
            <p:nvPr/>
          </p:nvSpPr>
          <p:spPr bwMode="auto">
            <a:xfrm>
              <a:off x="2978" y="1030"/>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42">
              <a:extLst>
                <a:ext uri="{FF2B5EF4-FFF2-40B4-BE49-F238E27FC236}">
                  <a16:creationId xmlns:a16="http://schemas.microsoft.com/office/drawing/2014/main" id="{E25A36A0-4FA5-998F-A30A-C172723511E2}"/>
                </a:ext>
              </a:extLst>
            </p:cNvPr>
            <p:cNvSpPr>
              <a:spLocks noChangeArrowheads="1"/>
            </p:cNvSpPr>
            <p:nvPr/>
          </p:nvSpPr>
          <p:spPr bwMode="auto">
            <a:xfrm>
              <a:off x="1782" y="748"/>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3">
              <a:extLst>
                <a:ext uri="{FF2B5EF4-FFF2-40B4-BE49-F238E27FC236}">
                  <a16:creationId xmlns:a16="http://schemas.microsoft.com/office/drawing/2014/main" id="{7AD1C5A4-A5B9-3D31-6AC4-02EB46887B75}"/>
                </a:ext>
              </a:extLst>
            </p:cNvPr>
            <p:cNvSpPr>
              <a:spLocks noChangeArrowheads="1"/>
            </p:cNvSpPr>
            <p:nvPr/>
          </p:nvSpPr>
          <p:spPr bwMode="auto">
            <a:xfrm>
              <a:off x="1858" y="1228"/>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Oval 44">
              <a:extLst>
                <a:ext uri="{FF2B5EF4-FFF2-40B4-BE49-F238E27FC236}">
                  <a16:creationId xmlns:a16="http://schemas.microsoft.com/office/drawing/2014/main" id="{4E2A9595-E647-EC68-5D71-222C5B5F3F15}"/>
                </a:ext>
              </a:extLst>
            </p:cNvPr>
            <p:cNvSpPr>
              <a:spLocks noChangeArrowheads="1"/>
            </p:cNvSpPr>
            <p:nvPr/>
          </p:nvSpPr>
          <p:spPr bwMode="auto">
            <a:xfrm>
              <a:off x="1997" y="1846"/>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Oval 45">
              <a:extLst>
                <a:ext uri="{FF2B5EF4-FFF2-40B4-BE49-F238E27FC236}">
                  <a16:creationId xmlns:a16="http://schemas.microsoft.com/office/drawing/2014/main" id="{6C3CCB6F-1818-5153-83EA-AC7EDF0AC559}"/>
                </a:ext>
              </a:extLst>
            </p:cNvPr>
            <p:cNvSpPr>
              <a:spLocks noChangeArrowheads="1"/>
            </p:cNvSpPr>
            <p:nvPr/>
          </p:nvSpPr>
          <p:spPr bwMode="auto">
            <a:xfrm>
              <a:off x="2821" y="634"/>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Oval 46">
              <a:extLst>
                <a:ext uri="{FF2B5EF4-FFF2-40B4-BE49-F238E27FC236}">
                  <a16:creationId xmlns:a16="http://schemas.microsoft.com/office/drawing/2014/main" id="{442BC6E7-C413-92F5-CF5B-AC4D5193E09D}"/>
                </a:ext>
              </a:extLst>
            </p:cNvPr>
            <p:cNvSpPr>
              <a:spLocks noChangeArrowheads="1"/>
            </p:cNvSpPr>
            <p:nvPr/>
          </p:nvSpPr>
          <p:spPr bwMode="auto">
            <a:xfrm>
              <a:off x="3424" y="1875"/>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Oval 47">
              <a:extLst>
                <a:ext uri="{FF2B5EF4-FFF2-40B4-BE49-F238E27FC236}">
                  <a16:creationId xmlns:a16="http://schemas.microsoft.com/office/drawing/2014/main" id="{1D2A435A-32AC-2020-2AA2-71F19E477091}"/>
                </a:ext>
              </a:extLst>
            </p:cNvPr>
            <p:cNvSpPr>
              <a:spLocks noChangeArrowheads="1"/>
            </p:cNvSpPr>
            <p:nvPr/>
          </p:nvSpPr>
          <p:spPr bwMode="auto">
            <a:xfrm>
              <a:off x="3155" y="1754"/>
              <a:ext cx="39"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Oval 48">
              <a:extLst>
                <a:ext uri="{FF2B5EF4-FFF2-40B4-BE49-F238E27FC236}">
                  <a16:creationId xmlns:a16="http://schemas.microsoft.com/office/drawing/2014/main" id="{2D9913EB-0A1B-4269-72BA-6017CC32BCD4}"/>
                </a:ext>
              </a:extLst>
            </p:cNvPr>
            <p:cNvSpPr>
              <a:spLocks noChangeArrowheads="1"/>
            </p:cNvSpPr>
            <p:nvPr/>
          </p:nvSpPr>
          <p:spPr bwMode="auto">
            <a:xfrm>
              <a:off x="3363" y="1118"/>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Oval 49">
              <a:extLst>
                <a:ext uri="{FF2B5EF4-FFF2-40B4-BE49-F238E27FC236}">
                  <a16:creationId xmlns:a16="http://schemas.microsoft.com/office/drawing/2014/main" id="{ADC51B4D-B8D7-E8E9-641A-016D15361B9C}"/>
                </a:ext>
              </a:extLst>
            </p:cNvPr>
            <p:cNvSpPr>
              <a:spLocks noChangeArrowheads="1"/>
            </p:cNvSpPr>
            <p:nvPr/>
          </p:nvSpPr>
          <p:spPr bwMode="auto">
            <a:xfrm>
              <a:off x="2459" y="946"/>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Oval 50">
              <a:extLst>
                <a:ext uri="{FF2B5EF4-FFF2-40B4-BE49-F238E27FC236}">
                  <a16:creationId xmlns:a16="http://schemas.microsoft.com/office/drawing/2014/main" id="{0C89CBA0-3A12-8FC8-E5C4-53909F3161C1}"/>
                </a:ext>
              </a:extLst>
            </p:cNvPr>
            <p:cNvSpPr>
              <a:spLocks noChangeArrowheads="1"/>
            </p:cNvSpPr>
            <p:nvPr/>
          </p:nvSpPr>
          <p:spPr bwMode="auto">
            <a:xfrm>
              <a:off x="2139" y="818"/>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Oval 51">
              <a:extLst>
                <a:ext uri="{FF2B5EF4-FFF2-40B4-BE49-F238E27FC236}">
                  <a16:creationId xmlns:a16="http://schemas.microsoft.com/office/drawing/2014/main" id="{1F6CCEF0-5263-EADE-90E6-1858D51C7C7F}"/>
                </a:ext>
              </a:extLst>
            </p:cNvPr>
            <p:cNvSpPr>
              <a:spLocks noChangeArrowheads="1"/>
            </p:cNvSpPr>
            <p:nvPr/>
          </p:nvSpPr>
          <p:spPr bwMode="auto">
            <a:xfrm>
              <a:off x="2257" y="1638"/>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2">
              <a:extLst>
                <a:ext uri="{FF2B5EF4-FFF2-40B4-BE49-F238E27FC236}">
                  <a16:creationId xmlns:a16="http://schemas.microsoft.com/office/drawing/2014/main" id="{F53D0708-9315-06DF-20DB-5AAFF76A1A42}"/>
                </a:ext>
              </a:extLst>
            </p:cNvPr>
            <p:cNvSpPr>
              <a:spLocks noChangeArrowheads="1"/>
            </p:cNvSpPr>
            <p:nvPr/>
          </p:nvSpPr>
          <p:spPr bwMode="auto">
            <a:xfrm>
              <a:off x="2769" y="1267"/>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Oval 53">
              <a:extLst>
                <a:ext uri="{FF2B5EF4-FFF2-40B4-BE49-F238E27FC236}">
                  <a16:creationId xmlns:a16="http://schemas.microsoft.com/office/drawing/2014/main" id="{723F1D3C-1566-C0AA-9B49-CA57B592FB11}"/>
                </a:ext>
              </a:extLst>
            </p:cNvPr>
            <p:cNvSpPr>
              <a:spLocks noChangeArrowheads="1"/>
            </p:cNvSpPr>
            <p:nvPr/>
          </p:nvSpPr>
          <p:spPr bwMode="auto">
            <a:xfrm>
              <a:off x="2180" y="1421"/>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Oval 54">
              <a:extLst>
                <a:ext uri="{FF2B5EF4-FFF2-40B4-BE49-F238E27FC236}">
                  <a16:creationId xmlns:a16="http://schemas.microsoft.com/office/drawing/2014/main" id="{F2B2DED6-83C1-073D-FAB8-6A0B7295C9DF}"/>
                </a:ext>
              </a:extLst>
            </p:cNvPr>
            <p:cNvSpPr>
              <a:spLocks noChangeArrowheads="1"/>
            </p:cNvSpPr>
            <p:nvPr/>
          </p:nvSpPr>
          <p:spPr bwMode="auto">
            <a:xfrm>
              <a:off x="3056" y="1510"/>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Oval 55">
              <a:extLst>
                <a:ext uri="{FF2B5EF4-FFF2-40B4-BE49-F238E27FC236}">
                  <a16:creationId xmlns:a16="http://schemas.microsoft.com/office/drawing/2014/main" id="{17099A70-A0F0-4BBD-CC87-8E17EDAB6651}"/>
                </a:ext>
              </a:extLst>
            </p:cNvPr>
            <p:cNvSpPr>
              <a:spLocks noChangeArrowheads="1"/>
            </p:cNvSpPr>
            <p:nvPr/>
          </p:nvSpPr>
          <p:spPr bwMode="auto">
            <a:xfrm>
              <a:off x="3518" y="1396"/>
              <a:ext cx="38"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56">
              <a:extLst>
                <a:ext uri="{FF2B5EF4-FFF2-40B4-BE49-F238E27FC236}">
                  <a16:creationId xmlns:a16="http://schemas.microsoft.com/office/drawing/2014/main" id="{331FC96D-40A5-65A7-6877-81315205A6EA}"/>
                </a:ext>
              </a:extLst>
            </p:cNvPr>
            <p:cNvSpPr>
              <a:spLocks noChangeArrowheads="1"/>
            </p:cNvSpPr>
            <p:nvPr/>
          </p:nvSpPr>
          <p:spPr bwMode="auto">
            <a:xfrm>
              <a:off x="3660" y="901"/>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Oval 57">
              <a:extLst>
                <a:ext uri="{FF2B5EF4-FFF2-40B4-BE49-F238E27FC236}">
                  <a16:creationId xmlns:a16="http://schemas.microsoft.com/office/drawing/2014/main" id="{67B12B29-5283-756E-08B2-685EB2A9F2ED}"/>
                </a:ext>
              </a:extLst>
            </p:cNvPr>
            <p:cNvSpPr>
              <a:spLocks noChangeArrowheads="1"/>
            </p:cNvSpPr>
            <p:nvPr/>
          </p:nvSpPr>
          <p:spPr bwMode="auto">
            <a:xfrm>
              <a:off x="3225" y="490"/>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58">
              <a:extLst>
                <a:ext uri="{FF2B5EF4-FFF2-40B4-BE49-F238E27FC236}">
                  <a16:creationId xmlns:a16="http://schemas.microsoft.com/office/drawing/2014/main" id="{FB3D235E-0BB1-8E28-80D9-9162FBBA29AD}"/>
                </a:ext>
              </a:extLst>
            </p:cNvPr>
            <p:cNvSpPr>
              <a:spLocks noChangeArrowheads="1"/>
            </p:cNvSpPr>
            <p:nvPr/>
          </p:nvSpPr>
          <p:spPr bwMode="auto">
            <a:xfrm>
              <a:off x="1668" y="435"/>
              <a:ext cx="38" cy="39"/>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59">
              <a:extLst>
                <a:ext uri="{FF2B5EF4-FFF2-40B4-BE49-F238E27FC236}">
                  <a16:creationId xmlns:a16="http://schemas.microsoft.com/office/drawing/2014/main" id="{F0B3E993-D567-5A0B-BAB2-52B95C09E427}"/>
                </a:ext>
              </a:extLst>
            </p:cNvPr>
            <p:cNvSpPr>
              <a:spLocks noChangeArrowheads="1"/>
            </p:cNvSpPr>
            <p:nvPr/>
          </p:nvSpPr>
          <p:spPr bwMode="auto">
            <a:xfrm>
              <a:off x="2606" y="1613"/>
              <a:ext cx="39" cy="38"/>
            </a:xfrm>
            <a:prstGeom prst="ellipse">
              <a:avLst/>
            </a:prstGeom>
            <a:solidFill>
              <a:srgbClr val="0072B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0">
              <a:extLst>
                <a:ext uri="{FF2B5EF4-FFF2-40B4-BE49-F238E27FC236}">
                  <a16:creationId xmlns:a16="http://schemas.microsoft.com/office/drawing/2014/main" id="{75D8E0C3-9A69-BB35-A155-65CC33F8D95D}"/>
                </a:ext>
              </a:extLst>
            </p:cNvPr>
            <p:cNvSpPr>
              <a:spLocks/>
            </p:cNvSpPr>
            <p:nvPr/>
          </p:nvSpPr>
          <p:spPr bwMode="auto">
            <a:xfrm>
              <a:off x="3117" y="1939"/>
              <a:ext cx="39" cy="51"/>
            </a:xfrm>
            <a:custGeom>
              <a:avLst/>
              <a:gdLst>
                <a:gd name="T0" fmla="*/ 0 w 39"/>
                <a:gd name="T1" fmla="*/ 26 h 51"/>
                <a:gd name="T2" fmla="*/ 20 w 39"/>
                <a:gd name="T3" fmla="*/ 51 h 51"/>
                <a:gd name="T4" fmla="*/ 39 w 39"/>
                <a:gd name="T5" fmla="*/ 26 h 51"/>
                <a:gd name="T6" fmla="*/ 20 w 39"/>
                <a:gd name="T7" fmla="*/ 0 h 51"/>
                <a:gd name="T8" fmla="*/ 0 w 39"/>
                <a:gd name="T9" fmla="*/ 26 h 51"/>
              </a:gdLst>
              <a:ahLst/>
              <a:cxnLst>
                <a:cxn ang="0">
                  <a:pos x="T0" y="T1"/>
                </a:cxn>
                <a:cxn ang="0">
                  <a:pos x="T2" y="T3"/>
                </a:cxn>
                <a:cxn ang="0">
                  <a:pos x="T4" y="T5"/>
                </a:cxn>
                <a:cxn ang="0">
                  <a:pos x="T6" y="T7"/>
                </a:cxn>
                <a:cxn ang="0">
                  <a:pos x="T8" y="T9"/>
                </a:cxn>
              </a:cxnLst>
              <a:rect l="0" t="0" r="r" b="b"/>
              <a:pathLst>
                <a:path w="39" h="51">
                  <a:moveTo>
                    <a:pt x="0" y="26"/>
                  </a:moveTo>
                  <a:lnTo>
                    <a:pt x="20" y="51"/>
                  </a:lnTo>
                  <a:lnTo>
                    <a:pt x="39" y="26"/>
                  </a:lnTo>
                  <a:lnTo>
                    <a:pt x="20" y="0"/>
                  </a:lnTo>
                  <a:lnTo>
                    <a:pt x="0" y="26"/>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a:extLst>
                <a:ext uri="{FF2B5EF4-FFF2-40B4-BE49-F238E27FC236}">
                  <a16:creationId xmlns:a16="http://schemas.microsoft.com/office/drawing/2014/main" id="{19E92400-CA44-BCAC-EA17-A14C4B347858}"/>
                </a:ext>
              </a:extLst>
            </p:cNvPr>
            <p:cNvSpPr>
              <a:spLocks/>
            </p:cNvSpPr>
            <p:nvPr/>
          </p:nvSpPr>
          <p:spPr bwMode="auto">
            <a:xfrm>
              <a:off x="2174" y="1165"/>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a:extLst>
                <a:ext uri="{FF2B5EF4-FFF2-40B4-BE49-F238E27FC236}">
                  <a16:creationId xmlns:a16="http://schemas.microsoft.com/office/drawing/2014/main" id="{43D29218-2D9F-48F1-6C1C-BBF2C3585E7E}"/>
                </a:ext>
              </a:extLst>
            </p:cNvPr>
            <p:cNvSpPr>
              <a:spLocks/>
            </p:cNvSpPr>
            <p:nvPr/>
          </p:nvSpPr>
          <p:spPr bwMode="auto">
            <a:xfrm>
              <a:off x="3177" y="390"/>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a:extLst>
                <a:ext uri="{FF2B5EF4-FFF2-40B4-BE49-F238E27FC236}">
                  <a16:creationId xmlns:a16="http://schemas.microsoft.com/office/drawing/2014/main" id="{D4F55FD4-86DC-612D-B200-ADE84757C917}"/>
                </a:ext>
              </a:extLst>
            </p:cNvPr>
            <p:cNvSpPr>
              <a:spLocks/>
            </p:cNvSpPr>
            <p:nvPr/>
          </p:nvSpPr>
          <p:spPr bwMode="auto">
            <a:xfrm>
              <a:off x="3710" y="390"/>
              <a:ext cx="38" cy="51"/>
            </a:xfrm>
            <a:custGeom>
              <a:avLst/>
              <a:gdLst>
                <a:gd name="T0" fmla="*/ 0 w 38"/>
                <a:gd name="T1" fmla="*/ 25 h 51"/>
                <a:gd name="T2" fmla="*/ 19 w 38"/>
                <a:gd name="T3" fmla="*/ 51 h 51"/>
                <a:gd name="T4" fmla="*/ 38 w 38"/>
                <a:gd name="T5" fmla="*/ 25 h 51"/>
                <a:gd name="T6" fmla="*/ 19 w 38"/>
                <a:gd name="T7" fmla="*/ 0 h 51"/>
                <a:gd name="T8" fmla="*/ 0 w 38"/>
                <a:gd name="T9" fmla="*/ 25 h 51"/>
              </a:gdLst>
              <a:ahLst/>
              <a:cxnLst>
                <a:cxn ang="0">
                  <a:pos x="T0" y="T1"/>
                </a:cxn>
                <a:cxn ang="0">
                  <a:pos x="T2" y="T3"/>
                </a:cxn>
                <a:cxn ang="0">
                  <a:pos x="T4" y="T5"/>
                </a:cxn>
                <a:cxn ang="0">
                  <a:pos x="T6" y="T7"/>
                </a:cxn>
                <a:cxn ang="0">
                  <a:pos x="T8" y="T9"/>
                </a:cxn>
              </a:cxnLst>
              <a:rect l="0" t="0" r="r" b="b"/>
              <a:pathLst>
                <a:path w="38" h="51">
                  <a:moveTo>
                    <a:pt x="0" y="25"/>
                  </a:moveTo>
                  <a:lnTo>
                    <a:pt x="19" y="51"/>
                  </a:lnTo>
                  <a:lnTo>
                    <a:pt x="38"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a:extLst>
                <a:ext uri="{FF2B5EF4-FFF2-40B4-BE49-F238E27FC236}">
                  <a16:creationId xmlns:a16="http://schemas.microsoft.com/office/drawing/2014/main" id="{D259D087-919A-741F-88B3-36480C7596F4}"/>
                </a:ext>
              </a:extLst>
            </p:cNvPr>
            <p:cNvSpPr>
              <a:spLocks/>
            </p:cNvSpPr>
            <p:nvPr/>
          </p:nvSpPr>
          <p:spPr bwMode="auto">
            <a:xfrm>
              <a:off x="3204" y="1939"/>
              <a:ext cx="38" cy="51"/>
            </a:xfrm>
            <a:custGeom>
              <a:avLst/>
              <a:gdLst>
                <a:gd name="T0" fmla="*/ 0 w 38"/>
                <a:gd name="T1" fmla="*/ 26 h 51"/>
                <a:gd name="T2" fmla="*/ 19 w 38"/>
                <a:gd name="T3" fmla="*/ 51 h 51"/>
                <a:gd name="T4" fmla="*/ 38 w 38"/>
                <a:gd name="T5" fmla="*/ 26 h 51"/>
                <a:gd name="T6" fmla="*/ 19 w 38"/>
                <a:gd name="T7" fmla="*/ 0 h 51"/>
                <a:gd name="T8" fmla="*/ 0 w 38"/>
                <a:gd name="T9" fmla="*/ 26 h 51"/>
              </a:gdLst>
              <a:ahLst/>
              <a:cxnLst>
                <a:cxn ang="0">
                  <a:pos x="T0" y="T1"/>
                </a:cxn>
                <a:cxn ang="0">
                  <a:pos x="T2" y="T3"/>
                </a:cxn>
                <a:cxn ang="0">
                  <a:pos x="T4" y="T5"/>
                </a:cxn>
                <a:cxn ang="0">
                  <a:pos x="T6" y="T7"/>
                </a:cxn>
                <a:cxn ang="0">
                  <a:pos x="T8" y="T9"/>
                </a:cxn>
              </a:cxnLst>
              <a:rect l="0" t="0" r="r" b="b"/>
              <a:pathLst>
                <a:path w="38" h="51">
                  <a:moveTo>
                    <a:pt x="0" y="26"/>
                  </a:moveTo>
                  <a:lnTo>
                    <a:pt x="19" y="51"/>
                  </a:lnTo>
                  <a:lnTo>
                    <a:pt x="38" y="26"/>
                  </a:lnTo>
                  <a:lnTo>
                    <a:pt x="19" y="0"/>
                  </a:lnTo>
                  <a:lnTo>
                    <a:pt x="0" y="26"/>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a:extLst>
                <a:ext uri="{FF2B5EF4-FFF2-40B4-BE49-F238E27FC236}">
                  <a16:creationId xmlns:a16="http://schemas.microsoft.com/office/drawing/2014/main" id="{928313E8-9F6D-DBCF-D167-AA8DF8A88BD7}"/>
                </a:ext>
              </a:extLst>
            </p:cNvPr>
            <p:cNvSpPr>
              <a:spLocks/>
            </p:cNvSpPr>
            <p:nvPr/>
          </p:nvSpPr>
          <p:spPr bwMode="auto">
            <a:xfrm>
              <a:off x="2212" y="1177"/>
              <a:ext cx="39" cy="51"/>
            </a:xfrm>
            <a:custGeom>
              <a:avLst/>
              <a:gdLst>
                <a:gd name="T0" fmla="*/ 0 w 39"/>
                <a:gd name="T1" fmla="*/ 25 h 51"/>
                <a:gd name="T2" fmla="*/ 19 w 39"/>
                <a:gd name="T3" fmla="*/ 51 h 51"/>
                <a:gd name="T4" fmla="*/ 39 w 39"/>
                <a:gd name="T5" fmla="*/ 25 h 51"/>
                <a:gd name="T6" fmla="*/ 19 w 39"/>
                <a:gd name="T7" fmla="*/ 0 h 51"/>
                <a:gd name="T8" fmla="*/ 0 w 39"/>
                <a:gd name="T9" fmla="*/ 25 h 51"/>
              </a:gdLst>
              <a:ahLst/>
              <a:cxnLst>
                <a:cxn ang="0">
                  <a:pos x="T0" y="T1"/>
                </a:cxn>
                <a:cxn ang="0">
                  <a:pos x="T2" y="T3"/>
                </a:cxn>
                <a:cxn ang="0">
                  <a:pos x="T4" y="T5"/>
                </a:cxn>
                <a:cxn ang="0">
                  <a:pos x="T6" y="T7"/>
                </a:cxn>
                <a:cxn ang="0">
                  <a:pos x="T8" y="T9"/>
                </a:cxn>
              </a:cxnLst>
              <a:rect l="0" t="0" r="r" b="b"/>
              <a:pathLst>
                <a:path w="39" h="51">
                  <a:moveTo>
                    <a:pt x="0" y="25"/>
                  </a:moveTo>
                  <a:lnTo>
                    <a:pt x="19" y="51"/>
                  </a:lnTo>
                  <a:lnTo>
                    <a:pt x="39"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a:extLst>
                <a:ext uri="{FF2B5EF4-FFF2-40B4-BE49-F238E27FC236}">
                  <a16:creationId xmlns:a16="http://schemas.microsoft.com/office/drawing/2014/main" id="{2EC6C0EB-6014-986D-2215-8FA7AC615119}"/>
                </a:ext>
              </a:extLst>
            </p:cNvPr>
            <p:cNvSpPr>
              <a:spLocks/>
            </p:cNvSpPr>
            <p:nvPr/>
          </p:nvSpPr>
          <p:spPr bwMode="auto">
            <a:xfrm>
              <a:off x="3186" y="1939"/>
              <a:ext cx="38" cy="51"/>
            </a:xfrm>
            <a:custGeom>
              <a:avLst/>
              <a:gdLst>
                <a:gd name="T0" fmla="*/ 0 w 38"/>
                <a:gd name="T1" fmla="*/ 26 h 51"/>
                <a:gd name="T2" fmla="*/ 19 w 38"/>
                <a:gd name="T3" fmla="*/ 51 h 51"/>
                <a:gd name="T4" fmla="*/ 38 w 38"/>
                <a:gd name="T5" fmla="*/ 26 h 51"/>
                <a:gd name="T6" fmla="*/ 19 w 38"/>
                <a:gd name="T7" fmla="*/ 0 h 51"/>
                <a:gd name="T8" fmla="*/ 0 w 38"/>
                <a:gd name="T9" fmla="*/ 26 h 51"/>
              </a:gdLst>
              <a:ahLst/>
              <a:cxnLst>
                <a:cxn ang="0">
                  <a:pos x="T0" y="T1"/>
                </a:cxn>
                <a:cxn ang="0">
                  <a:pos x="T2" y="T3"/>
                </a:cxn>
                <a:cxn ang="0">
                  <a:pos x="T4" y="T5"/>
                </a:cxn>
                <a:cxn ang="0">
                  <a:pos x="T6" y="T7"/>
                </a:cxn>
                <a:cxn ang="0">
                  <a:pos x="T8" y="T9"/>
                </a:cxn>
              </a:cxnLst>
              <a:rect l="0" t="0" r="r" b="b"/>
              <a:pathLst>
                <a:path w="38" h="51">
                  <a:moveTo>
                    <a:pt x="0" y="26"/>
                  </a:moveTo>
                  <a:lnTo>
                    <a:pt x="19" y="51"/>
                  </a:lnTo>
                  <a:lnTo>
                    <a:pt x="38" y="26"/>
                  </a:lnTo>
                  <a:lnTo>
                    <a:pt x="19" y="0"/>
                  </a:lnTo>
                  <a:lnTo>
                    <a:pt x="0" y="26"/>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a:extLst>
                <a:ext uri="{FF2B5EF4-FFF2-40B4-BE49-F238E27FC236}">
                  <a16:creationId xmlns:a16="http://schemas.microsoft.com/office/drawing/2014/main" id="{466CC779-CE4E-4EC1-2F6E-DD39E74D11E4}"/>
                </a:ext>
              </a:extLst>
            </p:cNvPr>
            <p:cNvSpPr>
              <a:spLocks/>
            </p:cNvSpPr>
            <p:nvPr/>
          </p:nvSpPr>
          <p:spPr bwMode="auto">
            <a:xfrm>
              <a:off x="3127" y="390"/>
              <a:ext cx="39" cy="51"/>
            </a:xfrm>
            <a:custGeom>
              <a:avLst/>
              <a:gdLst>
                <a:gd name="T0" fmla="*/ 0 w 39"/>
                <a:gd name="T1" fmla="*/ 25 h 51"/>
                <a:gd name="T2" fmla="*/ 19 w 39"/>
                <a:gd name="T3" fmla="*/ 51 h 51"/>
                <a:gd name="T4" fmla="*/ 39 w 39"/>
                <a:gd name="T5" fmla="*/ 25 h 51"/>
                <a:gd name="T6" fmla="*/ 19 w 39"/>
                <a:gd name="T7" fmla="*/ 0 h 51"/>
                <a:gd name="T8" fmla="*/ 0 w 39"/>
                <a:gd name="T9" fmla="*/ 25 h 51"/>
              </a:gdLst>
              <a:ahLst/>
              <a:cxnLst>
                <a:cxn ang="0">
                  <a:pos x="T0" y="T1"/>
                </a:cxn>
                <a:cxn ang="0">
                  <a:pos x="T2" y="T3"/>
                </a:cxn>
                <a:cxn ang="0">
                  <a:pos x="T4" y="T5"/>
                </a:cxn>
                <a:cxn ang="0">
                  <a:pos x="T6" y="T7"/>
                </a:cxn>
                <a:cxn ang="0">
                  <a:pos x="T8" y="T9"/>
                </a:cxn>
              </a:cxnLst>
              <a:rect l="0" t="0" r="r" b="b"/>
              <a:pathLst>
                <a:path w="39" h="51">
                  <a:moveTo>
                    <a:pt x="0" y="25"/>
                  </a:moveTo>
                  <a:lnTo>
                    <a:pt x="19" y="51"/>
                  </a:lnTo>
                  <a:lnTo>
                    <a:pt x="39" y="25"/>
                  </a:lnTo>
                  <a:lnTo>
                    <a:pt x="19" y="0"/>
                  </a:lnTo>
                  <a:lnTo>
                    <a:pt x="0" y="25"/>
                  </a:lnTo>
                  <a:close/>
                </a:path>
              </a:pathLst>
            </a:custGeom>
            <a:noFill/>
            <a:ln w="4763" cap="flat">
              <a:solidFill>
                <a:srgbClr val="D9531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a:extLst>
              <a:ext uri="{FF2B5EF4-FFF2-40B4-BE49-F238E27FC236}">
                <a16:creationId xmlns:a16="http://schemas.microsoft.com/office/drawing/2014/main" id="{69A8875D-5DAE-7946-AE0E-D82825D8E0FA}"/>
              </a:ext>
            </a:extLst>
          </p:cNvPr>
          <p:cNvSpPr txBox="1"/>
          <p:nvPr/>
        </p:nvSpPr>
        <p:spPr>
          <a:xfrm>
            <a:off x="6173210" y="3231006"/>
            <a:ext cx="380232" cy="307777"/>
          </a:xfrm>
          <a:prstGeom prst="rect">
            <a:avLst/>
          </a:prstGeom>
          <a:noFill/>
        </p:spPr>
        <p:txBody>
          <a:bodyPr wrap="none" rtlCol="0">
            <a:spAutoFit/>
          </a:bodyPr>
          <a:lstStyle/>
          <a:p>
            <a:r>
              <a:rPr lang="en-US" sz="1400" dirty="0"/>
              <a:t>(a)</a:t>
            </a:r>
          </a:p>
        </p:txBody>
      </p:sp>
      <p:sp>
        <p:nvSpPr>
          <p:cNvPr id="72" name="TextBox 71">
            <a:extLst>
              <a:ext uri="{FF2B5EF4-FFF2-40B4-BE49-F238E27FC236}">
                <a16:creationId xmlns:a16="http://schemas.microsoft.com/office/drawing/2014/main" id="{F8C01547-0917-D754-E927-405A789D78E1}"/>
              </a:ext>
            </a:extLst>
          </p:cNvPr>
          <p:cNvSpPr txBox="1"/>
          <p:nvPr/>
        </p:nvSpPr>
        <p:spPr>
          <a:xfrm>
            <a:off x="4024454" y="6074434"/>
            <a:ext cx="388248" cy="307777"/>
          </a:xfrm>
          <a:prstGeom prst="rect">
            <a:avLst/>
          </a:prstGeom>
          <a:noFill/>
        </p:spPr>
        <p:txBody>
          <a:bodyPr wrap="none" rtlCol="0">
            <a:spAutoFit/>
          </a:bodyPr>
          <a:lstStyle/>
          <a:p>
            <a:r>
              <a:rPr lang="en-US" sz="1400" dirty="0"/>
              <a:t>(b)</a:t>
            </a:r>
          </a:p>
        </p:txBody>
      </p:sp>
      <p:sp>
        <p:nvSpPr>
          <p:cNvPr id="73" name="TextBox 72">
            <a:extLst>
              <a:ext uri="{FF2B5EF4-FFF2-40B4-BE49-F238E27FC236}">
                <a16:creationId xmlns:a16="http://schemas.microsoft.com/office/drawing/2014/main" id="{6443F1D0-55CF-8430-95A0-141904C5954E}"/>
              </a:ext>
            </a:extLst>
          </p:cNvPr>
          <p:cNvSpPr txBox="1"/>
          <p:nvPr/>
        </p:nvSpPr>
        <p:spPr>
          <a:xfrm>
            <a:off x="8101538" y="6074434"/>
            <a:ext cx="380232" cy="307777"/>
          </a:xfrm>
          <a:prstGeom prst="rect">
            <a:avLst/>
          </a:prstGeom>
          <a:noFill/>
        </p:spPr>
        <p:txBody>
          <a:bodyPr wrap="none" rtlCol="0">
            <a:spAutoFit/>
          </a:bodyPr>
          <a:lstStyle/>
          <a:p>
            <a:r>
              <a:rPr lang="en-US" sz="1400" dirty="0"/>
              <a:t>(c)</a:t>
            </a:r>
          </a:p>
        </p:txBody>
      </p:sp>
      <p:sp>
        <p:nvSpPr>
          <p:cNvPr id="74" name="TextBox 73">
            <a:extLst>
              <a:ext uri="{FF2B5EF4-FFF2-40B4-BE49-F238E27FC236}">
                <a16:creationId xmlns:a16="http://schemas.microsoft.com/office/drawing/2014/main" id="{5C141919-8394-C30E-D5EE-7C1C476FBDD2}"/>
              </a:ext>
            </a:extLst>
          </p:cNvPr>
          <p:cNvSpPr txBox="1"/>
          <p:nvPr/>
        </p:nvSpPr>
        <p:spPr>
          <a:xfrm>
            <a:off x="7192793" y="3787424"/>
            <a:ext cx="1487138" cy="369332"/>
          </a:xfrm>
          <a:prstGeom prst="rect">
            <a:avLst/>
          </a:prstGeom>
          <a:noFill/>
        </p:spPr>
        <p:txBody>
          <a:bodyPr wrap="none" rtlCol="0">
            <a:spAutoFit/>
          </a:bodyPr>
          <a:lstStyle/>
          <a:p>
            <a:r>
              <a:rPr lang="en-US" dirty="0"/>
              <a:t>True function</a:t>
            </a:r>
          </a:p>
        </p:txBody>
      </p:sp>
      <p:sp>
        <p:nvSpPr>
          <p:cNvPr id="75" name="TextBox 74">
            <a:extLst>
              <a:ext uri="{FF2B5EF4-FFF2-40B4-BE49-F238E27FC236}">
                <a16:creationId xmlns:a16="http://schemas.microsoft.com/office/drawing/2014/main" id="{6BE3E5F1-60F8-8A48-2E6C-5C0D813A2FBE}"/>
              </a:ext>
            </a:extLst>
          </p:cNvPr>
          <p:cNvSpPr txBox="1"/>
          <p:nvPr/>
        </p:nvSpPr>
        <p:spPr>
          <a:xfrm>
            <a:off x="571225" y="3636890"/>
            <a:ext cx="1844479" cy="369332"/>
          </a:xfrm>
          <a:prstGeom prst="rect">
            <a:avLst/>
          </a:prstGeom>
          <a:noFill/>
        </p:spPr>
        <p:txBody>
          <a:bodyPr wrap="none" rtlCol="0">
            <a:spAutoFit/>
          </a:bodyPr>
          <a:lstStyle/>
          <a:p>
            <a:r>
              <a:rPr lang="en-US" dirty="0"/>
              <a:t>Kriging surrogate</a:t>
            </a:r>
          </a:p>
        </p:txBody>
      </p:sp>
    </p:spTree>
    <p:extLst>
      <p:ext uri="{BB962C8B-B14F-4D97-AF65-F5344CB8AC3E}">
        <p14:creationId xmlns:p14="http://schemas.microsoft.com/office/powerpoint/2010/main" val="2205802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C47AB-D124-EEF9-3139-68E2F3C67D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26728E-4C2B-021A-E2CD-63F4D7CE52EF}"/>
              </a:ext>
            </a:extLst>
          </p:cNvPr>
          <p:cNvSpPr>
            <a:spLocks noGrp="1"/>
          </p:cNvSpPr>
          <p:nvPr>
            <p:ph type="ctrTitle"/>
          </p:nvPr>
        </p:nvSpPr>
        <p:spPr>
          <a:xfrm>
            <a:off x="685800" y="1315844"/>
            <a:ext cx="7772400" cy="2284607"/>
          </a:xfrm>
        </p:spPr>
        <p:txBody>
          <a:bodyPr>
            <a:normAutofit/>
          </a:bodyPr>
          <a:lstStyle/>
          <a:p>
            <a:r>
              <a:rPr lang="en-US" dirty="0"/>
              <a:t>Appendix</a:t>
            </a:r>
          </a:p>
        </p:txBody>
      </p:sp>
      <p:sp>
        <p:nvSpPr>
          <p:cNvPr id="5" name="Subtitle 4">
            <a:extLst>
              <a:ext uri="{FF2B5EF4-FFF2-40B4-BE49-F238E27FC236}">
                <a16:creationId xmlns:a16="http://schemas.microsoft.com/office/drawing/2014/main" id="{2B87DDE0-C143-4EFB-7A4F-186F0690972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9004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rg_vs_sv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312" y="525867"/>
            <a:ext cx="3957638" cy="5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p:cNvSpPr>
            <a:spLocks noGrp="1"/>
          </p:cNvSpPr>
          <p:nvPr>
            <p:ph type="title"/>
          </p:nvPr>
        </p:nvSpPr>
        <p:spPr/>
        <p:txBody>
          <a:bodyPr>
            <a:normAutofit fontScale="90000"/>
          </a:bodyPr>
          <a:lstStyle/>
          <a:p>
            <a:r>
              <a:rPr lang="en-US" dirty="0"/>
              <a:t>Expanding EGO to Surrogates Other Than Kriging</a:t>
            </a:r>
          </a:p>
        </p:txBody>
      </p:sp>
      <p:sp>
        <p:nvSpPr>
          <p:cNvPr id="11269" name="Rectangle 13"/>
          <p:cNvSpPr>
            <a:spLocks noChangeArrowheads="1"/>
          </p:cNvSpPr>
          <p:nvPr/>
        </p:nvSpPr>
        <p:spPr bwMode="auto">
          <a:xfrm>
            <a:off x="4846317" y="3217041"/>
            <a:ext cx="4297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1400" b="1"/>
              <a:t>(a) Kriging</a:t>
            </a:r>
          </a:p>
        </p:txBody>
      </p:sp>
      <p:sp>
        <p:nvSpPr>
          <p:cNvPr id="11270" name="Rectangle 14"/>
          <p:cNvSpPr>
            <a:spLocks noChangeArrowheads="1"/>
          </p:cNvSpPr>
          <p:nvPr/>
        </p:nvSpPr>
        <p:spPr bwMode="auto">
          <a:xfrm>
            <a:off x="4852937" y="6250597"/>
            <a:ext cx="4291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1400" b="1" dirty="0"/>
              <a:t>(b) Support vector regression</a:t>
            </a:r>
          </a:p>
        </p:txBody>
      </p:sp>
      <p:sp>
        <p:nvSpPr>
          <p:cNvPr id="11271" name="Rectangle 3"/>
          <p:cNvSpPr>
            <a:spLocks noChangeArrowheads="1"/>
          </p:cNvSpPr>
          <p:nvPr/>
        </p:nvSpPr>
        <p:spPr bwMode="auto">
          <a:xfrm>
            <a:off x="182563" y="3668165"/>
            <a:ext cx="42640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nSpc>
                <a:spcPct val="125000"/>
              </a:lnSpc>
              <a:spcAft>
                <a:spcPct val="100000"/>
              </a:spcAft>
            </a:pPr>
            <a:r>
              <a:rPr lang="en-US" sz="2400" dirty="0"/>
              <a:t>We want to run EGO with the most</a:t>
            </a:r>
            <a:r>
              <a:rPr lang="en-US" sz="2400" b="1" dirty="0">
                <a:solidFill>
                  <a:srgbClr val="FF0000"/>
                </a:solidFill>
              </a:rPr>
              <a:t> </a:t>
            </a:r>
            <a:r>
              <a:rPr lang="en-US" sz="2400" dirty="0"/>
              <a:t>accurate surrogate. </a:t>
            </a:r>
            <a:r>
              <a:rPr lang="en-US" sz="2400" b="1" dirty="0">
                <a:solidFill>
                  <a:srgbClr val="FF4A00"/>
                </a:solidFill>
              </a:rPr>
              <a:t>But we have no uncertainty model for SVR</a:t>
            </a:r>
            <a:endParaRPr lang="en-US" sz="2400" dirty="0">
              <a:solidFill>
                <a:srgbClr val="FF4A00"/>
              </a:solidFill>
            </a:endParaRPr>
          </a:p>
        </p:txBody>
      </p:sp>
      <mc:AlternateContent xmlns:mc="http://schemas.openxmlformats.org/markup-compatibility/2006" xmlns:a14="http://schemas.microsoft.com/office/drawing/2010/main">
        <mc:Choice Requires="a14">
          <p:sp>
            <p:nvSpPr>
              <p:cNvPr id="11272" name="Rectangle 3"/>
              <p:cNvSpPr>
                <a:spLocks noChangeArrowheads="1"/>
              </p:cNvSpPr>
              <p:nvPr/>
            </p:nvSpPr>
            <p:spPr bwMode="auto">
              <a:xfrm>
                <a:off x="185738" y="899156"/>
                <a:ext cx="4386262" cy="830997"/>
              </a:xfrm>
              <a:prstGeom prst="rect">
                <a:avLst/>
              </a:prstGeom>
              <a:noFill/>
              <a:ln>
                <a:noFill/>
              </a:ln>
              <a:extLst>
                <a:ext uri="{909E8E84-426E-40DD-AFC4-6F175D3DCCD1}">
                  <a14:hiddenFill>
                    <a:solidFill>
                      <a:srgbClr val="FFFFFF"/>
                    </a:solidFill>
                  </a14:hiddenFill>
                </a:ext>
                <a:ext uri="{91240B29-F687-4F45-9708-019B960494DF}">
                  <a14:hiddenLine w="25400">
                    <a:solidFill>
                      <a:srgbClr val="000000"/>
                    </a:solidFill>
                    <a:miter lim="800000"/>
                    <a:headEnd/>
                    <a:tailEnd/>
                  </a14:hiddenLine>
                </a:ext>
              </a:extLst>
            </p:spPr>
            <p:txBody>
              <a:bodyPr>
                <a:spAutoFit/>
              </a:bodyPr>
              <a:lstStyle/>
              <a:p>
                <a:pPr algn="just"/>
                <a:r>
                  <a:rPr lang="en-US" sz="2400" dirty="0"/>
                  <a:t>Considering the root mean square error,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𝑅𝑀𝑆</m:t>
                        </m:r>
                      </m:sub>
                    </m:sSub>
                  </m:oMath>
                </a14:m>
                <a:r>
                  <a:rPr lang="en-US" sz="2400" dirty="0"/>
                  <a:t> :</a:t>
                </a:r>
              </a:p>
            </p:txBody>
          </p:sp>
        </mc:Choice>
        <mc:Fallback xmlns="">
          <p:sp>
            <p:nvSpPr>
              <p:cNvPr id="11272" name="Rectangle 3"/>
              <p:cNvSpPr>
                <a:spLocks noRot="1" noChangeAspect="1" noMove="1" noResize="1" noEditPoints="1" noAdjustHandles="1" noChangeArrowheads="1" noChangeShapeType="1" noTextEdit="1"/>
              </p:cNvSpPr>
              <p:nvPr/>
            </p:nvSpPr>
            <p:spPr bwMode="auto">
              <a:xfrm>
                <a:off x="185738" y="899156"/>
                <a:ext cx="4386262" cy="830997"/>
              </a:xfrm>
              <a:prstGeom prst="rect">
                <a:avLst/>
              </a:prstGeom>
              <a:blipFill>
                <a:blip r:embed="rId4"/>
                <a:stretch>
                  <a:fillRect l="-2083" t="-4380" r="-2083" b="-160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69A06F0-85D5-FDBB-385A-E2411D403427}"/>
                  </a:ext>
                </a:extLst>
              </p:cNvPr>
              <p:cNvSpPr txBox="1"/>
              <p:nvPr/>
            </p:nvSpPr>
            <p:spPr>
              <a:xfrm>
                <a:off x="917738" y="2266986"/>
                <a:ext cx="2563972" cy="909352"/>
              </a:xfrm>
              <a:prstGeom prst="rect">
                <a:avLst/>
              </a:prstGeom>
              <a:solidFill>
                <a:srgbClr val="92D050"/>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𝑅𝑀𝑆</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nary>
                            <m:naryPr>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1</m:t>
                              </m:r>
                            </m:sup>
                            <m:e>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𝑒</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 </m:t>
                              </m:r>
                              <m:r>
                                <a:rPr lang="en-US" sz="2000" b="0" i="1" smtClean="0">
                                  <a:latin typeface="Cambria Math" panose="02040503050406030204" pitchFamily="18" charset="0"/>
                                </a:rPr>
                                <m:t>𝑑𝑥</m:t>
                              </m:r>
                            </m:e>
                          </m:nary>
                        </m:e>
                      </m:rad>
                    </m:oMath>
                  </m:oMathPara>
                </a14:m>
                <a:endParaRPr lang="en-US" sz="2000" dirty="0"/>
              </a:p>
            </p:txBody>
          </p:sp>
        </mc:Choice>
        <mc:Fallback xmlns="">
          <p:sp>
            <p:nvSpPr>
              <p:cNvPr id="2" name="TextBox 1">
                <a:extLst>
                  <a:ext uri="{FF2B5EF4-FFF2-40B4-BE49-F238E27FC236}">
                    <a16:creationId xmlns:a16="http://schemas.microsoft.com/office/drawing/2014/main" id="{369A06F0-85D5-FDBB-385A-E2411D403427}"/>
                  </a:ext>
                </a:extLst>
              </p:cNvPr>
              <p:cNvSpPr txBox="1">
                <a:spLocks noRot="1" noChangeAspect="1" noMove="1" noResize="1" noEditPoints="1" noAdjustHandles="1" noChangeArrowheads="1" noChangeShapeType="1" noTextEdit="1"/>
              </p:cNvSpPr>
              <p:nvPr/>
            </p:nvSpPr>
            <p:spPr>
              <a:xfrm>
                <a:off x="917738" y="2266986"/>
                <a:ext cx="2563972" cy="90935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08488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p:txBody>
          <a:bodyPr>
            <a:normAutofit fontScale="90000"/>
          </a:bodyPr>
          <a:lstStyle/>
          <a:p>
            <a:r>
              <a:rPr lang="en-US" dirty="0"/>
              <a:t>Importation of Uncertainty Model</a:t>
            </a:r>
          </a:p>
        </p:txBody>
      </p:sp>
      <p:pic>
        <p:nvPicPr>
          <p:cNvPr id="187398" name="Picture 6" descr="02_KRG_and_uncertain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781923"/>
            <a:ext cx="3940175"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9" name="Rectangle 12"/>
          <p:cNvSpPr>
            <a:spLocks noChangeArrowheads="1"/>
          </p:cNvSpPr>
          <p:nvPr/>
        </p:nvSpPr>
        <p:spPr bwMode="auto">
          <a:xfrm>
            <a:off x="182563" y="3091735"/>
            <a:ext cx="4389437" cy="46166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spcAft>
                <a:spcPct val="75000"/>
              </a:spcAft>
            </a:pPr>
            <a:endParaRPr lang="en-US" sz="2400" dirty="0"/>
          </a:p>
        </p:txBody>
      </p:sp>
      <p:sp>
        <p:nvSpPr>
          <p:cNvPr id="13318" name="Rectangle 10"/>
          <p:cNvSpPr>
            <a:spLocks noChangeArrowheads="1"/>
          </p:cNvSpPr>
          <p:nvPr/>
        </p:nvSpPr>
        <p:spPr bwMode="auto">
          <a:xfrm>
            <a:off x="182563" y="5901610"/>
            <a:ext cx="4297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endParaRPr lang="en-US" sz="1200" dirty="0">
              <a:solidFill>
                <a:srgbClr val="990000"/>
              </a:solidFill>
            </a:endParaRPr>
          </a:p>
        </p:txBody>
      </p:sp>
      <p:pic>
        <p:nvPicPr>
          <p:cNvPr id="8" name="Picture 10" descr="03_SVR_and_uncertainty"/>
          <p:cNvPicPr>
            <a:picLocks noChangeAspect="1" noChangeArrowheads="1"/>
          </p:cNvPicPr>
          <p:nvPr/>
        </p:nvPicPr>
        <p:blipFill rotWithShape="1">
          <a:blip r:embed="rId5">
            <a:extLst>
              <a:ext uri="{28A0092B-C50C-407E-A947-70E740481C1C}">
                <a14:useLocalDpi xmlns:a14="http://schemas.microsoft.com/office/drawing/2010/main" val="0"/>
              </a:ext>
            </a:extLst>
          </a:blip>
          <a:srcRect t="2" b="51049"/>
          <a:stretch/>
        </p:blipFill>
        <p:spPr bwMode="auto">
          <a:xfrm>
            <a:off x="388937" y="781923"/>
            <a:ext cx="3976687"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04_KRG_SVR_and_uncertainties"/>
          <p:cNvPicPr>
            <a:picLocks noChangeAspect="1" noChangeArrowheads="1"/>
          </p:cNvPicPr>
          <p:nvPr/>
        </p:nvPicPr>
        <p:blipFill>
          <a:blip r:embed="rId6">
            <a:extLst>
              <a:ext uri="{28A0092B-C50C-407E-A947-70E740481C1C}">
                <a14:useLocalDpi xmlns:a14="http://schemas.microsoft.com/office/drawing/2010/main" val="0"/>
              </a:ext>
            </a:extLst>
          </a:blip>
          <a:srcRect t="-1340" b="52557"/>
          <a:stretch>
            <a:fillRect/>
          </a:stretch>
        </p:blipFill>
        <p:spPr bwMode="auto">
          <a:xfrm>
            <a:off x="402431" y="3597273"/>
            <a:ext cx="3949700" cy="283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6949414" y="3553400"/>
            <a:ext cx="0" cy="33716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4352131" y="5058508"/>
            <a:ext cx="768503" cy="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103147" y="3159051"/>
            <a:ext cx="0" cy="56293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271683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500"/>
                                        <p:tgtEl>
                                          <p:spTgt spid="9"/>
                                        </p:tgtEl>
                                      </p:cBhvr>
                                    </p:animEffect>
                                  </p:childTnLst>
                                </p:cTn>
                              </p:par>
                              <p:par>
                                <p:cTn id="11" presetID="6" presetClass="entr" presetSubtype="16"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normAutofit fontScale="90000"/>
          </a:bodyPr>
          <a:lstStyle/>
          <a:p>
            <a:r>
              <a:rPr lang="en-US" dirty="0"/>
              <a:t>Hartmann-3 Example</a:t>
            </a:r>
          </a:p>
        </p:txBody>
      </p:sp>
      <p:pic>
        <p:nvPicPr>
          <p:cNvPr id="163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7" y="1600200"/>
            <a:ext cx="4754557" cy="210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6389" name="Rectangle 3"/>
          <p:cNvSpPr>
            <a:spLocks noChangeArrowheads="1"/>
          </p:cNvSpPr>
          <p:nvPr/>
        </p:nvSpPr>
        <p:spPr bwMode="auto">
          <a:xfrm>
            <a:off x="185738" y="960438"/>
            <a:ext cx="877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just"/>
            <a:r>
              <a:rPr lang="en-US" dirty="0"/>
              <a:t>Hartmann 3 function (initially fitted with 20 points):</a:t>
            </a:r>
          </a:p>
        </p:txBody>
      </p:sp>
      <p:sp>
        <p:nvSpPr>
          <p:cNvPr id="16391" name="Rectangle 3"/>
          <p:cNvSpPr>
            <a:spLocks noChangeArrowheads="1"/>
          </p:cNvSpPr>
          <p:nvPr/>
        </p:nvSpPr>
        <p:spPr bwMode="auto">
          <a:xfrm>
            <a:off x="182563" y="3978275"/>
            <a:ext cx="8775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just"/>
            <a:r>
              <a:rPr lang="en-US" dirty="0"/>
              <a:t>After 20 iterations (i.e., total of 40 points), improvement (</a:t>
            </a:r>
            <a:r>
              <a:rPr lang="en-US" i="1" dirty="0">
                <a:latin typeface="Euclid" pitchFamily="18" charset="0"/>
              </a:rPr>
              <a:t>I</a:t>
            </a:r>
            <a:r>
              <a:rPr lang="en-US" dirty="0"/>
              <a:t>) over initial best sample (IBS):</a:t>
            </a:r>
          </a:p>
        </p:txBody>
      </p:sp>
      <p:pic>
        <p:nvPicPr>
          <p:cNvPr id="16393"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303" y="1176382"/>
            <a:ext cx="2574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6394"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41" y="2697163"/>
            <a:ext cx="27368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6395"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384" y="5635625"/>
            <a:ext cx="18049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6396"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898" y="5635625"/>
            <a:ext cx="2119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5F2DF1-FB7C-EA52-D22F-5C40064C1246}"/>
                  </a:ext>
                </a:extLst>
              </p:cNvPr>
              <p:cNvSpPr txBox="1"/>
              <p:nvPr/>
            </p:nvSpPr>
            <p:spPr>
              <a:xfrm>
                <a:off x="1811214" y="4679950"/>
                <a:ext cx="2362057" cy="704937"/>
              </a:xfrm>
              <a:prstGeom prst="rect">
                <a:avLst/>
              </a:prstGeom>
              <a:solidFill>
                <a:srgbClr val="92D050"/>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𝐼𝐵𝑆</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𝑜𝑝𝑡𝑖𝑚</m:t>
                              </m:r>
                            </m:sub>
                          </m:sSub>
                        </m:num>
                        <m:den>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𝐼𝐵𝑆</m:t>
                                  </m:r>
                                </m:sub>
                              </m:sSub>
                            </m:e>
                          </m:d>
                        </m:den>
                      </m:f>
                    </m:oMath>
                  </m:oMathPara>
                </a14:m>
                <a:endParaRPr lang="en-US" sz="2400" dirty="0"/>
              </a:p>
            </p:txBody>
          </p:sp>
        </mc:Choice>
        <mc:Fallback xmlns="">
          <p:sp>
            <p:nvSpPr>
              <p:cNvPr id="2" name="TextBox 1">
                <a:extLst>
                  <a:ext uri="{FF2B5EF4-FFF2-40B4-BE49-F238E27FC236}">
                    <a16:creationId xmlns:a16="http://schemas.microsoft.com/office/drawing/2014/main" id="{815F2DF1-FB7C-EA52-D22F-5C40064C1246}"/>
                  </a:ext>
                </a:extLst>
              </p:cNvPr>
              <p:cNvSpPr txBox="1">
                <a:spLocks noRot="1" noChangeAspect="1" noMove="1" noResize="1" noEditPoints="1" noAdjustHandles="1" noChangeArrowheads="1" noChangeShapeType="1" noTextEdit="1"/>
              </p:cNvSpPr>
              <p:nvPr/>
            </p:nvSpPr>
            <p:spPr>
              <a:xfrm>
                <a:off x="1811214" y="4679950"/>
                <a:ext cx="2362057" cy="70493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4B1E08E-41E3-F765-9130-E2698875D2B0}"/>
                  </a:ext>
                </a:extLst>
              </p:cNvPr>
              <p:cNvSpPr txBox="1"/>
              <p:nvPr/>
            </p:nvSpPr>
            <p:spPr>
              <a:xfrm>
                <a:off x="4835770" y="4741985"/>
                <a:ext cx="4316246" cy="667747"/>
              </a:xfrm>
              <a:prstGeom prst="rect">
                <a:avLst/>
              </a:prstGeom>
              <a:noFill/>
            </p:spPr>
            <p:txBody>
              <a:bodyPr wrap="none" rtlCol="0">
                <a:spAutoFit/>
              </a:bodyPr>
              <a:lstStyle/>
              <a:p>
                <a:pPr algn="l"/>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𝐼𝐵𝑆</m:t>
                        </m:r>
                      </m:sub>
                    </m:sSub>
                  </m:oMath>
                </a14:m>
                <a:r>
                  <a:rPr lang="en-US" dirty="0"/>
                  <a:t>: initial best sample</a:t>
                </a:r>
              </a:p>
              <a:p>
                <a:pPr algn="l"/>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𝑜𝑝𝑡𝑖𝑚</m:t>
                        </m:r>
                      </m:sub>
                    </m:sSub>
                  </m:oMath>
                </a14:m>
                <a:r>
                  <a:rPr lang="en-US" dirty="0"/>
                  <a:t>: best sample after 20 EGO cycles</a:t>
                </a:r>
              </a:p>
            </p:txBody>
          </p:sp>
        </mc:Choice>
        <mc:Fallback xmlns="">
          <p:sp>
            <p:nvSpPr>
              <p:cNvPr id="4" name="TextBox 3">
                <a:extLst>
                  <a:ext uri="{FF2B5EF4-FFF2-40B4-BE49-F238E27FC236}">
                    <a16:creationId xmlns:a16="http://schemas.microsoft.com/office/drawing/2014/main" id="{34B1E08E-41E3-F765-9130-E2698875D2B0}"/>
                  </a:ext>
                </a:extLst>
              </p:cNvPr>
              <p:cNvSpPr txBox="1">
                <a:spLocks noRot="1" noChangeAspect="1" noMove="1" noResize="1" noEditPoints="1" noAdjustHandles="1" noChangeArrowheads="1" noChangeShapeType="1" noTextEdit="1"/>
              </p:cNvSpPr>
              <p:nvPr/>
            </p:nvSpPr>
            <p:spPr>
              <a:xfrm>
                <a:off x="4835770" y="4741985"/>
                <a:ext cx="4316246" cy="667747"/>
              </a:xfrm>
              <a:prstGeom prst="rect">
                <a:avLst/>
              </a:prstGeom>
              <a:blipFill>
                <a:blip r:embed="rId10"/>
                <a:stretch>
                  <a:fillRect t="-5505" r="-424" b="-11009"/>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7074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653113-7D26-16D8-CFC8-71EAF91441F2}"/>
              </a:ext>
            </a:extLst>
          </p:cNvPr>
          <p:cNvSpPr>
            <a:spLocks noGrp="1"/>
          </p:cNvSpPr>
          <p:nvPr>
            <p:ph type="body" sz="quarter" idx="10"/>
          </p:nvPr>
        </p:nvSpPr>
        <p:spPr/>
        <p:txBody>
          <a:bodyPr/>
          <a:lstStyle/>
          <a:p>
            <a:r>
              <a:rPr lang="en-US" dirty="0"/>
              <a:t>Philosophy</a:t>
            </a:r>
          </a:p>
          <a:p>
            <a:pPr lvl="1"/>
            <a:r>
              <a:rPr lang="en-US" dirty="0"/>
              <a:t>balancing the need to exploit the approximating surface (by sampling where it is minimized) with the need to improve the approximation (by sampling where prediction error may be high)</a:t>
            </a:r>
          </a:p>
          <a:p>
            <a:pPr lvl="1"/>
            <a:r>
              <a:rPr lang="en-US" dirty="0"/>
              <a:t>use Kriging predictions and prediction variances to seek the point of maximum expected improvement (EI) as the next simulation for the optimization process</a:t>
            </a:r>
          </a:p>
          <a:p>
            <a:r>
              <a:rPr lang="en-US" dirty="0"/>
              <a:t>Sequential sampling algorithm to find the best design in the domain using a surrogate model</a:t>
            </a:r>
          </a:p>
          <a:p>
            <a:pPr lvl="1"/>
            <a:r>
              <a:rPr lang="en-US" dirty="0"/>
              <a:t>a trade-off between exploring the design domain and refining the current optimum design by exploiting near the location</a:t>
            </a:r>
          </a:p>
        </p:txBody>
      </p:sp>
      <p:sp>
        <p:nvSpPr>
          <p:cNvPr id="3" name="Title 2">
            <a:extLst>
              <a:ext uri="{FF2B5EF4-FFF2-40B4-BE49-F238E27FC236}">
                <a16:creationId xmlns:a16="http://schemas.microsoft.com/office/drawing/2014/main" id="{8948DCD8-2633-0155-7D06-9DF90FF8B8AD}"/>
              </a:ext>
            </a:extLst>
          </p:cNvPr>
          <p:cNvSpPr>
            <a:spLocks noGrp="1"/>
          </p:cNvSpPr>
          <p:nvPr>
            <p:ph type="title"/>
          </p:nvPr>
        </p:nvSpPr>
        <p:spPr/>
        <p:txBody>
          <a:bodyPr>
            <a:normAutofit fontScale="90000"/>
          </a:bodyPr>
          <a:lstStyle/>
          <a:p>
            <a:r>
              <a:rPr lang="en-US" dirty="0"/>
              <a:t>EGO – Efficient Global Optimization</a:t>
            </a:r>
          </a:p>
        </p:txBody>
      </p:sp>
    </p:spTree>
    <p:extLst>
      <p:ext uri="{BB962C8B-B14F-4D97-AF65-F5344CB8AC3E}">
        <p14:creationId xmlns:p14="http://schemas.microsoft.com/office/powerpoint/2010/main" val="1658998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normAutofit fontScale="90000"/>
          </a:bodyPr>
          <a:lstStyle/>
          <a:p>
            <a:r>
              <a:rPr lang="en-US"/>
              <a:t>Two other Design of Experiments</a:t>
            </a:r>
            <a:endParaRPr lang="en-US" dirty="0"/>
          </a:p>
        </p:txBody>
      </p:sp>
      <p:sp>
        <p:nvSpPr>
          <p:cNvPr id="17412" name="Rectangle 3"/>
          <p:cNvSpPr>
            <a:spLocks noChangeArrowheads="1"/>
          </p:cNvSpPr>
          <p:nvPr/>
        </p:nvSpPr>
        <p:spPr bwMode="auto">
          <a:xfrm>
            <a:off x="185738" y="767900"/>
            <a:ext cx="877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just"/>
            <a:r>
              <a:rPr lang="en-US" dirty="0"/>
              <a:t>FIRST:</a:t>
            </a:r>
          </a:p>
        </p:txBody>
      </p:sp>
      <p:sp>
        <p:nvSpPr>
          <p:cNvPr id="17413" name="Rectangle 3"/>
          <p:cNvSpPr>
            <a:spLocks noChangeArrowheads="1"/>
          </p:cNvSpPr>
          <p:nvPr/>
        </p:nvSpPr>
        <p:spPr bwMode="auto">
          <a:xfrm>
            <a:off x="182563" y="3214688"/>
            <a:ext cx="8775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just"/>
            <a:r>
              <a:rPr lang="en-US" dirty="0"/>
              <a:t>SECOND:</a:t>
            </a:r>
          </a:p>
        </p:txBody>
      </p:sp>
      <p:pic>
        <p:nvPicPr>
          <p:cNvPr id="174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1065213"/>
            <a:ext cx="2587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1065213"/>
            <a:ext cx="27495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9525" y="2344738"/>
            <a:ext cx="18049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1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525" y="2344738"/>
            <a:ext cx="21066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1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9038" y="3978275"/>
            <a:ext cx="25876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19"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3978275"/>
            <a:ext cx="27241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2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5257800"/>
            <a:ext cx="1955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7421"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61038" y="5257800"/>
            <a:ext cx="2119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761303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normAutofit fontScale="90000"/>
          </a:bodyPr>
          <a:lstStyle/>
          <a:p>
            <a:r>
              <a:rPr lang="en-US" dirty="0"/>
              <a:t>Summary: Hartmann-3 example</a:t>
            </a:r>
          </a:p>
        </p:txBody>
      </p:sp>
      <p:sp>
        <p:nvSpPr>
          <p:cNvPr id="18436" name="Rectangle 3"/>
          <p:cNvSpPr>
            <a:spLocks noChangeArrowheads="1"/>
          </p:cNvSpPr>
          <p:nvPr/>
        </p:nvSpPr>
        <p:spPr bwMode="auto">
          <a:xfrm>
            <a:off x="416122" y="5440658"/>
            <a:ext cx="79653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p>
            <a:pPr algn="just"/>
            <a:r>
              <a:rPr lang="en-US" dirty="0"/>
              <a:t>In 34 DOEs (out of 100) KRG outperforms RBNN (in those cases, the difference between the improvements has mean of only 0.8%).</a:t>
            </a:r>
          </a:p>
        </p:txBody>
      </p:sp>
      <p:pic>
        <p:nvPicPr>
          <p:cNvPr id="18437" name="Picture 15" descr="d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376" y="1673933"/>
            <a:ext cx="3798888"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a:spLocks noChangeArrowheads="1"/>
          </p:cNvSpPr>
          <p:nvPr/>
        </p:nvSpPr>
        <p:spPr bwMode="auto">
          <a:xfrm>
            <a:off x="386443" y="825169"/>
            <a:ext cx="87575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p>
            <a:pPr algn="just"/>
            <a:r>
              <a:rPr lang="en-US" sz="1800" b="1" dirty="0"/>
              <a:t>Box plot of the difference between improvement offered by different surrogates after 20 iterations (out of 100 DOEs)</a:t>
            </a:r>
          </a:p>
        </p:txBody>
      </p:sp>
    </p:spTree>
    <p:custDataLst>
      <p:tags r:id="rId1"/>
    </p:custDataLst>
    <p:extLst>
      <p:ext uri="{BB962C8B-B14F-4D97-AF65-F5344CB8AC3E}">
        <p14:creationId xmlns:p14="http://schemas.microsoft.com/office/powerpoint/2010/main" val="372057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p:txBody>
          <a:bodyPr>
            <a:normAutofit fontScale="90000"/>
          </a:bodyPr>
          <a:lstStyle/>
          <a:p>
            <a:r>
              <a:rPr lang="en-US" dirty="0"/>
              <a:t>Potential of EGO with Multiple Surrogates</a:t>
            </a:r>
          </a:p>
        </p:txBody>
      </p:sp>
      <p:sp>
        <p:nvSpPr>
          <p:cNvPr id="20484" name="Rectangle 3"/>
          <p:cNvSpPr>
            <a:spLocks noChangeArrowheads="1"/>
          </p:cNvSpPr>
          <p:nvPr/>
        </p:nvSpPr>
        <p:spPr bwMode="auto">
          <a:xfrm>
            <a:off x="185738" y="753492"/>
            <a:ext cx="877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2400" dirty="0"/>
              <a:t>Hartmann 3 function (100 DOEs with 20 points)</a:t>
            </a:r>
          </a:p>
        </p:txBody>
      </p:sp>
      <p:pic>
        <p:nvPicPr>
          <p:cNvPr id="20485" name="Picture 9" descr="PRESSRMSPe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417638"/>
            <a:ext cx="4086225" cy="429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3"/>
          <p:cNvSpPr>
            <a:spLocks noChangeArrowheads="1"/>
          </p:cNvSpPr>
          <p:nvPr/>
        </p:nvSpPr>
        <p:spPr bwMode="auto">
          <a:xfrm>
            <a:off x="174625" y="5837238"/>
            <a:ext cx="877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2400" dirty="0"/>
              <a:t>Overall, surrogates are comparable in performance.</a:t>
            </a:r>
          </a:p>
        </p:txBody>
      </p:sp>
    </p:spTree>
    <p:extLst>
      <p:ext uri="{BB962C8B-B14F-4D97-AF65-F5344CB8AC3E}">
        <p14:creationId xmlns:p14="http://schemas.microsoft.com/office/powerpoint/2010/main" val="30032309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p:txBody>
          <a:bodyPr>
            <a:normAutofit fontScale="90000"/>
          </a:bodyPr>
          <a:lstStyle/>
          <a:p>
            <a:r>
              <a:rPr lang="en-US"/>
              <a:t>EGO with Multiple Surrogates (MSEGO)</a:t>
            </a:r>
            <a:endParaRPr lang="en-US" dirty="0"/>
          </a:p>
        </p:txBody>
      </p:sp>
      <p:pic>
        <p:nvPicPr>
          <p:cNvPr id="19460" name="Picture 3" descr="k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1694726"/>
            <a:ext cx="3300413"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sv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696" y="1595877"/>
            <a:ext cx="34734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7"/>
          <p:cNvSpPr>
            <a:spLocks noChangeArrowheads="1"/>
          </p:cNvSpPr>
          <p:nvPr/>
        </p:nvSpPr>
        <p:spPr bwMode="auto">
          <a:xfrm>
            <a:off x="182563" y="802736"/>
            <a:ext cx="8778875" cy="8223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spAutoFit/>
          </a:bodyPr>
          <a:lstStyle/>
          <a:p>
            <a:r>
              <a:rPr lang="en-US" sz="2400" dirty="0"/>
              <a:t>Traditional EGO uses kriging to generate one point at a time.</a:t>
            </a:r>
          </a:p>
          <a:p>
            <a:r>
              <a:rPr lang="en-US" sz="2400" dirty="0"/>
              <a:t>We use multiple surrogates to get multiple points.</a:t>
            </a:r>
          </a:p>
        </p:txBody>
      </p:sp>
    </p:spTree>
    <p:extLst>
      <p:ext uri="{BB962C8B-B14F-4D97-AF65-F5344CB8AC3E}">
        <p14:creationId xmlns:p14="http://schemas.microsoft.com/office/powerpoint/2010/main" val="5128722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normAutofit fontScale="90000"/>
          </a:bodyPr>
          <a:lstStyle/>
          <a:p>
            <a:r>
              <a:rPr lang="en-US"/>
              <a:t>EGO with Multiple Surrogates (MSEGO)</a:t>
            </a:r>
            <a:endParaRPr lang="en-US" dirty="0"/>
          </a:p>
        </p:txBody>
      </p:sp>
      <p:sp>
        <p:nvSpPr>
          <p:cNvPr id="21508" name="Rectangle 3"/>
          <p:cNvSpPr>
            <a:spLocks noChangeArrowheads="1"/>
          </p:cNvSpPr>
          <p:nvPr/>
        </p:nvSpPr>
        <p:spPr bwMode="auto">
          <a:xfrm>
            <a:off x="225684" y="960147"/>
            <a:ext cx="87757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spcAft>
                <a:spcPct val="50000"/>
              </a:spcAft>
            </a:pPr>
            <a:r>
              <a:rPr lang="en-US" sz="2200" b="1" dirty="0">
                <a:solidFill>
                  <a:srgbClr val="FF4A00"/>
                </a:solidFill>
              </a:rPr>
              <a:t>“</a:t>
            </a:r>
            <a:r>
              <a:rPr lang="en-US" sz="2200" b="1" dirty="0" err="1">
                <a:solidFill>
                  <a:srgbClr val="FF4A00"/>
                </a:solidFill>
              </a:rPr>
              <a:t>krg</a:t>
            </a:r>
            <a:r>
              <a:rPr lang="en-US" sz="2200" b="1" dirty="0">
                <a:solidFill>
                  <a:srgbClr val="FF4A00"/>
                </a:solidFill>
              </a:rPr>
              <a:t>”</a:t>
            </a:r>
            <a:r>
              <a:rPr lang="en-US" sz="2200" dirty="0">
                <a:solidFill>
                  <a:srgbClr val="FF4A00"/>
                </a:solidFill>
              </a:rPr>
              <a:t> </a:t>
            </a:r>
            <a:r>
              <a:rPr lang="en-US" sz="2200" dirty="0"/>
              <a:t>runs EGO for </a:t>
            </a:r>
            <a:r>
              <a:rPr lang="en-US" sz="2200" b="1" dirty="0">
                <a:solidFill>
                  <a:srgbClr val="FF4A00"/>
                </a:solidFill>
              </a:rPr>
              <a:t>20 iterations</a:t>
            </a:r>
            <a:r>
              <a:rPr lang="en-US" sz="2200" dirty="0">
                <a:solidFill>
                  <a:srgbClr val="FF4A00"/>
                </a:solidFill>
              </a:rPr>
              <a:t> </a:t>
            </a:r>
            <a:r>
              <a:rPr lang="en-US" sz="2200" dirty="0"/>
              <a:t>adding </a:t>
            </a:r>
            <a:r>
              <a:rPr lang="en-US" sz="2200" b="1" dirty="0">
                <a:solidFill>
                  <a:srgbClr val="FF4A00"/>
                </a:solidFill>
              </a:rPr>
              <a:t>one point</a:t>
            </a:r>
            <a:r>
              <a:rPr lang="en-US" sz="2200" dirty="0">
                <a:solidFill>
                  <a:srgbClr val="FF4A00"/>
                </a:solidFill>
              </a:rPr>
              <a:t> </a:t>
            </a:r>
            <a:r>
              <a:rPr lang="en-US" sz="2200" dirty="0"/>
              <a:t>at a time.</a:t>
            </a:r>
          </a:p>
          <a:p>
            <a:pPr>
              <a:spcAft>
                <a:spcPct val="50000"/>
              </a:spcAft>
            </a:pPr>
            <a:r>
              <a:rPr lang="en-US" sz="2200" b="1" dirty="0">
                <a:solidFill>
                  <a:srgbClr val="0021A5"/>
                </a:solidFill>
                <a:latin typeface="Times New Roman" pitchFamily="18" charset="0"/>
              </a:rPr>
              <a:t>“</a:t>
            </a:r>
            <a:r>
              <a:rPr lang="en-US" sz="2200" b="1" dirty="0" err="1">
                <a:solidFill>
                  <a:srgbClr val="0021A5"/>
                </a:solidFill>
              </a:rPr>
              <a:t>krg-svr</a:t>
            </a:r>
            <a:r>
              <a:rPr lang="en-US" sz="2200" b="1" dirty="0">
                <a:solidFill>
                  <a:srgbClr val="0021A5"/>
                </a:solidFill>
                <a:latin typeface="Times New Roman" pitchFamily="18" charset="0"/>
              </a:rPr>
              <a:t>”</a:t>
            </a:r>
            <a:r>
              <a:rPr lang="en-US" sz="2200" dirty="0">
                <a:solidFill>
                  <a:srgbClr val="0021A5"/>
                </a:solidFill>
              </a:rPr>
              <a:t> </a:t>
            </a:r>
            <a:r>
              <a:rPr lang="en-US" sz="2200" dirty="0"/>
              <a:t>and </a:t>
            </a:r>
            <a:r>
              <a:rPr lang="en-US" sz="2200" b="1" dirty="0">
                <a:solidFill>
                  <a:srgbClr val="0021A5"/>
                </a:solidFill>
                <a:latin typeface="Times New Roman" pitchFamily="18" charset="0"/>
              </a:rPr>
              <a:t>“</a:t>
            </a:r>
            <a:r>
              <a:rPr lang="en-US" sz="2200" b="1" dirty="0" err="1">
                <a:solidFill>
                  <a:srgbClr val="0021A5"/>
                </a:solidFill>
              </a:rPr>
              <a:t>krg-rbnn</a:t>
            </a:r>
            <a:r>
              <a:rPr lang="en-US" sz="2200" b="1" dirty="0">
                <a:solidFill>
                  <a:srgbClr val="0021A5"/>
                </a:solidFill>
                <a:latin typeface="Times New Roman" pitchFamily="18" charset="0"/>
              </a:rPr>
              <a:t>”</a:t>
            </a:r>
            <a:r>
              <a:rPr lang="en-US" sz="2200" dirty="0">
                <a:solidFill>
                  <a:srgbClr val="0021A5"/>
                </a:solidFill>
              </a:rPr>
              <a:t> </a:t>
            </a:r>
            <a:r>
              <a:rPr lang="en-US" sz="2200" dirty="0"/>
              <a:t>run </a:t>
            </a:r>
            <a:r>
              <a:rPr lang="en-US" sz="2200" b="1" dirty="0">
                <a:solidFill>
                  <a:srgbClr val="0021A5"/>
                </a:solidFill>
              </a:rPr>
              <a:t>10 iterations</a:t>
            </a:r>
            <a:r>
              <a:rPr lang="en-US" sz="2200" dirty="0">
                <a:solidFill>
                  <a:srgbClr val="0021A5"/>
                </a:solidFill>
              </a:rPr>
              <a:t> </a:t>
            </a:r>
            <a:r>
              <a:rPr lang="en-US" sz="2200" dirty="0"/>
              <a:t>adding </a:t>
            </a:r>
            <a:r>
              <a:rPr lang="en-US" sz="2200" b="1" dirty="0">
                <a:solidFill>
                  <a:srgbClr val="0021A5"/>
                </a:solidFill>
              </a:rPr>
              <a:t>two points/iteration</a:t>
            </a:r>
            <a:r>
              <a:rPr lang="en-US" sz="2200" dirty="0"/>
              <a:t>.</a:t>
            </a:r>
          </a:p>
        </p:txBody>
      </p:sp>
      <p:pic>
        <p:nvPicPr>
          <p:cNvPr id="21509" name="Picture 5" descr="AIPe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092" y="2148854"/>
            <a:ext cx="424973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3"/>
          <p:cNvSpPr>
            <a:spLocks noChangeArrowheads="1"/>
          </p:cNvSpPr>
          <p:nvPr/>
        </p:nvSpPr>
        <p:spPr bwMode="auto">
          <a:xfrm>
            <a:off x="231775" y="5761038"/>
            <a:ext cx="8775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ctr"/>
            <a:r>
              <a:rPr lang="en-US" sz="2400" b="1" dirty="0"/>
              <a:t>Multiple surrogates offer good results in half of the time!!!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1279234-8E11-DB18-F630-49F4DECF21E1}"/>
                  </a:ext>
                </a:extLst>
              </p:cNvPr>
              <p:cNvSpPr txBox="1"/>
              <p:nvPr/>
            </p:nvSpPr>
            <p:spPr>
              <a:xfrm>
                <a:off x="1101967" y="3429000"/>
                <a:ext cx="2362057" cy="704937"/>
              </a:xfrm>
              <a:prstGeom prst="rect">
                <a:avLst/>
              </a:prstGeom>
              <a:solidFill>
                <a:srgbClr val="92D050"/>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𝐼𝐵𝑆</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𝑜𝑝𝑡𝑖𝑚</m:t>
                              </m:r>
                            </m:sub>
                          </m:sSub>
                        </m:num>
                        <m:den>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𝐼𝐵𝑆</m:t>
                                  </m:r>
                                </m:sub>
                              </m:sSub>
                            </m:e>
                          </m:d>
                        </m:den>
                      </m:f>
                    </m:oMath>
                  </m:oMathPara>
                </a14:m>
                <a:endParaRPr lang="en-US" sz="2400" dirty="0"/>
              </a:p>
            </p:txBody>
          </p:sp>
        </mc:Choice>
        <mc:Fallback xmlns="">
          <p:sp>
            <p:nvSpPr>
              <p:cNvPr id="2" name="TextBox 1">
                <a:extLst>
                  <a:ext uri="{FF2B5EF4-FFF2-40B4-BE49-F238E27FC236}">
                    <a16:creationId xmlns:a16="http://schemas.microsoft.com/office/drawing/2014/main" id="{01279234-8E11-DB18-F630-49F4DECF21E1}"/>
                  </a:ext>
                </a:extLst>
              </p:cNvPr>
              <p:cNvSpPr txBox="1">
                <a:spLocks noRot="1" noChangeAspect="1" noMove="1" noResize="1" noEditPoints="1" noAdjustHandles="1" noChangeArrowheads="1" noChangeShapeType="1" noTextEdit="1"/>
              </p:cNvSpPr>
              <p:nvPr/>
            </p:nvSpPr>
            <p:spPr>
              <a:xfrm>
                <a:off x="1101967" y="3429000"/>
                <a:ext cx="2362057" cy="70493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949555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EGO with Multiple Surrogates and Multiple Sampling Criteria</a:t>
            </a:r>
          </a:p>
        </p:txBody>
      </p:sp>
      <p:sp>
        <p:nvSpPr>
          <p:cNvPr id="4" name="Rectangle 3"/>
          <p:cNvSpPr>
            <a:spLocks noChangeArrowheads="1"/>
          </p:cNvSpPr>
          <p:nvPr/>
        </p:nvSpPr>
        <p:spPr bwMode="auto">
          <a:xfrm>
            <a:off x="169599" y="960147"/>
            <a:ext cx="87757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p>
            <a:pPr algn="just">
              <a:spcAft>
                <a:spcPct val="50000"/>
              </a:spcAft>
            </a:pPr>
            <a:r>
              <a:rPr lang="en-US" sz="2400" dirty="0"/>
              <a:t>Multiple sampling (or infill) criteria (each of them also have the capability of adding multiple points per optimization cycle):</a:t>
            </a:r>
          </a:p>
          <a:p>
            <a:pPr marL="342900" indent="-342900" algn="just">
              <a:spcAft>
                <a:spcPts val="0"/>
              </a:spcAft>
              <a:buFont typeface="Arial" panose="020B0604020202020204" pitchFamily="34" charset="0"/>
              <a:buChar char="•"/>
            </a:pPr>
            <a:r>
              <a:rPr lang="en-US" sz="2400" dirty="0"/>
              <a:t>EI: Expectation of improvement beyond the present best solution.</a:t>
            </a:r>
          </a:p>
          <a:p>
            <a:pPr marL="800100" lvl="1" indent="-342900" algn="just">
              <a:spcAft>
                <a:spcPts val="0"/>
              </a:spcAft>
              <a:buFont typeface="Times New Roman" panose="02020603050405020304" pitchFamily="18" charset="0"/>
              <a:buChar char="−"/>
            </a:pPr>
            <a:r>
              <a:rPr lang="en-US" sz="2400" dirty="0"/>
              <a:t>Multipoint EI (q-EI), Kriging Believer, Constant Liar</a:t>
            </a:r>
          </a:p>
          <a:p>
            <a:pPr marL="342900" indent="-342900" algn="just">
              <a:spcAft>
                <a:spcPts val="0"/>
              </a:spcAft>
              <a:buFont typeface="Arial" panose="020B0604020202020204" pitchFamily="34" charset="0"/>
              <a:buChar char="•"/>
            </a:pPr>
            <a:r>
              <a:rPr lang="en-US" sz="2400" dirty="0"/>
              <a:t>PI: Probability of improving beyond a set target.</a:t>
            </a:r>
          </a:p>
          <a:p>
            <a:pPr marL="800100" lvl="1" indent="-342900" algn="just">
              <a:spcAft>
                <a:spcPts val="0"/>
              </a:spcAft>
              <a:buFont typeface="Times New Roman" panose="02020603050405020304" pitchFamily="18" charset="0"/>
              <a:buChar char="−"/>
            </a:pPr>
            <a:r>
              <a:rPr lang="en-US" sz="2400" dirty="0"/>
              <a:t>Multiple targets, multipoint PI</a:t>
            </a:r>
          </a:p>
          <a:p>
            <a:pPr lvl="1" algn="just">
              <a:spcAft>
                <a:spcPts val="0"/>
              </a:spcAft>
            </a:pPr>
            <a:endParaRPr lang="en-US" sz="2400" dirty="0"/>
          </a:p>
          <a:p>
            <a:pPr algn="just">
              <a:spcAft>
                <a:spcPts val="0"/>
              </a:spcAft>
            </a:pPr>
            <a:r>
              <a:rPr lang="en-US" sz="2400" dirty="0"/>
              <a:t>Multiple sampling criteria with multiple surrogates has very high potential of:</a:t>
            </a:r>
          </a:p>
          <a:p>
            <a:pPr marL="342900" indent="-274320" algn="just">
              <a:spcAft>
                <a:spcPts val="0"/>
              </a:spcAft>
              <a:buFont typeface="Arial" panose="020B0604020202020204" pitchFamily="34" charset="0"/>
              <a:buChar char="•"/>
            </a:pPr>
            <a:r>
              <a:rPr lang="en-US" sz="2400" dirty="0"/>
              <a:t>Providing insurance against failed optimal designs.</a:t>
            </a:r>
          </a:p>
          <a:p>
            <a:pPr marL="342900" indent="-274320" algn="just">
              <a:spcAft>
                <a:spcPts val="0"/>
              </a:spcAft>
              <a:buFont typeface="Arial" panose="020B0604020202020204" pitchFamily="34" charset="0"/>
              <a:buChar char="•"/>
            </a:pPr>
            <a:r>
              <a:rPr lang="en-US" sz="2400" dirty="0"/>
              <a:t>Providing insurance against inaccurate surrogates.</a:t>
            </a:r>
          </a:p>
          <a:p>
            <a:pPr marL="342900" indent="-274320" algn="just">
              <a:spcAft>
                <a:spcPts val="0"/>
              </a:spcAft>
              <a:buFont typeface="Arial" panose="020B0604020202020204" pitchFamily="34" charset="0"/>
              <a:buChar char="•"/>
            </a:pPr>
            <a:r>
              <a:rPr lang="en-US" sz="2400" dirty="0"/>
              <a:t>Leveraging parallel computation capabilities.</a:t>
            </a:r>
          </a:p>
        </p:txBody>
      </p:sp>
    </p:spTree>
    <p:extLst>
      <p:ext uri="{BB962C8B-B14F-4D97-AF65-F5344CB8AC3E}">
        <p14:creationId xmlns:p14="http://schemas.microsoft.com/office/powerpoint/2010/main" val="239816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E346BEA-ACCE-06B0-BE2F-802FF31EBE78}"/>
                  </a:ext>
                </a:extLst>
              </p:cNvPr>
              <p:cNvSpPr>
                <a:spLocks noGrp="1"/>
              </p:cNvSpPr>
              <p:nvPr>
                <p:ph type="body" sz="quarter" idx="10"/>
              </p:nvPr>
            </p:nvSpPr>
            <p:spPr/>
            <p:txBody>
              <a:bodyPr>
                <a:normAutofit/>
              </a:bodyPr>
              <a:lstStyle/>
              <a:p>
                <a:r>
                  <a:rPr lang="en-US" sz="2000" dirty="0" err="1"/>
                  <a:t>Weierstrass</a:t>
                </a:r>
                <a:r>
                  <a:rPr lang="en-US" sz="2000" dirty="0"/>
                  <a:t> theorem or extreme value theorem</a:t>
                </a:r>
              </a:p>
              <a:p>
                <a:pPr lvl="1"/>
                <a:r>
                  <a:rPr lang="en-US" dirty="0"/>
                  <a:t>a global optimum exists when the objective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a:t> is continuous and the feasible set </a:t>
                </a:r>
                <a14:m>
                  <m:oMath xmlns:m="http://schemas.openxmlformats.org/officeDocument/2006/math">
                    <m:r>
                      <a:rPr lang="en-US" i="1" dirty="0" smtClean="0">
                        <a:latin typeface="Cambria Math" panose="02040503050406030204" pitchFamily="18" charset="0"/>
                      </a:rPr>
                      <m:t>𝑆</m:t>
                    </m:r>
                  </m:oMath>
                </a14:m>
                <a:r>
                  <a:rPr lang="en-US" dirty="0"/>
                  <a:t> is closed and bounded</a:t>
                </a:r>
              </a:p>
              <a:p>
                <a:r>
                  <a:rPr lang="en-US" sz="2000" dirty="0"/>
                  <a:t>there is no algorithm that can guarantee to find the global optimum unless the optimization problem is convex</a:t>
                </a:r>
              </a:p>
              <a:p>
                <a:r>
                  <a:rPr lang="en-US" sz="2000" dirty="0"/>
                  <a:t>Most algorithms in Chapter 6 are global search algorithms, which increase the probability of finding the global optimum</a:t>
                </a:r>
              </a:p>
              <a:p>
                <a:r>
                  <a:rPr lang="en-US" sz="2000" dirty="0">
                    <a:solidFill>
                      <a:srgbClr val="0000FF"/>
                    </a:solidFill>
                  </a:rPr>
                  <a:t>Efficient global optimization</a:t>
                </a:r>
                <a:r>
                  <a:rPr lang="en-US" sz="2000" dirty="0"/>
                  <a:t> may mislead that this algorithm may find the global optimum efficiently</a:t>
                </a:r>
              </a:p>
              <a:p>
                <a:r>
                  <a:rPr lang="en-US" sz="2000" dirty="0"/>
                  <a:t>EGO is a sequential sampling algorithm to find the best design in the domain using a surrogate model</a:t>
                </a:r>
              </a:p>
              <a:p>
                <a:r>
                  <a:rPr lang="en-US" sz="2000" dirty="0"/>
                  <a:t>EGO is a trade-off between exploring the design domain and refining the current optimum design by exploiting near the location</a:t>
                </a:r>
              </a:p>
            </p:txBody>
          </p:sp>
        </mc:Choice>
        <mc:Fallback xmlns="">
          <p:sp>
            <p:nvSpPr>
              <p:cNvPr id="2" name="Text Placeholder 1">
                <a:extLst>
                  <a:ext uri="{FF2B5EF4-FFF2-40B4-BE49-F238E27FC236}">
                    <a16:creationId xmlns:a16="http://schemas.microsoft.com/office/drawing/2014/main" id="{6E346BEA-ACCE-06B0-BE2F-802FF31EBE7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DDF9ECC-37D1-78A6-69D7-596B37BEB9E3}"/>
              </a:ext>
            </a:extLst>
          </p:cNvPr>
          <p:cNvSpPr>
            <a:spLocks noGrp="1"/>
          </p:cNvSpPr>
          <p:nvPr>
            <p:ph type="title"/>
          </p:nvPr>
        </p:nvSpPr>
        <p:spPr/>
        <p:txBody>
          <a:bodyPr>
            <a:normAutofit fontScale="90000"/>
          </a:bodyPr>
          <a:lstStyle/>
          <a:p>
            <a:r>
              <a:rPr lang="en-US" dirty="0"/>
              <a:t>Global Optimization</a:t>
            </a:r>
          </a:p>
        </p:txBody>
      </p:sp>
    </p:spTree>
    <p:extLst>
      <p:ext uri="{BB962C8B-B14F-4D97-AF65-F5344CB8AC3E}">
        <p14:creationId xmlns:p14="http://schemas.microsoft.com/office/powerpoint/2010/main" val="126259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function&#10;&#10;AI-generated content may be incorrect.">
            <a:extLst>
              <a:ext uri="{FF2B5EF4-FFF2-40B4-BE49-F238E27FC236}">
                <a16:creationId xmlns:a16="http://schemas.microsoft.com/office/drawing/2014/main" id="{423F77B9-DECA-AE08-92B7-01E06EB3D19B}"/>
              </a:ext>
            </a:extLst>
          </p:cNvPr>
          <p:cNvPicPr>
            <a:picLocks noChangeAspect="1"/>
          </p:cNvPicPr>
          <p:nvPr/>
        </p:nvPicPr>
        <p:blipFill>
          <a:blip r:embed="rId2"/>
          <a:stretch>
            <a:fillRect/>
          </a:stretch>
        </p:blipFill>
        <p:spPr>
          <a:xfrm>
            <a:off x="911613" y="3587371"/>
            <a:ext cx="7207984" cy="2895935"/>
          </a:xfrm>
          <a:prstGeom prst="rect">
            <a:avLst/>
          </a:prstGeom>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917A3BF-7C52-02FD-BEEA-33387A7EA1F1}"/>
                  </a:ext>
                </a:extLst>
              </p:cNvPr>
              <p:cNvSpPr>
                <a:spLocks noGrp="1"/>
              </p:cNvSpPr>
              <p:nvPr>
                <p:ph type="body" sz="quarter" idx="10"/>
              </p:nvPr>
            </p:nvSpPr>
            <p:spPr>
              <a:xfrm>
                <a:off x="304800" y="622945"/>
                <a:ext cx="8534400" cy="3075906"/>
              </a:xfrm>
            </p:spPr>
            <p:txBody>
              <a:bodyPr/>
              <a:lstStyle/>
              <a:p>
                <a:pPr>
                  <a:lnSpc>
                    <a:spcPct val="100000"/>
                  </a:lnSpc>
                  <a:spcBef>
                    <a:spcPts val="1200"/>
                  </a:spcBef>
                </a:pPr>
                <a:r>
                  <a:rPr lang="en-US" dirty="0"/>
                  <a:t>Approximate </a:t>
                </a:r>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r>
                              <a:rPr lang="en-US" i="1">
                                <a:latin typeface="Cambria Math" panose="02040503050406030204" pitchFamily="18" charset="0"/>
                              </a:rPr>
                              <m:t>𝑥</m:t>
                            </m:r>
                          </m:e>
                        </m:d>
                      </m:e>
                    </m:func>
                    <m:r>
                      <a:rPr lang="en-US" i="1">
                        <a:latin typeface="Cambria Math" panose="02040503050406030204" pitchFamily="18" charset="0"/>
                      </a:rPr>
                      <m:t>+2</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m:t>
                        </m:r>
                      </m:e>
                    </m:func>
                    <m:r>
                      <a:rPr lang="en-US" i="1">
                        <a:latin typeface="Cambria Math" panose="02040503050406030204" pitchFamily="18" charset="0"/>
                      </a:rPr>
                      <m:t>+</m:t>
                    </m:r>
                    <m:r>
                      <m:rPr>
                        <m:sty m:val="p"/>
                      </m:rPr>
                      <a:rPr lang="en-US">
                        <a:latin typeface="Cambria Math" panose="02040503050406030204" pitchFamily="18" charset="0"/>
                      </a:rPr>
                      <m:t>sin</m:t>
                    </m:r>
                    <m:r>
                      <a:rPr lang="en-US" i="1">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m:t>
                    </m:r>
                  </m:oMath>
                </a14:m>
                <a:endParaRPr lang="en-US" dirty="0"/>
              </a:p>
              <a:p>
                <a:pPr lvl="1">
                  <a:lnSpc>
                    <a:spcPct val="100000"/>
                  </a:lnSpc>
                  <a:spcBef>
                    <a:spcPts val="1200"/>
                  </a:spcBef>
                </a:pPr>
                <a:r>
                  <a:rPr lang="en-US" dirty="0"/>
                  <a:t>True optimum: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m:rPr>
                            <m:sty m:val="p"/>
                          </m:rPr>
                          <a:rPr lang="en-US">
                            <a:latin typeface="Cambria Math" panose="02040503050406030204" pitchFamily="18" charset="0"/>
                          </a:rPr>
                          <m:t>opt</m:t>
                        </m:r>
                      </m:sub>
                    </m:sSub>
                    <m:r>
                      <a:rPr lang="en-US" i="1">
                        <a:latin typeface="Cambria Math" panose="02040503050406030204" pitchFamily="18" charset="0"/>
                      </a:rPr>
                      <m:t>=5.59</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i="0">
                            <a:latin typeface="Cambria Math" panose="02040503050406030204" pitchFamily="18" charset="0"/>
                          </a:rPr>
                          <m:t>opt</m:t>
                        </m:r>
                      </m:sub>
                    </m:sSub>
                    <m:r>
                      <a:rPr lang="en-US" i="1">
                        <a:latin typeface="Cambria Math" panose="02040503050406030204" pitchFamily="18" charset="0"/>
                      </a:rPr>
                      <m:t>=−3.48</m:t>
                    </m:r>
                  </m:oMath>
                </a14:m>
                <a:endParaRPr lang="en-US" dirty="0"/>
              </a:p>
              <a:p>
                <a:pPr lvl="1">
                  <a:lnSpc>
                    <a:spcPct val="100000"/>
                  </a:lnSpc>
                  <a:spcBef>
                    <a:spcPts val="1200"/>
                  </a:spcBef>
                </a:pPr>
                <a:r>
                  <a:rPr lang="en-US" dirty="0"/>
                  <a:t>10 samples: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=5.27</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sup>
                    </m:sSup>
                    <m:r>
                      <a:rPr lang="en-US" i="1">
                        <a:latin typeface="Cambria Math" panose="02040503050406030204" pitchFamily="18" charset="0"/>
                      </a:rPr>
                      <m:t>=−3.37</m:t>
                    </m:r>
                  </m:oMath>
                </a14:m>
                <a:endParaRPr lang="en-US" dirty="0"/>
              </a:p>
              <a:p>
                <a:pPr lvl="1">
                  <a:lnSpc>
                    <a:spcPct val="100000"/>
                  </a:lnSpc>
                  <a:spcBef>
                    <a:spcPts val="1200"/>
                  </a:spcBef>
                </a:pPr>
                <a:r>
                  <a:rPr lang="en-US" dirty="0"/>
                  <a:t>16 samples: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m:t>
                        </m:r>
                      </m:sup>
                    </m:sSup>
                    <m:r>
                      <a:rPr lang="en-US" i="1">
                        <a:latin typeface="Cambria Math" panose="02040503050406030204" pitchFamily="18" charset="0"/>
                      </a:rPr>
                      <m:t>=5.</m:t>
                    </m:r>
                    <m:r>
                      <a:rPr lang="en-US" b="0" i="1" smtClean="0">
                        <a:latin typeface="Cambria Math" panose="02040503050406030204" pitchFamily="18" charset="0"/>
                      </a:rPr>
                      <m:t>59</m:t>
                    </m:r>
                  </m:oMath>
                </a14:m>
                <a:r>
                  <a:rPr lang="en-US" dirty="0"/>
                  <a:t>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𝑦</m:t>
                        </m:r>
                      </m:e>
                      <m:sup>
                        <m:r>
                          <a:rPr lang="en-US" i="1">
                            <a:latin typeface="Cambria Math" panose="02040503050406030204" pitchFamily="18" charset="0"/>
                          </a:rPr>
                          <m:t>∗</m:t>
                        </m:r>
                      </m:sup>
                    </m:sSup>
                    <m:r>
                      <a:rPr lang="en-US" i="1">
                        <a:latin typeface="Cambria Math" panose="02040503050406030204" pitchFamily="18" charset="0"/>
                      </a:rPr>
                      <m:t>=−3.</m:t>
                    </m:r>
                    <m:r>
                      <a:rPr lang="en-US" b="0" i="1" smtClean="0">
                        <a:latin typeface="Cambria Math" panose="02040503050406030204" pitchFamily="18" charset="0"/>
                      </a:rPr>
                      <m:t>48</m:t>
                    </m:r>
                  </m:oMath>
                </a14:m>
                <a:endParaRPr lang="en-US" dirty="0"/>
              </a:p>
              <a:p>
                <a:pPr lvl="1">
                  <a:lnSpc>
                    <a:spcPct val="100000"/>
                  </a:lnSpc>
                  <a:spcBef>
                    <a:spcPts val="1200"/>
                  </a:spcBef>
                </a:pPr>
                <a:r>
                  <a:rPr lang="en-US" dirty="0"/>
                  <a:t>Accuracy of optimum design depends on the number of samples</a:t>
                </a:r>
              </a:p>
              <a:p>
                <a:pPr lvl="1">
                  <a:lnSpc>
                    <a:spcPct val="100000"/>
                  </a:lnSpc>
                  <a:spcBef>
                    <a:spcPts val="1200"/>
                  </a:spcBef>
                </a:pPr>
                <a:r>
                  <a:rPr lang="en-US" dirty="0"/>
                  <a:t>EGO tries to achieve this accuracy with minimum number of samples and place them effectively to find the global optimum</a:t>
                </a:r>
              </a:p>
            </p:txBody>
          </p:sp>
        </mc:Choice>
        <mc:Fallback xmlns="">
          <p:sp>
            <p:nvSpPr>
              <p:cNvPr id="2" name="Text Placeholder 1">
                <a:extLst>
                  <a:ext uri="{FF2B5EF4-FFF2-40B4-BE49-F238E27FC236}">
                    <a16:creationId xmlns:a16="http://schemas.microsoft.com/office/drawing/2014/main" id="{0917A3BF-7C52-02FD-BEEA-33387A7EA1F1}"/>
                  </a:ext>
                </a:extLst>
              </p:cNvPr>
              <p:cNvSpPr>
                <a:spLocks noGrp="1" noRot="1" noChangeAspect="1" noMove="1" noResize="1" noEditPoints="1" noAdjustHandles="1" noChangeArrowheads="1" noChangeShapeType="1" noTextEdit="1"/>
              </p:cNvSpPr>
              <p:nvPr>
                <p:ph type="body" sz="quarter" idx="10"/>
              </p:nvPr>
            </p:nvSpPr>
            <p:spPr>
              <a:xfrm>
                <a:off x="304800" y="622945"/>
                <a:ext cx="8534400" cy="3075906"/>
              </a:xfrm>
              <a:blipFill>
                <a:blip r:embed="rId3"/>
                <a:stretch>
                  <a:fillRect l="-929" t="-1386" r="-357" b="-356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6D37644-883D-6062-6EBC-00A7B4F08DAB}"/>
              </a:ext>
            </a:extLst>
          </p:cNvPr>
          <p:cNvSpPr>
            <a:spLocks noGrp="1"/>
          </p:cNvSpPr>
          <p:nvPr>
            <p:ph type="title"/>
          </p:nvPr>
        </p:nvSpPr>
        <p:spPr/>
        <p:txBody>
          <a:bodyPr>
            <a:normAutofit fontScale="90000"/>
          </a:bodyPr>
          <a:lstStyle/>
          <a:p>
            <a:r>
              <a:rPr lang="en-US" dirty="0"/>
              <a:t>Ex) 1D Kriging Surrogate with Different No. of Samples</a:t>
            </a:r>
          </a:p>
        </p:txBody>
      </p:sp>
    </p:spTree>
    <p:extLst>
      <p:ext uri="{BB962C8B-B14F-4D97-AF65-F5344CB8AC3E}">
        <p14:creationId xmlns:p14="http://schemas.microsoft.com/office/powerpoint/2010/main" val="1172696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69D00C-2284-B7F3-114F-82F4D89085AD}"/>
              </a:ext>
            </a:extLst>
          </p:cNvPr>
          <p:cNvSpPr>
            <a:spLocks noGrp="1"/>
          </p:cNvSpPr>
          <p:nvPr>
            <p:ph type="ctrTitle"/>
          </p:nvPr>
        </p:nvSpPr>
        <p:spPr>
          <a:xfrm>
            <a:off x="685800" y="1847851"/>
            <a:ext cx="7772400" cy="1752600"/>
          </a:xfrm>
        </p:spPr>
        <p:txBody>
          <a:bodyPr/>
          <a:lstStyle/>
          <a:p>
            <a:r>
              <a:rPr lang="en-US" dirty="0"/>
              <a:t>10.2</a:t>
            </a:r>
            <a:br>
              <a:rPr lang="en-US" dirty="0"/>
            </a:br>
            <a:br>
              <a:rPr lang="en-US" dirty="0"/>
            </a:br>
            <a:r>
              <a:rPr lang="en-US" dirty="0"/>
              <a:t>Efficient Global Optimization</a:t>
            </a:r>
          </a:p>
        </p:txBody>
      </p:sp>
      <p:sp>
        <p:nvSpPr>
          <p:cNvPr id="5" name="Subtitle 4">
            <a:extLst>
              <a:ext uri="{FF2B5EF4-FFF2-40B4-BE49-F238E27FC236}">
                <a16:creationId xmlns:a16="http://schemas.microsoft.com/office/drawing/2014/main" id="{9DBF10CB-7464-E3DF-AE01-95A951DBB8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85653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20|1.6|1.7|14.8"/>
</p:tagLst>
</file>

<file path=ppt/tags/tag3.xml><?xml version="1.0" encoding="utf-8"?>
<p:tagLst xmlns:a="http://schemas.openxmlformats.org/drawingml/2006/main" xmlns:r="http://schemas.openxmlformats.org/officeDocument/2006/relationships" xmlns:p="http://schemas.openxmlformats.org/presentationml/2006/main">
  <p:tag name="TIMING" val="|36.6"/>
</p:tagLst>
</file>

<file path=ppt/tags/tag4.xml><?xml version="1.0" encoding="utf-8"?>
<p:tagLst xmlns:a="http://schemas.openxmlformats.org/drawingml/2006/main" xmlns:r="http://schemas.openxmlformats.org/officeDocument/2006/relationships" xmlns:p="http://schemas.openxmlformats.org/presentationml/2006/main">
  <p:tag name="TIMING" val="|49.6"/>
</p:tagLst>
</file>

<file path=ppt/tags/tag5.xml><?xml version="1.0" encoding="utf-8"?>
<p:tagLst xmlns:a="http://schemas.openxmlformats.org/drawingml/2006/main" xmlns:r="http://schemas.openxmlformats.org/officeDocument/2006/relationships" xmlns:p="http://schemas.openxmlformats.org/presentationml/2006/main">
  <p:tag name="TIMING" val="|29.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10381</Words>
  <Application>Microsoft Office PowerPoint</Application>
  <PresentationFormat>On-screen Show (4:3)</PresentationFormat>
  <Paragraphs>1465</Paragraphs>
  <Slides>65</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4" baseType="lpstr">
      <vt:lpstr>Aptos</vt:lpstr>
      <vt:lpstr>Aptos Display</vt:lpstr>
      <vt:lpstr>Arial</vt:lpstr>
      <vt:lpstr>Cambria Math</vt:lpstr>
      <vt:lpstr>Courier New</vt:lpstr>
      <vt:lpstr>Euclid</vt:lpstr>
      <vt:lpstr>Times New Roman</vt:lpstr>
      <vt:lpstr>Office Theme</vt:lpstr>
      <vt:lpstr>Equation</vt:lpstr>
      <vt:lpstr>PowerPoint Presentation</vt:lpstr>
      <vt:lpstr>Chap 10 Efficient Global Optimization (EGO)</vt:lpstr>
      <vt:lpstr>10.1  Introduction</vt:lpstr>
      <vt:lpstr>Surrogate-Based Optimization</vt:lpstr>
      <vt:lpstr>Surrogate-Based Optimization cont.</vt:lpstr>
      <vt:lpstr>EGO – Efficient Global Optimization</vt:lpstr>
      <vt:lpstr>Global Optimization</vt:lpstr>
      <vt:lpstr>Ex) 1D Kriging Surrogate with Different No. of Samples</vt:lpstr>
      <vt:lpstr>10.2  Efficient Global Optimization</vt:lpstr>
      <vt:lpstr>EGO</vt:lpstr>
      <vt:lpstr>Background: Surrogate Modeling</vt:lpstr>
      <vt:lpstr>Background: Uncertainty</vt:lpstr>
      <vt:lpstr>Kriging Fit and Defining Improvement</vt:lpstr>
      <vt:lpstr>Expected Improvement (EI)</vt:lpstr>
      <vt:lpstr>Expected Improvement (EI) cont.</vt:lpstr>
      <vt:lpstr>Expected Improvement (EI) cont.</vt:lpstr>
      <vt:lpstr>Expected Improvement (EI) cont.</vt:lpstr>
      <vt:lpstr>Exploration vs. Exploitation</vt:lpstr>
      <vt:lpstr>Exploration vs. Exploitation cont.</vt:lpstr>
      <vt:lpstr>Ex10.1) Adding Additional Sample using EI</vt:lpstr>
      <vt:lpstr>Ex10.1) Adding Additional Sample using EI cont.</vt:lpstr>
      <vt:lpstr>Ex10.1) Adding Additional Sample using EI cont.</vt:lpstr>
      <vt:lpstr>EGO with Probability of Target Improvement (PI)</vt:lpstr>
      <vt:lpstr>Probability of Improvement (PI)</vt:lpstr>
      <vt:lpstr>Probability of Improvement (PI) cont.</vt:lpstr>
      <vt:lpstr>Maximum PI for Adding a Sample</vt:lpstr>
      <vt:lpstr>Probability of Improvement (PI) cont.</vt:lpstr>
      <vt:lpstr>Ex10.2) EGO with PI</vt:lpstr>
      <vt:lpstr>Ex10.2) EGO with PI cont.</vt:lpstr>
      <vt:lpstr>Ex10.2) EGO with PI cont.</vt:lpstr>
      <vt:lpstr>Ex10.3) PI with Optimum Target</vt:lpstr>
      <vt:lpstr>Adding Multiple Samples Simultaneously</vt:lpstr>
      <vt:lpstr>EGO with Adaptive Target (EGO-AT)</vt:lpstr>
      <vt:lpstr>Ex10.4) PI with Adaptive Target</vt:lpstr>
      <vt:lpstr>Expected Feasibility (EF)</vt:lpstr>
      <vt:lpstr>Expected Feasibility (EF) cont.</vt:lpstr>
      <vt:lpstr>10.3  Efficient Global Optimization Using Polynomial Response Surface</vt:lpstr>
      <vt:lpstr>EGO using PRS</vt:lpstr>
      <vt:lpstr>EGOPRS</vt:lpstr>
      <vt:lpstr>EGOPRS cont.</vt:lpstr>
      <vt:lpstr>Matlab Function basis</vt:lpstr>
      <vt:lpstr>Ex10.5) EGO with PRS 1D Function</vt:lpstr>
      <vt:lpstr>Ex10.5) EGO with PRS 1D Function cont.</vt:lpstr>
      <vt:lpstr>Ex10.5) EGO with PRS 1D Function cont.</vt:lpstr>
      <vt:lpstr>Ex10.6) EGO with PRS 2D Function</vt:lpstr>
      <vt:lpstr>Ex10.6) EGO with PRS 2D Function cont.</vt:lpstr>
      <vt:lpstr>Ex10.6) EGO with PRS 2D Function cont.</vt:lpstr>
      <vt:lpstr>10.4  Efficient Global Optimization Using Kriging Surrogate</vt:lpstr>
      <vt:lpstr>EGO with Kriging</vt:lpstr>
      <vt:lpstr>EGO with Kriging cont.</vt:lpstr>
      <vt:lpstr>EGO with Kriging cont.</vt:lpstr>
      <vt:lpstr>Ex10.7) EGO with Kriging 1D Function</vt:lpstr>
      <vt:lpstr>Ex10.7) EGO with Kriging 1D Function cont.</vt:lpstr>
      <vt:lpstr>Ex10.8) EGO with Kriging 2D Function</vt:lpstr>
      <vt:lpstr>Ex10.8) EGO with Kriging 2D Function cont.</vt:lpstr>
      <vt:lpstr>Appendix</vt:lpstr>
      <vt:lpstr>Expanding EGO to Surrogates Other Than Kriging</vt:lpstr>
      <vt:lpstr>Importation of Uncertainty Model</vt:lpstr>
      <vt:lpstr>Hartmann-3 Example</vt:lpstr>
      <vt:lpstr>Two other Design of Experiments</vt:lpstr>
      <vt:lpstr>Summary: Hartmann-3 example</vt:lpstr>
      <vt:lpstr>Potential of EGO with Multiple Surrogates</vt:lpstr>
      <vt:lpstr>EGO with Multiple Surrogates (MSEGO)</vt:lpstr>
      <vt:lpstr>EGO with Multiple Surrogates (MSEGO)</vt:lpstr>
      <vt:lpstr>EGO with Multiple Surrogates and Multiple Sampling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7</cp:revision>
  <dcterms:created xsi:type="dcterms:W3CDTF">2025-09-23T23:37:06Z</dcterms:created>
  <dcterms:modified xsi:type="dcterms:W3CDTF">2025-10-10T00:58:06Z</dcterms:modified>
</cp:coreProperties>
</file>