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1"/>
  </p:notesMasterIdLst>
  <p:sldIdLst>
    <p:sldId id="677" r:id="rId2"/>
    <p:sldId id="278" r:id="rId3"/>
    <p:sldId id="712" r:id="rId4"/>
    <p:sldId id="282" r:id="rId5"/>
    <p:sldId id="283" r:id="rId6"/>
    <p:sldId id="459" r:id="rId7"/>
    <p:sldId id="713" r:id="rId8"/>
    <p:sldId id="714" r:id="rId9"/>
    <p:sldId id="705" r:id="rId10"/>
    <p:sldId id="279" r:id="rId11"/>
    <p:sldId id="280" r:id="rId12"/>
    <p:sldId id="679" r:id="rId13"/>
    <p:sldId id="680" r:id="rId14"/>
    <p:sldId id="706" r:id="rId15"/>
    <p:sldId id="281" r:id="rId16"/>
    <p:sldId id="460" r:id="rId17"/>
    <p:sldId id="461" r:id="rId18"/>
    <p:sldId id="462" r:id="rId19"/>
    <p:sldId id="285" r:id="rId20"/>
    <p:sldId id="463" r:id="rId21"/>
    <p:sldId id="464" r:id="rId22"/>
    <p:sldId id="465" r:id="rId23"/>
    <p:sldId id="466" r:id="rId24"/>
    <p:sldId id="715" r:id="rId25"/>
    <p:sldId id="467" r:id="rId26"/>
    <p:sldId id="468" r:id="rId27"/>
    <p:sldId id="288" r:id="rId28"/>
    <p:sldId id="290" r:id="rId29"/>
    <p:sldId id="291" r:id="rId30"/>
    <p:sldId id="681" r:id="rId31"/>
    <p:sldId id="682" r:id="rId32"/>
    <p:sldId id="683" r:id="rId33"/>
    <p:sldId id="684" r:id="rId34"/>
    <p:sldId id="685" r:id="rId35"/>
    <p:sldId id="707" r:id="rId36"/>
    <p:sldId id="686" r:id="rId37"/>
    <p:sldId id="293" r:id="rId38"/>
    <p:sldId id="470" r:id="rId39"/>
    <p:sldId id="469" r:id="rId40"/>
    <p:sldId id="471" r:id="rId41"/>
    <p:sldId id="484" r:id="rId42"/>
    <p:sldId id="485" r:id="rId43"/>
    <p:sldId id="295" r:id="rId44"/>
    <p:sldId id="716" r:id="rId45"/>
    <p:sldId id="687" r:id="rId46"/>
    <p:sldId id="474" r:id="rId47"/>
    <p:sldId id="475" r:id="rId48"/>
    <p:sldId id="476" r:id="rId49"/>
    <p:sldId id="477" r:id="rId50"/>
    <p:sldId id="296" r:id="rId51"/>
    <p:sldId id="297" r:id="rId52"/>
    <p:sldId id="689" r:id="rId53"/>
    <p:sldId id="472" r:id="rId54"/>
    <p:sldId id="473" r:id="rId55"/>
    <p:sldId id="690" r:id="rId56"/>
    <p:sldId id="691" r:id="rId57"/>
    <p:sldId id="298" r:id="rId58"/>
    <p:sldId id="478" r:id="rId59"/>
    <p:sldId id="479" r:id="rId60"/>
    <p:sldId id="300" r:id="rId61"/>
    <p:sldId id="708" r:id="rId62"/>
    <p:sldId id="486" r:id="rId63"/>
    <p:sldId id="692" r:id="rId64"/>
    <p:sldId id="480" r:id="rId65"/>
    <p:sldId id="481" r:id="rId66"/>
    <p:sldId id="487" r:id="rId67"/>
    <p:sldId id="488" r:id="rId68"/>
    <p:sldId id="489" r:id="rId69"/>
    <p:sldId id="490" r:id="rId70"/>
    <p:sldId id="709" r:id="rId71"/>
    <p:sldId id="693" r:id="rId72"/>
    <p:sldId id="301" r:id="rId73"/>
    <p:sldId id="302" r:id="rId74"/>
    <p:sldId id="441" r:id="rId75"/>
    <p:sldId id="303" r:id="rId76"/>
    <p:sldId id="304" r:id="rId77"/>
    <p:sldId id="305" r:id="rId78"/>
    <p:sldId id="306" r:id="rId79"/>
    <p:sldId id="307" r:id="rId80"/>
    <p:sldId id="308" r:id="rId81"/>
    <p:sldId id="443" r:id="rId82"/>
    <p:sldId id="442" r:id="rId83"/>
    <p:sldId id="444" r:id="rId84"/>
    <p:sldId id="445" r:id="rId85"/>
    <p:sldId id="447" r:id="rId86"/>
    <p:sldId id="446" r:id="rId87"/>
    <p:sldId id="448" r:id="rId88"/>
    <p:sldId id="449" r:id="rId89"/>
    <p:sldId id="450" r:id="rId90"/>
    <p:sldId id="710" r:id="rId91"/>
    <p:sldId id="694" r:id="rId92"/>
    <p:sldId id="695" r:id="rId93"/>
    <p:sldId id="696" r:id="rId94"/>
    <p:sldId id="697" r:id="rId95"/>
    <p:sldId id="711" r:id="rId96"/>
    <p:sldId id="665" r:id="rId97"/>
    <p:sldId id="666" r:id="rId98"/>
    <p:sldId id="698" r:id="rId99"/>
    <p:sldId id="699" r:id="rId100"/>
    <p:sldId id="700" r:id="rId101"/>
    <p:sldId id="667" r:id="rId102"/>
    <p:sldId id="701" r:id="rId103"/>
    <p:sldId id="668" r:id="rId104"/>
    <p:sldId id="669" r:id="rId105"/>
    <p:sldId id="670" r:id="rId106"/>
    <p:sldId id="702" r:id="rId107"/>
    <p:sldId id="662" r:id="rId108"/>
    <p:sldId id="663" r:id="rId109"/>
    <p:sldId id="703" r:id="rId1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04A7C0-F0BF-4577-86B5-023EDD5946CA}" v="2" dt="2025-10-10T12:57:43.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00" autoAdjust="0"/>
    <p:restoredTop sz="94077" autoAdjust="0"/>
  </p:normalViewPr>
  <p:slideViewPr>
    <p:cSldViewPr snapToGrid="0">
      <p:cViewPr varScale="1">
        <p:scale>
          <a:sx n="127" d="100"/>
          <a:sy n="127" d="100"/>
        </p:scale>
        <p:origin x="138" y="432"/>
      </p:cViewPr>
      <p:guideLst/>
    </p:cSldViewPr>
  </p:slideViewPr>
  <p:notesTextViewPr>
    <p:cViewPr>
      <p:scale>
        <a:sx n="1" d="1"/>
        <a:sy n="1" d="1"/>
      </p:scale>
      <p:origin x="0" y="0"/>
    </p:cViewPr>
  </p:notesTextViewPr>
  <p:sorterViewPr>
    <p:cViewPr>
      <p:scale>
        <a:sx n="150" d="100"/>
        <a:sy n="150" d="100"/>
      </p:scale>
      <p:origin x="0" y="-2231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1930E-AFAF-4892-BE66-E2D578C6EC36}" type="datetimeFigureOut">
              <a:rPr lang="en-US" smtClean="0"/>
              <a:t>10/10/2025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8FB0D-C848-41D3-8BB2-AFFA7DB41B92}" type="slidenum">
              <a:rPr lang="en-US" smtClean="0"/>
              <a:t>‹#›</a:t>
            </a:fld>
            <a:endParaRPr lang="en-US"/>
          </a:p>
        </p:txBody>
      </p:sp>
    </p:spTree>
    <p:extLst>
      <p:ext uri="{BB962C8B-B14F-4D97-AF65-F5344CB8AC3E}">
        <p14:creationId xmlns:p14="http://schemas.microsoft.com/office/powerpoint/2010/main" val="4194447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0D026D-5102-4264-8158-EC9891381835}" type="slidenum">
              <a:rPr lang="en-US">
                <a:solidFill>
                  <a:srgbClr val="000000"/>
                </a:solidFill>
              </a:rPr>
              <a:pPr/>
              <a:t>4</a:t>
            </a:fld>
            <a:endParaRPr lang="en-US">
              <a:solidFill>
                <a:srgbClr val="000000"/>
              </a:solidFill>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04647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Other metrics for the goodness of a fit: The three discussed in the lecture correspond to the L1, L2, and L-infinity norms of the vector e. We can use the p-norm, for any other value of p. For example, for p=5</a:t>
            </a:r>
          </a:p>
          <a:p>
            <a:r>
              <a:rPr lang="en-US" dirty="0"/>
              <a:t>In addition, there are fit metrics that are not based on the error metric alone, but look for fits with small number of terms, or with small coefficients. For example, Ridge regression seeks to minimize</a:t>
            </a:r>
          </a:p>
          <a:p>
            <a:r>
              <a:rPr lang="en-US" dirty="0"/>
              <a:t>where </a:t>
            </a:r>
            <a:r>
              <a:rPr lang="en-US" dirty="0">
                <a:latin typeface="Symbol" panose="05050102010706020507" pitchFamily="18" charset="2"/>
              </a:rPr>
              <a:t>l</a:t>
            </a:r>
            <a:r>
              <a:rPr lang="en-US" dirty="0"/>
              <a:t> is a parameter selected based on the relative importance of small errors or small coefficients.</a:t>
            </a:r>
          </a:p>
          <a:p>
            <a:endParaRPr lang="en-US" dirty="0"/>
          </a:p>
          <a:p>
            <a:endParaRPr lang="en-US" dirty="0"/>
          </a:p>
          <a:p>
            <a:r>
              <a:rPr lang="en-US" dirty="0"/>
              <a:t>Redo the 30-point example with the surrogate y=bx. Use the same data. For this simple case, it is easiest to solve (X’X)b = </a:t>
            </a:r>
            <a:r>
              <a:rPr lang="en-US" dirty="0" err="1"/>
              <a:t>X’y</a:t>
            </a:r>
            <a:r>
              <a:rPr lang="en-US" dirty="0"/>
              <a:t> because here the matrix X has a single column that is equal to the vector of x at the data points. So the Matlab commands are </a:t>
            </a:r>
          </a:p>
          <a:p>
            <a:r>
              <a:rPr lang="en-US" dirty="0"/>
              <a:t>x=[1:30]’; </a:t>
            </a:r>
          </a:p>
          <a:p>
            <a:r>
              <a:rPr lang="en-US" dirty="0"/>
              <a:t>y=[ 1.5377 3.8339 0.7412 4.8622 5.3188 4.6923 6.5664 8.3426 12.5784 12.7694 . . . </a:t>
            </a:r>
          </a:p>
          <a:p>
            <a:r>
              <a:rPr lang="en-US" dirty="0"/>
              <a:t>9.6501 15.0349 13.7254 13.9369 15.7147 15.7950 16.8759 19.4897 20.4090 21.4172 . . . </a:t>
            </a:r>
          </a:p>
          <a:p>
            <a:r>
              <a:rPr lang="en-US" dirty="0"/>
              <a:t>21.6715 20.7925 23.7172 25.6302 25.4889 27.0347 27.7269 27.6966 29.2939 29.2127]’; </a:t>
            </a:r>
          </a:p>
          <a:p>
            <a:r>
              <a:rPr lang="en-US" dirty="0"/>
              <a:t>b=x\y </a:t>
            </a:r>
          </a:p>
          <a:p>
            <a:r>
              <a:rPr lang="en-US" dirty="0"/>
              <a:t>b =1.0264 </a:t>
            </a:r>
          </a:p>
          <a:p>
            <a:r>
              <a:rPr lang="en-US" dirty="0"/>
              <a:t>Here we took advantage of the fact that when you ask Matlab to solve a rectangular system </a:t>
            </a:r>
            <a:r>
              <a:rPr lang="en-US" dirty="0" err="1"/>
              <a:t>Xb</a:t>
            </a:r>
            <a:r>
              <a:rPr lang="en-US" dirty="0"/>
              <a:t>=y, it will do the (X’X)b = </a:t>
            </a:r>
            <a:r>
              <a:rPr lang="en-US" dirty="0" err="1"/>
              <a:t>X’y</a:t>
            </a:r>
            <a:r>
              <a:rPr lang="en-US" dirty="0"/>
              <a:t>. </a:t>
            </a:r>
          </a:p>
          <a:p>
            <a:endParaRPr lang="en-US" dirty="0"/>
          </a:p>
          <a:p>
            <a:r>
              <a:rPr lang="en-US" dirty="0"/>
              <a:t>Note that when we did allow an intercept and used </a:t>
            </a:r>
            <a:r>
              <a:rPr lang="en-US" dirty="0" err="1"/>
              <a:t>polyfit</a:t>
            </a:r>
            <a:r>
              <a:rPr lang="en-US" dirty="0"/>
              <a:t>, we got the following </a:t>
            </a:r>
          </a:p>
          <a:p>
            <a:r>
              <a:rPr lang="en-US" dirty="0"/>
              <a:t>[</a:t>
            </a:r>
            <a:r>
              <a:rPr lang="en-US" dirty="0" err="1"/>
              <a:t>p,s</a:t>
            </a:r>
            <a:r>
              <a:rPr lang="en-US" dirty="0"/>
              <a:t>]=</a:t>
            </a:r>
            <a:r>
              <a:rPr lang="en-US" dirty="0" err="1"/>
              <a:t>polyfit</a:t>
            </a:r>
            <a:r>
              <a:rPr lang="en-US" dirty="0"/>
              <a:t>(x,y,1); </a:t>
            </a:r>
          </a:p>
          <a:p>
            <a:r>
              <a:rPr lang="en-US" dirty="0" err="1"/>
              <a:t>yfit</a:t>
            </a:r>
            <a:r>
              <a:rPr lang="en-US" dirty="0"/>
              <a:t>=</a:t>
            </a:r>
            <a:r>
              <a:rPr lang="en-US" dirty="0" err="1"/>
              <a:t>polyval</a:t>
            </a:r>
            <a:r>
              <a:rPr lang="en-US" dirty="0"/>
              <a:t>(</a:t>
            </a:r>
            <a:r>
              <a:rPr lang="en-US" dirty="0" err="1"/>
              <a:t>p,x</a:t>
            </a:r>
            <a:r>
              <a:rPr lang="en-US" dirty="0"/>
              <a:t>); </a:t>
            </a:r>
          </a:p>
          <a:p>
            <a:r>
              <a:rPr lang="en-US" dirty="0"/>
              <a:t>(x,y,'+',x,x,'r',x,</a:t>
            </a:r>
            <a:r>
              <a:rPr lang="en-US" dirty="0" err="1"/>
              <a:t>yfit</a:t>
            </a:r>
            <a:r>
              <a:rPr lang="en-US" dirty="0"/>
              <a:t>,'b') </a:t>
            </a:r>
          </a:p>
          <a:p>
            <a:r>
              <a:rPr lang="en-US" dirty="0"/>
              <a:t>p = 0.9970 0.5981 </a:t>
            </a:r>
          </a:p>
          <a:p>
            <a:r>
              <a:rPr lang="en-US" dirty="0"/>
              <a:t>We got a more accurate slope (0.997 instead of 1.026). This seems to be counter intuitive. We provided a more accurate model of the true function (y=x) and ended up with a less accurate coefficient. This anomaly is due to the fact that with only 30 data points the mean value of y is biased. It is 16.05 instead of 15.5. The intercept term allows the fit to put this bias into the intercept term instead of modeling it with a higher slope.</a:t>
            </a:r>
          </a:p>
          <a:p>
            <a:endParaRPr lang="en-US" dirty="0"/>
          </a:p>
          <a:p>
            <a:endParaRPr lang="en-US" dirty="0"/>
          </a:p>
          <a:p>
            <a:r>
              <a:rPr lang="en-US" dirty="0"/>
              <a:t>Redo the 30-point example using only every third point (x=3,6,…). Compare the accuracy of the fit with regard to the true function. It is enough to use one error metric. </a:t>
            </a:r>
          </a:p>
          <a:p>
            <a:r>
              <a:rPr lang="en-US" dirty="0"/>
              <a:t>x=[3:3:30]’; </a:t>
            </a:r>
          </a:p>
          <a:p>
            <a:r>
              <a:rPr lang="en-US" dirty="0"/>
              <a:t>y=[0.7412 4.6923 12.5784 15.0349 15.7147... </a:t>
            </a:r>
          </a:p>
          <a:p>
            <a:r>
              <a:rPr lang="en-US" dirty="0"/>
              <a:t>19.4897 21.6715 25.6302 27.7269 29.2127]’; </a:t>
            </a:r>
          </a:p>
          <a:p>
            <a:r>
              <a:rPr lang="en-US" dirty="0"/>
              <a:t>[</a:t>
            </a:r>
            <a:r>
              <a:rPr lang="en-US" dirty="0" err="1"/>
              <a:t>p,s</a:t>
            </a:r>
            <a:r>
              <a:rPr lang="en-US" dirty="0"/>
              <a:t>]=</a:t>
            </a:r>
            <a:r>
              <a:rPr lang="en-US" dirty="0" err="1"/>
              <a:t>polyfit</a:t>
            </a:r>
            <a:r>
              <a:rPr lang="en-US" dirty="0"/>
              <a:t>(x,y,1) </a:t>
            </a:r>
          </a:p>
          <a:p>
            <a:r>
              <a:rPr lang="en-US" dirty="0"/>
              <a:t>p = 1.0231 0.3683 </a:t>
            </a:r>
          </a:p>
          <a:p>
            <a:r>
              <a:rPr lang="en-US" dirty="0"/>
              <a:t>That is yˆ = 1.0231 + 0.3683x compared to the fit obtained with 30 points yˆ = 0.9970 + 0.5981x. With only 10 points the fit is less accurate. For example, the maximum error in the range of the data between the true function and the fit is 0.5981 at x=0 for the 30-point fit and is 1.0613 at x=30 for the 10-point fit.</a:t>
            </a:r>
          </a:p>
        </p:txBody>
      </p:sp>
      <p:sp>
        <p:nvSpPr>
          <p:cNvPr id="4" name="Slide Number Placeholder 3"/>
          <p:cNvSpPr>
            <a:spLocks noGrp="1"/>
          </p:cNvSpPr>
          <p:nvPr>
            <p:ph type="sldNum" sz="quarter" idx="10"/>
          </p:nvPr>
        </p:nvSpPr>
        <p:spPr/>
        <p:txBody>
          <a:bodyPr/>
          <a:lstStyle/>
          <a:p>
            <a:fld id="{8CCB173E-9F70-4FB6-8A53-7C03BEA121AA}" type="slidenum">
              <a:rPr lang="en-US" smtClean="0"/>
              <a:t>29</a:t>
            </a:fld>
            <a:endParaRPr lang="en-US"/>
          </a:p>
        </p:txBody>
      </p:sp>
      <p:graphicFrame>
        <p:nvGraphicFramePr>
          <p:cNvPr id="5" name="Object 4"/>
          <p:cNvGraphicFramePr>
            <a:graphicFrameLocks noChangeAspect="1"/>
          </p:cNvGraphicFramePr>
          <p:nvPr/>
        </p:nvGraphicFramePr>
        <p:xfrm>
          <a:off x="1749287" y="5272790"/>
          <a:ext cx="2623930" cy="1380708"/>
        </p:xfrm>
        <a:graphic>
          <a:graphicData uri="http://schemas.openxmlformats.org/presentationml/2006/ole">
            <mc:AlternateContent xmlns:mc="http://schemas.openxmlformats.org/markup-compatibility/2006">
              <mc:Choice xmlns:v="urn:schemas-microsoft-com:vml" Requires="v">
                <p:oleObj name="Equation" r:id="rId3" imgW="1002960" imgH="533160" progId="Equation.DSMT4">
                  <p:embed/>
                </p:oleObj>
              </mc:Choice>
              <mc:Fallback>
                <p:oleObj name="Equation" r:id="rId3" imgW="1002960" imgH="533160" progId="Equation.DSMT4">
                  <p:embed/>
                  <p:pic>
                    <p:nvPicPr>
                      <p:cNvPr id="5" name="Object 4"/>
                      <p:cNvPicPr/>
                      <p:nvPr/>
                    </p:nvPicPr>
                    <p:blipFill>
                      <a:blip r:embed="rId4"/>
                      <a:stretch>
                        <a:fillRect/>
                      </a:stretch>
                    </p:blipFill>
                    <p:spPr>
                      <a:xfrm>
                        <a:off x="1749287" y="5272790"/>
                        <a:ext cx="2623930" cy="1380708"/>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3034339" y="7508205"/>
          <a:ext cx="1418391" cy="701929"/>
        </p:xfrm>
        <a:graphic>
          <a:graphicData uri="http://schemas.openxmlformats.org/presentationml/2006/ole">
            <mc:AlternateContent xmlns:mc="http://schemas.openxmlformats.org/markup-compatibility/2006">
              <mc:Choice xmlns:v="urn:schemas-microsoft-com:vml" Requires="v">
                <p:oleObj name="Equation" r:id="rId5" imgW="914400" imgH="457200" progId="Equation.DSMT4">
                  <p:embed/>
                </p:oleObj>
              </mc:Choice>
              <mc:Fallback>
                <p:oleObj name="Equation" r:id="rId5" imgW="914400" imgH="457200" progId="Equation.DSMT4">
                  <p:embed/>
                  <p:pic>
                    <p:nvPicPr>
                      <p:cNvPr id="6" name="Object 5"/>
                      <p:cNvPicPr/>
                      <p:nvPr/>
                    </p:nvPicPr>
                    <p:blipFill>
                      <a:blip r:embed="rId6"/>
                      <a:stretch>
                        <a:fillRect/>
                      </a:stretch>
                    </p:blipFill>
                    <p:spPr>
                      <a:xfrm>
                        <a:off x="3034339" y="7508205"/>
                        <a:ext cx="1418391" cy="701929"/>
                      </a:xfrm>
                      <a:prstGeom prst="rect">
                        <a:avLst/>
                      </a:prstGeom>
                    </p:spPr>
                  </p:pic>
                </p:oleObj>
              </mc:Fallback>
            </mc:AlternateContent>
          </a:graphicData>
        </a:graphic>
      </p:graphicFrame>
    </p:spTree>
    <p:extLst>
      <p:ext uri="{BB962C8B-B14F-4D97-AF65-F5344CB8AC3E}">
        <p14:creationId xmlns:p14="http://schemas.microsoft.com/office/powerpoint/2010/main" val="1776117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Quadratic PRS for profit-per-can</a:t>
            </a:r>
          </a:p>
          <a:p>
            <a:r>
              <a:rPr lang="en-US" sz="1200" kern="1200" dirty="0">
                <a:solidFill>
                  <a:schemeClr val="tx1"/>
                </a:solidFill>
                <a:effectLst/>
                <a:latin typeface="+mn-lt"/>
                <a:ea typeface="+mn-ea"/>
                <a:cs typeface="+mn-cs"/>
              </a:rPr>
              <a:t>x=[1.8 3.6; 2.4 4.8; 3.0 6.0; 1.5 4.6; 2.1 5.8; 2.7 7.0; 1.4 5.6; 2.0 6.8; 2.6 8.0];</a:t>
            </a:r>
          </a:p>
          <a:p>
            <a:r>
              <a:rPr lang="en-US" sz="1200" kern="1200" dirty="0">
                <a:solidFill>
                  <a:schemeClr val="tx1"/>
                </a:solidFill>
                <a:effectLst/>
                <a:latin typeface="+mn-lt"/>
                <a:ea typeface="+mn-ea"/>
                <a:cs typeface="+mn-cs"/>
              </a:rPr>
              <a:t>p=[5.9 13.1 22.0 4.7 12.0 20.9 4.9 12.5 21.4]';</a:t>
            </a:r>
          </a:p>
          <a:p>
            <a:r>
              <a:rPr lang="en-US" sz="1200" kern="1200" dirty="0">
                <a:solidFill>
                  <a:schemeClr val="tx1"/>
                </a:solidFill>
                <a:effectLst/>
                <a:latin typeface="+mn-lt"/>
                <a:ea typeface="+mn-ea"/>
                <a:cs typeface="+mn-cs"/>
              </a:rPr>
              <a:t>D=x(:,1); H=x(:,2);</a:t>
            </a:r>
          </a:p>
          <a:p>
            <a:r>
              <a:rPr lang="en-US" sz="1200" kern="1200" dirty="0" err="1">
                <a:solidFill>
                  <a:schemeClr val="tx1"/>
                </a:solidFill>
                <a:effectLst/>
                <a:latin typeface="+mn-lt"/>
                <a:ea typeface="+mn-ea"/>
                <a:cs typeface="+mn-cs"/>
              </a:rPr>
              <a:t>ptrue</a:t>
            </a:r>
            <a:r>
              <a:rPr lang="en-US" sz="1200" kern="1200" dirty="0">
                <a:solidFill>
                  <a:schemeClr val="tx1"/>
                </a:solidFill>
                <a:effectLst/>
                <a:latin typeface="+mn-lt"/>
                <a:ea typeface="+mn-ea"/>
                <a:cs typeface="+mn-cs"/>
              </a:rPr>
              <a:t>=0.2361*pi*D.^2.*H-3.858E-4*pi^2*D.^4.*H.^2-0.1*pi*(0.5*D.^2+D.*H);</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X=[ones(9,1) D H D.^2 D.*H H.^2];</a:t>
            </a:r>
          </a:p>
          <a:p>
            <a:r>
              <a:rPr lang="en-US" sz="1200" kern="1200" dirty="0">
                <a:solidFill>
                  <a:schemeClr val="tx1"/>
                </a:solidFill>
                <a:effectLst/>
                <a:latin typeface="+mn-lt"/>
                <a:ea typeface="+mn-ea"/>
                <a:cs typeface="+mn-cs"/>
              </a:rPr>
              <a:t>A=X'*X;</a:t>
            </a:r>
          </a:p>
          <a:p>
            <a:r>
              <a:rPr lang="en-US" sz="1200" kern="1200" dirty="0" err="1">
                <a:solidFill>
                  <a:schemeClr val="tx1"/>
                </a:solidFill>
                <a:effectLst/>
                <a:latin typeface="+mn-lt"/>
                <a:ea typeface="+mn-ea"/>
                <a:cs typeface="+mn-cs"/>
              </a:rPr>
              <a:t>Btrue</a:t>
            </a:r>
            <a:r>
              <a:rPr lang="en-US" sz="1200" kern="1200" dirty="0">
                <a:solidFill>
                  <a:schemeClr val="tx1"/>
                </a:solidFill>
                <a:effectLst/>
                <a:latin typeface="+mn-lt"/>
                <a:ea typeface="+mn-ea"/>
                <a:cs typeface="+mn-cs"/>
              </a:rPr>
              <a:t>=X'*</a:t>
            </a:r>
            <a:r>
              <a:rPr lang="en-US" sz="1200" kern="1200" dirty="0" err="1">
                <a:solidFill>
                  <a:schemeClr val="tx1"/>
                </a:solidFill>
                <a:effectLst/>
                <a:latin typeface="+mn-lt"/>
                <a:ea typeface="+mn-ea"/>
                <a:cs typeface="+mn-cs"/>
              </a:rPr>
              <a:t>ptrue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B=X'*p;</a:t>
            </a:r>
          </a:p>
          <a:p>
            <a:r>
              <a:rPr lang="en-US" sz="1200" kern="1200" dirty="0" err="1">
                <a:solidFill>
                  <a:schemeClr val="tx1"/>
                </a:solidFill>
                <a:effectLst/>
                <a:latin typeface="+mn-lt"/>
                <a:ea typeface="+mn-ea"/>
                <a:cs typeface="+mn-cs"/>
              </a:rPr>
              <a:t>btrue</a:t>
            </a:r>
            <a:r>
              <a:rPr lang="en-US" sz="1200" kern="1200" dirty="0">
                <a:solidFill>
                  <a:schemeClr val="tx1"/>
                </a:solidFill>
                <a:effectLst/>
                <a:latin typeface="+mn-lt"/>
                <a:ea typeface="+mn-ea"/>
                <a:cs typeface="+mn-cs"/>
              </a:rPr>
              <a:t>=A\</a:t>
            </a:r>
            <a:r>
              <a:rPr lang="en-US" sz="1200" kern="1200" dirty="0" err="1">
                <a:solidFill>
                  <a:schemeClr val="tx1"/>
                </a:solidFill>
                <a:effectLst/>
                <a:latin typeface="+mn-lt"/>
                <a:ea typeface="+mn-ea"/>
                <a:cs typeface="+mn-cs"/>
              </a:rPr>
              <a:t>Btrue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b=A\B;</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d=</a:t>
            </a:r>
            <a:r>
              <a:rPr lang="en-US" sz="1200" kern="1200" dirty="0" err="1">
                <a:solidFill>
                  <a:schemeClr val="tx1"/>
                </a:solidFill>
                <a:effectLst/>
                <a:latin typeface="+mn-lt"/>
                <a:ea typeface="+mn-ea"/>
                <a:cs typeface="+mn-cs"/>
              </a:rPr>
              <a:t>linspace</a:t>
            </a:r>
            <a:r>
              <a:rPr lang="en-US" sz="1200" kern="1200" dirty="0">
                <a:solidFill>
                  <a:schemeClr val="tx1"/>
                </a:solidFill>
                <a:effectLst/>
                <a:latin typeface="+mn-lt"/>
                <a:ea typeface="+mn-ea"/>
                <a:cs typeface="+mn-cs"/>
              </a:rPr>
              <a:t>(1.5,3.5,10);</a:t>
            </a:r>
          </a:p>
          <a:p>
            <a:r>
              <a:rPr lang="en-US" sz="1200" kern="1200" dirty="0">
                <a:solidFill>
                  <a:schemeClr val="tx1"/>
                </a:solidFill>
                <a:effectLst/>
                <a:latin typeface="+mn-lt"/>
                <a:ea typeface="+mn-ea"/>
                <a:cs typeface="+mn-cs"/>
              </a:rPr>
              <a:t>h=</a:t>
            </a:r>
            <a:r>
              <a:rPr lang="en-US" sz="1200" kern="1200" dirty="0" err="1">
                <a:solidFill>
                  <a:schemeClr val="tx1"/>
                </a:solidFill>
                <a:effectLst/>
                <a:latin typeface="+mn-lt"/>
                <a:ea typeface="+mn-ea"/>
                <a:cs typeface="+mn-cs"/>
              </a:rPr>
              <a:t>linspace</a:t>
            </a:r>
            <a:r>
              <a:rPr lang="en-US" sz="1200" kern="1200" dirty="0">
                <a:solidFill>
                  <a:schemeClr val="tx1"/>
                </a:solidFill>
                <a:effectLst/>
                <a:latin typeface="+mn-lt"/>
                <a:ea typeface="+mn-ea"/>
                <a:cs typeface="+mn-cs"/>
              </a:rPr>
              <a:t>(3.0,7.0,10);</a:t>
            </a:r>
          </a:p>
          <a:p>
            <a:r>
              <a:rPr lang="en-US" sz="1200" kern="1200" dirty="0">
                <a:solidFill>
                  <a:schemeClr val="tx1"/>
                </a:solidFill>
                <a:effectLst/>
                <a:latin typeface="+mn-lt"/>
                <a:ea typeface="+mn-ea"/>
                <a:cs typeface="+mn-cs"/>
              </a:rPr>
              <a:t>[D,H]=</a:t>
            </a:r>
            <a:r>
              <a:rPr lang="en-US" sz="1200" kern="1200" dirty="0" err="1">
                <a:solidFill>
                  <a:schemeClr val="tx1"/>
                </a:solidFill>
                <a:effectLst/>
                <a:latin typeface="+mn-lt"/>
                <a:ea typeface="+mn-ea"/>
                <a:cs typeface="+mn-cs"/>
              </a:rPr>
              <a:t>meshgrid</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d,h</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P=b(1)+b(2)*</a:t>
            </a:r>
            <a:r>
              <a:rPr lang="en-US" sz="1200" kern="1200" dirty="0" err="1">
                <a:solidFill>
                  <a:schemeClr val="tx1"/>
                </a:solidFill>
                <a:effectLst/>
                <a:latin typeface="+mn-lt"/>
                <a:ea typeface="+mn-ea"/>
                <a:cs typeface="+mn-cs"/>
              </a:rPr>
              <a:t>D+b</a:t>
            </a:r>
            <a:r>
              <a:rPr lang="en-US" sz="1200" kern="1200" dirty="0">
                <a:solidFill>
                  <a:schemeClr val="tx1"/>
                </a:solidFill>
                <a:effectLst/>
                <a:latin typeface="+mn-lt"/>
                <a:ea typeface="+mn-ea"/>
                <a:cs typeface="+mn-cs"/>
              </a:rPr>
              <a:t>(3)*</a:t>
            </a:r>
            <a:r>
              <a:rPr lang="en-US" sz="1200" kern="1200" dirty="0" err="1">
                <a:solidFill>
                  <a:schemeClr val="tx1"/>
                </a:solidFill>
                <a:effectLst/>
                <a:latin typeface="+mn-lt"/>
                <a:ea typeface="+mn-ea"/>
                <a:cs typeface="+mn-cs"/>
              </a:rPr>
              <a:t>H+b</a:t>
            </a:r>
            <a:r>
              <a:rPr lang="en-US" sz="1200" kern="1200" dirty="0">
                <a:solidFill>
                  <a:schemeClr val="tx1"/>
                </a:solidFill>
                <a:effectLst/>
                <a:latin typeface="+mn-lt"/>
                <a:ea typeface="+mn-ea"/>
                <a:cs typeface="+mn-cs"/>
              </a:rPr>
              <a:t>(4)*D.^2+b(5)*D.*</a:t>
            </a:r>
            <a:r>
              <a:rPr lang="en-US" sz="1200" kern="1200" dirty="0" err="1">
                <a:solidFill>
                  <a:schemeClr val="tx1"/>
                </a:solidFill>
                <a:effectLst/>
                <a:latin typeface="+mn-lt"/>
                <a:ea typeface="+mn-ea"/>
                <a:cs typeface="+mn-cs"/>
              </a:rPr>
              <a:t>H+b</a:t>
            </a:r>
            <a:r>
              <a:rPr lang="en-US" sz="1200" kern="1200" dirty="0">
                <a:solidFill>
                  <a:schemeClr val="tx1"/>
                </a:solidFill>
                <a:effectLst/>
                <a:latin typeface="+mn-lt"/>
                <a:ea typeface="+mn-ea"/>
                <a:cs typeface="+mn-cs"/>
              </a:rPr>
              <a:t>(6)*H.^2;</a:t>
            </a:r>
          </a:p>
          <a:p>
            <a:r>
              <a:rPr lang="en-US" sz="1200" kern="1200" dirty="0" err="1">
                <a:solidFill>
                  <a:schemeClr val="tx1"/>
                </a:solidFill>
                <a:effectLst/>
                <a:latin typeface="+mn-lt"/>
                <a:ea typeface="+mn-ea"/>
                <a:cs typeface="+mn-cs"/>
              </a:rPr>
              <a:t>Ptrue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btrue</a:t>
            </a:r>
            <a:r>
              <a:rPr lang="en-US" sz="1200" kern="1200" dirty="0">
                <a:solidFill>
                  <a:schemeClr val="tx1"/>
                </a:solidFill>
                <a:effectLst/>
                <a:latin typeface="+mn-lt"/>
                <a:ea typeface="+mn-ea"/>
                <a:cs typeface="+mn-cs"/>
              </a:rPr>
              <a:t>(1)+</a:t>
            </a:r>
            <a:r>
              <a:rPr lang="en-US" sz="1200" kern="1200" dirty="0" err="1">
                <a:solidFill>
                  <a:schemeClr val="tx1"/>
                </a:solidFill>
                <a:effectLst/>
                <a:latin typeface="+mn-lt"/>
                <a:ea typeface="+mn-ea"/>
                <a:cs typeface="+mn-cs"/>
              </a:rPr>
              <a:t>btrue</a:t>
            </a:r>
            <a:r>
              <a:rPr lang="en-US" sz="1200" kern="1200" dirty="0">
                <a:solidFill>
                  <a:schemeClr val="tx1"/>
                </a:solidFill>
                <a:effectLst/>
                <a:latin typeface="+mn-lt"/>
                <a:ea typeface="+mn-ea"/>
                <a:cs typeface="+mn-cs"/>
              </a:rPr>
              <a:t>(2)*</a:t>
            </a:r>
            <a:r>
              <a:rPr lang="en-US" sz="1200" kern="1200" dirty="0" err="1">
                <a:solidFill>
                  <a:schemeClr val="tx1"/>
                </a:solidFill>
                <a:effectLst/>
                <a:latin typeface="+mn-lt"/>
                <a:ea typeface="+mn-ea"/>
                <a:cs typeface="+mn-cs"/>
              </a:rPr>
              <a:t>D+btrue</a:t>
            </a:r>
            <a:r>
              <a:rPr lang="en-US" sz="1200" kern="1200" dirty="0">
                <a:solidFill>
                  <a:schemeClr val="tx1"/>
                </a:solidFill>
                <a:effectLst/>
                <a:latin typeface="+mn-lt"/>
                <a:ea typeface="+mn-ea"/>
                <a:cs typeface="+mn-cs"/>
              </a:rPr>
              <a:t>(3)*</a:t>
            </a:r>
            <a:r>
              <a:rPr lang="en-US" sz="1200" kern="1200" dirty="0" err="1">
                <a:solidFill>
                  <a:schemeClr val="tx1"/>
                </a:solidFill>
                <a:effectLst/>
                <a:latin typeface="+mn-lt"/>
                <a:ea typeface="+mn-ea"/>
                <a:cs typeface="+mn-cs"/>
              </a:rPr>
              <a:t>H+btrue</a:t>
            </a:r>
            <a:r>
              <a:rPr lang="en-US" sz="1200" kern="1200" dirty="0">
                <a:solidFill>
                  <a:schemeClr val="tx1"/>
                </a:solidFill>
                <a:effectLst/>
                <a:latin typeface="+mn-lt"/>
                <a:ea typeface="+mn-ea"/>
                <a:cs typeface="+mn-cs"/>
              </a:rPr>
              <a:t>(4)*D.^2+btrue(5)*D.*</a:t>
            </a:r>
            <a:r>
              <a:rPr lang="en-US" sz="1200" kern="1200" dirty="0" err="1">
                <a:solidFill>
                  <a:schemeClr val="tx1"/>
                </a:solidFill>
                <a:effectLst/>
                <a:latin typeface="+mn-lt"/>
                <a:ea typeface="+mn-ea"/>
                <a:cs typeface="+mn-cs"/>
              </a:rPr>
              <a:t>H+btrue</a:t>
            </a:r>
            <a:r>
              <a:rPr lang="en-US" sz="1200" kern="1200" dirty="0">
                <a:solidFill>
                  <a:schemeClr val="tx1"/>
                </a:solidFill>
                <a:effectLst/>
                <a:latin typeface="+mn-lt"/>
                <a:ea typeface="+mn-ea"/>
                <a:cs typeface="+mn-cs"/>
              </a:rPr>
              <a:t>(6)*H.^2;</a:t>
            </a:r>
          </a:p>
          <a:p>
            <a:r>
              <a:rPr lang="en-US" sz="1200" kern="1200" dirty="0">
                <a:solidFill>
                  <a:schemeClr val="tx1"/>
                </a:solidFill>
                <a:effectLst/>
                <a:latin typeface="+mn-lt"/>
                <a:ea typeface="+mn-ea"/>
                <a:cs typeface="+mn-cs"/>
              </a:rPr>
              <a:t>surf(D, H, P); hold on; surf(D, H, </a:t>
            </a:r>
            <a:r>
              <a:rPr lang="en-US" sz="1200" kern="1200" dirty="0" err="1">
                <a:solidFill>
                  <a:schemeClr val="tx1"/>
                </a:solidFill>
                <a:effectLst/>
                <a:latin typeface="+mn-lt"/>
                <a:ea typeface="+mn-ea"/>
                <a:cs typeface="+mn-cs"/>
              </a:rPr>
              <a:t>Ptrue</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18D8FB0D-C848-41D3-8BB2-AFFA7DB41B92}" type="slidenum">
              <a:rPr lang="en-US" smtClean="0"/>
              <a:t>31</a:t>
            </a:fld>
            <a:endParaRPr lang="en-US"/>
          </a:p>
        </p:txBody>
      </p:sp>
    </p:spTree>
    <p:extLst>
      <p:ext uri="{BB962C8B-B14F-4D97-AF65-F5344CB8AC3E}">
        <p14:creationId xmlns:p14="http://schemas.microsoft.com/office/powerpoint/2010/main" val="112475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is about obtaining measures characterizing the fidelity of the surrogate for predicting  the behavior of the future simulations. We will limit ourselves here to global measures, which means we will get a single number that will characterize the overall fidelity.</a:t>
            </a:r>
          </a:p>
          <a:p>
            <a:endParaRPr lang="en-US" dirty="0"/>
          </a:p>
          <a:p>
            <a:r>
              <a:rPr lang="en-US" dirty="0"/>
              <a:t>The coefficient of multiple determination and its adjusted cousin measure the equivalence between the surrogate and the data in terms of variability. The first provides the fraction of the variability in the data captured by the surrogate. The second adjusts it in an attempt to estimate the fraction that will be captured by using the surrogate to predict values at other points. Good fidelity will be reflected in these coefficients being close to 1.</a:t>
            </a:r>
          </a:p>
          <a:p>
            <a:endParaRPr lang="en-US" dirty="0"/>
          </a:p>
          <a:p>
            <a:r>
              <a:rPr lang="en-US" dirty="0"/>
              <a:t>Prediction accuracy measures estimate what will be the </a:t>
            </a:r>
            <a:r>
              <a:rPr lang="en-US" dirty="0" err="1"/>
              <a:t>rms</a:t>
            </a:r>
            <a:r>
              <a:rPr lang="en-US" dirty="0"/>
              <a:t> error in predictions based on the surrogate. Cross validation error is a measure that can be applied to any surrogate, while the standard error applies only to linear regression with specific assumptions on the noise in the data. Good fidelity will be reflected in these errors being small compared to the average values in the data.</a:t>
            </a:r>
          </a:p>
          <a:p>
            <a:endParaRPr lang="en-US" dirty="0"/>
          </a:p>
          <a:p>
            <a:r>
              <a:rPr lang="en-US" dirty="0"/>
              <a:t>There are also measures that estimate the error in the coefficients and the error at a given point that will be discussed in future lectures.</a:t>
            </a:r>
          </a:p>
        </p:txBody>
      </p:sp>
      <p:sp>
        <p:nvSpPr>
          <p:cNvPr id="4" name="Slide Number Placeholder 3"/>
          <p:cNvSpPr>
            <a:spLocks noGrp="1"/>
          </p:cNvSpPr>
          <p:nvPr>
            <p:ph type="sldNum" sz="quarter" idx="10"/>
          </p:nvPr>
        </p:nvSpPr>
        <p:spPr/>
        <p:txBody>
          <a:bodyPr/>
          <a:lstStyle/>
          <a:p>
            <a:fld id="{8CCB173E-9F70-4FB6-8A53-7C03BEA121AA}" type="slidenum">
              <a:rPr lang="en-US" smtClean="0"/>
              <a:t>37</a:t>
            </a:fld>
            <a:endParaRPr lang="en-US"/>
          </a:p>
        </p:txBody>
      </p:sp>
    </p:spTree>
    <p:extLst>
      <p:ext uri="{BB962C8B-B14F-4D97-AF65-F5344CB8AC3E}">
        <p14:creationId xmlns:p14="http://schemas.microsoft.com/office/powerpoint/2010/main" val="2827456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Courier New" panose="02070309020205020404" pitchFamily="49" charset="0"/>
              </a:rPr>
              <a:t>x=</a:t>
            </a:r>
            <a:r>
              <a:rPr lang="en-US" dirty="0" err="1">
                <a:solidFill>
                  <a:srgbClr val="000000"/>
                </a:solidFill>
                <a:latin typeface="Courier New" panose="02070309020205020404" pitchFamily="49" charset="0"/>
              </a:rPr>
              <a:t>linspace</a:t>
            </a:r>
            <a:r>
              <a:rPr lang="en-US" dirty="0">
                <a:solidFill>
                  <a:srgbClr val="000000"/>
                </a:solidFill>
                <a:latin typeface="Courier New" panose="02070309020205020404" pitchFamily="49" charset="0"/>
              </a:rPr>
              <a:t>(0,10,5);</a:t>
            </a:r>
          </a:p>
          <a:p>
            <a:r>
              <a:rPr lang="en-US" dirty="0">
                <a:solidFill>
                  <a:srgbClr val="000000"/>
                </a:solidFill>
                <a:latin typeface="Courier New" panose="02070309020205020404" pitchFamily="49" charset="0"/>
              </a:rPr>
              <a:t>y=</a:t>
            </a:r>
            <a:r>
              <a:rPr lang="en-US" dirty="0" err="1">
                <a:solidFill>
                  <a:srgbClr val="000000"/>
                </a:solidFill>
                <a:latin typeface="Courier New" panose="02070309020205020404" pitchFamily="49" charset="0"/>
              </a:rPr>
              <a:t>x+randn</a:t>
            </a:r>
            <a:r>
              <a:rPr lang="en-US" dirty="0">
                <a:solidFill>
                  <a:srgbClr val="000000"/>
                </a:solidFill>
                <a:latin typeface="Courier New" panose="02070309020205020404" pitchFamily="49" charset="0"/>
              </a:rPr>
              <a:t>(1,5);</a:t>
            </a:r>
          </a:p>
          <a:p>
            <a:r>
              <a:rPr lang="en-US" dirty="0">
                <a:solidFill>
                  <a:srgbClr val="000000"/>
                </a:solidFill>
                <a:latin typeface="Courier New" panose="02070309020205020404" pitchFamily="49" charset="0"/>
              </a:rPr>
              <a:t>p=</a:t>
            </a:r>
            <a:r>
              <a:rPr lang="en-US" dirty="0" err="1">
                <a:solidFill>
                  <a:srgbClr val="000000"/>
                </a:solidFill>
                <a:latin typeface="Courier New" panose="02070309020205020404" pitchFamily="49" charset="0"/>
              </a:rPr>
              <a:t>polyfit</a:t>
            </a:r>
            <a:r>
              <a:rPr lang="en-US" dirty="0">
                <a:solidFill>
                  <a:srgbClr val="000000"/>
                </a:solidFill>
                <a:latin typeface="Courier New" panose="02070309020205020404" pitchFamily="49" charset="0"/>
              </a:rPr>
              <a:t>(x,y,4)</a:t>
            </a:r>
          </a:p>
          <a:p>
            <a:r>
              <a:rPr lang="en-US" dirty="0">
                <a:solidFill>
                  <a:srgbClr val="000000"/>
                </a:solidFill>
                <a:latin typeface="Courier New" panose="02070309020205020404" pitchFamily="49" charset="0"/>
              </a:rPr>
              <a:t>xx=</a:t>
            </a:r>
            <a:r>
              <a:rPr lang="en-US" dirty="0" err="1">
                <a:solidFill>
                  <a:srgbClr val="000000"/>
                </a:solidFill>
                <a:latin typeface="Courier New" panose="02070309020205020404" pitchFamily="49" charset="0"/>
              </a:rPr>
              <a:t>linspace</a:t>
            </a:r>
            <a:r>
              <a:rPr lang="en-US" dirty="0">
                <a:solidFill>
                  <a:srgbClr val="000000"/>
                </a:solidFill>
                <a:latin typeface="Courier New" panose="02070309020205020404" pitchFamily="49" charset="0"/>
              </a:rPr>
              <a:t>(0,10,50);</a:t>
            </a:r>
          </a:p>
          <a:p>
            <a:r>
              <a:rPr lang="en-US" dirty="0">
                <a:solidFill>
                  <a:srgbClr val="000000"/>
                </a:solidFill>
                <a:latin typeface="Courier New" panose="02070309020205020404" pitchFamily="49" charset="0"/>
              </a:rPr>
              <a:t>f = </a:t>
            </a:r>
            <a:r>
              <a:rPr lang="en-US" dirty="0" err="1">
                <a:solidFill>
                  <a:srgbClr val="000000"/>
                </a:solidFill>
                <a:latin typeface="Courier New" panose="02070309020205020404" pitchFamily="49" charset="0"/>
              </a:rPr>
              <a:t>polyval</a:t>
            </a:r>
            <a:r>
              <a:rPr lang="en-US" dirty="0">
                <a:solidFill>
                  <a:srgbClr val="000000"/>
                </a:solidFill>
                <a:latin typeface="Courier New" panose="02070309020205020404" pitchFamily="49" charset="0"/>
              </a:rPr>
              <a:t>(</a:t>
            </a:r>
            <a:r>
              <a:rPr lang="en-US" dirty="0" err="1">
                <a:solidFill>
                  <a:srgbClr val="000000"/>
                </a:solidFill>
                <a:latin typeface="Courier New" panose="02070309020205020404" pitchFamily="49" charset="0"/>
              </a:rPr>
              <a:t>p,xx</a:t>
            </a:r>
            <a:r>
              <a:rPr lang="en-US" dirty="0">
                <a:solidFill>
                  <a:srgbClr val="000000"/>
                </a:solidFill>
                <a:latin typeface="Courier New" panose="02070309020205020404" pitchFamily="49" charset="0"/>
              </a:rPr>
              <a:t>);</a:t>
            </a:r>
          </a:p>
          <a:p>
            <a:r>
              <a:rPr lang="en-US" dirty="0" err="1">
                <a:solidFill>
                  <a:srgbClr val="000000"/>
                </a:solidFill>
                <a:latin typeface="Courier New" panose="02070309020205020404" pitchFamily="49" charset="0"/>
              </a:rPr>
              <a:t>yy</a:t>
            </a:r>
            <a:r>
              <a:rPr lang="en-US" dirty="0">
                <a:solidFill>
                  <a:srgbClr val="000000"/>
                </a:solidFill>
                <a:latin typeface="Courier New" panose="02070309020205020404" pitchFamily="49" charset="0"/>
              </a:rPr>
              <a:t>=xx;</a:t>
            </a:r>
          </a:p>
          <a:p>
            <a:r>
              <a:rPr lang="es-ES" dirty="0" err="1">
                <a:solidFill>
                  <a:srgbClr val="000000"/>
                </a:solidFill>
                <a:latin typeface="Courier New" panose="02070309020205020404" pitchFamily="49" charset="0"/>
              </a:rPr>
              <a:t>plot</a:t>
            </a:r>
            <a:r>
              <a:rPr lang="es-ES" dirty="0">
                <a:solidFill>
                  <a:srgbClr val="000000"/>
                </a:solidFill>
                <a:latin typeface="Courier New" panose="02070309020205020404" pitchFamily="49" charset="0"/>
              </a:rPr>
              <a:t>(x,y,</a:t>
            </a:r>
            <a:r>
              <a:rPr lang="es-ES" dirty="0">
                <a:solidFill>
                  <a:srgbClr val="A020F0"/>
                </a:solidFill>
                <a:latin typeface="Courier New" panose="02070309020205020404" pitchFamily="49" charset="0"/>
              </a:rPr>
              <a:t>'</a:t>
            </a:r>
            <a:r>
              <a:rPr lang="es-ES" dirty="0" err="1">
                <a:solidFill>
                  <a:srgbClr val="A020F0"/>
                </a:solidFill>
                <a:latin typeface="Courier New" panose="02070309020205020404" pitchFamily="49" charset="0"/>
              </a:rPr>
              <a:t>ko</a:t>
            </a:r>
            <a:r>
              <a:rPr lang="es-ES" dirty="0">
                <a:solidFill>
                  <a:srgbClr val="A020F0"/>
                </a:solidFill>
                <a:latin typeface="Courier New" panose="02070309020205020404" pitchFamily="49" charset="0"/>
              </a:rPr>
              <a:t>'</a:t>
            </a:r>
            <a:r>
              <a:rPr lang="es-ES" dirty="0">
                <a:solidFill>
                  <a:srgbClr val="000000"/>
                </a:solidFill>
                <a:latin typeface="Courier New" panose="02070309020205020404" pitchFamily="49" charset="0"/>
              </a:rPr>
              <a:t>,</a:t>
            </a:r>
            <a:r>
              <a:rPr lang="es-ES" dirty="0" err="1">
                <a:solidFill>
                  <a:srgbClr val="000000"/>
                </a:solidFill>
                <a:latin typeface="Courier New" panose="02070309020205020404" pitchFamily="49" charset="0"/>
              </a:rPr>
              <a:t>xx,f,</a:t>
            </a:r>
            <a:r>
              <a:rPr lang="es-ES" dirty="0" err="1">
                <a:solidFill>
                  <a:srgbClr val="A020F0"/>
                </a:solidFill>
                <a:latin typeface="Courier New" panose="02070309020205020404" pitchFamily="49" charset="0"/>
              </a:rPr>
              <a:t>'k</a:t>
            </a:r>
            <a:r>
              <a:rPr lang="es-ES" dirty="0">
                <a:solidFill>
                  <a:srgbClr val="A020F0"/>
                </a:solidFill>
                <a:latin typeface="Courier New" panose="02070309020205020404" pitchFamily="49" charset="0"/>
              </a:rPr>
              <a:t>-'</a:t>
            </a:r>
            <a:r>
              <a:rPr lang="es-ES" dirty="0">
                <a:solidFill>
                  <a:srgbClr val="000000"/>
                </a:solidFill>
                <a:latin typeface="Courier New" panose="02070309020205020404" pitchFamily="49" charset="0"/>
              </a:rPr>
              <a:t>,xx,</a:t>
            </a:r>
            <a:r>
              <a:rPr lang="es-ES" dirty="0" err="1">
                <a:solidFill>
                  <a:srgbClr val="000000"/>
                </a:solidFill>
                <a:latin typeface="Courier New" panose="02070309020205020404" pitchFamily="49" charset="0"/>
              </a:rPr>
              <a:t>yy</a:t>
            </a:r>
            <a:r>
              <a:rPr lang="es-ES" dirty="0">
                <a:solidFill>
                  <a:srgbClr val="000000"/>
                </a:solidFill>
                <a:latin typeface="Courier New" panose="02070309020205020404" pitchFamily="49" charset="0"/>
              </a:rPr>
              <a:t>,</a:t>
            </a:r>
            <a:r>
              <a:rPr lang="es-ES" dirty="0">
                <a:solidFill>
                  <a:srgbClr val="A020F0"/>
                </a:solidFill>
                <a:latin typeface="Courier New" panose="02070309020205020404" pitchFamily="49" charset="0"/>
              </a:rPr>
              <a:t>'b-'</a:t>
            </a:r>
            <a:r>
              <a:rPr lang="es-ES" dirty="0">
                <a:solidFill>
                  <a:srgbClr val="000000"/>
                </a:solidFill>
                <a:latin typeface="Courier New" panose="02070309020205020404" pitchFamily="49" charset="0"/>
              </a:rPr>
              <a:t>);</a:t>
            </a:r>
          </a:p>
          <a:p>
            <a:r>
              <a:rPr lang="en-US" dirty="0">
                <a:solidFill>
                  <a:srgbClr val="000000"/>
                </a:solidFill>
                <a:latin typeface="Courier New" panose="02070309020205020404" pitchFamily="49" charset="0"/>
              </a:rPr>
              <a:t>legend(</a:t>
            </a:r>
            <a:r>
              <a:rPr lang="en-US" dirty="0">
                <a:solidFill>
                  <a:srgbClr val="A020F0"/>
                </a:solidFill>
                <a:latin typeface="Courier New" panose="02070309020205020404" pitchFamily="49" charset="0"/>
              </a:rPr>
              <a:t>'samples'</a:t>
            </a:r>
            <a:r>
              <a:rPr lang="en-US" dirty="0">
                <a:solidFill>
                  <a:srgbClr val="000000"/>
                </a:solidFill>
                <a:latin typeface="Courier New" panose="02070309020205020404" pitchFamily="49" charset="0"/>
              </a:rPr>
              <a:t>,</a:t>
            </a:r>
            <a:r>
              <a:rPr lang="en-US" dirty="0">
                <a:solidFill>
                  <a:srgbClr val="A020F0"/>
                </a:solidFill>
                <a:latin typeface="Courier New" panose="02070309020205020404" pitchFamily="49" charset="0"/>
              </a:rPr>
              <a:t>'4-th order </a:t>
            </a:r>
            <a:r>
              <a:rPr lang="en-US" dirty="0" err="1">
                <a:solidFill>
                  <a:srgbClr val="A020F0"/>
                </a:solidFill>
                <a:latin typeface="Courier New" panose="02070309020205020404" pitchFamily="49" charset="0"/>
              </a:rPr>
              <a:t>polynomials'</a:t>
            </a:r>
            <a:r>
              <a:rPr lang="en-US" dirty="0" err="1">
                <a:solidFill>
                  <a:srgbClr val="000000"/>
                </a:solidFill>
                <a:latin typeface="Courier New" panose="02070309020205020404" pitchFamily="49" charset="0"/>
              </a:rPr>
              <a:t>,</a:t>
            </a:r>
            <a:r>
              <a:rPr lang="en-US" dirty="0" err="1">
                <a:solidFill>
                  <a:srgbClr val="A020F0"/>
                </a:solidFill>
                <a:latin typeface="Courier New" panose="02070309020205020404" pitchFamily="49" charset="0"/>
              </a:rPr>
              <a:t>'true</a:t>
            </a:r>
            <a:r>
              <a:rPr lang="en-US" dirty="0">
                <a:solidFill>
                  <a:srgbClr val="A020F0"/>
                </a:solidFill>
                <a:latin typeface="Courier New" panose="02070309020205020404" pitchFamily="49" charset="0"/>
              </a:rPr>
              <a:t> function'</a:t>
            </a:r>
            <a:r>
              <a:rPr lang="en-US" dirty="0">
                <a:solidFill>
                  <a:srgbClr val="000000"/>
                </a:solidFill>
                <a:latin typeface="Courier New" panose="02070309020205020404" pitchFamily="49" charset="0"/>
              </a:rPr>
              <a: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9E53008D-CCD7-4166-A8D1-723D2A057DB6}" type="slidenum">
              <a:rPr lang="en-US" altLang="ko-KR" smtClean="0"/>
              <a:pPr>
                <a:defRPr/>
              </a:pPr>
              <a:t>40</a:t>
            </a:fld>
            <a:endParaRPr lang="en-US" altLang="ko-KR"/>
          </a:p>
        </p:txBody>
      </p:sp>
    </p:spTree>
    <p:extLst>
      <p:ext uri="{BB962C8B-B14F-4D97-AF65-F5344CB8AC3E}">
        <p14:creationId xmlns:p14="http://schemas.microsoft.com/office/powerpoint/2010/main" val="2332117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x=</a:t>
            </a:r>
            <a:r>
              <a:rPr lang="en-US" sz="1200" b="0" i="0" u="none" strike="noStrike" kern="1200" baseline="0" dirty="0" err="1">
                <a:solidFill>
                  <a:schemeClr val="tx1"/>
                </a:solidFill>
                <a:latin typeface="+mn-lt"/>
                <a:ea typeface="+mn-ea"/>
                <a:cs typeface="+mn-cs"/>
              </a:rPr>
              <a:t>linspace</a:t>
            </a:r>
            <a:r>
              <a:rPr lang="en-US" sz="1200" b="0" i="0" u="none" strike="noStrike" kern="1200" baseline="0" dirty="0">
                <a:solidFill>
                  <a:schemeClr val="tx1"/>
                </a:solidFill>
                <a:latin typeface="+mn-lt"/>
                <a:ea typeface="+mn-ea"/>
                <a:cs typeface="+mn-cs"/>
              </a:rPr>
              <a:t>(0,10,20);</a:t>
            </a:r>
          </a:p>
          <a:p>
            <a:r>
              <a:rPr lang="es-ES" sz="1200" b="0" i="0" u="none" strike="noStrike" kern="1200" baseline="0" dirty="0">
                <a:solidFill>
                  <a:schemeClr val="tx1"/>
                </a:solidFill>
                <a:latin typeface="+mn-lt"/>
                <a:ea typeface="+mn-ea"/>
                <a:cs typeface="+mn-cs"/>
              </a:rPr>
              <a:t>y=x.^2+randn(1,20);</a:t>
            </a:r>
          </a:p>
          <a:p>
            <a:r>
              <a:rPr lang="en-US" sz="1200" b="0" i="0" u="none" strike="noStrike" kern="1200" baseline="0" dirty="0">
                <a:solidFill>
                  <a:schemeClr val="tx1"/>
                </a:solidFill>
                <a:latin typeface="+mn-lt"/>
                <a:ea typeface="+mn-ea"/>
                <a:cs typeface="+mn-cs"/>
              </a:rPr>
              <a:t>p=</a:t>
            </a:r>
            <a:r>
              <a:rPr lang="en-US" sz="1200" b="0" i="0" u="none" strike="noStrike" kern="1200" baseline="0" dirty="0" err="1">
                <a:solidFill>
                  <a:schemeClr val="tx1"/>
                </a:solidFill>
                <a:latin typeface="+mn-lt"/>
                <a:ea typeface="+mn-ea"/>
                <a:cs typeface="+mn-cs"/>
              </a:rPr>
              <a:t>polyfit</a:t>
            </a:r>
            <a:r>
              <a:rPr lang="en-US" sz="1200" b="0" i="0" u="none" strike="noStrike" kern="1200" baseline="0" dirty="0">
                <a:solidFill>
                  <a:schemeClr val="tx1"/>
                </a:solidFill>
                <a:latin typeface="+mn-lt"/>
                <a:ea typeface="+mn-ea"/>
                <a:cs typeface="+mn-cs"/>
              </a:rPr>
              <a:t>(x,y,1)</a:t>
            </a:r>
          </a:p>
          <a:p>
            <a:r>
              <a:rPr lang="es-ES" sz="1200" b="0" i="0" u="none" strike="noStrike" kern="1200" baseline="0" dirty="0">
                <a:solidFill>
                  <a:schemeClr val="tx1"/>
                </a:solidFill>
                <a:latin typeface="+mn-lt"/>
                <a:ea typeface="+mn-ea"/>
                <a:cs typeface="+mn-cs"/>
              </a:rPr>
              <a:t>e = y - </a:t>
            </a:r>
            <a:r>
              <a:rPr lang="es-ES" sz="1200" b="0" i="0" u="none" strike="noStrike" kern="1200" baseline="0" dirty="0" err="1">
                <a:solidFill>
                  <a:schemeClr val="tx1"/>
                </a:solidFill>
                <a:latin typeface="+mn-lt"/>
                <a:ea typeface="+mn-ea"/>
                <a:cs typeface="+mn-cs"/>
              </a:rPr>
              <a:t>polyval</a:t>
            </a:r>
            <a:r>
              <a:rPr lang="es-ES" sz="1200" b="0" i="0" u="none" strike="noStrike" kern="1200" baseline="0" dirty="0">
                <a:solidFill>
                  <a:schemeClr val="tx1"/>
                </a:solidFill>
                <a:latin typeface="+mn-lt"/>
                <a:ea typeface="+mn-ea"/>
                <a:cs typeface="+mn-cs"/>
              </a:rPr>
              <a:t>(</a:t>
            </a:r>
            <a:r>
              <a:rPr lang="es-ES" sz="1200" b="0" i="0" u="none" strike="noStrike" kern="1200" baseline="0" dirty="0" err="1">
                <a:solidFill>
                  <a:schemeClr val="tx1"/>
                </a:solidFill>
                <a:latin typeface="+mn-lt"/>
                <a:ea typeface="+mn-ea"/>
                <a:cs typeface="+mn-cs"/>
              </a:rPr>
              <a:t>p,x</a:t>
            </a:r>
            <a:r>
              <a:rPr lang="es-ES" sz="1200" b="0" i="0" u="none" strike="noStrike" kern="1200" baseline="0" dirty="0">
                <a:solidFill>
                  <a:schemeClr val="tx1"/>
                </a:solidFill>
                <a:latin typeface="+mn-lt"/>
                <a:ea typeface="+mn-ea"/>
                <a:cs typeface="+mn-cs"/>
              </a:rPr>
              <a:t>);</a:t>
            </a:r>
          </a:p>
          <a:p>
            <a:r>
              <a:rPr lang="it-IT" sz="1200" b="0" i="0" u="none" strike="noStrike" kern="1200" baseline="0" dirty="0">
                <a:solidFill>
                  <a:schemeClr val="tx1"/>
                </a:solidFill>
                <a:latin typeface="+mn-lt"/>
                <a:ea typeface="+mn-ea"/>
                <a:cs typeface="+mn-cs"/>
              </a:rPr>
              <a:t>sigma = sqrt(e*e'/18)</a:t>
            </a:r>
          </a:p>
          <a:p>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p2=</a:t>
            </a:r>
            <a:r>
              <a:rPr lang="en-US" sz="1200" b="0" i="0" u="none" strike="noStrike" kern="1200" baseline="0" dirty="0" err="1">
                <a:solidFill>
                  <a:schemeClr val="tx1"/>
                </a:solidFill>
                <a:latin typeface="+mn-lt"/>
                <a:ea typeface="+mn-ea"/>
                <a:cs typeface="+mn-cs"/>
              </a:rPr>
              <a:t>polyfit</a:t>
            </a:r>
            <a:r>
              <a:rPr lang="en-US" sz="1200" b="0" i="0" u="none" strike="noStrike" kern="1200" baseline="0" dirty="0">
                <a:solidFill>
                  <a:schemeClr val="tx1"/>
                </a:solidFill>
                <a:latin typeface="+mn-lt"/>
                <a:ea typeface="+mn-ea"/>
                <a:cs typeface="+mn-cs"/>
              </a:rPr>
              <a:t>(x,y,2)</a:t>
            </a:r>
          </a:p>
          <a:p>
            <a:r>
              <a:rPr lang="es-ES" sz="1200" b="0" i="0" u="none" strike="noStrike" kern="1200" baseline="0" dirty="0">
                <a:solidFill>
                  <a:schemeClr val="tx1"/>
                </a:solidFill>
                <a:latin typeface="+mn-lt"/>
                <a:ea typeface="+mn-ea"/>
                <a:cs typeface="+mn-cs"/>
              </a:rPr>
              <a:t>e = y - </a:t>
            </a:r>
            <a:r>
              <a:rPr lang="es-ES" sz="1200" b="0" i="0" u="none" strike="noStrike" kern="1200" baseline="0" dirty="0" err="1">
                <a:solidFill>
                  <a:schemeClr val="tx1"/>
                </a:solidFill>
                <a:latin typeface="+mn-lt"/>
                <a:ea typeface="+mn-ea"/>
                <a:cs typeface="+mn-cs"/>
              </a:rPr>
              <a:t>polyval</a:t>
            </a:r>
            <a:r>
              <a:rPr lang="es-ES" sz="1200" b="0" i="0" u="none" strike="noStrike" kern="1200" baseline="0" dirty="0">
                <a:solidFill>
                  <a:schemeClr val="tx1"/>
                </a:solidFill>
                <a:latin typeface="+mn-lt"/>
                <a:ea typeface="+mn-ea"/>
                <a:cs typeface="+mn-cs"/>
              </a:rPr>
              <a:t>(p2,x);</a:t>
            </a:r>
          </a:p>
          <a:p>
            <a:r>
              <a:rPr lang="it-IT" sz="1200" b="0" i="0" u="none" strike="noStrike" kern="1200" baseline="0" dirty="0">
                <a:solidFill>
                  <a:schemeClr val="tx1"/>
                </a:solidFill>
                <a:latin typeface="+mn-lt"/>
                <a:ea typeface="+mn-ea"/>
                <a:cs typeface="+mn-cs"/>
              </a:rPr>
              <a:t>sigma2 = sqrt(e*e'/3)</a:t>
            </a:r>
          </a:p>
          <a:p>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xx=</a:t>
            </a:r>
            <a:r>
              <a:rPr lang="en-US" sz="1200" b="0" i="0" u="none" strike="noStrike" kern="1200" baseline="0" dirty="0" err="1">
                <a:solidFill>
                  <a:schemeClr val="tx1"/>
                </a:solidFill>
                <a:latin typeface="+mn-lt"/>
                <a:ea typeface="+mn-ea"/>
                <a:cs typeface="+mn-cs"/>
              </a:rPr>
              <a:t>linspace</a:t>
            </a:r>
            <a:r>
              <a:rPr lang="en-US" sz="1200" b="0" i="0" u="none" strike="noStrike" kern="1200" baseline="0" dirty="0">
                <a:solidFill>
                  <a:schemeClr val="tx1"/>
                </a:solidFill>
                <a:latin typeface="+mn-lt"/>
                <a:ea typeface="+mn-ea"/>
                <a:cs typeface="+mn-cs"/>
              </a:rPr>
              <a:t>(0,10,50);</a:t>
            </a:r>
          </a:p>
          <a:p>
            <a:r>
              <a:rPr lang="en-US" sz="1200" b="0" i="0" u="none" strike="noStrike" kern="1200" baseline="0" dirty="0">
                <a:solidFill>
                  <a:schemeClr val="tx1"/>
                </a:solidFill>
                <a:latin typeface="+mn-lt"/>
                <a:ea typeface="+mn-ea"/>
                <a:cs typeface="+mn-cs"/>
              </a:rPr>
              <a:t>f = </a:t>
            </a:r>
            <a:r>
              <a:rPr lang="en-US" sz="1200" b="0" i="0" u="none" strike="noStrike" kern="1200" baseline="0" dirty="0" err="1">
                <a:solidFill>
                  <a:schemeClr val="tx1"/>
                </a:solidFill>
                <a:latin typeface="+mn-lt"/>
                <a:ea typeface="+mn-ea"/>
                <a:cs typeface="+mn-cs"/>
              </a:rPr>
              <a:t>polyval</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p,xx</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f2 = </a:t>
            </a:r>
            <a:r>
              <a:rPr lang="en-US" sz="1200" b="0" i="0" u="none" strike="noStrike" kern="1200" baseline="0" dirty="0" err="1">
                <a:solidFill>
                  <a:schemeClr val="tx1"/>
                </a:solidFill>
                <a:latin typeface="+mn-lt"/>
                <a:ea typeface="+mn-ea"/>
                <a:cs typeface="+mn-cs"/>
              </a:rPr>
              <a:t>polyval</a:t>
            </a:r>
            <a:r>
              <a:rPr lang="en-US" sz="1200" b="0" i="0" u="none" strike="noStrike" kern="1200" baseline="0" dirty="0">
                <a:solidFill>
                  <a:schemeClr val="tx1"/>
                </a:solidFill>
                <a:latin typeface="+mn-lt"/>
                <a:ea typeface="+mn-ea"/>
                <a:cs typeface="+mn-cs"/>
              </a:rPr>
              <a:t>(p2,xx);</a:t>
            </a:r>
          </a:p>
          <a:p>
            <a:r>
              <a:rPr lang="en-US" sz="1200" b="0" i="0" u="none" strike="noStrike" kern="1200" baseline="0" dirty="0" err="1">
                <a:solidFill>
                  <a:schemeClr val="tx1"/>
                </a:solidFill>
                <a:latin typeface="+mn-lt"/>
                <a:ea typeface="+mn-ea"/>
                <a:cs typeface="+mn-cs"/>
              </a:rPr>
              <a:t>yy</a:t>
            </a:r>
            <a:r>
              <a:rPr lang="en-US" sz="1200" b="0" i="0" u="none" strike="noStrike" kern="1200" baseline="0" dirty="0">
                <a:solidFill>
                  <a:schemeClr val="tx1"/>
                </a:solidFill>
                <a:latin typeface="+mn-lt"/>
                <a:ea typeface="+mn-ea"/>
                <a:cs typeface="+mn-cs"/>
              </a:rPr>
              <a:t>=xx.^2;</a:t>
            </a:r>
          </a:p>
          <a:p>
            <a:r>
              <a:rPr lang="en-US" sz="1200" b="0" i="0" u="none" strike="noStrike" kern="1200" baseline="0" dirty="0">
                <a:solidFill>
                  <a:schemeClr val="tx1"/>
                </a:solidFill>
                <a:latin typeface="+mn-lt"/>
                <a:ea typeface="+mn-ea"/>
                <a:cs typeface="+mn-cs"/>
              </a:rPr>
              <a:t>plot(x,y,'ko',xx,f,'k-',xx,f2,'r-',xx,yy,'b-');</a:t>
            </a:r>
          </a:p>
          <a:p>
            <a:r>
              <a:rPr lang="en-US" sz="1200" b="0" i="0" u="none" strike="noStrike" kern="1200" baseline="0" dirty="0">
                <a:solidFill>
                  <a:schemeClr val="tx1"/>
                </a:solidFill>
                <a:latin typeface="+mn-lt"/>
                <a:ea typeface="+mn-ea"/>
                <a:cs typeface="+mn-cs"/>
              </a:rPr>
              <a:t>legend('</a:t>
            </a:r>
            <a:r>
              <a:rPr lang="en-US" sz="1200" b="0" i="0" u="none" strike="noStrike" kern="1200" baseline="0" dirty="0" err="1">
                <a:solidFill>
                  <a:schemeClr val="tx1"/>
                </a:solidFill>
                <a:latin typeface="+mn-lt"/>
                <a:ea typeface="+mn-ea"/>
                <a:cs typeface="+mn-cs"/>
              </a:rPr>
              <a:t>samples','linear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polynomials','quadratic</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polynomials','true</a:t>
            </a:r>
            <a:r>
              <a:rPr lang="en-US" sz="1200" b="0" i="0" u="none" strike="noStrike" kern="1200" baseline="0" dirty="0">
                <a:solidFill>
                  <a:schemeClr val="tx1"/>
                </a:solidFill>
                <a:latin typeface="+mn-lt"/>
                <a:ea typeface="+mn-ea"/>
                <a:cs typeface="+mn-cs"/>
              </a:rPr>
              <a:t> function');</a:t>
            </a:r>
          </a:p>
          <a:p>
            <a:endParaRPr lang="en-US" b="0" i="0" u="none" strike="noStrike" baseline="0" dirty="0"/>
          </a:p>
          <a:p>
            <a:endParaRPr lang="en-US" dirty="0"/>
          </a:p>
        </p:txBody>
      </p:sp>
      <p:sp>
        <p:nvSpPr>
          <p:cNvPr id="4" name="Slide Number Placeholder 3"/>
          <p:cNvSpPr>
            <a:spLocks noGrp="1"/>
          </p:cNvSpPr>
          <p:nvPr>
            <p:ph type="sldNum" sz="quarter" idx="5"/>
          </p:nvPr>
        </p:nvSpPr>
        <p:spPr/>
        <p:txBody>
          <a:bodyPr/>
          <a:lstStyle/>
          <a:p>
            <a:pPr>
              <a:defRPr/>
            </a:pPr>
            <a:fld id="{9E53008D-CCD7-4166-A8D1-723D2A057DB6}" type="slidenum">
              <a:rPr lang="en-US" altLang="ko-KR" smtClean="0"/>
              <a:pPr>
                <a:defRPr/>
              </a:pPr>
              <a:t>41</a:t>
            </a:fld>
            <a:endParaRPr lang="en-US" altLang="ko-KR"/>
          </a:p>
        </p:txBody>
      </p:sp>
    </p:spTree>
    <p:extLst>
      <p:ext uri="{BB962C8B-B14F-4D97-AF65-F5344CB8AC3E}">
        <p14:creationId xmlns:p14="http://schemas.microsoft.com/office/powerpoint/2010/main" val="2416946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rng</a:t>
            </a:r>
            <a:r>
              <a:rPr lang="en-US" sz="1200" kern="1200" dirty="0">
                <a:solidFill>
                  <a:schemeClr val="tx1"/>
                </a:solidFill>
                <a:effectLst/>
                <a:latin typeface="+mn-lt"/>
                <a:ea typeface="+mn-ea"/>
                <a:cs typeface="+mn-cs"/>
              </a:rPr>
              <a:t> default;</a:t>
            </a:r>
          </a:p>
          <a:p>
            <a:r>
              <a:rPr lang="en-US" sz="1200" kern="1200" dirty="0">
                <a:solidFill>
                  <a:schemeClr val="tx1"/>
                </a:solidFill>
                <a:effectLst/>
                <a:latin typeface="+mn-lt"/>
                <a:ea typeface="+mn-ea"/>
                <a:cs typeface="+mn-cs"/>
              </a:rPr>
              <a:t>x=</a:t>
            </a:r>
            <a:r>
              <a:rPr lang="en-US" sz="1200" kern="1200" dirty="0" err="1">
                <a:solidFill>
                  <a:schemeClr val="tx1"/>
                </a:solidFill>
                <a:effectLst/>
                <a:latin typeface="+mn-lt"/>
                <a:ea typeface="+mn-ea"/>
                <a:cs typeface="+mn-cs"/>
              </a:rPr>
              <a:t>linspace</a:t>
            </a:r>
            <a:r>
              <a:rPr lang="en-US" sz="1200" kern="1200" dirty="0">
                <a:solidFill>
                  <a:schemeClr val="tx1"/>
                </a:solidFill>
                <a:effectLst/>
                <a:latin typeface="+mn-lt"/>
                <a:ea typeface="+mn-ea"/>
                <a:cs typeface="+mn-cs"/>
              </a:rPr>
              <a:t>(0,10,20);</a:t>
            </a:r>
          </a:p>
          <a:p>
            <a:r>
              <a:rPr lang="en-US" sz="1200" kern="1200" dirty="0" err="1">
                <a:solidFill>
                  <a:schemeClr val="tx1"/>
                </a:solidFill>
                <a:effectLst/>
                <a:latin typeface="+mn-lt"/>
                <a:ea typeface="+mn-ea"/>
                <a:cs typeface="+mn-cs"/>
              </a:rPr>
              <a:t>ytrue</a:t>
            </a:r>
            <a:r>
              <a:rPr lang="en-US" sz="1200" kern="1200" dirty="0">
                <a:solidFill>
                  <a:schemeClr val="tx1"/>
                </a:solidFill>
                <a:effectLst/>
                <a:latin typeface="+mn-lt"/>
                <a:ea typeface="+mn-ea"/>
                <a:cs typeface="+mn-cs"/>
              </a:rPr>
              <a:t>=x.^2;</a:t>
            </a:r>
          </a:p>
          <a:p>
            <a:r>
              <a:rPr lang="en-US" sz="1200" kern="1200" dirty="0">
                <a:solidFill>
                  <a:schemeClr val="tx1"/>
                </a:solidFill>
                <a:effectLst/>
                <a:latin typeface="+mn-lt"/>
                <a:ea typeface="+mn-ea"/>
                <a:cs typeface="+mn-cs"/>
              </a:rPr>
              <a:t>noise=</a:t>
            </a:r>
            <a:r>
              <a:rPr lang="en-US" sz="1200" kern="1200" dirty="0" err="1">
                <a:solidFill>
                  <a:schemeClr val="tx1"/>
                </a:solidFill>
                <a:effectLst/>
                <a:latin typeface="+mn-lt"/>
                <a:ea typeface="+mn-ea"/>
                <a:cs typeface="+mn-cs"/>
              </a:rPr>
              <a:t>randn</a:t>
            </a:r>
            <a:r>
              <a:rPr lang="en-US" sz="1200" kern="1200" dirty="0">
                <a:solidFill>
                  <a:schemeClr val="tx1"/>
                </a:solidFill>
                <a:effectLst/>
                <a:latin typeface="+mn-lt"/>
                <a:ea typeface="+mn-ea"/>
                <a:cs typeface="+mn-cs"/>
              </a:rPr>
              <a:t>(1,20); noise=noise-mean(noise);</a:t>
            </a:r>
          </a:p>
          <a:p>
            <a:r>
              <a:rPr lang="en-US" sz="1200" kern="1200" dirty="0">
                <a:solidFill>
                  <a:schemeClr val="tx1"/>
                </a:solidFill>
                <a:effectLst/>
                <a:latin typeface="+mn-lt"/>
                <a:ea typeface="+mn-ea"/>
                <a:cs typeface="+mn-cs"/>
              </a:rPr>
              <a:t>y=</a:t>
            </a:r>
            <a:r>
              <a:rPr lang="en-US" sz="1200" kern="1200" dirty="0" err="1">
                <a:solidFill>
                  <a:schemeClr val="tx1"/>
                </a:solidFill>
                <a:effectLst/>
                <a:latin typeface="+mn-lt"/>
                <a:ea typeface="+mn-ea"/>
                <a:cs typeface="+mn-cs"/>
              </a:rPr>
              <a:t>ytrue+noise</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bL</a:t>
            </a:r>
            <a:r>
              <a:rPr lang="en-US" sz="1200" kern="1200" dirty="0">
                <a:solidFill>
                  <a:schemeClr val="tx1"/>
                </a:solidFill>
                <a:effectLst/>
                <a:latin typeface="+mn-lt"/>
                <a:ea typeface="+mn-ea"/>
                <a:cs typeface="+mn-cs"/>
              </a:rPr>
              <a:t>=polyfit(x,y,1); </a:t>
            </a:r>
          </a:p>
          <a:p>
            <a:r>
              <a:rPr lang="en-US" sz="1200" kern="1200" dirty="0" err="1">
                <a:solidFill>
                  <a:schemeClr val="tx1"/>
                </a:solidFill>
                <a:effectLst/>
                <a:latin typeface="+mn-lt"/>
                <a:ea typeface="+mn-ea"/>
                <a:cs typeface="+mn-cs"/>
              </a:rPr>
              <a:t>yL</a:t>
            </a:r>
            <a:r>
              <a:rPr lang="en-US" sz="1200" kern="1200" dirty="0">
                <a:solidFill>
                  <a:schemeClr val="tx1"/>
                </a:solidFill>
                <a:effectLst/>
                <a:latin typeface="+mn-lt"/>
                <a:ea typeface="+mn-ea"/>
                <a:cs typeface="+mn-cs"/>
              </a:rPr>
              <a:t>=polyval(</a:t>
            </a:r>
            <a:r>
              <a:rPr lang="en-US" sz="1200" kern="1200" dirty="0" err="1">
                <a:solidFill>
                  <a:schemeClr val="tx1"/>
                </a:solidFill>
                <a:effectLst/>
                <a:latin typeface="+mn-lt"/>
                <a:ea typeface="+mn-ea"/>
                <a:cs typeface="+mn-cs"/>
              </a:rPr>
              <a:t>bL,x</a:t>
            </a:r>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sigmaL</a:t>
            </a:r>
            <a:r>
              <a:rPr lang="en-US" sz="1200" kern="1200" dirty="0">
                <a:solidFill>
                  <a:schemeClr val="tx1"/>
                </a:solidFill>
                <a:effectLst/>
                <a:latin typeface="+mn-lt"/>
                <a:ea typeface="+mn-ea"/>
                <a:cs typeface="+mn-cs"/>
              </a:rPr>
              <a:t>=sqrt((y-</a:t>
            </a:r>
            <a:r>
              <a:rPr lang="en-US" sz="1200" kern="1200" dirty="0" err="1">
                <a:solidFill>
                  <a:schemeClr val="tx1"/>
                </a:solidFill>
                <a:effectLst/>
                <a:latin typeface="+mn-lt"/>
                <a:ea typeface="+mn-ea"/>
                <a:cs typeface="+mn-cs"/>
              </a:rPr>
              <a:t>yL</a:t>
            </a:r>
            <a:r>
              <a:rPr lang="en-US" sz="1200" kern="1200" dirty="0">
                <a:solidFill>
                  <a:schemeClr val="tx1"/>
                </a:solidFill>
                <a:effectLst/>
                <a:latin typeface="+mn-lt"/>
                <a:ea typeface="+mn-ea"/>
                <a:cs typeface="+mn-cs"/>
              </a:rPr>
              <a:t>)*(y-</a:t>
            </a:r>
            <a:r>
              <a:rPr lang="en-US" sz="1200" kern="1200" dirty="0" err="1">
                <a:solidFill>
                  <a:schemeClr val="tx1"/>
                </a:solidFill>
                <a:effectLst/>
                <a:latin typeface="+mn-lt"/>
                <a:ea typeface="+mn-ea"/>
                <a:cs typeface="+mn-cs"/>
              </a:rPr>
              <a:t>yL</a:t>
            </a:r>
            <a:r>
              <a:rPr lang="en-US" sz="1200" kern="1200" dirty="0">
                <a:solidFill>
                  <a:schemeClr val="tx1"/>
                </a:solidFill>
                <a:effectLst/>
                <a:latin typeface="+mn-lt"/>
                <a:ea typeface="+mn-ea"/>
                <a:cs typeface="+mn-cs"/>
              </a:rPr>
              <a:t>)'/(20-2))</a:t>
            </a:r>
          </a:p>
          <a:p>
            <a:r>
              <a:rPr lang="en-US" sz="1200" kern="1200" dirty="0" err="1">
                <a:solidFill>
                  <a:schemeClr val="tx1"/>
                </a:solidFill>
                <a:effectLst/>
                <a:latin typeface="+mn-lt"/>
                <a:ea typeface="+mn-ea"/>
                <a:cs typeface="+mn-cs"/>
              </a:rPr>
              <a:t>bQ</a:t>
            </a:r>
            <a:r>
              <a:rPr lang="en-US" sz="1200" kern="1200" dirty="0">
                <a:solidFill>
                  <a:schemeClr val="tx1"/>
                </a:solidFill>
                <a:effectLst/>
                <a:latin typeface="+mn-lt"/>
                <a:ea typeface="+mn-ea"/>
                <a:cs typeface="+mn-cs"/>
              </a:rPr>
              <a:t>=polyfit(x,y,2); </a:t>
            </a:r>
          </a:p>
          <a:p>
            <a:r>
              <a:rPr lang="en-US" sz="1200" kern="1200" dirty="0" err="1">
                <a:solidFill>
                  <a:schemeClr val="tx1"/>
                </a:solidFill>
                <a:effectLst/>
                <a:latin typeface="+mn-lt"/>
                <a:ea typeface="+mn-ea"/>
                <a:cs typeface="+mn-cs"/>
              </a:rPr>
              <a:t>yQ</a:t>
            </a:r>
            <a:r>
              <a:rPr lang="en-US" sz="1200" kern="1200" dirty="0">
                <a:solidFill>
                  <a:schemeClr val="tx1"/>
                </a:solidFill>
                <a:effectLst/>
                <a:latin typeface="+mn-lt"/>
                <a:ea typeface="+mn-ea"/>
                <a:cs typeface="+mn-cs"/>
              </a:rPr>
              <a:t>=polyval(</a:t>
            </a:r>
            <a:r>
              <a:rPr lang="en-US" sz="1200" kern="1200" dirty="0" err="1">
                <a:solidFill>
                  <a:schemeClr val="tx1"/>
                </a:solidFill>
                <a:effectLst/>
                <a:latin typeface="+mn-lt"/>
                <a:ea typeface="+mn-ea"/>
                <a:cs typeface="+mn-cs"/>
              </a:rPr>
              <a:t>bQ,x</a:t>
            </a:r>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sigmaQ</a:t>
            </a:r>
            <a:r>
              <a:rPr lang="en-US" sz="1200" kern="1200" dirty="0">
                <a:solidFill>
                  <a:schemeClr val="tx1"/>
                </a:solidFill>
                <a:effectLst/>
                <a:latin typeface="+mn-lt"/>
                <a:ea typeface="+mn-ea"/>
                <a:cs typeface="+mn-cs"/>
              </a:rPr>
              <a:t>=sqrt((y-</a:t>
            </a:r>
            <a:r>
              <a:rPr lang="en-US" sz="1200" kern="1200" dirty="0" err="1">
                <a:solidFill>
                  <a:schemeClr val="tx1"/>
                </a:solidFill>
                <a:effectLst/>
                <a:latin typeface="+mn-lt"/>
                <a:ea typeface="+mn-ea"/>
                <a:cs typeface="+mn-cs"/>
              </a:rPr>
              <a:t>yQ</a:t>
            </a:r>
            <a:r>
              <a:rPr lang="en-US" sz="1200" kern="1200" dirty="0">
                <a:solidFill>
                  <a:schemeClr val="tx1"/>
                </a:solidFill>
                <a:effectLst/>
                <a:latin typeface="+mn-lt"/>
                <a:ea typeface="+mn-ea"/>
                <a:cs typeface="+mn-cs"/>
              </a:rPr>
              <a:t>)*(y-</a:t>
            </a:r>
            <a:r>
              <a:rPr lang="en-US" sz="1200" kern="1200" dirty="0" err="1">
                <a:solidFill>
                  <a:schemeClr val="tx1"/>
                </a:solidFill>
                <a:effectLst/>
                <a:latin typeface="+mn-lt"/>
                <a:ea typeface="+mn-ea"/>
                <a:cs typeface="+mn-cs"/>
              </a:rPr>
              <a:t>yQ</a:t>
            </a:r>
            <a:r>
              <a:rPr lang="en-US" sz="1200" kern="1200" dirty="0">
                <a:solidFill>
                  <a:schemeClr val="tx1"/>
                </a:solidFill>
                <a:effectLst/>
                <a:latin typeface="+mn-lt"/>
                <a:ea typeface="+mn-ea"/>
                <a:cs typeface="+mn-cs"/>
              </a:rPr>
              <a:t>)'/(20-3))</a:t>
            </a:r>
          </a:p>
          <a:p>
            <a:r>
              <a:rPr lang="en-US" sz="1200" kern="1200" dirty="0">
                <a:solidFill>
                  <a:schemeClr val="tx1"/>
                </a:solidFill>
                <a:effectLst/>
                <a:latin typeface="+mn-lt"/>
                <a:ea typeface="+mn-ea"/>
                <a:cs typeface="+mn-cs"/>
              </a:rPr>
              <a:t>plot(x,y,'+',x,x.^2,'r',x,yL,'b',x,yQ,'k'); </a:t>
            </a:r>
          </a:p>
          <a:p>
            <a:r>
              <a:rPr lang="en-US" sz="1200" kern="1200" dirty="0">
                <a:solidFill>
                  <a:schemeClr val="tx1"/>
                </a:solidFill>
                <a:effectLst/>
                <a:latin typeface="+mn-lt"/>
                <a:ea typeface="+mn-ea"/>
                <a:cs typeface="+mn-cs"/>
              </a:rPr>
              <a:t>legend('</a:t>
            </a:r>
            <a:r>
              <a:rPr lang="en-US" sz="1200" kern="1200" dirty="0" err="1">
                <a:solidFill>
                  <a:schemeClr val="tx1"/>
                </a:solidFill>
                <a:effectLst/>
                <a:latin typeface="+mn-lt"/>
                <a:ea typeface="+mn-ea"/>
                <a:cs typeface="+mn-cs"/>
              </a:rPr>
              <a:t>Samples','True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function','Linear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PRS','Quadratic</a:t>
            </a:r>
            <a:r>
              <a:rPr lang="en-US" sz="1200" kern="1200" dirty="0">
                <a:solidFill>
                  <a:schemeClr val="tx1"/>
                </a:solidFill>
                <a:effectLst/>
                <a:latin typeface="+mn-lt"/>
                <a:ea typeface="+mn-ea"/>
                <a:cs typeface="+mn-cs"/>
              </a:rPr>
              <a:t> PRS');</a:t>
            </a:r>
          </a:p>
          <a:p>
            <a:r>
              <a:rPr lang="en-US" sz="1200" kern="1200" dirty="0">
                <a:solidFill>
                  <a:schemeClr val="tx1"/>
                </a:solidFill>
                <a:effectLst/>
                <a:latin typeface="+mn-lt"/>
                <a:ea typeface="+mn-ea"/>
                <a:cs typeface="+mn-cs"/>
              </a:rPr>
              <a:t>figure(2);</a:t>
            </a:r>
          </a:p>
          <a:p>
            <a:r>
              <a:rPr lang="en-US" sz="1200" kern="1200" dirty="0">
                <a:solidFill>
                  <a:schemeClr val="tx1"/>
                </a:solidFill>
                <a:effectLst/>
                <a:latin typeface="+mn-lt"/>
                <a:ea typeface="+mn-ea"/>
                <a:cs typeface="+mn-cs"/>
              </a:rPr>
              <a:t>plot(x,</a:t>
            </a:r>
            <a:r>
              <a:rPr lang="en-US" sz="1200" kern="1200" dirty="0" err="1">
                <a:solidFill>
                  <a:schemeClr val="tx1"/>
                </a:solidFill>
                <a:effectLst/>
                <a:latin typeface="+mn-lt"/>
                <a:ea typeface="+mn-ea"/>
                <a:cs typeface="+mn-cs"/>
              </a:rPr>
              <a:t>y-yL</a:t>
            </a:r>
            <a:r>
              <a:rPr lang="en-US" sz="1200" kern="1200" dirty="0">
                <a:solidFill>
                  <a:schemeClr val="tx1"/>
                </a:solidFill>
                <a:effectLst/>
                <a:latin typeface="+mn-lt"/>
                <a:ea typeface="+mn-ea"/>
                <a:cs typeface="+mn-cs"/>
              </a:rPr>
              <a:t>,'+',x,</a:t>
            </a:r>
            <a:r>
              <a:rPr lang="en-US" sz="1200" kern="1200" dirty="0" err="1">
                <a:solidFill>
                  <a:schemeClr val="tx1"/>
                </a:solidFill>
                <a:effectLst/>
                <a:latin typeface="+mn-lt"/>
                <a:ea typeface="+mn-ea"/>
                <a:cs typeface="+mn-cs"/>
              </a:rPr>
              <a:t>y-yQ</a:t>
            </a:r>
            <a:r>
              <a:rPr lang="en-US" sz="1200" kern="1200" dirty="0">
                <a:solidFill>
                  <a:schemeClr val="tx1"/>
                </a:solidFill>
                <a:effectLst/>
                <a:latin typeface="+mn-lt"/>
                <a:ea typeface="+mn-ea"/>
                <a:cs typeface="+mn-cs"/>
              </a:rPr>
              <a:t>,'o');</a:t>
            </a:r>
          </a:p>
          <a:p>
            <a:r>
              <a:rPr lang="en-US" sz="1200" kern="1200" dirty="0">
                <a:solidFill>
                  <a:schemeClr val="tx1"/>
                </a:solidFill>
                <a:effectLst/>
                <a:latin typeface="+mn-lt"/>
                <a:ea typeface="+mn-ea"/>
                <a:cs typeface="+mn-cs"/>
              </a:rPr>
              <a:t>legend('e_L','</a:t>
            </a:r>
            <a:r>
              <a:rPr lang="en-US" sz="1200" kern="1200" dirty="0" err="1">
                <a:solidFill>
                  <a:schemeClr val="tx1"/>
                </a:solidFill>
                <a:effectLst/>
                <a:latin typeface="+mn-lt"/>
                <a:ea typeface="+mn-ea"/>
                <a:cs typeface="+mn-cs"/>
              </a:rPr>
              <a:t>e_Q</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pPr>
              <a:defRPr/>
            </a:pPr>
            <a:fld id="{9E53008D-CCD7-4166-A8D1-723D2A057DB6}" type="slidenum">
              <a:rPr lang="en-US" altLang="ko-KR" smtClean="0"/>
              <a:pPr>
                <a:defRPr/>
              </a:pPr>
              <a:t>42</a:t>
            </a:fld>
            <a:endParaRPr lang="en-US" altLang="ko-KR"/>
          </a:p>
        </p:txBody>
      </p:sp>
    </p:spTree>
    <p:extLst>
      <p:ext uri="{BB962C8B-B14F-4D97-AF65-F5344CB8AC3E}">
        <p14:creationId xmlns:p14="http://schemas.microsoft.com/office/powerpoint/2010/main" val="3551718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equivalence between the data and the surrogate is often measured by what fraction of the variance is captured by the surrogate. The coefficient of multiple determination is the ratio of the variance of the data and the variance in the surrogate prediction at the same points. That is, given the average of the data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𝑦</m:t>
                        </m:r>
                      </m:e>
                    </m:acc>
                    <m:r>
                      <a:rPr lang="en-US">
                        <a:latin typeface="Cambria Math"/>
                      </a:rPr>
                      <m:t>=</m:t>
                    </m:r>
                    <m:f>
                      <m:fPr>
                        <m:ctrlPr>
                          <a:rPr lang="en-US" i="1">
                            <a:latin typeface="Cambria Math" panose="02040503050406030204" pitchFamily="18" charset="0"/>
                          </a:rPr>
                        </m:ctrlPr>
                      </m:fPr>
                      <m:num>
                        <m:r>
                          <a:rPr lang="en-US">
                            <a:latin typeface="Cambria Math"/>
                          </a:rPr>
                          <m:t>1</m:t>
                        </m:r>
                      </m:num>
                      <m:den>
                        <m:sSub>
                          <m:sSubPr>
                            <m:ctrlPr>
                              <a:rPr lang="en-US" i="1">
                                <a:latin typeface="Cambria Math" panose="02040503050406030204" pitchFamily="18" charset="0"/>
                              </a:rPr>
                            </m:ctrlPr>
                          </m:sSubPr>
                          <m:e>
                            <m:r>
                              <a:rPr lang="en-US" i="1">
                                <a:latin typeface="Cambria Math"/>
                              </a:rPr>
                              <m:t>𝑛</m:t>
                            </m:r>
                          </m:e>
                          <m:sub>
                            <m:r>
                              <a:rPr lang="en-US" i="1">
                                <a:latin typeface="Cambria Math"/>
                              </a:rPr>
                              <m:t>𝑦</m:t>
                            </m:r>
                          </m:sub>
                        </m:sSub>
                      </m:den>
                    </m:f>
                    <m:nary>
                      <m:naryPr>
                        <m:chr m:val="∑"/>
                        <m:limLoc m:val="undOvr"/>
                        <m:grow m:val="on"/>
                        <m:ctrlPr>
                          <a:rPr lang="en-US" i="1">
                            <a:latin typeface="Cambria Math" panose="02040503050406030204" pitchFamily="18" charset="0"/>
                          </a:rPr>
                        </m:ctrlPr>
                      </m:naryPr>
                      <m:sub>
                        <m:r>
                          <a:rPr lang="en-US" i="1">
                            <a:latin typeface="Cambria Math"/>
                          </a:rPr>
                          <m:t>𝑖</m:t>
                        </m:r>
                        <m:r>
                          <a:rPr lang="en-US">
                            <a:latin typeface="Cambria Math"/>
                          </a:rPr>
                          <m:t>=1</m:t>
                        </m:r>
                      </m:sub>
                      <m:sup>
                        <m:sSub>
                          <m:sSubPr>
                            <m:ctrlPr>
                              <a:rPr lang="en-US" i="1">
                                <a:latin typeface="Cambria Math" panose="02040503050406030204" pitchFamily="18" charset="0"/>
                              </a:rPr>
                            </m:ctrlPr>
                          </m:sSubPr>
                          <m:e>
                            <m:r>
                              <a:rPr lang="en-US" i="1">
                                <a:latin typeface="Cambria Math"/>
                              </a:rPr>
                              <m:t>𝑛</m:t>
                            </m:r>
                          </m:e>
                          <m:sub>
                            <m:r>
                              <a:rPr lang="en-US" i="1">
                                <a:latin typeface="Cambria Math"/>
                              </a:rPr>
                              <m:t>𝑦</m:t>
                            </m:r>
                          </m:sub>
                        </m:sSub>
                      </m:sup>
                      <m:e>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e>
                    </m:nary>
                  </m:oMath>
                </a14:m>
                <a:r>
                  <a:rPr lang="en-US" dirty="0"/>
                  <a:t>, the variance of the data is the sum of the squares of the difference from the </a:t>
                </a:r>
                <a:r>
                  <a:rPr lang="en-US" dirty="0" err="1"/>
                  <a:t>aver</a:t>
                </a:r>
                <a:r>
                  <a:rPr lang="en-US" dirty="0"/>
                  <a:t>a</a:t>
                </a:r>
                <a:r>
                  <a:rPr lang="en-US" dirty="0" err="1"/>
                  <a:t>ge</a:t>
                </a:r>
                <a14:m>
                  <m:oMath xmlns:m="http://schemas.openxmlformats.org/officeDocument/2006/math">
                    <m:r>
                      <a:rPr lang="en-US" b="0" i="0" smtClean="0">
                        <a:latin typeface="Cambria Math"/>
                      </a:rPr>
                      <m:t> </m:t>
                    </m:r>
                    <m:r>
                      <a:rPr lang="en-US" i="1">
                        <a:latin typeface="Cambria Math"/>
                      </a:rPr>
                      <m:t>𝑆</m:t>
                    </m:r>
                    <m:sSub>
                      <m:sSubPr>
                        <m:ctrlPr>
                          <a:rPr lang="en-US" i="1">
                            <a:latin typeface="Cambria Math" panose="02040503050406030204" pitchFamily="18" charset="0"/>
                          </a:rPr>
                        </m:ctrlPr>
                      </m:sSubPr>
                      <m:e>
                        <m:r>
                          <a:rPr lang="en-US" i="1">
                            <a:latin typeface="Cambria Math"/>
                          </a:rPr>
                          <m:t>𝑆</m:t>
                        </m:r>
                      </m:e>
                      <m:sub>
                        <m:r>
                          <a:rPr lang="en-US" i="1">
                            <a:latin typeface="Cambria Math"/>
                          </a:rPr>
                          <m:t>𝑦</m:t>
                        </m:r>
                      </m:sub>
                    </m:sSub>
                    <m:r>
                      <a:rPr lang="en-US">
                        <a:latin typeface="Cambria Math"/>
                      </a:rPr>
                      <m:t>=</m:t>
                    </m:r>
                    <m:nary>
                      <m:naryPr>
                        <m:chr m:val="∑"/>
                        <m:limLoc m:val="undOvr"/>
                        <m:grow m:val="on"/>
                        <m:ctrlPr>
                          <a:rPr lang="en-US" i="1">
                            <a:latin typeface="Cambria Math" panose="02040503050406030204" pitchFamily="18" charset="0"/>
                          </a:rPr>
                        </m:ctrlPr>
                      </m:naryPr>
                      <m:sub>
                        <m:r>
                          <a:rPr lang="en-US" i="1">
                            <a:latin typeface="Cambria Math"/>
                          </a:rPr>
                          <m:t>𝑖</m:t>
                        </m:r>
                        <m:r>
                          <a:rPr lang="en-US">
                            <a:latin typeface="Cambria Math"/>
                          </a:rPr>
                          <m:t>=1</m:t>
                        </m:r>
                      </m:sub>
                      <m:sup>
                        <m:sSub>
                          <m:sSubPr>
                            <m:ctrlPr>
                              <a:rPr lang="en-US" i="1">
                                <a:latin typeface="Cambria Math" panose="02040503050406030204" pitchFamily="18" charset="0"/>
                              </a:rPr>
                            </m:ctrlPr>
                          </m:sSubPr>
                          <m:e>
                            <m:r>
                              <a:rPr lang="en-US" i="1">
                                <a:latin typeface="Cambria Math"/>
                              </a:rPr>
                              <m:t>𝑛</m:t>
                            </m:r>
                          </m:e>
                          <m:sub>
                            <m:r>
                              <a:rPr lang="en-US" i="1">
                                <a:latin typeface="Cambria Math"/>
                              </a:rPr>
                              <m:t>𝑦</m:t>
                            </m:r>
                          </m:sub>
                        </m:s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r>
                                  <a:rPr lang="en-US">
                                    <a:latin typeface="Cambria Math"/>
                                  </a:rPr>
                                  <m:t>−</m:t>
                                </m:r>
                                <m:acc>
                                  <m:accPr>
                                    <m:chr m:val="̅"/>
                                    <m:ctrlPr>
                                      <a:rPr lang="en-US" i="1">
                                        <a:latin typeface="Cambria Math" panose="02040503050406030204" pitchFamily="18" charset="0"/>
                                      </a:rPr>
                                    </m:ctrlPr>
                                  </m:accPr>
                                  <m:e>
                                    <m:r>
                                      <a:rPr lang="en-US" i="1">
                                        <a:latin typeface="Cambria Math"/>
                                      </a:rPr>
                                      <m:t>𝑦</m:t>
                                    </m:r>
                                  </m:e>
                                </m:acc>
                              </m:e>
                            </m:d>
                          </m:e>
                          <m:sup>
                            <m:r>
                              <a:rPr lang="en-US">
                                <a:latin typeface="Cambria Math"/>
                              </a:rPr>
                              <m:t>2</m:t>
                            </m:r>
                          </m:sup>
                        </m:sSup>
                      </m:e>
                    </m:nary>
                  </m:oMath>
                </a14:m>
                <a:r>
                  <a:rPr lang="en-US" dirty="0"/>
                  <a:t>, while the corresponding quantity for the surrogate predictions is </a:t>
                </a:r>
                <a14:m>
                  <m:oMath xmlns:m="http://schemas.openxmlformats.org/officeDocument/2006/math">
                    <m:r>
                      <a:rPr lang="en-US" i="1">
                        <a:latin typeface="Cambria Math"/>
                      </a:rPr>
                      <m:t>𝑆</m:t>
                    </m:r>
                    <m:sSub>
                      <m:sSubPr>
                        <m:ctrlPr>
                          <a:rPr lang="en-US" i="1">
                            <a:latin typeface="Cambria Math" panose="02040503050406030204" pitchFamily="18" charset="0"/>
                          </a:rPr>
                        </m:ctrlPr>
                      </m:sSubPr>
                      <m:e>
                        <m:r>
                          <a:rPr lang="en-US" i="1">
                            <a:latin typeface="Cambria Math"/>
                          </a:rPr>
                          <m:t>𝑆</m:t>
                        </m:r>
                      </m:e>
                      <m:sub>
                        <m:r>
                          <a:rPr lang="en-US" i="1">
                            <a:latin typeface="Cambria Math"/>
                          </a:rPr>
                          <m:t>𝑟</m:t>
                        </m:r>
                      </m:sub>
                    </m:sSub>
                    <m:r>
                      <a:rPr lang="en-US">
                        <a:latin typeface="Cambria Math"/>
                      </a:rPr>
                      <m:t>=</m:t>
                    </m:r>
                    <m:nary>
                      <m:naryPr>
                        <m:chr m:val="∑"/>
                        <m:limLoc m:val="undOvr"/>
                        <m:grow m:val="on"/>
                        <m:ctrlPr>
                          <a:rPr lang="en-US" i="1">
                            <a:latin typeface="Cambria Math" panose="02040503050406030204" pitchFamily="18" charset="0"/>
                          </a:rPr>
                        </m:ctrlPr>
                      </m:naryPr>
                      <m:sub>
                        <m:r>
                          <a:rPr lang="en-US" i="1">
                            <a:latin typeface="Cambria Math"/>
                          </a:rPr>
                          <m:t>𝑖</m:t>
                        </m:r>
                        <m:r>
                          <a:rPr lang="en-US">
                            <a:latin typeface="Cambria Math"/>
                          </a:rPr>
                          <m:t>=1</m:t>
                        </m:r>
                      </m:sub>
                      <m:sup>
                        <m:sSub>
                          <m:sSubPr>
                            <m:ctrlPr>
                              <a:rPr lang="en-US" i="1">
                                <a:latin typeface="Cambria Math" panose="02040503050406030204" pitchFamily="18" charset="0"/>
                              </a:rPr>
                            </m:ctrlPr>
                          </m:sSubPr>
                          <m:e>
                            <m:r>
                              <a:rPr lang="en-US" i="1">
                                <a:latin typeface="Cambria Math"/>
                              </a:rPr>
                              <m:t>𝑛</m:t>
                            </m:r>
                          </m:e>
                          <m:sub>
                            <m:r>
                              <a:rPr lang="en-US" i="1">
                                <a:latin typeface="Cambria Math"/>
                              </a:rPr>
                              <m:t>𝑦</m:t>
                            </m:r>
                          </m:sub>
                        </m:s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𝑦</m:t>
                                        </m:r>
                                      </m:e>
                                    </m:acc>
                                  </m:e>
                                  <m:sub>
                                    <m:r>
                                      <a:rPr lang="en-US" i="1">
                                        <a:latin typeface="Cambria Math"/>
                                      </a:rPr>
                                      <m:t>𝑖</m:t>
                                    </m:r>
                                  </m:sub>
                                </m:sSub>
                                <m:r>
                                  <a:rPr lang="en-US">
                                    <a:latin typeface="Cambria Math"/>
                                  </a:rPr>
                                  <m:t>−</m:t>
                                </m:r>
                                <m:acc>
                                  <m:accPr>
                                    <m:chr m:val="̅"/>
                                    <m:ctrlPr>
                                      <a:rPr lang="en-US" i="1">
                                        <a:latin typeface="Cambria Math" panose="02040503050406030204" pitchFamily="18" charset="0"/>
                                      </a:rPr>
                                    </m:ctrlPr>
                                  </m:accPr>
                                  <m:e>
                                    <m:r>
                                      <a:rPr lang="en-US" i="1">
                                        <a:latin typeface="Cambria Math"/>
                                      </a:rPr>
                                      <m:t>𝑦</m:t>
                                    </m:r>
                                  </m:e>
                                </m:acc>
                              </m:e>
                            </m:d>
                          </m:e>
                          <m:sup>
                            <m:r>
                              <a:rPr lang="en-US">
                                <a:latin typeface="Cambria Math"/>
                              </a:rPr>
                              <m:t>2</m:t>
                            </m:r>
                          </m:sup>
                        </m:sSup>
                      </m:e>
                    </m:nary>
                  </m:oMath>
                </a14:m>
                <a:r>
                  <a:rPr lang="en-US" dirty="0"/>
                  <a:t>. The ratio of the two is the square of the coefficient of multiple determination.</a:t>
                </a:r>
              </a:p>
              <a:p>
                <a:endParaRPr lang="en-US" dirty="0"/>
              </a:p>
              <a:p>
                <a:r>
                  <a:rPr lang="en-US" dirty="0"/>
                  <a:t>As the number of coefficients in the surrogate, </a:t>
                </a:r>
                <a14:m>
                  <m:oMath xmlns:m="http://schemas.openxmlformats.org/officeDocument/2006/math">
                    <m:sSub>
                      <m:sSubPr>
                        <m:ctrlPr>
                          <a:rPr lang="en-US" i="1">
                            <a:latin typeface="Cambria Math" panose="02040503050406030204" pitchFamily="18" charset="0"/>
                          </a:rPr>
                        </m:ctrlPr>
                      </m:sSubPr>
                      <m:e>
                        <m:r>
                          <a:rPr lang="en-US" i="1">
                            <a:latin typeface="Cambria Math"/>
                          </a:rPr>
                          <m:t>𝑛</m:t>
                        </m:r>
                      </m:e>
                      <m:sub>
                        <m:r>
                          <a:rPr lang="en-US" i="1">
                            <a:latin typeface="Cambria Math"/>
                          </a:rPr>
                          <m:t>𝑏</m:t>
                        </m:r>
                      </m:sub>
                    </m:sSub>
                  </m:oMath>
                </a14:m>
                <a:r>
                  <a:rPr lang="en-US" dirty="0"/>
                  <a:t>, is increased, the surrogate matches more and more the data. That does not mean, however, that it would match it at other points, as we are possibly fitting noise by adding additional terms. So the adjusted coefficient of multiple determination compensates for that by penalizing the number of coefficients </a:t>
                </a:r>
                <a14:m>
                  <m:oMath xmlns:m="http://schemas.openxmlformats.org/officeDocument/2006/math">
                    <m:sSubSup>
                      <m:sSubSupPr>
                        <m:ctrlPr>
                          <a:rPr lang="en-US" i="1">
                            <a:latin typeface="Cambria Math" panose="02040503050406030204" pitchFamily="18" charset="0"/>
                          </a:rPr>
                        </m:ctrlPr>
                      </m:sSubSupPr>
                      <m:e>
                        <m:r>
                          <a:rPr lang="en-US" i="1">
                            <a:latin typeface="Cambria Math"/>
                          </a:rPr>
                          <m:t>𝑅</m:t>
                        </m:r>
                      </m:e>
                      <m:sub>
                        <m:r>
                          <a:rPr lang="en-US" i="1">
                            <a:latin typeface="Cambria Math"/>
                          </a:rPr>
                          <m:t>𝑎</m:t>
                        </m:r>
                      </m:sub>
                      <m:sup>
                        <m:r>
                          <a:rPr lang="en-US">
                            <a:latin typeface="Cambria Math"/>
                          </a:rPr>
                          <m:t>2</m:t>
                        </m:r>
                      </m:sup>
                    </m:sSubSup>
                    <m:r>
                      <a:rPr lang="en-US">
                        <a:latin typeface="Cambria Math"/>
                      </a:rPr>
                      <m:t>=1−(1−</m:t>
                    </m:r>
                    <m:sSup>
                      <m:sSupPr>
                        <m:ctrlPr>
                          <a:rPr lang="en-US" i="1">
                            <a:latin typeface="Cambria Math" panose="02040503050406030204" pitchFamily="18" charset="0"/>
                          </a:rPr>
                        </m:ctrlPr>
                      </m:sSupPr>
                      <m:e>
                        <m:r>
                          <a:rPr lang="en-US" i="1">
                            <a:latin typeface="Cambria Math"/>
                          </a:rPr>
                          <m:t>𝑅</m:t>
                        </m:r>
                      </m:e>
                      <m:sup>
                        <m:r>
                          <a:rPr lang="en-US">
                            <a:latin typeface="Cambria Math"/>
                          </a:rPr>
                          <m:t>2</m:t>
                        </m:r>
                      </m:sup>
                    </m:sSup>
                    <m:r>
                      <a:rPr lang="en-US">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𝑛</m:t>
                            </m:r>
                          </m:e>
                          <m:sub>
                            <m:r>
                              <a:rPr lang="en-US" i="1">
                                <a:latin typeface="Cambria Math"/>
                              </a:rPr>
                              <m:t>𝑦</m:t>
                            </m:r>
                          </m:sub>
                        </m:sSub>
                        <m:r>
                          <a:rPr lang="en-US">
                            <a:latin typeface="Cambria Math"/>
                          </a:rPr>
                          <m:t>−1</m:t>
                        </m:r>
                      </m:num>
                      <m:den>
                        <m:sSub>
                          <m:sSubPr>
                            <m:ctrlPr>
                              <a:rPr lang="en-US" i="1">
                                <a:latin typeface="Cambria Math" panose="02040503050406030204" pitchFamily="18" charset="0"/>
                              </a:rPr>
                            </m:ctrlPr>
                          </m:sSubPr>
                          <m:e>
                            <m:r>
                              <a:rPr lang="en-US" i="1">
                                <a:latin typeface="Cambria Math"/>
                              </a:rPr>
                              <m:t>𝑛</m:t>
                            </m:r>
                          </m:e>
                          <m:sub>
                            <m:r>
                              <a:rPr lang="en-US" i="1">
                                <a:latin typeface="Cambria Math"/>
                              </a:rPr>
                              <m:t>𝑦</m:t>
                            </m:r>
                          </m:sub>
                        </m:sSub>
                        <m:r>
                          <a:rPr lang="en-US">
                            <a:latin typeface="Cambria Math"/>
                          </a:rPr>
                          <m:t>−</m:t>
                        </m:r>
                        <m:sSub>
                          <m:sSubPr>
                            <m:ctrlPr>
                              <a:rPr lang="en-US" i="1">
                                <a:latin typeface="Cambria Math" panose="02040503050406030204" pitchFamily="18" charset="0"/>
                              </a:rPr>
                            </m:ctrlPr>
                          </m:sSubPr>
                          <m:e>
                            <m:r>
                              <a:rPr lang="en-US" i="1">
                                <a:latin typeface="Cambria Math"/>
                              </a:rPr>
                              <m:t>𝑛</m:t>
                            </m:r>
                          </m:e>
                          <m:sub>
                            <m:r>
                              <a:rPr lang="en-US" i="1">
                                <a:latin typeface="Cambria Math"/>
                              </a:rPr>
                              <m:t>𝑏</m:t>
                            </m:r>
                          </m:sub>
                        </m:sSub>
                      </m:den>
                    </m:f>
                  </m:oMath>
                </a14:m>
                <a:r>
                  <a:rPr lang="en-US" dirty="0"/>
                  <a:t>. Values of these coefficients above 0.9 are generally considered satisfactory. However, they are not directly related to the magnitude of the error, as will be seen in the next slide.</a:t>
                </a:r>
              </a:p>
            </p:txBody>
          </p:sp>
        </mc:Choice>
        <mc:Fallback xmlns="">
          <p:sp>
            <p:nvSpPr>
              <p:cNvPr id="3" name="Notes Placeholder 2"/>
              <p:cNvSpPr>
                <a:spLocks noGrp="1"/>
              </p:cNvSpPr>
              <p:nvPr>
                <p:ph type="body" idx="1"/>
              </p:nvPr>
            </p:nvSpPr>
            <p:spPr/>
            <p:txBody>
              <a:bodyPr/>
              <a:lstStyle/>
              <a:p>
                <a:r>
                  <a:rPr lang="en-US" dirty="0" smtClean="0"/>
                  <a:t>The equivalence between the data and the surrogate is often measured by what fraction of the variance is captured by the surrogate. The coefficient of multiple determination is the ratio of the variance of the data and the variance in the surrogate prediction at the same points. That is, given the average of the data </a:t>
                </a:r>
                <a:r>
                  <a:rPr lang="en-US" i="0"/>
                  <a:t>𝑦 ̅=1/𝑛_𝑦  ∑129_(𝑖=1)^(𝑛_𝑦)▒𝑦_𝑖 </a:t>
                </a:r>
                <a:r>
                  <a:rPr lang="en-US" dirty="0" smtClean="0"/>
                  <a:t>, the variance of the data is the sum of the squares of the difference from the </a:t>
                </a:r>
                <a:r>
                  <a:rPr lang="en-US" dirty="0" err="1" smtClean="0"/>
                  <a:t>aver</a:t>
                </a:r>
                <a:r>
                  <a:rPr lang="en-US" dirty="0" smtClean="0"/>
                  <a:t>a</a:t>
                </a:r>
                <a:r>
                  <a:rPr lang="en-US" dirty="0" err="1" smtClean="0"/>
                  <a:t>ge</a:t>
                </a:r>
                <a:r>
                  <a:rPr lang="en-US" b="0" i="0" smtClean="0">
                    <a:latin typeface="Cambria Math"/>
                  </a:rPr>
                  <a:t> </a:t>
                </a:r>
                <a:r>
                  <a:rPr lang="en-US" i="0"/>
                  <a:t>𝑆𝑆_𝑦=∑129_(𝑖=1)^(𝑛_𝑦)▒(𝑦_𝑖−𝑦 ̅ )^2 </a:t>
                </a:r>
                <a:r>
                  <a:rPr lang="en-US" dirty="0" smtClean="0"/>
                  <a:t>, while the corresponding quantity for the surrogate predictions is </a:t>
                </a:r>
                <a:r>
                  <a:rPr lang="en-US" i="0"/>
                  <a:t>𝑆𝑆_𝑟=∑129_(𝑖=1)^(𝑛_𝑦)▒(𝑦 ̂_𝑖−𝑦 ̅ )^2 </a:t>
                </a:r>
                <a:r>
                  <a:rPr lang="en-US" dirty="0" smtClean="0"/>
                  <a:t>. The ratio of the two is the square of the coefficient of multiple determination.</a:t>
                </a:r>
              </a:p>
              <a:p>
                <a:endParaRPr lang="en-US" dirty="0"/>
              </a:p>
              <a:p>
                <a:r>
                  <a:rPr lang="en-US" dirty="0" smtClean="0"/>
                  <a:t>As the number of coefficients in the surrogate, </a:t>
                </a:r>
                <a:r>
                  <a:rPr lang="en-US" i="0"/>
                  <a:t>𝑛_𝑏</a:t>
                </a:r>
                <a:r>
                  <a:rPr lang="en-US" dirty="0" smtClean="0"/>
                  <a:t>, is increased, the surrogate matches more and more the data. That does not mean, however, that it would match it at other points, as we are possibly fitting noise by adding additional terms. So the adjusted coefficient of multiple determination compensates for that by penalizing the number of coefficients </a:t>
                </a:r>
                <a:r>
                  <a:rPr lang="en-US" i="0"/>
                  <a:t>𝑅_𝑎^2=1−(1−𝑅^2)(𝑛_𝑦−1)/(𝑛_𝑦−𝑛_𝑏 )</a:t>
                </a:r>
                <a:r>
                  <a:rPr lang="en-US" dirty="0" smtClean="0"/>
                  <a:t>. Values of these coefficients above 0.9 are generally considered satisfactory. However, they are not directly related to the magnitude of the error, as will be seen in the next slide.</a:t>
                </a:r>
                <a:endParaRPr lang="en-US" dirty="0"/>
              </a:p>
            </p:txBody>
          </p:sp>
        </mc:Fallback>
      </mc:AlternateContent>
      <p:sp>
        <p:nvSpPr>
          <p:cNvPr id="4" name="Slide Number Placeholder 3"/>
          <p:cNvSpPr>
            <a:spLocks noGrp="1"/>
          </p:cNvSpPr>
          <p:nvPr>
            <p:ph type="sldNum" sz="quarter" idx="10"/>
          </p:nvPr>
        </p:nvSpPr>
        <p:spPr/>
        <p:txBody>
          <a:bodyPr/>
          <a:lstStyle/>
          <a:p>
            <a:fld id="{8CCB173E-9F70-4FB6-8A53-7C03BEA121AA}" type="slidenum">
              <a:rPr lang="en-US" smtClean="0"/>
              <a:t>43</a:t>
            </a:fld>
            <a:endParaRPr lang="en-US"/>
          </a:p>
        </p:txBody>
      </p:sp>
    </p:spTree>
    <p:extLst>
      <p:ext uri="{BB962C8B-B14F-4D97-AF65-F5344CB8AC3E}">
        <p14:creationId xmlns:p14="http://schemas.microsoft.com/office/powerpoint/2010/main" val="175913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coefficient of multiple determination does not necessarily reflect the accuracy. For the same level of error, if the function varies fast, R</a:t>
                </a:r>
                <a:r>
                  <a:rPr lang="en-US" baseline="30000" dirty="0"/>
                  <a:t>2 </a:t>
                </a:r>
                <a:r>
                  <a:rPr lang="en-US" dirty="0"/>
                  <a:t>will be larger than if the function varies  slowly. This is illustrated in the two figures in the slide. In both we generate  normally distributed random noise at 30 points using </a:t>
                </a:r>
                <a:r>
                  <a:rPr lang="en-US" dirty="0" err="1"/>
                  <a:t>Matlab</a:t>
                </a:r>
                <a:r>
                  <a:rPr lang="en-US" dirty="0"/>
                  <a:t> </a:t>
                </a:r>
                <a:r>
                  <a:rPr lang="en-US" dirty="0" err="1"/>
                  <a:t>randn</a:t>
                </a:r>
                <a:r>
                  <a:rPr lang="en-US" dirty="0"/>
                  <a:t>(1,30)</a:t>
                </a:r>
              </a:p>
              <a:p>
                <a:r>
                  <a:rPr lang="en-US" dirty="0"/>
                  <a:t>noise =</a:t>
                </a:r>
              </a:p>
              <a:p>
                <a:r>
                  <a:rPr lang="en-US" dirty="0"/>
                  <a:t>5.3767e-001  1.8339e+000 -2.2588e+000  8.6217e-001  3.1877e-001 -1.3077e+000 -4.3359e-001 3.4262e-001  3.5784e+000  2.7694e+000 -1.3499e+000  3.0349e+000  7.2540e-001 -6.3055e-002  7.1474e-001 -2.0497e-001 -1.2414e-001  1.4897e+000  1.4090e+000  1.4172e+000  6.7150e-001 -1.2075e+000  7.1724e-001  1.6302e+000  4.8889e-001  1.0347e+000  7.2689e-001 -3.0344e-001 2.9387e-001 -7.8728e-001</a:t>
                </a:r>
              </a:p>
              <a:p>
                <a:endParaRPr lang="en-US" dirty="0"/>
              </a:p>
              <a:p>
                <a:r>
                  <a:rPr lang="en-US" dirty="0"/>
                  <a:t>For the left figure we add the noise to the function y=x at x=1,2,…,30 ,and in the second we add it to y=0.1x at the same points. We fit the data with </a:t>
                </a:r>
                <a:r>
                  <a:rPr lang="en-US" dirty="0" err="1"/>
                  <a:t>Matlab</a:t>
                </a:r>
                <a:r>
                  <a:rPr lang="en-US" dirty="0"/>
                  <a:t>  regress</a:t>
                </a:r>
              </a:p>
              <a:p>
                <a:r>
                  <a:rPr lang="en-US" dirty="0"/>
                  <a:t>xx=[ones(30,1),x']; [B,BINT,R,RINT,STATS] = regress(</a:t>
                </a:r>
                <a:r>
                  <a:rPr lang="en-US" dirty="0" err="1"/>
                  <a:t>y',xx</a:t>
                </a:r>
                <a:r>
                  <a:rPr lang="en-US" dirty="0"/>
                  <a:t>);</a:t>
                </a:r>
              </a:p>
              <a:p>
                <a:endParaRPr lang="en-US" dirty="0"/>
              </a:p>
              <a:p>
                <a:r>
                  <a:rPr lang="en-US" dirty="0"/>
                  <a:t>The fit of the data with y=x gives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𝑦</m:t>
                        </m:r>
                      </m:e>
                    </m:acc>
                  </m:oMath>
                </a14:m>
                <a:r>
                  <a:rPr lang="en-US" dirty="0"/>
                  <a:t>=0.5981+0.9970x with R</a:t>
                </a:r>
                <a:r>
                  <a:rPr lang="en-US" baseline="30000" dirty="0"/>
                  <a:t>2</a:t>
                </a:r>
                <a:r>
                  <a:rPr lang="en-US" dirty="0"/>
                  <a:t>=0.9785, while the fit with y=0.1x gives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𝑦</m:t>
                        </m:r>
                      </m:e>
                    </m:acc>
                  </m:oMath>
                </a14:m>
                <a:r>
                  <a:rPr lang="en-US" dirty="0"/>
                  <a:t>=0.5981+0.0970x with R</a:t>
                </a:r>
                <a:r>
                  <a:rPr lang="en-US" baseline="30000" dirty="0"/>
                  <a:t>2</a:t>
                </a:r>
                <a:r>
                  <a:rPr lang="en-US" dirty="0"/>
                  <a:t>=0.3016. Note that the errors from the true function (without the noise) are of similar magnitude even though the coefficients of multiple determination are very different. The figure on the right certainly looks much poorer than the one on the left, reflecting the fact that the noise to signal ratio is poor. The function y=0.1x changes by only 3 which is comparable to some of the noise values.</a:t>
                </a:r>
              </a:p>
            </p:txBody>
          </p:sp>
        </mc:Choice>
        <mc:Fallback xmlns="">
          <p:sp>
            <p:nvSpPr>
              <p:cNvPr id="3" name="Notes Placeholder 2"/>
              <p:cNvSpPr>
                <a:spLocks noGrp="1"/>
              </p:cNvSpPr>
              <p:nvPr>
                <p:ph type="body" idx="1"/>
              </p:nvPr>
            </p:nvSpPr>
            <p:spPr/>
            <p:txBody>
              <a:bodyPr/>
              <a:lstStyle/>
              <a:p>
                <a:r>
                  <a:rPr lang="en-US" dirty="0" smtClean="0"/>
                  <a:t>The coefficient of multiple determination does not necessarily reflect the accuracy. For the same level of error, if the function varies fast, R</a:t>
                </a:r>
                <a:r>
                  <a:rPr lang="en-US" baseline="30000" dirty="0" smtClean="0"/>
                  <a:t>2 </a:t>
                </a:r>
                <a:r>
                  <a:rPr lang="en-US" dirty="0" smtClean="0"/>
                  <a:t>will be larger than if the function </a:t>
                </a:r>
                <a:r>
                  <a:rPr lang="en-US" dirty="0"/>
                  <a:t>varies </a:t>
                </a:r>
                <a:r>
                  <a:rPr lang="en-US" dirty="0" smtClean="0"/>
                  <a:t> slowly. This is illustrated in the two figures in the slide. In both we generate  normally distributed random noise at 30 points using </a:t>
                </a:r>
                <a:r>
                  <a:rPr lang="en-US" dirty="0" err="1" smtClean="0"/>
                  <a:t>Matlab</a:t>
                </a:r>
                <a:r>
                  <a:rPr lang="en-US" dirty="0" smtClean="0"/>
                  <a:t> </a:t>
                </a:r>
                <a:r>
                  <a:rPr lang="en-US" dirty="0" err="1" smtClean="0"/>
                  <a:t>randn</a:t>
                </a:r>
                <a:r>
                  <a:rPr lang="en-US" dirty="0" smtClean="0"/>
                  <a:t>(1,30)</a:t>
                </a:r>
              </a:p>
              <a:p>
                <a:r>
                  <a:rPr lang="en-US" dirty="0"/>
                  <a:t>noise =</a:t>
                </a:r>
              </a:p>
              <a:p>
                <a:r>
                  <a:rPr lang="en-US" dirty="0" smtClean="0"/>
                  <a:t>5.3767e-001  </a:t>
                </a:r>
                <a:r>
                  <a:rPr lang="en-US" dirty="0"/>
                  <a:t>1.8339e+000 -2.2588e+000  8.6217e-001  3.1877e-001 -1.3077e+000 -</a:t>
                </a:r>
                <a:r>
                  <a:rPr lang="en-US" dirty="0" smtClean="0"/>
                  <a:t>4.3359e-001 3.4262e-001  </a:t>
                </a:r>
                <a:r>
                  <a:rPr lang="en-US" dirty="0"/>
                  <a:t>3.5784e+000  2.7694e+000 -1.3499e+000  3.0349e+000  7.2540e-001 -</a:t>
                </a:r>
                <a:r>
                  <a:rPr lang="en-US" dirty="0" smtClean="0"/>
                  <a:t>6.3055e-002  7.1474e-001 </a:t>
                </a:r>
                <a:r>
                  <a:rPr lang="en-US" dirty="0"/>
                  <a:t>-2.0497e-001 -1.2414e-001  1.4897e+000  1.4090e+000  1.4172e+000  </a:t>
                </a:r>
                <a:r>
                  <a:rPr lang="en-US" dirty="0" smtClean="0"/>
                  <a:t>6.7150e-001 -1.2075e+000  </a:t>
                </a:r>
                <a:r>
                  <a:rPr lang="en-US" dirty="0"/>
                  <a:t>7.1724e-001  1.6302e+000  4.8889e-001  1.0347e+000  7.2689e-001 -</a:t>
                </a:r>
                <a:r>
                  <a:rPr lang="en-US" dirty="0" smtClean="0"/>
                  <a:t>3.0344e-001 2.9387e-001 </a:t>
                </a:r>
                <a:r>
                  <a:rPr lang="en-US" dirty="0"/>
                  <a:t>-</a:t>
                </a:r>
                <a:r>
                  <a:rPr lang="en-US" dirty="0" smtClean="0"/>
                  <a:t>7.8728e-001</a:t>
                </a:r>
              </a:p>
              <a:p>
                <a:endParaRPr lang="en-US" dirty="0"/>
              </a:p>
              <a:p>
                <a:r>
                  <a:rPr lang="en-US" dirty="0" smtClean="0"/>
                  <a:t>For the left figure we add the noise to the function y=x at x=1,2,…,30 ,and in the second we add it to y=0.1x at the same points. We fit the data with </a:t>
                </a:r>
                <a:r>
                  <a:rPr lang="en-US" dirty="0" err="1" smtClean="0"/>
                  <a:t>Matlab</a:t>
                </a:r>
                <a:r>
                  <a:rPr lang="en-US" dirty="0" smtClean="0"/>
                  <a:t>  regress</a:t>
                </a:r>
              </a:p>
              <a:p>
                <a:r>
                  <a:rPr lang="en-US" dirty="0"/>
                  <a:t>xx=[ones(30,1),x']; [B,BINT,R,RINT,STATS] = regress(</a:t>
                </a:r>
                <a:r>
                  <a:rPr lang="en-US" dirty="0" err="1"/>
                  <a:t>y',xx</a:t>
                </a:r>
                <a:r>
                  <a:rPr lang="en-US" dirty="0" smtClean="0"/>
                  <a:t>);</a:t>
                </a:r>
              </a:p>
              <a:p>
                <a:endParaRPr lang="en-US" dirty="0"/>
              </a:p>
              <a:p>
                <a:r>
                  <a:rPr lang="en-US" dirty="0" smtClean="0"/>
                  <a:t>The fit of the data with y=x gives </a:t>
                </a:r>
                <a:r>
                  <a:rPr lang="en-US" i="0"/>
                  <a:t>𝑦 ̂</a:t>
                </a:r>
                <a:r>
                  <a:rPr lang="en-US" dirty="0" smtClean="0"/>
                  <a:t>=0.5981+0.9970x with R</a:t>
                </a:r>
                <a:r>
                  <a:rPr lang="en-US" baseline="30000" dirty="0" smtClean="0"/>
                  <a:t>2</a:t>
                </a:r>
                <a:r>
                  <a:rPr lang="en-US" dirty="0" smtClean="0"/>
                  <a:t>=0.9785, while the fit with y=0.1x gives </a:t>
                </a:r>
                <a:r>
                  <a:rPr lang="en-US" i="0">
                    <a:latin typeface="Cambria Math"/>
                  </a:rPr>
                  <a:t>𝑦 ̂</a:t>
                </a:r>
                <a:r>
                  <a:rPr lang="en-US" dirty="0"/>
                  <a:t>=</a:t>
                </a:r>
                <a:r>
                  <a:rPr lang="en-US" dirty="0" smtClean="0"/>
                  <a:t>0.5981+0.0970x with R</a:t>
                </a:r>
                <a:r>
                  <a:rPr lang="en-US" baseline="30000" dirty="0" smtClean="0"/>
                  <a:t>2</a:t>
                </a:r>
                <a:r>
                  <a:rPr lang="en-US" dirty="0" smtClean="0"/>
                  <a:t>=0.3016. Note that the errors from the true function (without the noise) are of similar magnitude even though the coefficients of multiple determination are very different. The figure on the right certainly looks much poorer than the one on the left, reflecting the fact that the noise to signal ratio is poor. The function y=0.1x changes by only 3 which is comparable to some of the noise values.</a:t>
                </a:r>
                <a:endParaRPr lang="en-US" dirty="0"/>
              </a:p>
            </p:txBody>
          </p:sp>
        </mc:Fallback>
      </mc:AlternateContent>
      <p:sp>
        <p:nvSpPr>
          <p:cNvPr id="4" name="Slide Number Placeholder 3"/>
          <p:cNvSpPr>
            <a:spLocks noGrp="1"/>
          </p:cNvSpPr>
          <p:nvPr>
            <p:ph type="sldNum" sz="quarter" idx="10"/>
          </p:nvPr>
        </p:nvSpPr>
        <p:spPr/>
        <p:txBody>
          <a:bodyPr/>
          <a:lstStyle/>
          <a:p>
            <a:fld id="{8CCB173E-9F70-4FB6-8A53-7C03BEA121AA}" type="slidenum">
              <a:rPr lang="en-US" smtClean="0"/>
              <a:t>50</a:t>
            </a:fld>
            <a:endParaRPr lang="en-US"/>
          </a:p>
        </p:txBody>
      </p:sp>
    </p:spTree>
    <p:extLst>
      <p:ext uri="{BB962C8B-B14F-4D97-AF65-F5344CB8AC3E}">
        <p14:creationId xmlns:p14="http://schemas.microsoft.com/office/powerpoint/2010/main" val="190457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820EF2-5A11-4250-8930-0DB54BB3AB4A}" type="slidenum">
              <a:rPr lang="en-US">
                <a:solidFill>
                  <a:srgbClr val="000000"/>
                </a:solidFill>
              </a:rPr>
              <a:pPr/>
              <a:t>51</a:t>
            </a:fld>
            <a:endParaRPr lang="en-US">
              <a:solidFill>
                <a:srgbClr val="000000"/>
              </a:solidFill>
            </a:endParaRPr>
          </a:p>
        </p:txBody>
      </p:sp>
      <p:sp>
        <p:nvSpPr>
          <p:cNvPr id="44034"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44035" name="Rectangle 3"/>
              <p:cNvSpPr>
                <a:spLocks noGrp="1" noChangeArrowheads="1"/>
              </p:cNvSpPr>
              <p:nvPr>
                <p:ph type="body" idx="1"/>
              </p:nvPr>
            </p:nvSpPr>
            <p:spPr/>
            <p:txBody>
              <a:bodyPr/>
              <a:lstStyle/>
              <a:p>
                <a:r>
                  <a:rPr lang="en-US" dirty="0"/>
                  <a:t>The most straight forward method to estimate the accuracy of the surrogate is to compare it to the true function at a number of test points. This process is often called validation. It may be considered wasteful, because the extra points might as well be used to improve the accuracy of the surrogate. To get around this problem we use cross validation.</a:t>
                </a:r>
              </a:p>
              <a:p>
                <a:endParaRPr lang="en-US" dirty="0"/>
              </a:p>
              <a:p>
                <a:r>
                  <a:rPr lang="en-US" dirty="0"/>
                  <a:t>In simplest form of cross validation we leave one point out , fit the surrogate to the remaining points, and then check the error at the left out point. We repeat for each point, and so we end up with a cross validation error at each data point. The sum of the squares of these error is often called PRESS (prediction error sum of squares) and </a:t>
                </a:r>
                <a:r>
                  <a:rPr lang="en-US" dirty="0" err="1"/>
                  <a:t>rms</a:t>
                </a:r>
                <a:r>
                  <a:rPr lang="en-US" dirty="0"/>
                  <a:t> cross validation error is called the PRESS error.</a:t>
                </a:r>
              </a:p>
              <a:p>
                <a:endParaRPr lang="en-US" dirty="0"/>
              </a:p>
              <a:p>
                <a:r>
                  <a:rPr lang="en-US" dirty="0"/>
                  <a:t>When using linear regression, one can show that the </a:t>
                </a:r>
                <a:r>
                  <a:rPr lang="en-US" dirty="0" err="1"/>
                  <a:t>ith</a:t>
                </a:r>
                <a:r>
                  <a:rPr lang="en-US" dirty="0"/>
                  <a:t> cross validation errors </a:t>
                </a:r>
                <a14:m>
                  <m:oMath xmlns:m="http://schemas.openxmlformats.org/officeDocument/2006/math">
                    <m:sSub>
                      <m:sSubPr>
                        <m:ctrlPr>
                          <a:rPr lang="en-US" i="1">
                            <a:latin typeface="Cambria Math" panose="02040503050406030204" pitchFamily="18" charset="0"/>
                          </a:rPr>
                        </m:ctrlPr>
                      </m:sSubPr>
                      <m:e>
                        <m:r>
                          <a:rPr lang="en-US" i="1">
                            <a:latin typeface="Cambria Math"/>
                          </a:rPr>
                          <m:t>𝑒</m:t>
                        </m:r>
                      </m:e>
                      <m:sub>
                        <m:r>
                          <a:rPr lang="en-US" i="1">
                            <a:latin typeface="Cambria Math"/>
                          </a:rPr>
                          <m:t>𝑝𝑖</m:t>
                        </m:r>
                      </m:sub>
                    </m:sSub>
                  </m:oMath>
                </a14:m>
                <a:r>
                  <a:rPr lang="en-US" dirty="0"/>
                  <a:t> is </a:t>
                </a:r>
                <a14:m>
                  <m:oMath xmlns:m="http://schemas.openxmlformats.org/officeDocument/2006/math">
                    <m:sSub>
                      <m:sSubPr>
                        <m:ctrlPr>
                          <a:rPr lang="en-US" i="1">
                            <a:latin typeface="Cambria Math" panose="02040503050406030204" pitchFamily="18" charset="0"/>
                          </a:rPr>
                        </m:ctrlPr>
                      </m:sSubPr>
                      <m:e>
                        <m:r>
                          <a:rPr lang="en-US" i="1">
                            <a:latin typeface="Cambria Math"/>
                          </a:rPr>
                          <m:t>𝑒</m:t>
                        </m:r>
                      </m:e>
                      <m:sub>
                        <m:r>
                          <a:rPr lang="en-US" i="1">
                            <a:latin typeface="Cambria Math"/>
                          </a:rPr>
                          <m:t>𝑝𝑖</m:t>
                        </m:r>
                      </m:sub>
                    </m:sSub>
                    <m:r>
                      <a:rPr lang="en-US">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𝑒</m:t>
                            </m:r>
                          </m:e>
                          <m:sub>
                            <m:r>
                              <a:rPr lang="en-US" i="1">
                                <a:latin typeface="Cambria Math"/>
                              </a:rPr>
                              <m:t>𝑖</m:t>
                            </m:r>
                          </m:sub>
                        </m:sSub>
                      </m:num>
                      <m:den>
                        <m:r>
                          <a:rPr lang="en-US">
                            <a:latin typeface="Cambria Math"/>
                          </a:rPr>
                          <m:t>1−</m:t>
                        </m:r>
                        <m:sSub>
                          <m:sSubPr>
                            <m:ctrlPr>
                              <a:rPr lang="en-US" i="1">
                                <a:latin typeface="Cambria Math" panose="02040503050406030204" pitchFamily="18" charset="0"/>
                              </a:rPr>
                            </m:ctrlPr>
                          </m:sSubPr>
                          <m:e>
                            <m:r>
                              <a:rPr lang="en-US" i="1">
                                <a:latin typeface="Cambria Math"/>
                              </a:rPr>
                              <m:t>𝐸</m:t>
                            </m:r>
                          </m:e>
                          <m:sub>
                            <m:r>
                              <a:rPr lang="en-US" i="1">
                                <a:latin typeface="Cambria Math"/>
                              </a:rPr>
                              <m:t>𝑖𝑖</m:t>
                            </m:r>
                          </m:sub>
                        </m:sSub>
                      </m:den>
                    </m:f>
                    <m:r>
                      <a:rPr lang="en-US" b="0" i="1" smtClean="0">
                        <a:latin typeface="Cambria Math"/>
                      </a:rPr>
                      <m:t>        </m:t>
                    </m:r>
                    <m:r>
                      <a:rPr lang="en-US" b="0" i="1" smtClean="0">
                        <a:latin typeface="Cambria Math"/>
                      </a:rPr>
                      <m:t>𝑤h𝑒𝑟𝑒</m:t>
                    </m:r>
                    <m:r>
                      <a:rPr lang="en-US" b="0" i="1" smtClean="0">
                        <a:latin typeface="Cambria Math"/>
                      </a:rPr>
                      <m:t>       </m:t>
                    </m:r>
                    <m:r>
                      <a:rPr lang="en-US" i="1">
                        <a:latin typeface="Cambria Math"/>
                      </a:rPr>
                      <m:t>𝐸</m:t>
                    </m:r>
                    <m:r>
                      <a:rPr lang="en-US">
                        <a:latin typeface="Cambria Math"/>
                      </a:rPr>
                      <m:t>=</m:t>
                    </m:r>
                    <m:r>
                      <a:rPr lang="en-US" i="1">
                        <a:latin typeface="Cambria Math"/>
                      </a:rPr>
                      <m:t>𝑋</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a:rPr>
                                  <m:t>𝑋</m:t>
                                </m:r>
                              </m:e>
                              <m:sup>
                                <m:r>
                                  <a:rPr lang="en-US" i="1">
                                    <a:latin typeface="Cambria Math"/>
                                  </a:rPr>
                                  <m:t>𝑇</m:t>
                                </m:r>
                              </m:sup>
                            </m:sSup>
                            <m:r>
                              <a:rPr lang="en-US" i="1">
                                <a:latin typeface="Cambria Math"/>
                              </a:rPr>
                              <m:t>𝑋</m:t>
                            </m:r>
                          </m:e>
                        </m:d>
                      </m:e>
                      <m:sup>
                        <m:r>
                          <a:rPr lang="en-US">
                            <a:latin typeface="Cambria Math"/>
                          </a:rPr>
                          <m:t>−1</m:t>
                        </m:r>
                      </m:sup>
                    </m:sSup>
                    <m:sSup>
                      <m:sSupPr>
                        <m:ctrlPr>
                          <a:rPr lang="en-US" i="1">
                            <a:latin typeface="Cambria Math" panose="02040503050406030204" pitchFamily="18" charset="0"/>
                          </a:rPr>
                        </m:ctrlPr>
                      </m:sSupPr>
                      <m:e>
                        <m:r>
                          <a:rPr lang="en-US" i="1">
                            <a:latin typeface="Cambria Math"/>
                          </a:rPr>
                          <m:t>𝑋</m:t>
                        </m:r>
                      </m:e>
                      <m:sup>
                        <m:r>
                          <a:rPr lang="en-US" i="1">
                            <a:latin typeface="Cambria Math"/>
                          </a:rPr>
                          <m:t>𝑇</m:t>
                        </m:r>
                      </m:sup>
                    </m:sSup>
                  </m:oMath>
                </a14:m>
                <a:r>
                  <a:rPr lang="en-US" dirty="0"/>
                  <a:t>. However, the matrix E may be ill conditioned, in which case the equation for the cross validation errors may not be accurate. For most other surrogates there is no formula for the cross validation errors, and they most be calculated by successive refitting of the surrogate. When this is too expensive, it is possible to take a shortcut by leaving out several points at a time. For example, with 100 data points, we may divide the data into 20 groups of 5 and leave out one group, fitting the other 95 and calculating the errors at the 5 left out points. We then need to repeat the process only 20 times.</a:t>
                </a:r>
              </a:p>
            </p:txBody>
          </p:sp>
        </mc:Choice>
        <mc:Fallback xmlns="">
          <p:sp>
            <p:nvSpPr>
              <p:cNvPr id="44035" name="Rectangle 3"/>
              <p:cNvSpPr>
                <a:spLocks noGrp="1" noChangeArrowheads="1"/>
              </p:cNvSpPr>
              <p:nvPr>
                <p:ph type="body" idx="1"/>
              </p:nvPr>
            </p:nvSpPr>
            <p:spPr/>
            <p:txBody>
              <a:bodyPr/>
              <a:lstStyle/>
              <a:p>
                <a:r>
                  <a:rPr lang="en-US" dirty="0" smtClean="0"/>
                  <a:t>The most straight forward method to estimate the accuracy of the surrogate is to compare it to the true function at a number of test points. This process is often called validation. It may be considered wasteful, because the extra points might as well be used to improve the accuracy of the surrogate. To get around this problem we use cross validation.</a:t>
                </a:r>
              </a:p>
              <a:p>
                <a:endParaRPr lang="en-US" dirty="0"/>
              </a:p>
              <a:p>
                <a:r>
                  <a:rPr lang="en-US" dirty="0" smtClean="0"/>
                  <a:t>In simplest form of cross validation we leave one point out , fit the surrogate to the remaining points, and then check the error at the left out point. We repeat for each point, and so we end up with a cross validation error at each data point. The sum of the squares of these error is often called PRESS (prediction error sum of squares) and </a:t>
                </a:r>
                <a:r>
                  <a:rPr lang="en-US" dirty="0" err="1" smtClean="0"/>
                  <a:t>rms</a:t>
                </a:r>
                <a:r>
                  <a:rPr lang="en-US" dirty="0" smtClean="0"/>
                  <a:t> cross validation error is called the PRESS error.</a:t>
                </a:r>
              </a:p>
              <a:p>
                <a:endParaRPr lang="en-US" dirty="0"/>
              </a:p>
              <a:p>
                <a:r>
                  <a:rPr lang="en-US" dirty="0" smtClean="0"/>
                  <a:t>When using linear regression, one can show that the </a:t>
                </a:r>
                <a:r>
                  <a:rPr lang="en-US" dirty="0" err="1" smtClean="0"/>
                  <a:t>ith</a:t>
                </a:r>
                <a:r>
                  <a:rPr lang="en-US" dirty="0" smtClean="0"/>
                  <a:t> cross validation errors </a:t>
                </a:r>
                <a:r>
                  <a:rPr lang="en-US" i="0">
                    <a:latin typeface="Cambria Math"/>
                  </a:rPr>
                  <a:t>𝑒_𝑝𝑖</a:t>
                </a:r>
                <a:r>
                  <a:rPr lang="en-US" dirty="0" smtClean="0"/>
                  <a:t> is </a:t>
                </a:r>
                <a:r>
                  <a:rPr lang="en-US" i="0"/>
                  <a:t>𝑒_𝑝𝑖=𝑒_𝑖/(1−𝐸_𝑖𝑖 )</a:t>
                </a:r>
                <a:r>
                  <a:rPr lang="en-US" b="0" i="0" smtClean="0">
                    <a:latin typeface="Cambria Math"/>
                  </a:rPr>
                  <a:t>         𝑤ℎ𝑒𝑟𝑒       </a:t>
                </a:r>
                <a:r>
                  <a:rPr lang="en-US" i="0"/>
                  <a:t>𝐸=𝑋(𝑋^𝑇 𝑋)^(−1) 𝑋^𝑇</a:t>
                </a:r>
                <a:r>
                  <a:rPr lang="en-US" dirty="0" smtClean="0"/>
                  <a:t>. However, the matrix E may be ill conditioned, in which case the equation for the cross validation errors may not be accurate. For most other surrogates there is no formula for the cross validation errors, and they most be calculated by successive refitting of the surrogate. When this is too expensive, it is possible to take a shortcut by leaving out several points at a time. For example, with 100 data points, we may divide the data into 20 groups of 5 and leave out one group, fitting the other 95 and calculating the errors at the 5 left out points. We then need to repeat the process only 20 times.</a:t>
                </a:r>
                <a:endParaRPr lang="en-US" dirty="0"/>
              </a:p>
            </p:txBody>
          </p:sp>
        </mc:Fallback>
      </mc:AlternateContent>
    </p:spTree>
    <p:extLst>
      <p:ext uri="{BB962C8B-B14F-4D97-AF65-F5344CB8AC3E}">
        <p14:creationId xmlns:p14="http://schemas.microsoft.com/office/powerpoint/2010/main" val="3694937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In linear regression we commonly assume that the form that we select for the surrogate is the true form of the function. When we compare the prediction of the surrogate to  future simulations we will have two sources of error, the noise in the simulation and the inaccuracy in the coefficients of the shape functions that is caused by the noise in the data. </a:t>
                </a:r>
              </a:p>
              <a:p>
                <a:endParaRPr lang="en-US" dirty="0"/>
              </a:p>
              <a:p>
                <a:r>
                  <a:rPr lang="en-US" dirty="0"/>
                  <a:t>The noise is assumed to be Gaussian (normally distributed) with a zero mean and the same standard deviation at all points. Furthermore, the noise at different points in uncorrelated. Under these assumptions, we can show that the estimate of the square of the standard deviation of the noise is </a:t>
                </a:r>
                <a14:m>
                  <m:oMath xmlns:m="http://schemas.openxmlformats.org/officeDocument/2006/math">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p>
                        <m:r>
                          <a:rPr lang="en-US">
                            <a:latin typeface="Cambria Math" panose="02040503050406030204" pitchFamily="18" charset="0"/>
                          </a:rPr>
                          <m:t>2</m:t>
                        </m:r>
                      </m:sup>
                    </m:sSup>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b="1">
                                <a:latin typeface="Cambria Math" panose="02040503050406030204" pitchFamily="18" charset="0"/>
                              </a:rPr>
                              <m:t>𝐞</m:t>
                            </m:r>
                          </m:e>
                          <m:sup>
                            <m:r>
                              <a:rPr lang="en-US" i="1">
                                <a:latin typeface="Cambria Math" panose="02040503050406030204" pitchFamily="18" charset="0"/>
                              </a:rPr>
                              <m:t>𝑇</m:t>
                            </m:r>
                          </m:sup>
                        </m:sSup>
                        <m:r>
                          <a:rPr lang="en-US" b="1">
                            <a:latin typeface="Cambria Math" panose="02040503050406030204" pitchFamily="18" charset="0"/>
                          </a:rPr>
                          <m:t>𝐞</m:t>
                        </m:r>
                      </m:num>
                      <m:den>
                        <m:sSub>
                          <m:sSubPr>
                            <m:ctrlPr>
                              <a:rPr lang="en-US" b="1"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𝑏</m:t>
                            </m:r>
                          </m:sub>
                        </m:sSub>
                      </m:den>
                    </m:f>
                  </m:oMath>
                </a14:m>
                <a:r>
                  <a:rPr lang="en-US" dirty="0"/>
                  <a:t>. This standard deviation called the standard error and it is a good measure of the overall accuracy of the surrogate even when the assumptions do not hold.</a:t>
                </a:r>
              </a:p>
              <a:p>
                <a:endParaRPr lang="en-US" dirty="0"/>
              </a:p>
              <a:p>
                <a:r>
                  <a:rPr lang="en-US" dirty="0"/>
                  <a:t>It is important to note that we are estimating the difference between the surrogate and future simulation. The error, that is the difference between the true function (uncontaminated by the noise) and the surrogate can be substantially smaller when we have an abundance of data compared to the number of coefficients. That is the surrogate is more accurate than the data.</a:t>
                </a:r>
              </a:p>
            </p:txBody>
          </p:sp>
        </mc:Choice>
        <mc:Fallback xmlns="">
          <p:sp>
            <p:nvSpPr>
              <p:cNvPr id="3" name="Notes Placeholder 2"/>
              <p:cNvSpPr>
                <a:spLocks noGrp="1"/>
              </p:cNvSpPr>
              <p:nvPr>
                <p:ph type="body" idx="1"/>
              </p:nvPr>
            </p:nvSpPr>
            <p:spPr/>
            <p:txBody>
              <a:bodyPr/>
              <a:lstStyle/>
              <a:p>
                <a:r>
                  <a:rPr lang="en-US" dirty="0" smtClean="0"/>
                  <a:t>In linear regression we commonly assume that the form that we select for the surrogate is the true form of the function. When we compare the prediction of the surrogate to  future simulations we will have two sources of error, the noise in the simulation and the inaccuracy in the coefficients of the shape functions that is caused by the noise in the data. </a:t>
                </a:r>
              </a:p>
              <a:p>
                <a:endParaRPr lang="en-US" dirty="0"/>
              </a:p>
              <a:p>
                <a:r>
                  <a:rPr lang="en-US" dirty="0" smtClean="0"/>
                  <a:t>The noise is assumed to be Gaussian (normally distributed) with a zero mean and the same standard deviation at all points. Furthermore, the noise at different points in uncorrelated. Under these assumptions, we can show that the estimate of the square of the standard deviation of the noise is </a:t>
                </a:r>
                <a:r>
                  <a:rPr lang="en-US" i="0"/>
                  <a:t>𝜎 ̂^2=(</a:t>
                </a:r>
                <a:r>
                  <a:rPr lang="en-US" b="1" i="0"/>
                  <a:t>𝐞^</a:t>
                </a:r>
                <a:r>
                  <a:rPr lang="en-US" i="0"/>
                  <a:t>𝑇</a:t>
                </a:r>
                <a:r>
                  <a:rPr lang="en-US" b="1" i="0"/>
                  <a:t> 𝐞)/(</a:t>
                </a:r>
                <a:r>
                  <a:rPr lang="en-US" i="0"/>
                  <a:t>𝑛</a:t>
                </a:r>
                <a:r>
                  <a:rPr lang="en-US" b="1" i="0"/>
                  <a:t>_</a:t>
                </a:r>
                <a:r>
                  <a:rPr lang="en-US" i="0"/>
                  <a:t>𝑦−𝑛_𝑏 )</a:t>
                </a:r>
                <a:r>
                  <a:rPr lang="en-US" dirty="0" smtClean="0"/>
                  <a:t>. This standard deviation called the standard error and it is a good measure of the overall accuracy of the surrogate even when the assumptions do not hold.</a:t>
                </a:r>
              </a:p>
              <a:p>
                <a:endParaRPr lang="en-US" dirty="0"/>
              </a:p>
              <a:p>
                <a:r>
                  <a:rPr lang="en-US" dirty="0" smtClean="0"/>
                  <a:t>It is important to note that we are estimating the difference between the surrogate and future simulation. The error, that is the difference between the true function (uncontaminated by the noise) and the surrogate can be substantially smaller when we have an abundance of data compared to the number of coefficients. That is the surrogate is more accurate than the data.</a:t>
                </a:r>
                <a:endParaRPr lang="en-US" dirty="0"/>
              </a:p>
            </p:txBody>
          </p:sp>
        </mc:Fallback>
      </mc:AlternateContent>
      <p:sp>
        <p:nvSpPr>
          <p:cNvPr id="4" name="Slide Number Placeholder 3"/>
          <p:cNvSpPr>
            <a:spLocks noGrp="1"/>
          </p:cNvSpPr>
          <p:nvPr>
            <p:ph type="sldNum" sz="quarter" idx="10"/>
          </p:nvPr>
        </p:nvSpPr>
        <p:spPr/>
        <p:txBody>
          <a:bodyPr/>
          <a:lstStyle/>
          <a:p>
            <a:fld id="{8CCB173E-9F70-4FB6-8A53-7C03BEA121AA}" type="slidenum">
              <a:rPr lang="en-US" smtClean="0"/>
              <a:t>57</a:t>
            </a:fld>
            <a:endParaRPr lang="en-US"/>
          </a:p>
        </p:txBody>
      </p:sp>
    </p:spTree>
    <p:extLst>
      <p:ext uri="{BB962C8B-B14F-4D97-AF65-F5344CB8AC3E}">
        <p14:creationId xmlns:p14="http://schemas.microsoft.com/office/powerpoint/2010/main" val="3314197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B173E-9F70-4FB6-8A53-7C03BEA121AA}" type="slidenum">
              <a:rPr lang="en-US" smtClean="0"/>
              <a:t>5</a:t>
            </a:fld>
            <a:endParaRPr lang="en-US"/>
          </a:p>
        </p:txBody>
      </p:sp>
    </p:spTree>
    <p:extLst>
      <p:ext uri="{BB962C8B-B14F-4D97-AF65-F5344CB8AC3E}">
        <p14:creationId xmlns:p14="http://schemas.microsoft.com/office/powerpoint/2010/main" val="3825610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first problem can be done by hand, and the blue question mark near it indicates that it is the kind of problem that may appear on an exam. The stress strain relationship is assumed to be </a:t>
                </a:r>
                <a14:m>
                  <m:oMath xmlns:m="http://schemas.openxmlformats.org/officeDocument/2006/math">
                    <m:r>
                      <a:rPr lang="en-US" i="1">
                        <a:latin typeface="Cambria Math" panose="02040503050406030204" pitchFamily="18" charset="0"/>
                      </a:rPr>
                      <m:t>𝜎</m:t>
                    </m:r>
                    <m:r>
                      <a:rPr lang="en-US">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𝜀</m:t>
                    </m:r>
                  </m:oMath>
                </a14:m>
                <a:r>
                  <a:rPr lang="en-US" dirty="0"/>
                  <a:t>, where </a:t>
                </a:r>
                <a14:m>
                  <m:oMath xmlns:m="http://schemas.openxmlformats.org/officeDocument/2006/math">
                    <m:r>
                      <a:rPr lang="en-US" i="1">
                        <a:latin typeface="Cambria Math"/>
                      </a:rPr>
                      <m:t>𝜎</m:t>
                    </m:r>
                  </m:oMath>
                </a14:m>
                <a:r>
                  <a:rPr lang="en-US" dirty="0"/>
                  <a:t> is the stress, </a:t>
                </a:r>
                <a14:m>
                  <m:oMath xmlns:m="http://schemas.openxmlformats.org/officeDocument/2006/math">
                    <m:r>
                      <a:rPr lang="en-US">
                        <a:latin typeface="Cambria Math" panose="02040503050406030204" pitchFamily="18" charset="0"/>
                      </a:rPr>
                      <m:t>𝐸</m:t>
                    </m:r>
                    <m:r>
                      <a:rPr lang="en-US">
                        <a:latin typeface="Cambria Math" panose="02040503050406030204" pitchFamily="18" charset="0"/>
                      </a:rPr>
                      <m:t> </m:t>
                    </m:r>
                    <m:r>
                      <a:rPr lang="en-US" i="1">
                        <a:latin typeface="Cambria Math" panose="02040503050406030204" pitchFamily="18" charset="0"/>
                      </a:rPr>
                      <m:t>𝑖𝑠</m:t>
                    </m:r>
                    <m:r>
                      <a:rPr lang="en-US" i="1">
                        <a:latin typeface="Cambria Math" panose="02040503050406030204" pitchFamily="18" charset="0"/>
                      </a:rPr>
                      <m:t> </m:t>
                    </m:r>
                    <m:r>
                      <a:rPr lang="en-US" i="1">
                        <a:latin typeface="Cambria Math" panose="02040503050406030204" pitchFamily="18" charset="0"/>
                      </a:rPr>
                      <m:t>𝑌𝑜𝑢𝑛</m:t>
                    </m:r>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m:t>
                        </m:r>
                      </m:sup>
                    </m:sSup>
                    <m:r>
                      <a:rPr lang="en-US" i="1">
                        <a:latin typeface="Cambria Math" panose="02040503050406030204" pitchFamily="18" charset="0"/>
                      </a:rPr>
                      <m:t>𝑠</m:t>
                    </m:r>
                    <m:r>
                      <a:rPr lang="en-US" i="1">
                        <a:latin typeface="Cambria Math" panose="02040503050406030204" pitchFamily="18" charset="0"/>
                      </a:rPr>
                      <m:t> </m:t>
                    </m:r>
                    <m:r>
                      <a:rPr lang="en-US" i="1">
                        <a:latin typeface="Cambria Math" panose="02040503050406030204" pitchFamily="18" charset="0"/>
                      </a:rPr>
                      <m:t>𝑚𝑜𝑑𝑢𝑙𝑢𝑠</m:t>
                    </m:r>
                    <m:r>
                      <a:rPr lang="en-US" i="1">
                        <a:latin typeface="Cambria Math" panose="02040503050406030204" pitchFamily="18" charset="0"/>
                      </a:rPr>
                      <m:t> </m:t>
                    </m:r>
                    <m:r>
                      <a:rPr lang="en-US" i="1">
                        <a:latin typeface="Cambria Math" panose="02040503050406030204" pitchFamily="18" charset="0"/>
                      </a:rPr>
                      <m:t>𝑎𝑛𝑑</m:t>
                    </m:r>
                    <m:r>
                      <a:rPr lang="en-US" i="1">
                        <a:latin typeface="Cambria Math" panose="02040503050406030204" pitchFamily="18" charset="0"/>
                      </a:rPr>
                      <m:t> </m:t>
                    </m:r>
                    <m:r>
                      <a:rPr lang="en-US">
                        <a:latin typeface="Cambria Math" panose="02040503050406030204" pitchFamily="18" charset="0"/>
                      </a:rPr>
                      <m:t>𝜀</m:t>
                    </m:r>
                  </m:oMath>
                </a14:m>
                <a:r>
                  <a:rPr lang="en-US" dirty="0"/>
                  <a:t> is the strain.</a:t>
                </a:r>
              </a:p>
              <a:p>
                <a:endParaRPr lang="en-US" dirty="0"/>
              </a:p>
              <a:p>
                <a:r>
                  <a:rPr lang="en-US" dirty="0"/>
                  <a:t>The objective of the second problem that needs to be done with </a:t>
                </a:r>
                <a:r>
                  <a:rPr lang="en-US" dirty="0" err="1"/>
                  <a:t>Matlab</a:t>
                </a:r>
                <a:r>
                  <a:rPr lang="en-US" dirty="0"/>
                  <a:t> or similar software is to explore what happens to the accuracy when we have fewer data.</a:t>
                </a:r>
              </a:p>
            </p:txBody>
          </p:sp>
        </mc:Choice>
        <mc:Fallback xmlns="">
          <p:sp>
            <p:nvSpPr>
              <p:cNvPr id="3" name="Notes Placeholder 2"/>
              <p:cNvSpPr>
                <a:spLocks noGrp="1"/>
              </p:cNvSpPr>
              <p:nvPr>
                <p:ph type="body" idx="1"/>
              </p:nvPr>
            </p:nvSpPr>
            <p:spPr/>
            <p:txBody>
              <a:bodyPr/>
              <a:lstStyle/>
              <a:p>
                <a:r>
                  <a:rPr lang="en-US" dirty="0" smtClean="0"/>
                  <a:t>The first problem can be done by hand, and the blue question mark near it indicates that it is the kind of problem that may appear on an exam. The stress strain relationship is assumed to be </a:t>
                </a:r>
                <a:r>
                  <a:rPr lang="en-US" i="0"/>
                  <a:t>𝜎=𝐸𝜀</a:t>
                </a:r>
                <a:r>
                  <a:rPr lang="en-US" dirty="0" smtClean="0"/>
                  <a:t>, where </a:t>
                </a:r>
                <a:r>
                  <a:rPr lang="en-US" i="0">
                    <a:latin typeface="Cambria Math"/>
                  </a:rPr>
                  <a:t>𝜎</a:t>
                </a:r>
                <a:r>
                  <a:rPr lang="en-US" dirty="0" smtClean="0"/>
                  <a:t> is the stress, </a:t>
                </a:r>
                <a:r>
                  <a:rPr lang="en-US" i="0"/>
                  <a:t>𝐸</a:t>
                </a:r>
                <a:r>
                  <a:rPr lang="en-US" i="0"/>
                  <a:t> 𝑖𝑠 𝑌𝑜𝑢𝑛𝑔^′ 𝑠 𝑚𝑜𝑑𝑢𝑙𝑢𝑠 𝑎𝑛𝑑 </a:t>
                </a:r>
                <a:r>
                  <a:rPr lang="en-US" i="0"/>
                  <a:t>𝜀</a:t>
                </a:r>
                <a:r>
                  <a:rPr lang="en-US" dirty="0" smtClean="0"/>
                  <a:t> </a:t>
                </a:r>
                <a:r>
                  <a:rPr lang="en-US" dirty="0"/>
                  <a:t>is the </a:t>
                </a:r>
                <a:r>
                  <a:rPr lang="en-US" dirty="0" smtClean="0"/>
                  <a:t>strain.</a:t>
                </a:r>
              </a:p>
              <a:p>
                <a:endParaRPr lang="en-US" dirty="0"/>
              </a:p>
              <a:p>
                <a:r>
                  <a:rPr lang="en-US" dirty="0" smtClean="0"/>
                  <a:t>The objective of the second problem that needs to be done with </a:t>
                </a:r>
                <a:r>
                  <a:rPr lang="en-US" dirty="0" err="1" smtClean="0"/>
                  <a:t>Matlab</a:t>
                </a:r>
                <a:r>
                  <a:rPr lang="en-US" dirty="0" smtClean="0"/>
                  <a:t> or similar software is to explore what happens to the accuracy when we have fewer data.</a:t>
                </a:r>
                <a:endParaRPr lang="en-US" dirty="0"/>
              </a:p>
            </p:txBody>
          </p:sp>
        </mc:Fallback>
      </mc:AlternateContent>
      <p:sp>
        <p:nvSpPr>
          <p:cNvPr id="4" name="Slide Number Placeholder 3"/>
          <p:cNvSpPr>
            <a:spLocks noGrp="1"/>
          </p:cNvSpPr>
          <p:nvPr>
            <p:ph type="sldNum" sz="quarter" idx="10"/>
          </p:nvPr>
        </p:nvSpPr>
        <p:spPr/>
        <p:txBody>
          <a:bodyPr/>
          <a:lstStyle/>
          <a:p>
            <a:fld id="{8CCB173E-9F70-4FB6-8A53-7C03BEA121AA}" type="slidenum">
              <a:rPr lang="en-US" smtClean="0"/>
              <a:t>60</a:t>
            </a:fld>
            <a:endParaRPr lang="en-US"/>
          </a:p>
        </p:txBody>
      </p:sp>
    </p:spTree>
    <p:extLst>
      <p:ext uri="{BB962C8B-B14F-4D97-AF65-F5344CB8AC3E}">
        <p14:creationId xmlns:p14="http://schemas.microsoft.com/office/powerpoint/2010/main" val="3282818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fit a surrogate to data we typically</a:t>
            </a:r>
            <a:r>
              <a:rPr lang="en-US" baseline="0" dirty="0"/>
              <a:t> calculate some measure of the overall accuracy of the fit, such as standard error or cross validation rms. However, when we use the surrogate for prediction, it is helpful to also have an idea of the expected accuracy at the prediction point.</a:t>
            </a:r>
            <a:endParaRPr lang="en-US" dirty="0"/>
          </a:p>
          <a:p>
            <a:endParaRPr lang="en-US" dirty="0"/>
          </a:p>
          <a:p>
            <a:r>
              <a:rPr lang="en-US" dirty="0"/>
              <a:t>In linear regression we typically assume that the data is contaminated with normally distributed noise. This means that if</a:t>
            </a:r>
            <a:r>
              <a:rPr lang="en-US" baseline="0" dirty="0"/>
              <a:t> we generated the data again, we would get different data and a different fit. The assumptions on the noise will allow us to estimate the variance in the prediction of the fit at any given point. This is called prediction variance. The square root of the variance is an estimate of the standard deviation in the prediction at that point. Even if the error in the fit is not due to noise, or only to noise, the prediction variance often gives a good idea of the expected accuracy at a point. This is important because even if the fit is good overall, it may still have large errors at some points, especially at points that are far from data points. In general, we expect that in the convex hull of the data points (we’ll remind you of the definition of convex hull on Slide 5) the predictions will be more accurate than outside, or in other words, interpolation will be more accurate than extrapolation.</a:t>
            </a:r>
            <a:endParaRPr lang="en-US" dirty="0"/>
          </a:p>
        </p:txBody>
      </p:sp>
      <p:sp>
        <p:nvSpPr>
          <p:cNvPr id="4" name="Slide Number Placeholder 3"/>
          <p:cNvSpPr>
            <a:spLocks noGrp="1"/>
          </p:cNvSpPr>
          <p:nvPr>
            <p:ph type="sldNum" sz="quarter" idx="10"/>
          </p:nvPr>
        </p:nvSpPr>
        <p:spPr/>
        <p:txBody>
          <a:bodyPr/>
          <a:lstStyle/>
          <a:p>
            <a:fld id="{0C7536B0-355C-4DD7-845B-BABD41DDF2A5}" type="slidenum">
              <a:rPr lang="en-US" smtClean="0"/>
              <a:t>72</a:t>
            </a:fld>
            <a:endParaRPr lang="en-US"/>
          </a:p>
        </p:txBody>
      </p:sp>
    </p:spTree>
    <p:extLst>
      <p:ext uri="{BB962C8B-B14F-4D97-AF65-F5344CB8AC3E}">
        <p14:creationId xmlns:p14="http://schemas.microsoft.com/office/powerpoint/2010/main" val="3320766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To estimate the variability in prediction at a point </a:t>
                </a:r>
                <a:r>
                  <a:rPr lang="en-US" b="1" dirty="0"/>
                  <a:t>x </a:t>
                </a:r>
                <a:r>
                  <a:rPr lang="en-US" dirty="0"/>
                  <a:t> we start with the linear regression model </a:t>
                </a:r>
                <a14:m>
                  <m:oMath xmlns:m="http://schemas.openxmlformats.org/officeDocument/2006/math">
                    <m:limUpp>
                      <m:limUppPr>
                        <m:ctrlPr>
                          <a:rPr lang="en-US" i="1">
                            <a:latin typeface="Cambria Math" panose="02040503050406030204" pitchFamily="18" charset="0"/>
                          </a:rPr>
                        </m:ctrlPr>
                      </m:limUppPr>
                      <m:e>
                        <m:acc>
                          <m:accPr>
                            <m:chr m:val="̂"/>
                            <m:ctrlPr>
                              <a:rPr lang="en-US" i="1">
                                <a:latin typeface="Cambria Math" panose="02040503050406030204" pitchFamily="18" charset="0"/>
                              </a:rPr>
                            </m:ctrlPr>
                          </m:accPr>
                          <m:e>
                            <m:r>
                              <a:rPr lang="en-US" i="1">
                                <a:latin typeface="Cambria Math"/>
                              </a:rPr>
                              <m:t>𝑦</m:t>
                            </m:r>
                          </m:e>
                        </m:acc>
                      </m:e>
                      <m:lim/>
                    </m:limUpp>
                    <m:r>
                      <a:rPr lang="en-US">
                        <a:latin typeface="Cambria Math"/>
                      </a:rPr>
                      <m:t>=</m:t>
                    </m:r>
                    <m:nary>
                      <m:naryPr>
                        <m:chr m:val="∑"/>
                        <m:limLoc m:val="undOvr"/>
                        <m:grow m:val="on"/>
                        <m:ctrlPr>
                          <a:rPr lang="en-US" i="1">
                            <a:latin typeface="Cambria Math" panose="02040503050406030204" pitchFamily="18" charset="0"/>
                          </a:rPr>
                        </m:ctrlPr>
                      </m:naryPr>
                      <m:sub>
                        <m:r>
                          <a:rPr lang="en-US" i="1">
                            <a:latin typeface="Cambria Math"/>
                          </a:rPr>
                          <m:t>𝑖</m:t>
                        </m:r>
                        <m:r>
                          <a:rPr lang="en-US">
                            <a:latin typeface="Cambria Math"/>
                          </a:rPr>
                          <m:t>=1</m:t>
                        </m:r>
                      </m:sub>
                      <m:sup>
                        <m:sSub>
                          <m:sSubPr>
                            <m:ctrlPr>
                              <a:rPr lang="en-US" i="1">
                                <a:latin typeface="Cambria Math" panose="02040503050406030204" pitchFamily="18" charset="0"/>
                              </a:rPr>
                            </m:ctrlPr>
                          </m:sSubPr>
                          <m:e>
                            <m:r>
                              <a:rPr lang="en-US" i="1">
                                <a:latin typeface="Cambria Math"/>
                              </a:rPr>
                              <m:t>𝑛</m:t>
                            </m:r>
                          </m:e>
                          <m:sub>
                            <m:r>
                              <a:rPr lang="en-US" i="1">
                                <a:latin typeface="Cambria Math"/>
                              </a:rPr>
                              <m:t>𝛽</m:t>
                            </m:r>
                          </m:sub>
                        </m:sSub>
                      </m:sup>
                      <m:e>
                        <m:sSub>
                          <m:sSubPr>
                            <m:ctrlPr>
                              <a:rPr lang="en-US" i="1">
                                <a:latin typeface="Cambria Math" panose="02040503050406030204" pitchFamily="18" charset="0"/>
                              </a:rPr>
                            </m:ctrlPr>
                          </m:sSubPr>
                          <m:e>
                            <m:r>
                              <a:rPr lang="en-US" i="1">
                                <a:latin typeface="Cambria Math"/>
                              </a:rPr>
                              <m:t>𝑏</m:t>
                            </m:r>
                          </m:e>
                          <m:sub>
                            <m:r>
                              <a:rPr lang="en-US" i="1">
                                <a:latin typeface="Cambria Math"/>
                              </a:rPr>
                              <m:t>𝑖</m:t>
                            </m:r>
                          </m:sub>
                        </m:sSub>
                        <m:sSub>
                          <m:sSubPr>
                            <m:ctrlPr>
                              <a:rPr lang="en-US" i="1">
                                <a:latin typeface="Cambria Math" panose="02040503050406030204" pitchFamily="18" charset="0"/>
                              </a:rPr>
                            </m:ctrlPr>
                          </m:sSubPr>
                          <m:e>
                            <m:r>
                              <a:rPr lang="en-US" i="1">
                                <a:latin typeface="Cambria Math"/>
                              </a:rPr>
                              <m:t>𝜉</m:t>
                            </m:r>
                          </m:e>
                          <m:sub>
                            <m:r>
                              <a:rPr lang="en-US" i="1">
                                <a:latin typeface="Cambria Math"/>
                              </a:rPr>
                              <m:t>𝑖</m:t>
                            </m:r>
                          </m:sub>
                        </m:sSub>
                        <m:r>
                          <a:rPr lang="en-US">
                            <a:latin typeface="Cambria Math"/>
                          </a:rPr>
                          <m:t>(</m:t>
                        </m:r>
                        <m:r>
                          <a:rPr lang="en-US" b="1">
                            <a:latin typeface="Cambria Math"/>
                          </a:rPr>
                          <m:t>𝐱</m:t>
                        </m:r>
                        <m:r>
                          <a:rPr lang="en-US">
                            <a:latin typeface="Cambria Math"/>
                          </a:rPr>
                          <m:t>),</m:t>
                        </m:r>
                      </m:e>
                    </m:nary>
                  </m:oMath>
                </a14:m>
                <a:r>
                  <a:rPr lang="en-US" dirty="0"/>
                  <a:t> and write it in vector form as </a:t>
                </a:r>
                <a14:m>
                  <m:oMath xmlns:m="http://schemas.openxmlformats.org/officeDocument/2006/math">
                    <m:limUpp>
                      <m:limUppPr>
                        <m:ctrlPr>
                          <a:rPr lang="en-US" sz="1200" i="1" kern="1200" smtClean="0">
                            <a:solidFill>
                              <a:schemeClr val="tx1"/>
                            </a:solidFill>
                            <a:latin typeface="Cambria Math" panose="02040503050406030204" pitchFamily="18" charset="0"/>
                            <a:ea typeface="+mn-ea"/>
                            <a:cs typeface="+mn-cs"/>
                          </a:rPr>
                        </m:ctrlPr>
                      </m:limUppPr>
                      <m:e>
                        <m:acc>
                          <m:accPr>
                            <m:chr m:val="̂"/>
                            <m:ctrlPr>
                              <a:rPr lang="en-US" sz="1200" i="1" kern="1200">
                                <a:solidFill>
                                  <a:schemeClr val="tx1"/>
                                </a:solidFill>
                                <a:latin typeface="Cambria Math" panose="02040503050406030204" pitchFamily="18" charset="0"/>
                                <a:ea typeface="+mn-ea"/>
                                <a:cs typeface="+mn-cs"/>
                              </a:rPr>
                            </m:ctrlPr>
                          </m:accPr>
                          <m:e>
                            <m:r>
                              <a:rPr lang="en-US" sz="1200" i="1" kern="1200">
                                <a:solidFill>
                                  <a:schemeClr val="tx1"/>
                                </a:solidFill>
                                <a:latin typeface="Cambria Math"/>
                                <a:ea typeface="+mn-ea"/>
                                <a:cs typeface="+mn-cs"/>
                              </a:rPr>
                              <m:t>𝑦</m:t>
                            </m:r>
                          </m:e>
                        </m:acc>
                      </m:e>
                      <m:lim/>
                    </m:limUpp>
                    <m:r>
                      <a:rPr lang="en-US" sz="1200" i="0" kern="1200">
                        <a:solidFill>
                          <a:schemeClr val="tx1"/>
                        </a:solidFill>
                        <a:latin typeface="Cambria Math"/>
                        <a:ea typeface="+mn-ea"/>
                        <a:cs typeface="+mn-cs"/>
                      </a:rPr>
                      <m:t>=</m:t>
                    </m:r>
                    <m:sSup>
                      <m:sSupPr>
                        <m:ctrlPr>
                          <a:rPr lang="en-US" sz="1200" i="1" kern="1200">
                            <a:solidFill>
                              <a:schemeClr val="tx1"/>
                            </a:solidFill>
                            <a:latin typeface="Cambria Math" panose="02040503050406030204" pitchFamily="18" charset="0"/>
                            <a:ea typeface="+mn-ea"/>
                            <a:cs typeface="+mn-cs"/>
                          </a:rPr>
                        </m:ctrlPr>
                      </m:sSupPr>
                      <m:e>
                        <m:r>
                          <a:rPr lang="en-US" sz="1200" b="1" i="0" kern="1200">
                            <a:solidFill>
                              <a:schemeClr val="tx1"/>
                            </a:solidFill>
                            <a:latin typeface="Cambria Math"/>
                            <a:ea typeface="+mn-ea"/>
                            <a:cs typeface="+mn-cs"/>
                          </a:rPr>
                          <m:t>𝐱</m:t>
                        </m:r>
                      </m:e>
                      <m:sup>
                        <m:d>
                          <m:dPr>
                            <m:endChr m:val=""/>
                            <m:ctrlPr>
                              <a:rPr lang="en-US" sz="1200" b="1" i="1" kern="1200">
                                <a:solidFill>
                                  <a:schemeClr val="tx1"/>
                                </a:solidFill>
                                <a:latin typeface="Cambria Math" panose="02040503050406030204" pitchFamily="18" charset="0"/>
                                <a:ea typeface="+mn-ea"/>
                                <a:cs typeface="+mn-cs"/>
                              </a:rPr>
                            </m:ctrlPr>
                          </m:dPr>
                          <m:e>
                            <m:r>
                              <a:rPr lang="en-US" sz="1200" b="0" i="1" kern="1200">
                                <a:solidFill>
                                  <a:schemeClr val="tx1"/>
                                </a:solidFill>
                                <a:latin typeface="Cambria Math"/>
                                <a:ea typeface="+mn-ea"/>
                                <a:cs typeface="+mn-cs"/>
                              </a:rPr>
                              <m:t>𝑚</m:t>
                            </m:r>
                            <m:r>
                              <a:rPr lang="en-US" sz="1200" b="0" i="0" kern="1200">
                                <a:solidFill>
                                  <a:schemeClr val="tx1"/>
                                </a:solidFill>
                                <a:latin typeface="Cambria Math"/>
                                <a:ea typeface="+mn-ea"/>
                                <a:cs typeface="+mn-cs"/>
                              </a:rPr>
                              <m:t>)</m:t>
                            </m:r>
                            <m:r>
                              <a:rPr lang="en-US" sz="1200" b="0" i="1" kern="1200">
                                <a:solidFill>
                                  <a:schemeClr val="tx1"/>
                                </a:solidFill>
                                <a:latin typeface="Cambria Math"/>
                                <a:ea typeface="+mn-ea"/>
                                <a:cs typeface="+mn-cs"/>
                              </a:rPr>
                              <m:t>𝑇</m:t>
                            </m:r>
                          </m:e>
                        </m:d>
                      </m:sup>
                    </m:sSup>
                    <m:r>
                      <a:rPr lang="en-US" sz="1200" b="1" i="0" kern="1200">
                        <a:solidFill>
                          <a:schemeClr val="tx1"/>
                        </a:solidFill>
                        <a:latin typeface="Cambria Math"/>
                        <a:ea typeface="+mn-ea"/>
                        <a:cs typeface="+mn-cs"/>
                      </a:rPr>
                      <m:t>𝐛</m:t>
                    </m:r>
                    <m:r>
                      <a:rPr lang="en-US" sz="1200" b="0" i="0" kern="1200" smtClean="0">
                        <a:solidFill>
                          <a:schemeClr val="tx1"/>
                        </a:solidFill>
                        <a:latin typeface="Cambria Math"/>
                        <a:ea typeface="+mn-ea"/>
                        <a:cs typeface="+mn-cs"/>
                      </a:rPr>
                      <m:t> ,</m:t>
                    </m:r>
                  </m:oMath>
                </a14:m>
                <a:r>
                  <a:rPr lang="en-US" dirty="0"/>
                  <a:t> where</a:t>
                </a:r>
                <a:r>
                  <a:rPr lang="en-US" baseline="0" dirty="0"/>
                  <a:t> the vector of coefficients </a:t>
                </a:r>
                <a:r>
                  <a:rPr lang="en-US" b="1" baseline="0" dirty="0"/>
                  <a:t>b </a:t>
                </a:r>
                <a:r>
                  <a:rPr lang="en-US" b="0" baseline="0" dirty="0"/>
                  <a:t> multiplies a vector of shape functions </a:t>
                </a:r>
                <a14:m>
                  <m:oMath xmlns:m="http://schemas.openxmlformats.org/officeDocument/2006/math">
                    <m:d>
                      <m:dPr>
                        <m:begChr m:val=""/>
                        <m:ctrlPr>
                          <a:rPr lang="en-US" sz="1200" i="1" kern="1200" smtClean="0">
                            <a:solidFill>
                              <a:schemeClr val="tx1"/>
                            </a:solidFill>
                            <a:latin typeface="Cambria Math" panose="02040503050406030204" pitchFamily="18" charset="0"/>
                            <a:ea typeface="+mn-ea"/>
                            <a:cs typeface="+mn-cs"/>
                          </a:rPr>
                        </m:ctrlPr>
                      </m:dPr>
                      <m:e>
                        <m:sSubSup>
                          <m:sSubSupPr>
                            <m:ctrlPr>
                              <a:rPr lang="en-US" sz="1200" i="1" kern="1200">
                                <a:solidFill>
                                  <a:schemeClr val="tx1"/>
                                </a:solidFill>
                                <a:latin typeface="Cambria Math" panose="02040503050406030204" pitchFamily="18" charset="0"/>
                                <a:ea typeface="+mn-ea"/>
                                <a:cs typeface="+mn-cs"/>
                              </a:rPr>
                            </m:ctrlPr>
                          </m:sSubSupPr>
                          <m:e>
                            <m:r>
                              <a:rPr lang="en-US" sz="1200" i="1" kern="1200">
                                <a:solidFill>
                                  <a:schemeClr val="tx1"/>
                                </a:solidFill>
                                <a:latin typeface="Cambria Math"/>
                                <a:ea typeface="+mn-ea"/>
                                <a:cs typeface="+mn-cs"/>
                              </a:rPr>
                              <m:t>𝑥</m:t>
                            </m:r>
                          </m:e>
                          <m:sub>
                            <m:r>
                              <a:rPr lang="en-US" sz="1200" i="1" kern="1200">
                                <a:solidFill>
                                  <a:schemeClr val="tx1"/>
                                </a:solidFill>
                                <a:latin typeface="Cambria Math"/>
                                <a:ea typeface="+mn-ea"/>
                                <a:cs typeface="+mn-cs"/>
                              </a:rPr>
                              <m:t>𝑖</m:t>
                            </m:r>
                          </m:sub>
                          <m:sup>
                            <m:d>
                              <m:dPr>
                                <m:ctrlPr>
                                  <a:rPr lang="en-US" sz="1200" i="1" kern="1200">
                                    <a:solidFill>
                                      <a:schemeClr val="tx1"/>
                                    </a:solidFill>
                                    <a:latin typeface="Cambria Math" panose="02040503050406030204" pitchFamily="18" charset="0"/>
                                    <a:ea typeface="+mn-ea"/>
                                    <a:cs typeface="+mn-cs"/>
                                  </a:rPr>
                                </m:ctrlPr>
                              </m:dPr>
                              <m:e>
                                <m:r>
                                  <a:rPr lang="en-US" sz="1200" i="1" kern="1200">
                                    <a:solidFill>
                                      <a:schemeClr val="tx1"/>
                                    </a:solidFill>
                                    <a:latin typeface="Cambria Math"/>
                                    <a:ea typeface="+mn-ea"/>
                                    <a:cs typeface="+mn-cs"/>
                                  </a:rPr>
                                  <m:t>𝑚</m:t>
                                </m:r>
                              </m:e>
                            </m:d>
                          </m:sup>
                        </m:sSubSup>
                        <m:r>
                          <a:rPr lang="en-US" sz="1200" i="0" kern="1200">
                            <a:solidFill>
                              <a:schemeClr val="tx1"/>
                            </a:solidFill>
                            <a:latin typeface="Cambria Math"/>
                            <a:ea typeface="+mn-ea"/>
                            <a:cs typeface="+mn-cs"/>
                          </a:rPr>
                          <m:t>=</m:t>
                        </m:r>
                        <m:sSub>
                          <m:sSubPr>
                            <m:ctrlPr>
                              <a:rPr lang="en-US" sz="1200" i="1" kern="1200">
                                <a:solidFill>
                                  <a:schemeClr val="tx1"/>
                                </a:solidFill>
                                <a:latin typeface="Cambria Math" panose="02040503050406030204" pitchFamily="18" charset="0"/>
                                <a:ea typeface="+mn-ea"/>
                                <a:cs typeface="+mn-cs"/>
                              </a:rPr>
                            </m:ctrlPr>
                          </m:sSubPr>
                          <m:e>
                            <m:r>
                              <a:rPr lang="en-US" sz="1200" i="1" kern="1200">
                                <a:solidFill>
                                  <a:schemeClr val="tx1"/>
                                </a:solidFill>
                                <a:latin typeface="Cambria Math"/>
                                <a:ea typeface="+mn-ea"/>
                                <a:cs typeface="+mn-cs"/>
                              </a:rPr>
                              <m:t>𝜉</m:t>
                            </m:r>
                          </m:e>
                          <m:sub>
                            <m:r>
                              <a:rPr lang="en-US" sz="1200" i="1" kern="1200">
                                <a:solidFill>
                                  <a:schemeClr val="tx1"/>
                                </a:solidFill>
                                <a:latin typeface="Cambria Math"/>
                                <a:ea typeface="+mn-ea"/>
                                <a:cs typeface="+mn-cs"/>
                              </a:rPr>
                              <m:t>𝑖</m:t>
                            </m:r>
                          </m:sub>
                        </m:sSub>
                        <m:r>
                          <a:rPr lang="en-US" sz="1200" i="0" kern="1200">
                            <a:solidFill>
                              <a:schemeClr val="tx1"/>
                            </a:solidFill>
                            <a:latin typeface="Cambria Math"/>
                            <a:ea typeface="+mn-ea"/>
                            <a:cs typeface="+mn-cs"/>
                          </a:rPr>
                          <m:t>(</m:t>
                        </m:r>
                        <m:r>
                          <a:rPr lang="en-US" sz="1200" b="1" i="0" kern="1200">
                            <a:solidFill>
                              <a:schemeClr val="tx1"/>
                            </a:solidFill>
                            <a:latin typeface="Cambria Math"/>
                            <a:ea typeface="+mn-ea"/>
                            <a:cs typeface="+mn-cs"/>
                          </a:rPr>
                          <m:t>𝐱</m:t>
                        </m:r>
                      </m:e>
                    </m:d>
                  </m:oMath>
                </a14:m>
                <a:r>
                  <a:rPr lang="en-US" dirty="0"/>
                  <a:t>. </a:t>
                </a:r>
              </a:p>
              <a:p>
                <a:endParaRPr lang="en-US" dirty="0"/>
              </a:p>
              <a:p>
                <a:r>
                  <a:rPr lang="en-US" dirty="0"/>
                  <a:t>Since</a:t>
                </a:r>
                <a:r>
                  <a:rPr lang="en-US" baseline="0" dirty="0"/>
                  <a:t> the coefficients are linear functions of the data, and the data is normally distributed, the coefficients </a:t>
                </a:r>
                <a:r>
                  <a:rPr lang="en-US" b="1" baseline="0" dirty="0"/>
                  <a:t>b </a:t>
                </a:r>
                <a:r>
                  <a:rPr lang="en-US" b="0" baseline="0" dirty="0"/>
                  <a:t>are also normally distributed. From the equation for </a:t>
                </a:r>
                <a:r>
                  <a:rPr lang="en-US" b="1" baseline="0" dirty="0"/>
                  <a:t>b </a:t>
                </a:r>
                <a:r>
                  <a:rPr lang="en-US" baseline="0" dirty="0"/>
                  <a:t> (Slide 2) we can show that the covariance</a:t>
                </a:r>
                <a:r>
                  <a:rPr lang="en-US" dirty="0"/>
                  <a:t> matrix of </a:t>
                </a:r>
                <a:r>
                  <a:rPr lang="en-US" b="1" dirty="0"/>
                  <a:t>b </a:t>
                </a:r>
                <a:r>
                  <a:rPr lang="en-US" dirty="0"/>
                  <a:t> is </a:t>
                </a:r>
                <a14:m>
                  <m:oMath xmlns:m="http://schemas.openxmlformats.org/officeDocument/2006/math">
                    <m:nary>
                      <m:naryPr>
                        <m:chr m:val="∑"/>
                        <m:limLoc m:val="subSup"/>
                        <m:grow m:val="on"/>
                        <m:supHide m:val="on"/>
                        <m:ctrlPr>
                          <a:rPr lang="en-US" b="1" i="1">
                            <a:latin typeface="Cambria Math" panose="02040503050406030204" pitchFamily="18" charset="0"/>
                          </a:rPr>
                        </m:ctrlPr>
                      </m:naryPr>
                      <m:sub>
                        <m:r>
                          <a:rPr lang="en-US" i="1">
                            <a:latin typeface="Cambria Math"/>
                          </a:rPr>
                          <m:t>𝑏</m:t>
                        </m:r>
                      </m:sub>
                      <m:sup/>
                      <m:e/>
                    </m:nary>
                    <m:r>
                      <a:rPr lang="en-US">
                        <a:latin typeface="Cambria Math"/>
                      </a:rPr>
                      <m:t>=</m:t>
                    </m:r>
                    <m:sSup>
                      <m:sSupPr>
                        <m:ctrlPr>
                          <a:rPr lang="en-US" i="1">
                            <a:latin typeface="Cambria Math" panose="02040503050406030204" pitchFamily="18" charset="0"/>
                          </a:rPr>
                        </m:ctrlPr>
                      </m:sSupPr>
                      <m:e>
                        <m:r>
                          <a:rPr lang="en-US" i="1">
                            <a:latin typeface="Cambria Math"/>
                          </a:rPr>
                          <m:t>𝜎</m:t>
                        </m:r>
                      </m:e>
                      <m:sup>
                        <m:r>
                          <a:rPr lang="en-US">
                            <a:latin typeface="Cambria Math"/>
                          </a:rPr>
                          <m:t>2</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a:rPr>
                                  <m:t>𝑋</m:t>
                                </m:r>
                              </m:e>
                              <m:sup>
                                <m:r>
                                  <a:rPr lang="en-US" i="1">
                                    <a:latin typeface="Cambria Math"/>
                                  </a:rPr>
                                  <m:t>𝑇</m:t>
                                </m:r>
                              </m:sup>
                            </m:sSup>
                            <m:r>
                              <a:rPr lang="en-US" i="1">
                                <a:latin typeface="Cambria Math"/>
                              </a:rPr>
                              <m:t>𝑋</m:t>
                            </m:r>
                          </m:e>
                        </m:d>
                      </m:e>
                      <m:sup>
                        <m:r>
                          <a:rPr lang="en-US">
                            <a:latin typeface="Cambria Math"/>
                          </a:rPr>
                          <m:t>−1</m:t>
                        </m:r>
                      </m:sup>
                    </m:sSup>
                  </m:oMath>
                </a14:m>
                <a:r>
                  <a:rPr lang="en-US" dirty="0"/>
                  <a:t> and then with some algebra it follows that </a:t>
                </a:r>
              </a:p>
              <a:p>
                <a:pPr/>
                <a14:m>
                  <m:oMathPara xmlns:m="http://schemas.openxmlformats.org/officeDocument/2006/math">
                    <m:oMathParaPr>
                      <m:jc m:val="centerGroup"/>
                    </m:oMathParaPr>
                    <m:oMath xmlns:m="http://schemas.openxmlformats.org/officeDocument/2006/math">
                      <m:r>
                        <a:rPr lang="en-US" i="1">
                          <a:latin typeface="Cambria Math"/>
                        </a:rPr>
                        <m:t>𝑉𝑎𝑟</m:t>
                      </m:r>
                      <m:r>
                        <a:rPr lang="en-US">
                          <a:latin typeface="Cambria Math"/>
                        </a:rPr>
                        <m:t>[</m:t>
                      </m:r>
                      <m:limUpp>
                        <m:limUppPr>
                          <m:ctrlPr>
                            <a:rPr lang="en-US" i="1">
                              <a:latin typeface="Cambria Math" panose="02040503050406030204" pitchFamily="18" charset="0"/>
                            </a:rPr>
                          </m:ctrlPr>
                        </m:limUppPr>
                        <m:e>
                          <m:acc>
                            <m:accPr>
                              <m:chr m:val="̂"/>
                              <m:ctrlPr>
                                <a:rPr lang="en-US" i="1">
                                  <a:latin typeface="Cambria Math" panose="02040503050406030204" pitchFamily="18" charset="0"/>
                                </a:rPr>
                              </m:ctrlPr>
                            </m:accPr>
                            <m:e>
                              <m:r>
                                <a:rPr lang="en-US" i="1">
                                  <a:latin typeface="Cambria Math"/>
                                </a:rPr>
                                <m:t>𝑦</m:t>
                              </m:r>
                            </m:e>
                          </m:acc>
                        </m:e>
                        <m:lim/>
                      </m:limUpp>
                      <m:r>
                        <a:rPr lang="en-US">
                          <a:latin typeface="Cambria Math"/>
                        </a:rPr>
                        <m:t>(</m:t>
                      </m:r>
                      <m:r>
                        <a:rPr lang="en-US" b="1">
                          <a:latin typeface="Cambria Math"/>
                        </a:rPr>
                        <m:t>𝐱</m:t>
                      </m:r>
                      <m:r>
                        <a:rPr lang="en-US">
                          <a:latin typeface="Cambria Math"/>
                        </a:rPr>
                        <m:t>)]=</m:t>
                      </m:r>
                      <m:sSup>
                        <m:sSupPr>
                          <m:ctrlPr>
                            <a:rPr lang="en-US" i="1">
                              <a:latin typeface="Cambria Math" panose="02040503050406030204" pitchFamily="18" charset="0"/>
                            </a:rPr>
                          </m:ctrlPr>
                        </m:sSupPr>
                        <m:e>
                          <m:r>
                            <a:rPr lang="en-US" b="1">
                              <a:latin typeface="Cambria Math"/>
                            </a:rPr>
                            <m:t>𝐱</m:t>
                          </m:r>
                        </m:e>
                        <m:sup>
                          <m:d>
                            <m:dPr>
                              <m:endChr m:val=""/>
                              <m:ctrlPr>
                                <a:rPr lang="en-US" b="1" i="1">
                                  <a:latin typeface="Cambria Math" panose="02040503050406030204" pitchFamily="18" charset="0"/>
                                </a:rPr>
                              </m:ctrlPr>
                            </m:dPr>
                            <m:e>
                              <m:r>
                                <a:rPr lang="en-US" i="1">
                                  <a:latin typeface="Cambria Math"/>
                                </a:rPr>
                                <m:t>𝑚</m:t>
                              </m:r>
                              <m:r>
                                <a:rPr lang="en-US">
                                  <a:latin typeface="Cambria Math"/>
                                </a:rPr>
                                <m:t>)</m:t>
                              </m:r>
                              <m:r>
                                <a:rPr lang="en-US" i="1">
                                  <a:latin typeface="Cambria Math"/>
                                </a:rPr>
                                <m:t>𝑇</m:t>
                              </m:r>
                            </m:e>
                          </m:d>
                        </m:sup>
                      </m:sSup>
                      <m:nary>
                        <m:naryPr>
                          <m:chr m:val="∑"/>
                          <m:limLoc m:val="subSup"/>
                          <m:grow m:val="on"/>
                          <m:supHide m:val="on"/>
                          <m:ctrlPr>
                            <a:rPr lang="en-US" i="1">
                              <a:latin typeface="Cambria Math" panose="02040503050406030204" pitchFamily="18" charset="0"/>
                            </a:rPr>
                          </m:ctrlPr>
                        </m:naryPr>
                        <m:sub>
                          <m:r>
                            <a:rPr lang="en-US" i="1">
                              <a:latin typeface="Cambria Math"/>
                            </a:rPr>
                            <m:t>𝑏</m:t>
                          </m:r>
                        </m:sub>
                        <m:sup/>
                        <m:e>
                          <m:sSup>
                            <m:sSupPr>
                              <m:ctrlPr>
                                <a:rPr lang="en-US" i="1">
                                  <a:latin typeface="Cambria Math" panose="02040503050406030204" pitchFamily="18" charset="0"/>
                                </a:rPr>
                              </m:ctrlPr>
                            </m:sSupPr>
                            <m:e>
                              <m:r>
                                <a:rPr lang="en-US" b="1">
                                  <a:latin typeface="Cambria Math"/>
                                </a:rPr>
                                <m:t>𝐱</m:t>
                              </m:r>
                            </m:e>
                            <m:sup>
                              <m:d>
                                <m:dPr>
                                  <m:ctrlPr>
                                    <a:rPr lang="en-US" b="1" i="1">
                                      <a:latin typeface="Cambria Math" panose="02040503050406030204" pitchFamily="18" charset="0"/>
                                    </a:rPr>
                                  </m:ctrlPr>
                                </m:dPr>
                                <m:e>
                                  <m:r>
                                    <a:rPr lang="en-US" i="1">
                                      <a:latin typeface="Cambria Math"/>
                                    </a:rPr>
                                    <m:t>𝑚</m:t>
                                  </m:r>
                                </m:e>
                              </m:d>
                            </m:sup>
                          </m:sSup>
                        </m:e>
                      </m:nary>
                      <m:r>
                        <a:rPr lang="en-US">
                          <a:latin typeface="Cambria Math"/>
                        </a:rPr>
                        <m:t>=</m:t>
                      </m:r>
                      <m:sSup>
                        <m:sSupPr>
                          <m:ctrlPr>
                            <a:rPr lang="en-US" i="1">
                              <a:latin typeface="Cambria Math" panose="02040503050406030204" pitchFamily="18" charset="0"/>
                            </a:rPr>
                          </m:ctrlPr>
                        </m:sSupPr>
                        <m:e>
                          <m:r>
                            <a:rPr lang="en-US" i="1">
                              <a:latin typeface="Cambria Math"/>
                            </a:rPr>
                            <m:t>𝜎</m:t>
                          </m:r>
                        </m:e>
                        <m:sup>
                          <m:r>
                            <a:rPr lang="en-US">
                              <a:latin typeface="Cambria Math"/>
                            </a:rPr>
                            <m:t>2</m:t>
                          </m:r>
                        </m:sup>
                      </m:sSup>
                      <m:sSup>
                        <m:sSupPr>
                          <m:ctrlPr>
                            <a:rPr lang="en-US" i="1">
                              <a:latin typeface="Cambria Math" panose="02040503050406030204" pitchFamily="18" charset="0"/>
                            </a:rPr>
                          </m:ctrlPr>
                        </m:sSupPr>
                        <m:e>
                          <m:r>
                            <a:rPr lang="en-US" b="1">
                              <a:latin typeface="Cambria Math"/>
                            </a:rPr>
                            <m:t>𝐱</m:t>
                          </m:r>
                        </m:e>
                        <m:sup>
                          <m:d>
                            <m:dPr>
                              <m:endChr m:val=""/>
                              <m:ctrlPr>
                                <a:rPr lang="en-US" b="1" i="1">
                                  <a:latin typeface="Cambria Math" panose="02040503050406030204" pitchFamily="18" charset="0"/>
                                </a:rPr>
                              </m:ctrlPr>
                            </m:dPr>
                            <m:e>
                              <m:r>
                                <a:rPr lang="en-US" i="1">
                                  <a:latin typeface="Cambria Math"/>
                                </a:rPr>
                                <m:t>𝑚</m:t>
                              </m:r>
                              <m:r>
                                <a:rPr lang="en-US">
                                  <a:latin typeface="Cambria Math"/>
                                </a:rPr>
                                <m:t>)</m:t>
                              </m:r>
                              <m:r>
                                <a:rPr lang="en-US" i="1">
                                  <a:latin typeface="Cambria Math"/>
                                </a:rPr>
                                <m:t>𝑇</m:t>
                              </m:r>
                            </m:e>
                          </m:d>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a:rPr>
                                    <m:t>𝑋</m:t>
                                  </m:r>
                                </m:e>
                                <m:sup>
                                  <m:r>
                                    <a:rPr lang="en-US" i="1">
                                      <a:latin typeface="Cambria Math"/>
                                    </a:rPr>
                                    <m:t>𝑇</m:t>
                                  </m:r>
                                </m:sup>
                              </m:sSup>
                              <m:r>
                                <a:rPr lang="en-US" i="1">
                                  <a:latin typeface="Cambria Math"/>
                                </a:rPr>
                                <m:t>𝑋</m:t>
                              </m:r>
                            </m:e>
                          </m:d>
                        </m:e>
                        <m:sup>
                          <m:r>
                            <a:rPr lang="en-US">
                              <a:latin typeface="Cambria Math"/>
                            </a:rPr>
                            <m:t>−1</m:t>
                          </m:r>
                        </m:sup>
                      </m:sSup>
                      <m:sSup>
                        <m:sSupPr>
                          <m:ctrlPr>
                            <a:rPr lang="en-US" i="1">
                              <a:latin typeface="Cambria Math" panose="02040503050406030204" pitchFamily="18" charset="0"/>
                            </a:rPr>
                          </m:ctrlPr>
                        </m:sSupPr>
                        <m:e>
                          <m:r>
                            <a:rPr lang="en-US" b="1">
                              <a:latin typeface="Cambria Math"/>
                            </a:rPr>
                            <m:t>𝐱</m:t>
                          </m:r>
                        </m:e>
                        <m:sup>
                          <m:d>
                            <m:dPr>
                              <m:ctrlPr>
                                <a:rPr lang="en-US" b="1" i="1">
                                  <a:latin typeface="Cambria Math" panose="02040503050406030204" pitchFamily="18" charset="0"/>
                                </a:rPr>
                              </m:ctrlPr>
                            </m:dPr>
                            <m:e>
                              <m:r>
                                <a:rPr lang="en-US" i="1">
                                  <a:latin typeface="Cambria Math"/>
                                </a:rPr>
                                <m:t>𝑚</m:t>
                              </m:r>
                            </m:e>
                          </m:d>
                        </m:sup>
                      </m:sSup>
                    </m:oMath>
                  </m:oMathPara>
                </a14:m>
                <a:endParaRPr lang="en-US" dirty="0"/>
              </a:p>
              <a:p>
                <a:r>
                  <a:rPr lang="en-US" dirty="0"/>
                  <a:t>Since we do not know the exact value of the noise </a:t>
                </a:r>
                <a14:m>
                  <m:oMath xmlns:m="http://schemas.openxmlformats.org/officeDocument/2006/math">
                    <m:r>
                      <a:rPr lang="en-US" i="1">
                        <a:latin typeface="Cambria Math"/>
                      </a:rPr>
                      <m:t>𝜎</m:t>
                    </m:r>
                  </m:oMath>
                </a14:m>
                <a:r>
                  <a:rPr lang="en-US" dirty="0"/>
                  <a:t> we substitute the estimate. And take the square root to get the standard error, which as usual, is the estimate of the standard deviation</a:t>
                </a:r>
              </a:p>
              <a:p>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𝑠</m:t>
                          </m:r>
                        </m:e>
                        <m:sub>
                          <m:r>
                            <a:rPr lang="en-US" i="1">
                              <a:latin typeface="Cambria Math"/>
                            </a:rPr>
                            <m:t>𝑦</m:t>
                          </m:r>
                        </m:sub>
                      </m:sSub>
                      <m:r>
                        <a:rPr lang="en-US">
                          <a:latin typeface="Cambria Math"/>
                        </a:rPr>
                        <m:t>=</m:t>
                      </m:r>
                      <m:limUpp>
                        <m:limUppPr>
                          <m:ctrlPr>
                            <a:rPr lang="en-US" i="1">
                              <a:latin typeface="Cambria Math" panose="02040503050406030204" pitchFamily="18" charset="0"/>
                            </a:rPr>
                          </m:ctrlPr>
                        </m:limUppPr>
                        <m:e>
                          <m:acc>
                            <m:accPr>
                              <m:chr m:val="̂"/>
                              <m:ctrlPr>
                                <a:rPr lang="en-US" i="1">
                                  <a:latin typeface="Cambria Math" panose="02040503050406030204" pitchFamily="18" charset="0"/>
                                </a:rPr>
                              </m:ctrlPr>
                            </m:accPr>
                            <m:e>
                              <m:r>
                                <a:rPr lang="en-US" i="1">
                                  <a:latin typeface="Cambria Math"/>
                                </a:rPr>
                                <m:t>𝜎</m:t>
                              </m:r>
                            </m:e>
                          </m:acc>
                        </m:e>
                        <m:lim/>
                      </m:limUpp>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b="1">
                                  <a:latin typeface="Cambria Math"/>
                                </a:rPr>
                                <m:t>𝐱</m:t>
                              </m:r>
                            </m:e>
                            <m:sup>
                              <m:d>
                                <m:dPr>
                                  <m:endChr m:val=""/>
                                  <m:ctrlPr>
                                    <a:rPr lang="en-US" b="1" i="1">
                                      <a:latin typeface="Cambria Math" panose="02040503050406030204" pitchFamily="18" charset="0"/>
                                    </a:rPr>
                                  </m:ctrlPr>
                                </m:dPr>
                                <m:e>
                                  <m:r>
                                    <a:rPr lang="en-US" i="1">
                                      <a:latin typeface="Cambria Math"/>
                                    </a:rPr>
                                    <m:t>𝑚</m:t>
                                  </m:r>
                                  <m:r>
                                    <a:rPr lang="en-US">
                                      <a:latin typeface="Cambria Math"/>
                                    </a:rPr>
                                    <m:t>)</m:t>
                                  </m:r>
                                  <m:r>
                                    <a:rPr lang="en-US" i="1">
                                      <a:latin typeface="Cambria Math"/>
                                    </a:rPr>
                                    <m:t>𝑇</m:t>
                                  </m:r>
                                </m:e>
                              </m:d>
                            </m:sup>
                          </m:sSup>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i="1">
                                          <a:latin typeface="Cambria Math"/>
                                        </a:rPr>
                                        <m:t>𝑋</m:t>
                                      </m:r>
                                    </m:e>
                                    <m:sup>
                                      <m:r>
                                        <a:rPr lang="en-US" i="1">
                                          <a:latin typeface="Cambria Math"/>
                                        </a:rPr>
                                        <m:t>𝑇</m:t>
                                      </m:r>
                                    </m:sup>
                                  </m:sSup>
                                  <m:r>
                                    <a:rPr lang="en-US" i="1">
                                      <a:latin typeface="Cambria Math"/>
                                    </a:rPr>
                                    <m:t>𝑋</m:t>
                                  </m:r>
                                </m:e>
                              </m:d>
                            </m:e>
                            <m:sup>
                              <m:r>
                                <a:rPr lang="en-US">
                                  <a:latin typeface="Cambria Math"/>
                                </a:rPr>
                                <m:t>−1</m:t>
                              </m:r>
                            </m:sup>
                          </m:sSup>
                          <m:sSup>
                            <m:sSupPr>
                              <m:ctrlPr>
                                <a:rPr lang="en-US" b="1" i="1">
                                  <a:latin typeface="Cambria Math" panose="02040503050406030204" pitchFamily="18" charset="0"/>
                                </a:rPr>
                              </m:ctrlPr>
                            </m:sSupPr>
                            <m:e>
                              <m:r>
                                <a:rPr lang="en-US" b="1">
                                  <a:latin typeface="Cambria Math"/>
                                </a:rPr>
                                <m:t>𝐱</m:t>
                              </m:r>
                            </m:e>
                            <m:sup>
                              <m:d>
                                <m:dPr>
                                  <m:ctrlPr>
                                    <a:rPr lang="en-US" b="1" i="1">
                                      <a:latin typeface="Cambria Math" panose="02040503050406030204" pitchFamily="18" charset="0"/>
                                    </a:rPr>
                                  </m:ctrlPr>
                                </m:dPr>
                                <m:e>
                                  <m:r>
                                    <a:rPr lang="en-US" i="1">
                                      <a:latin typeface="Cambria Math"/>
                                    </a:rPr>
                                    <m:t>𝑚</m:t>
                                  </m:r>
                                </m:e>
                              </m:d>
                            </m:sup>
                          </m:sSup>
                        </m:e>
                      </m:rad>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To estimate the variability in prediction at a point </a:t>
                </a:r>
                <a:r>
                  <a:rPr lang="en-US" b="1" dirty="0" smtClean="0"/>
                  <a:t>x </a:t>
                </a:r>
                <a:r>
                  <a:rPr lang="en-US" dirty="0" smtClean="0"/>
                  <a:t> we start with the linear regression model </a:t>
                </a:r>
                <a:r>
                  <a:rPr lang="en-US" i="0"/>
                  <a:t>𝑦 ̂┴ =∑129_(𝑖=1)^(𝑛_𝛽)▒〖𝑏_𝑖 𝜉_𝑖 (</a:t>
                </a:r>
                <a:r>
                  <a:rPr lang="en-US" b="1" i="0"/>
                  <a:t>𝐱</a:t>
                </a:r>
                <a:r>
                  <a:rPr lang="en-US" i="0"/>
                  <a:t>),〗</a:t>
                </a:r>
                <a:r>
                  <a:rPr lang="en-US" dirty="0" smtClean="0"/>
                  <a:t> and write it in vector form as </a:t>
                </a:r>
                <a:r>
                  <a:rPr lang="en-US" sz="1200" i="0" kern="1200">
                    <a:solidFill>
                      <a:schemeClr val="tx1"/>
                    </a:solidFill>
                    <a:latin typeface="+mn-lt"/>
                    <a:ea typeface="+mn-ea"/>
                    <a:cs typeface="+mn-cs"/>
                  </a:rPr>
                  <a:t>𝑦 ̂</a:t>
                </a:r>
                <a:r>
                  <a:rPr lang="en-US" sz="1200" i="0" kern="1200" smtClean="0">
                    <a:solidFill>
                      <a:schemeClr val="tx1"/>
                    </a:solidFill>
                    <a:latin typeface="+mn-lt"/>
                    <a:ea typeface="+mn-ea"/>
                    <a:cs typeface="+mn-cs"/>
                  </a:rPr>
                  <a:t>┴ </a:t>
                </a:r>
                <a:r>
                  <a:rPr lang="en-US" sz="1200" i="0" kern="1200">
                    <a:solidFill>
                      <a:schemeClr val="tx1"/>
                    </a:solidFill>
                    <a:latin typeface="+mn-lt"/>
                    <a:ea typeface="+mn-ea"/>
                    <a:cs typeface="+mn-cs"/>
                  </a:rPr>
                  <a:t>=</a:t>
                </a:r>
                <a:r>
                  <a:rPr lang="en-US" sz="1200" b="1" i="0" kern="1200">
                    <a:solidFill>
                      <a:schemeClr val="tx1"/>
                    </a:solidFill>
                    <a:latin typeface="+mn-lt"/>
                    <a:ea typeface="+mn-ea"/>
                    <a:cs typeface="+mn-cs"/>
                  </a:rPr>
                  <a:t>𝐱^(</a:t>
                </a:r>
                <a:r>
                  <a:rPr lang="en-US" sz="1200" b="0" i="0" kern="1200">
                    <a:solidFill>
                      <a:schemeClr val="tx1"/>
                    </a:solidFill>
                    <a:latin typeface="+mn-lt"/>
                    <a:ea typeface="+mn-ea"/>
                    <a:cs typeface="+mn-cs"/>
                  </a:rPr>
                  <a:t>𝑚)𝑇</a:t>
                </a:r>
                <a:r>
                  <a:rPr lang="en-US" sz="1200" b="1" i="0" kern="1200">
                    <a:solidFill>
                      <a:schemeClr val="tx1"/>
                    </a:solidFill>
                    <a:latin typeface="+mn-lt"/>
                    <a:ea typeface="+mn-ea"/>
                    <a:cs typeface="+mn-cs"/>
                  </a:rPr>
                  <a:t>┤  𝐛</a:t>
                </a:r>
                <a:r>
                  <a:rPr lang="en-US" sz="1200" b="0" i="0" kern="1200" smtClean="0">
                    <a:solidFill>
                      <a:schemeClr val="tx1"/>
                    </a:solidFill>
                    <a:latin typeface="Cambria Math"/>
                    <a:ea typeface="+mn-ea"/>
                    <a:cs typeface="+mn-cs"/>
                  </a:rPr>
                  <a:t> ,</a:t>
                </a:r>
                <a:r>
                  <a:rPr lang="en-US" dirty="0" smtClean="0"/>
                  <a:t> </a:t>
                </a:r>
                <a:r>
                  <a:rPr lang="en-US" dirty="0" smtClean="0"/>
                  <a:t>where</a:t>
                </a:r>
                <a:r>
                  <a:rPr lang="en-US" baseline="0" dirty="0" smtClean="0"/>
                  <a:t> the vector of coefficients </a:t>
                </a:r>
                <a:r>
                  <a:rPr lang="en-US" b="1" baseline="0" dirty="0" smtClean="0"/>
                  <a:t>b </a:t>
                </a:r>
                <a:r>
                  <a:rPr lang="en-US" b="0" baseline="0" dirty="0" smtClean="0"/>
                  <a:t> multiplies a vector of shape functions </a:t>
                </a:r>
                <a:r>
                  <a:rPr lang="en-US" sz="1200" i="0" kern="1200" smtClean="0">
                    <a:solidFill>
                      <a:schemeClr val="tx1"/>
                    </a:solidFill>
                    <a:latin typeface="+mn-lt"/>
                    <a:ea typeface="+mn-ea"/>
                    <a:cs typeface="+mn-cs"/>
                  </a:rPr>
                  <a:t>├ </a:t>
                </a:r>
                <a:r>
                  <a:rPr lang="en-US" sz="1200" i="0" kern="1200">
                    <a:solidFill>
                      <a:schemeClr val="tx1"/>
                    </a:solidFill>
                    <a:latin typeface="+mn-lt"/>
                    <a:ea typeface="+mn-ea"/>
                    <a:cs typeface="+mn-cs"/>
                  </a:rPr>
                  <a:t>𝑥_𝑖^((𝑚) )=𝜉_𝑖 (</a:t>
                </a:r>
                <a:r>
                  <a:rPr lang="en-US" sz="1200" b="1" i="0" kern="1200">
                    <a:solidFill>
                      <a:schemeClr val="tx1"/>
                    </a:solidFill>
                    <a:latin typeface="+mn-lt"/>
                    <a:ea typeface="+mn-ea"/>
                    <a:cs typeface="+mn-cs"/>
                  </a:rPr>
                  <a:t>𝐱)</a:t>
                </a:r>
                <a:r>
                  <a:rPr lang="en-US" dirty="0" smtClean="0"/>
                  <a:t>. </a:t>
                </a:r>
              </a:p>
              <a:p>
                <a:endParaRPr lang="en-US" dirty="0" smtClean="0"/>
              </a:p>
              <a:p>
                <a:r>
                  <a:rPr lang="en-US" dirty="0" smtClean="0"/>
                  <a:t>Since</a:t>
                </a:r>
                <a:r>
                  <a:rPr lang="en-US" baseline="0" dirty="0" smtClean="0"/>
                  <a:t> the coefficients are linear functions of the data, and the data is normally distributed, the coefficients </a:t>
                </a:r>
                <a:r>
                  <a:rPr lang="en-US" b="1" baseline="0" dirty="0" smtClean="0"/>
                  <a:t>b </a:t>
                </a:r>
                <a:r>
                  <a:rPr lang="en-US" b="0" baseline="0" dirty="0" smtClean="0"/>
                  <a:t>are also normally distributed. From the equation for </a:t>
                </a:r>
                <a:r>
                  <a:rPr lang="en-US" b="1" baseline="0" dirty="0" smtClean="0"/>
                  <a:t>b </a:t>
                </a:r>
                <a:r>
                  <a:rPr lang="en-US" baseline="0" dirty="0" smtClean="0"/>
                  <a:t> (Slide 2) we can show that the covariance</a:t>
                </a:r>
                <a:r>
                  <a:rPr lang="en-US" dirty="0" smtClean="0"/>
                  <a:t> matrix of </a:t>
                </a:r>
                <a:r>
                  <a:rPr lang="en-US" b="1" dirty="0" smtClean="0"/>
                  <a:t>b </a:t>
                </a:r>
                <a:r>
                  <a:rPr lang="en-US" dirty="0"/>
                  <a:t> </a:t>
                </a:r>
                <a:r>
                  <a:rPr lang="en-US" dirty="0" smtClean="0"/>
                  <a:t>is </a:t>
                </a:r>
                <a:r>
                  <a:rPr lang="en-US" b="1" i="0"/>
                  <a:t>∑130_</a:t>
                </a:r>
                <a:r>
                  <a:rPr lang="en-US" i="0"/>
                  <a:t>𝑏=𝜎^2 (𝑋^𝑇 𝑋)^(−1)</a:t>
                </a:r>
                <a:r>
                  <a:rPr lang="en-US" dirty="0" smtClean="0"/>
                  <a:t> and then with some algebra it follows that </a:t>
                </a:r>
              </a:p>
              <a:p>
                <a:r>
                  <a:rPr lang="en-US" i="0"/>
                  <a:t>𝑉𝑎𝑟[𝑦 ̂┴ (</a:t>
                </a:r>
                <a:r>
                  <a:rPr lang="en-US" b="1" i="0"/>
                  <a:t>𝐱</a:t>
                </a:r>
                <a:r>
                  <a:rPr lang="en-US" i="0"/>
                  <a:t>)]=</a:t>
                </a:r>
                <a:r>
                  <a:rPr lang="en-US" b="1" i="0"/>
                  <a:t>𝐱^(</a:t>
                </a:r>
                <a:r>
                  <a:rPr lang="en-US" i="0"/>
                  <a:t>𝑚)𝑇</a:t>
                </a:r>
                <a:r>
                  <a:rPr lang="en-US" b="1" i="0"/>
                  <a:t>┤  </a:t>
                </a:r>
                <a:r>
                  <a:rPr lang="en-US" i="0"/>
                  <a:t>∑130_𝑏▒</a:t>
                </a:r>
                <a:r>
                  <a:rPr lang="en-US" b="1" i="0"/>
                  <a:t>𝐱^((</a:t>
                </a:r>
                <a:r>
                  <a:rPr lang="en-US" i="0"/>
                  <a:t>𝑚</a:t>
                </a:r>
                <a:r>
                  <a:rPr lang="en-US" b="1" i="0"/>
                  <a:t>) ) </a:t>
                </a:r>
                <a:r>
                  <a:rPr lang="en-US" i="0"/>
                  <a:t>=𝜎^2 </a:t>
                </a:r>
                <a:r>
                  <a:rPr lang="en-US" b="1" i="0"/>
                  <a:t>𝐱^(</a:t>
                </a:r>
                <a:r>
                  <a:rPr lang="en-US" i="0"/>
                  <a:t>𝑚)𝑇</a:t>
                </a:r>
                <a:r>
                  <a:rPr lang="en-US" b="1" i="0"/>
                  <a:t>┤  </a:t>
                </a:r>
                <a:r>
                  <a:rPr lang="en-US" i="0"/>
                  <a:t>(𝑋^𝑇 𝑋)^(−1) </a:t>
                </a:r>
                <a:r>
                  <a:rPr lang="en-US" b="1" i="0"/>
                  <a:t>𝐱^((</a:t>
                </a:r>
                <a:r>
                  <a:rPr lang="en-US" i="0"/>
                  <a:t>𝑚</a:t>
                </a:r>
                <a:r>
                  <a:rPr lang="en-US" b="1" i="0"/>
                  <a:t>) )</a:t>
                </a:r>
                <a:endParaRPr lang="en-US" dirty="0" smtClean="0"/>
              </a:p>
              <a:p>
                <a:r>
                  <a:rPr lang="en-US" dirty="0" smtClean="0"/>
                  <a:t>Since we do not know the exact value of the noise </a:t>
                </a:r>
                <a:r>
                  <a:rPr lang="en-US" i="0"/>
                  <a:t>𝜎</a:t>
                </a:r>
                <a:r>
                  <a:rPr lang="en-US" dirty="0" smtClean="0"/>
                  <a:t> we substitute the estimate. And take the square root to get the standard error, which as usual, is the estimate of the standard deviation</a:t>
                </a:r>
              </a:p>
              <a:p>
                <a:endParaRPr lang="en-US" dirty="0"/>
              </a:p>
              <a:p>
                <a:r>
                  <a:rPr lang="en-US" i="0"/>
                  <a:t>𝑠_𝑦=𝜎 ̂┴ √(</a:t>
                </a:r>
                <a:r>
                  <a:rPr lang="en-US" b="1" i="0"/>
                  <a:t>𝐱^(</a:t>
                </a:r>
                <a:r>
                  <a:rPr lang="en-US" i="0"/>
                  <a:t>𝑚)𝑇</a:t>
                </a:r>
                <a:r>
                  <a:rPr lang="en-US" b="1" i="0"/>
                  <a:t>┤  (</a:t>
                </a:r>
                <a:r>
                  <a:rPr lang="en-US" i="0"/>
                  <a:t>𝑋</a:t>
                </a:r>
                <a:r>
                  <a:rPr lang="en-US" b="1" i="0"/>
                  <a:t>^</a:t>
                </a:r>
                <a:r>
                  <a:rPr lang="en-US" i="0"/>
                  <a:t>𝑇 𝑋</a:t>
                </a:r>
                <a:r>
                  <a:rPr lang="en-US" b="1" i="0"/>
                  <a:t>)^(</a:t>
                </a:r>
                <a:r>
                  <a:rPr lang="en-US" i="0"/>
                  <a:t>−1</a:t>
                </a:r>
                <a:r>
                  <a:rPr lang="en-US" b="1" i="0"/>
                  <a:t>) 𝐱^((</a:t>
                </a:r>
                <a:r>
                  <a:rPr lang="en-US" i="0"/>
                  <a:t>𝑚</a:t>
                </a:r>
                <a:r>
                  <a:rPr lang="en-US" b="1" i="0"/>
                  <a:t>) ) )</a:t>
                </a:r>
                <a:endParaRPr lang="en-US" dirty="0"/>
              </a:p>
            </p:txBody>
          </p:sp>
        </mc:Fallback>
      </mc:AlternateContent>
      <p:sp>
        <p:nvSpPr>
          <p:cNvPr id="4" name="Slide Number Placeholder 3"/>
          <p:cNvSpPr>
            <a:spLocks noGrp="1"/>
          </p:cNvSpPr>
          <p:nvPr>
            <p:ph type="sldNum" sz="quarter" idx="10"/>
          </p:nvPr>
        </p:nvSpPr>
        <p:spPr/>
        <p:txBody>
          <a:bodyPr/>
          <a:lstStyle/>
          <a:p>
            <a:fld id="{0C7536B0-355C-4DD7-845B-BABD41DDF2A5}" type="slidenum">
              <a:rPr lang="en-US" smtClean="0"/>
              <a:t>73</a:t>
            </a:fld>
            <a:endParaRPr lang="en-US"/>
          </a:p>
        </p:txBody>
      </p:sp>
    </p:spTree>
    <p:extLst>
      <p:ext uri="{BB962C8B-B14F-4D97-AF65-F5344CB8AC3E}">
        <p14:creationId xmlns:p14="http://schemas.microsoft.com/office/powerpoint/2010/main" val="2108543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B792E-8B99-4C36-8869-348F224CBB72}" type="slidenum">
              <a:rPr lang="en-US">
                <a:solidFill>
                  <a:srgbClr val="000000"/>
                </a:solidFill>
              </a:rPr>
              <a:pPr/>
              <a:t>74</a:t>
            </a:fld>
            <a:endParaRPr lang="en-US">
              <a:solidFill>
                <a:srgbClr val="000000"/>
              </a:solidFill>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01560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As a simple example of the variation of prediction variance from point to point, we take the fit of a linear polynomial to three data points in the plane. The slides shows the values of the vectors and matrices that are needed to calculate the prediction variance and standard error as a function of </a:t>
                </a:r>
                <a14:m>
                  <m:oMath xmlns:m="http://schemas.openxmlformats.org/officeDocument/2006/math">
                    <m:sSub>
                      <m:sSubPr>
                        <m:ctrlPr>
                          <a:rPr lang="en-US" i="1">
                            <a:latin typeface="Cambria Math" panose="02040503050406030204" pitchFamily="18" charset="0"/>
                          </a:rPr>
                        </m:ctrlPr>
                      </m:sSubPr>
                      <m:e>
                        <m:r>
                          <a:rPr lang="en-US" i="1">
                            <a:latin typeface="Cambria Math"/>
                          </a:rPr>
                          <m:t>𝑥</m:t>
                        </m:r>
                      </m:e>
                      <m:sub>
                        <m:r>
                          <a:rPr lang="en-US">
                            <a:latin typeface="Cambria Math"/>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a:rPr>
                          <m:t>𝑥</m:t>
                        </m:r>
                      </m:e>
                      <m:sub>
                        <m:r>
                          <a:rPr lang="en-US">
                            <a:latin typeface="Cambria Math"/>
                          </a:rPr>
                          <m:t>2</m:t>
                        </m:r>
                      </m:sub>
                    </m:sSub>
                  </m:oMath>
                </a14:m>
                <a:r>
                  <a:rPr lang="en-US" dirty="0"/>
                  <a:t>. Note that in general the values of the function (y) at the data points determine the estimate of the noise </a:t>
                </a:r>
                <a14:m>
                  <m:oMath xmlns:m="http://schemas.openxmlformats.org/officeDocument/2006/math">
                    <m:limUpp>
                      <m:limUppPr>
                        <m:ctrlPr>
                          <a:rPr lang="en-US" i="1">
                            <a:latin typeface="Cambria Math" panose="02040503050406030204" pitchFamily="18" charset="0"/>
                          </a:rPr>
                        </m:ctrlPr>
                      </m:limUppPr>
                      <m:e>
                        <m:acc>
                          <m:accPr>
                            <m:chr m:val="̂"/>
                            <m:ctrlPr>
                              <a:rPr lang="en-US" i="1">
                                <a:latin typeface="Cambria Math" panose="02040503050406030204" pitchFamily="18" charset="0"/>
                              </a:rPr>
                            </m:ctrlPr>
                          </m:accPr>
                          <m:e>
                            <m:r>
                              <a:rPr lang="en-US" i="1">
                                <a:latin typeface="Cambria Math"/>
                              </a:rPr>
                              <m:t>𝜎</m:t>
                            </m:r>
                          </m:e>
                        </m:acc>
                      </m:e>
                      <m:lim/>
                    </m:limUpp>
                  </m:oMath>
                </a14:m>
                <a:r>
                  <a:rPr lang="en-US" dirty="0"/>
                  <a:t>, but they are not needed to compare the relative magnitude of the errors at different points. For this example, where the number of data points is equal to the number of coefficients we would not be able to estimate </a:t>
                </a:r>
                <a14:m>
                  <m:oMath xmlns:m="http://schemas.openxmlformats.org/officeDocument/2006/math">
                    <m:limUpp>
                      <m:limUppPr>
                        <m:ctrlPr>
                          <a:rPr lang="en-US" i="1">
                            <a:latin typeface="Cambria Math" panose="02040503050406030204" pitchFamily="18" charset="0"/>
                          </a:rPr>
                        </m:ctrlPr>
                      </m:limUppPr>
                      <m:e>
                        <m:acc>
                          <m:accPr>
                            <m:chr m:val="̂"/>
                            <m:ctrlPr>
                              <a:rPr lang="en-US" i="1">
                                <a:latin typeface="Cambria Math" panose="02040503050406030204" pitchFamily="18" charset="0"/>
                              </a:rPr>
                            </m:ctrlPr>
                          </m:accPr>
                          <m:e>
                            <m:r>
                              <a:rPr lang="en-US" i="1">
                                <a:latin typeface="Cambria Math"/>
                              </a:rPr>
                              <m:t>𝜎</m:t>
                            </m:r>
                          </m:e>
                        </m:acc>
                      </m:e>
                      <m:lim/>
                    </m:limUpp>
                  </m:oMath>
                </a14:m>
                <a:r>
                  <a:rPr lang="en-US" dirty="0"/>
                  <a:t> anyhow (recall that the formula for </a:t>
                </a:r>
                <a14:m>
                  <m:oMath xmlns:m="http://schemas.openxmlformats.org/officeDocument/2006/math">
                    <m:limUpp>
                      <m:limUppPr>
                        <m:ctrlPr>
                          <a:rPr lang="en-US" i="1">
                            <a:latin typeface="Cambria Math" panose="02040503050406030204" pitchFamily="18" charset="0"/>
                          </a:rPr>
                        </m:ctrlPr>
                      </m:limUppPr>
                      <m:e>
                        <m:acc>
                          <m:accPr>
                            <m:chr m:val="̂"/>
                            <m:ctrlPr>
                              <a:rPr lang="en-US" i="1">
                                <a:latin typeface="Cambria Math" panose="02040503050406030204" pitchFamily="18" charset="0"/>
                              </a:rPr>
                            </m:ctrlPr>
                          </m:accPr>
                          <m:e>
                            <m:r>
                              <a:rPr lang="en-US" i="1">
                                <a:latin typeface="Cambria Math"/>
                              </a:rPr>
                              <m:t>𝜎</m:t>
                            </m:r>
                          </m:e>
                        </m:acc>
                      </m:e>
                      <m:lim/>
                    </m:limUpp>
                  </m:oMath>
                </a14:m>
                <a:r>
                  <a:rPr lang="en-US" dirty="0"/>
                  <a:t> divides by the difference between number of points and number of coefficients). However, in the next slide we will compare the magnitudes of the standard error at different points, and in particular the difference between interpolated points and extrapolated points.</a:t>
                </a:r>
              </a:p>
            </p:txBody>
          </p:sp>
        </mc:Choice>
        <mc:Fallback xmlns="">
          <p:sp>
            <p:nvSpPr>
              <p:cNvPr id="3" name="Notes Placeholder 2"/>
              <p:cNvSpPr>
                <a:spLocks noGrp="1"/>
              </p:cNvSpPr>
              <p:nvPr>
                <p:ph type="body" idx="1"/>
              </p:nvPr>
            </p:nvSpPr>
            <p:spPr/>
            <p:txBody>
              <a:bodyPr/>
              <a:lstStyle/>
              <a:p>
                <a:r>
                  <a:rPr lang="en-US" dirty="0" smtClean="0"/>
                  <a:t>As a simple example of the variation of prediction variance from point to point, we take the fit of a linear polynomial to three data points in the plane. The slides shows the values of the vectors and matrices that are needed to calculate the prediction variance and standard error as a function of </a:t>
                </a:r>
                <a:r>
                  <a:rPr lang="en-US" i="0"/>
                  <a:t>𝑥_1</a:t>
                </a:r>
                <a:r>
                  <a:rPr lang="en-US" dirty="0" smtClean="0"/>
                  <a:t> and </a:t>
                </a:r>
                <a:r>
                  <a:rPr lang="en-US" i="0"/>
                  <a:t>𝑥_2</a:t>
                </a:r>
                <a:r>
                  <a:rPr lang="en-US" dirty="0" smtClean="0"/>
                  <a:t>. Note that in general the values of the function (y) at the data points determine the estimate of the noise </a:t>
                </a:r>
                <a:r>
                  <a:rPr lang="en-US" i="0"/>
                  <a:t>𝜎 ̂┴</a:t>
                </a:r>
                <a:r>
                  <a:rPr lang="en-US" dirty="0" smtClean="0"/>
                  <a:t>, but they are not needed to compare the relative magnitude of the errors at different points. For this example, where the number of data points is equal to the number of coefficients we would not be able to estimate </a:t>
                </a:r>
                <a:r>
                  <a:rPr lang="en-US" i="0"/>
                  <a:t>𝜎 ̂┴</a:t>
                </a:r>
                <a:r>
                  <a:rPr lang="en-US" dirty="0" smtClean="0"/>
                  <a:t> anyhow (recall that the formula for </a:t>
                </a:r>
                <a:r>
                  <a:rPr lang="en-US" i="0"/>
                  <a:t>𝜎 ̂┴</a:t>
                </a:r>
                <a:r>
                  <a:rPr lang="en-US" dirty="0" smtClean="0"/>
                  <a:t> divides by the difference between number of points and number of coefficients). However, in the next slide we will compare the magnitudes of the standard error at different points, and in particular the difference between interpolated points and extrapolated points.</a:t>
                </a:r>
                <a:endParaRPr lang="en-US" dirty="0"/>
              </a:p>
            </p:txBody>
          </p:sp>
        </mc:Fallback>
      </mc:AlternateContent>
      <p:sp>
        <p:nvSpPr>
          <p:cNvPr id="4" name="Slide Number Placeholder 3"/>
          <p:cNvSpPr>
            <a:spLocks noGrp="1"/>
          </p:cNvSpPr>
          <p:nvPr>
            <p:ph type="sldNum" sz="quarter" idx="10"/>
          </p:nvPr>
        </p:nvSpPr>
        <p:spPr/>
        <p:txBody>
          <a:bodyPr/>
          <a:lstStyle/>
          <a:p>
            <a:fld id="{0C7536B0-355C-4DD7-845B-BABD41DDF2A5}" type="slidenum">
              <a:rPr lang="en-US" smtClean="0"/>
              <a:t>75</a:t>
            </a:fld>
            <a:endParaRPr lang="en-US"/>
          </a:p>
        </p:txBody>
      </p:sp>
    </p:spTree>
    <p:extLst>
      <p:ext uri="{BB962C8B-B14F-4D97-AF65-F5344CB8AC3E}">
        <p14:creationId xmlns:p14="http://schemas.microsoft.com/office/powerpoint/2010/main" val="1918840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One check that we have not made a mistake is that the prediction variance at the vertices is equal to </a:t>
                </a:r>
                <a14:m>
                  <m:oMath xmlns:m="http://schemas.openxmlformats.org/officeDocument/2006/math">
                    <m:acc>
                      <m:accPr>
                        <m:chr m:val="̂"/>
                        <m:ctrlPr>
                          <a:rPr lang="en-US" sz="1200" i="1" kern="1200" smtClean="0">
                            <a:solidFill>
                              <a:schemeClr val="tx1"/>
                            </a:solidFill>
                            <a:latin typeface="Cambria Math" panose="02040503050406030204" pitchFamily="18" charset="0"/>
                            <a:ea typeface="+mn-ea"/>
                            <a:cs typeface="+mn-cs"/>
                          </a:rPr>
                        </m:ctrlPr>
                      </m:accPr>
                      <m:e>
                        <m:r>
                          <a:rPr lang="en-US" sz="1200" i="1" kern="1200">
                            <a:solidFill>
                              <a:schemeClr val="tx1"/>
                            </a:solidFill>
                            <a:latin typeface="Cambria Math"/>
                            <a:ea typeface="+mn-ea"/>
                            <a:cs typeface="+mn-cs"/>
                          </a:rPr>
                          <m:t>𝜎</m:t>
                        </m:r>
                      </m:e>
                    </m:acc>
                  </m:oMath>
                </a14:m>
                <a:r>
                  <a:rPr lang="en-US" dirty="0"/>
                  <a:t>. This is due to the fact</a:t>
                </a:r>
                <a:r>
                  <a:rPr lang="en-US" baseline="0" dirty="0"/>
                  <a:t> that with three data points and three coefficients, the polynomial will pass through the data, and so at the data points the noise in the polynomial will be equal to the noise in the data. Inside the triangle, in the interpolation region, the noise may be lower. So, for example, at the origin it is reduced by about 30% at </a:t>
                </a:r>
                <a14:m>
                  <m:oMath xmlns:m="http://schemas.openxmlformats.org/officeDocument/2006/math">
                    <m:f>
                      <m:fPr>
                        <m:type m:val="lin"/>
                        <m:ctrlPr>
                          <a:rPr lang="en-US" sz="1200" i="1" kern="1200" smtClean="0">
                            <a:solidFill>
                              <a:schemeClr val="tx1"/>
                            </a:solidFill>
                            <a:latin typeface="Cambria Math" panose="02040503050406030204" pitchFamily="18" charset="0"/>
                            <a:ea typeface="+mn-ea"/>
                            <a:cs typeface="+mn-cs"/>
                          </a:rPr>
                        </m:ctrlPr>
                      </m:fPr>
                      <m:num>
                        <m:limUpp>
                          <m:limUppPr>
                            <m:ctrlPr>
                              <a:rPr lang="en-US" sz="1200" i="1" kern="1200">
                                <a:solidFill>
                                  <a:schemeClr val="tx1"/>
                                </a:solidFill>
                                <a:latin typeface="Cambria Math" panose="02040503050406030204" pitchFamily="18" charset="0"/>
                                <a:ea typeface="+mn-ea"/>
                                <a:cs typeface="+mn-cs"/>
                              </a:rPr>
                            </m:ctrlPr>
                          </m:limUppPr>
                          <m:e>
                            <m:acc>
                              <m:accPr>
                                <m:chr m:val="̂"/>
                                <m:ctrlPr>
                                  <a:rPr lang="en-US" sz="1200" i="1" kern="1200">
                                    <a:solidFill>
                                      <a:schemeClr val="tx1"/>
                                    </a:solidFill>
                                    <a:latin typeface="Cambria Math" panose="02040503050406030204" pitchFamily="18" charset="0"/>
                                    <a:ea typeface="+mn-ea"/>
                                    <a:cs typeface="+mn-cs"/>
                                  </a:rPr>
                                </m:ctrlPr>
                              </m:accPr>
                              <m:e>
                                <m:r>
                                  <a:rPr lang="en-US" sz="1200" i="1" kern="1200">
                                    <a:solidFill>
                                      <a:schemeClr val="tx1"/>
                                    </a:solidFill>
                                    <a:latin typeface="Cambria Math"/>
                                    <a:ea typeface="+mn-ea"/>
                                    <a:cs typeface="+mn-cs"/>
                                  </a:rPr>
                                  <m:t>𝜎</m:t>
                                </m:r>
                              </m:e>
                            </m:acc>
                          </m:e>
                          <m:lim/>
                        </m:limUpp>
                      </m:num>
                      <m:den>
                        <m:rad>
                          <m:radPr>
                            <m:degHide m:val="on"/>
                            <m:ctrlPr>
                              <a:rPr lang="en-US" sz="1200" i="1" kern="1200">
                                <a:solidFill>
                                  <a:schemeClr val="tx1"/>
                                </a:solidFill>
                                <a:latin typeface="Cambria Math" panose="02040503050406030204" pitchFamily="18" charset="0"/>
                                <a:ea typeface="+mn-ea"/>
                                <a:cs typeface="+mn-cs"/>
                              </a:rPr>
                            </m:ctrlPr>
                          </m:radPr>
                          <m:deg/>
                          <m:e>
                            <m:r>
                              <a:rPr lang="en-US" sz="1200" i="0" kern="1200">
                                <a:solidFill>
                                  <a:schemeClr val="tx1"/>
                                </a:solidFill>
                                <a:latin typeface="Cambria Math"/>
                                <a:ea typeface="+mn-ea"/>
                                <a:cs typeface="+mn-cs"/>
                              </a:rPr>
                              <m:t>2</m:t>
                            </m:r>
                          </m:e>
                        </m:rad>
                      </m:den>
                    </m:f>
                  </m:oMath>
                </a14:m>
                <a:r>
                  <a:rPr lang="en-US" dirty="0"/>
                  <a:t> . On the other hand, when we extrapolate</a:t>
                </a:r>
                <a:r>
                  <a:rPr lang="en-US" baseline="0" dirty="0"/>
                  <a:t> all the way to the vertex (1,1) we find that the noise is amplified to </a:t>
                </a:r>
                <a14:m>
                  <m:oMath xmlns:m="http://schemas.openxmlformats.org/officeDocument/2006/math">
                    <m:rad>
                      <m:radPr>
                        <m:degHide m:val="on"/>
                        <m:ctrlPr>
                          <a:rPr lang="en-US" sz="1200" i="1" kern="1200" smtClean="0">
                            <a:solidFill>
                              <a:schemeClr val="tx1"/>
                            </a:solidFill>
                            <a:latin typeface="Cambria Math" panose="02040503050406030204" pitchFamily="18" charset="0"/>
                            <a:ea typeface="+mn-ea"/>
                            <a:cs typeface="+mn-cs"/>
                          </a:rPr>
                        </m:ctrlPr>
                      </m:radPr>
                      <m:deg/>
                      <m:e>
                        <m:r>
                          <a:rPr lang="en-US" sz="1200" kern="1200">
                            <a:solidFill>
                              <a:schemeClr val="tx1"/>
                            </a:solidFill>
                            <a:latin typeface="Cambria Math"/>
                            <a:ea typeface="+mn-ea"/>
                            <a:cs typeface="+mn-cs"/>
                          </a:rPr>
                          <m:t>3</m:t>
                        </m:r>
                      </m:e>
                    </m:rad>
                    <m:acc>
                      <m:accPr>
                        <m:chr m:val="̂"/>
                        <m:ctrlPr>
                          <a:rPr lang="en-US" sz="1200" i="1" kern="1200">
                            <a:solidFill>
                              <a:schemeClr val="tx1"/>
                            </a:solidFill>
                            <a:latin typeface="Cambria Math" panose="02040503050406030204" pitchFamily="18" charset="0"/>
                            <a:ea typeface="+mn-ea"/>
                            <a:cs typeface="+mn-cs"/>
                          </a:rPr>
                        </m:ctrlPr>
                      </m:accPr>
                      <m:e>
                        <m:r>
                          <a:rPr lang="en-US" sz="1200" i="1" kern="1200">
                            <a:solidFill>
                              <a:schemeClr val="tx1"/>
                            </a:solidFill>
                            <a:latin typeface="Cambria Math"/>
                            <a:ea typeface="+mn-ea"/>
                            <a:cs typeface="+mn-cs"/>
                          </a:rPr>
                          <m:t>𝜎</m:t>
                        </m:r>
                      </m:e>
                    </m:acc>
                  </m:oMath>
                </a14:m>
                <a:r>
                  <a:rPr lang="en-US" dirty="0"/>
                  <a:t> .</a:t>
                </a:r>
              </a:p>
            </p:txBody>
          </p:sp>
        </mc:Choice>
        <mc:Fallback xmlns="">
          <p:sp>
            <p:nvSpPr>
              <p:cNvPr id="3" name="Notes Placeholder 2"/>
              <p:cNvSpPr>
                <a:spLocks noGrp="1"/>
              </p:cNvSpPr>
              <p:nvPr>
                <p:ph type="body" idx="1"/>
              </p:nvPr>
            </p:nvSpPr>
            <p:spPr/>
            <p:txBody>
              <a:bodyPr/>
              <a:lstStyle/>
              <a:p>
                <a:r>
                  <a:rPr lang="en-US" dirty="0" smtClean="0"/>
                  <a:t>One check that we have not made a mistake is that the prediction variance at the vertices is equal to </a:t>
                </a:r>
                <a:r>
                  <a:rPr lang="en-US" sz="1200" i="0" kern="1200">
                    <a:solidFill>
                      <a:schemeClr val="tx1"/>
                    </a:solidFill>
                    <a:latin typeface="+mn-lt"/>
                    <a:ea typeface="+mn-ea"/>
                    <a:cs typeface="+mn-cs"/>
                  </a:rPr>
                  <a:t>𝜎</a:t>
                </a:r>
                <a:r>
                  <a:rPr lang="en-US" sz="1200" i="0" kern="1200" smtClean="0">
                    <a:solidFill>
                      <a:schemeClr val="tx1"/>
                    </a:solidFill>
                    <a:latin typeface="+mn-lt"/>
                    <a:ea typeface="+mn-ea"/>
                    <a:cs typeface="+mn-cs"/>
                  </a:rPr>
                  <a:t> ̂</a:t>
                </a:r>
                <a:r>
                  <a:rPr lang="en-US" dirty="0" smtClean="0"/>
                  <a:t>. This is due to the fact</a:t>
                </a:r>
                <a:r>
                  <a:rPr lang="en-US" baseline="0" dirty="0" smtClean="0"/>
                  <a:t> that with three data points and three coefficients, the polynomial will pass through the data, and so at the data points the noise in the polynomial will be equal to the noise in the data. Inside the triangle, in the interpolation region, the noise may be lower. So, for example, at the origin it is reduced by about 30% at </a:t>
                </a:r>
                <a:r>
                  <a:rPr lang="en-US" sz="1200" i="0" kern="1200" smtClean="0">
                    <a:solidFill>
                      <a:schemeClr val="tx1"/>
                    </a:solidFill>
                    <a:latin typeface="+mn-lt"/>
                    <a:ea typeface="+mn-ea"/>
                    <a:cs typeface="+mn-cs"/>
                  </a:rPr>
                  <a:t>〖</a:t>
                </a:r>
                <a:r>
                  <a:rPr lang="en-US" sz="1200" i="0" kern="1200">
                    <a:solidFill>
                      <a:schemeClr val="tx1"/>
                    </a:solidFill>
                    <a:latin typeface="+mn-lt"/>
                    <a:ea typeface="+mn-ea"/>
                    <a:cs typeface="+mn-cs"/>
                  </a:rPr>
                  <a:t>𝜎 ̂┴ </a:t>
                </a:r>
                <a:r>
                  <a:rPr lang="en-US" sz="1200" i="0" kern="1200" smtClean="0">
                    <a:solidFill>
                      <a:schemeClr val="tx1"/>
                    </a:solidFill>
                    <a:latin typeface="+mn-lt"/>
                    <a:ea typeface="+mn-ea"/>
                    <a:cs typeface="+mn-cs"/>
                  </a:rPr>
                  <a:t>〗∕</a:t>
                </a:r>
                <a:r>
                  <a:rPr lang="en-US" sz="1200" i="0" kern="1200">
                    <a:solidFill>
                      <a:schemeClr val="tx1"/>
                    </a:solidFill>
                    <a:latin typeface="+mn-lt"/>
                    <a:ea typeface="+mn-ea"/>
                    <a:cs typeface="+mn-cs"/>
                  </a:rPr>
                  <a:t>√</a:t>
                </a:r>
                <a:r>
                  <a:rPr lang="en-US" sz="1200" i="0" kern="1200">
                    <a:solidFill>
                      <a:schemeClr val="tx1"/>
                    </a:solidFill>
                    <a:latin typeface="+mn-lt"/>
                    <a:ea typeface="+mn-ea"/>
                    <a:cs typeface="+mn-cs"/>
                  </a:rPr>
                  <a:t>2</a:t>
                </a:r>
                <a:r>
                  <a:rPr lang="en-US" dirty="0" smtClean="0"/>
                  <a:t> . On the other hand, when we extrapolate</a:t>
                </a:r>
                <a:r>
                  <a:rPr lang="en-US" baseline="0" dirty="0" smtClean="0"/>
                  <a:t> all the way to the vertex (1,1) we find that the noise is amplified to </a:t>
                </a:r>
                <a:r>
                  <a:rPr lang="en-US" sz="1200" i="0" kern="1200" smtClean="0">
                    <a:solidFill>
                      <a:schemeClr val="tx1"/>
                    </a:solidFill>
                    <a:latin typeface="+mn-lt"/>
                    <a:ea typeface="+mn-ea"/>
                    <a:cs typeface="+mn-cs"/>
                  </a:rPr>
                  <a:t>√</a:t>
                </a:r>
                <a:r>
                  <a:rPr lang="en-US" sz="1200" i="0" kern="1200">
                    <a:solidFill>
                      <a:schemeClr val="tx1"/>
                    </a:solidFill>
                    <a:latin typeface="+mn-lt"/>
                    <a:ea typeface="+mn-ea"/>
                    <a:cs typeface="+mn-cs"/>
                  </a:rPr>
                  <a:t>3 𝜎 ̂</a:t>
                </a:r>
                <a:r>
                  <a:rPr lang="en-US" dirty="0" smtClean="0"/>
                  <a:t> .</a:t>
                </a:r>
                <a:endParaRPr lang="en-US" dirty="0"/>
              </a:p>
            </p:txBody>
          </p:sp>
        </mc:Fallback>
      </mc:AlternateContent>
      <p:sp>
        <p:nvSpPr>
          <p:cNvPr id="4" name="Slide Number Placeholder 3"/>
          <p:cNvSpPr>
            <a:spLocks noGrp="1"/>
          </p:cNvSpPr>
          <p:nvPr>
            <p:ph type="sldNum" sz="quarter" idx="10"/>
          </p:nvPr>
        </p:nvSpPr>
        <p:spPr/>
        <p:txBody>
          <a:bodyPr/>
          <a:lstStyle/>
          <a:p>
            <a:fld id="{0C7536B0-355C-4DD7-845B-BABD41DDF2A5}" type="slidenum">
              <a:rPr lang="en-US" smtClean="0"/>
              <a:t>76</a:t>
            </a:fld>
            <a:endParaRPr lang="en-US"/>
          </a:p>
        </p:txBody>
      </p:sp>
    </p:spTree>
    <p:extLst>
      <p:ext uri="{BB962C8B-B14F-4D97-AF65-F5344CB8AC3E}">
        <p14:creationId xmlns:p14="http://schemas.microsoft.com/office/powerpoint/2010/main" val="4182719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None/>
                </a:pPr>
                <a:r>
                  <a:rPr lang="en-US" sz="1200" dirty="0"/>
                  <a:t>We first find the minimum value of the prediction variance by setting</a:t>
                </a:r>
                <a:r>
                  <a:rPr lang="en-US" sz="1200" baseline="0" dirty="0"/>
                  <a:t> to zero the derivative with respect to </a:t>
                </a:r>
                <a14:m>
                  <m:oMath xmlns:m="http://schemas.openxmlformats.org/officeDocument/2006/math">
                    <m:sSub>
                      <m:sSubPr>
                        <m:ctrlPr>
                          <a:rPr lang="en-US" i="1" smtClean="0">
                            <a:latin typeface="Cambria Math" panose="02040503050406030204" pitchFamily="18" charset="0"/>
                          </a:rPr>
                        </m:ctrlPr>
                      </m:sSubPr>
                      <m:e>
                        <m:r>
                          <a:rPr lang="en-US" i="1">
                            <a:latin typeface="Cambria Math"/>
                          </a:rPr>
                          <m:t>𝑥</m:t>
                        </m:r>
                      </m:e>
                      <m:sub>
                        <m:r>
                          <a:rPr lang="en-US">
                            <a:latin typeface="Cambria Math"/>
                          </a:rPr>
                          <m:t>1</m:t>
                        </m:r>
                      </m:sub>
                    </m:sSub>
                    <m:r>
                      <m:rPr>
                        <m:sty m:val="p"/>
                      </m:rPr>
                      <a:rPr lang="en-US" b="0" i="0" smtClean="0">
                        <a:latin typeface="Cambria Math"/>
                      </a:rPr>
                      <m:t>and</m:t>
                    </m:r>
                    <m:r>
                      <a:rPr lang="en-US" b="0" i="0" smtClean="0">
                        <a:latin typeface="Cambria Math"/>
                      </a:rPr>
                      <m:t> </m:t>
                    </m:r>
                    <m:sSub>
                      <m:sSubPr>
                        <m:ctrlPr>
                          <a:rPr lang="en-US" i="1">
                            <a:latin typeface="Cambria Math" panose="02040503050406030204" pitchFamily="18" charset="0"/>
                          </a:rPr>
                        </m:ctrlPr>
                      </m:sSubPr>
                      <m:e>
                        <m:r>
                          <a:rPr lang="en-US" i="1">
                            <a:latin typeface="Cambria Math"/>
                          </a:rPr>
                          <m:t>𝑥</m:t>
                        </m:r>
                      </m:e>
                      <m:sub>
                        <m:r>
                          <a:rPr lang="en-US">
                            <a:latin typeface="Cambria Math"/>
                          </a:rPr>
                          <m:t>2</m:t>
                        </m:r>
                      </m:sub>
                    </m:sSub>
                  </m:oMath>
                </a14:m>
                <a:r>
                  <a:rPr lang="en-US" sz="1200" dirty="0"/>
                  <a:t>. The</a:t>
                </a:r>
                <a:r>
                  <a:rPr lang="en-US" sz="1200" baseline="0" dirty="0"/>
                  <a:t> minimum  of </a:t>
                </a:r>
                <a14:m>
                  <m:oMath xmlns:m="http://schemas.openxmlformats.org/officeDocument/2006/math">
                    <m:sSub>
                      <m:sSubPr>
                        <m:ctrlPr>
                          <a:rPr lang="en-US" i="1" smtClean="0">
                            <a:latin typeface="Cambria Math" panose="02040503050406030204" pitchFamily="18" charset="0"/>
                          </a:rPr>
                        </m:ctrlPr>
                      </m:sSubPr>
                      <m:e>
                        <m:r>
                          <a:rPr lang="en-US" i="1">
                            <a:latin typeface="Cambria Math"/>
                          </a:rPr>
                          <m:t>𝑠</m:t>
                        </m:r>
                      </m:e>
                      <m:sub>
                        <m:r>
                          <a:rPr lang="en-US" i="1">
                            <a:latin typeface="Cambria Math"/>
                          </a:rPr>
                          <m:t>𝑦</m:t>
                        </m:r>
                      </m:sub>
                    </m:sSub>
                    <m:r>
                      <a:rPr lang="en-US" sz="1000" i="0" kern="1200">
                        <a:solidFill>
                          <a:schemeClr val="tx1"/>
                        </a:solidFill>
                        <a:latin typeface="Cambria Math"/>
                        <a:ea typeface="+mn-ea"/>
                        <a:cs typeface="+mn-cs"/>
                      </a:rPr>
                      <m:t>=</m:t>
                    </m:r>
                    <m:f>
                      <m:fPr>
                        <m:ctrlPr>
                          <a:rPr lang="en-US" sz="1000" i="1" kern="1200">
                            <a:solidFill>
                              <a:schemeClr val="tx1"/>
                            </a:solidFill>
                            <a:latin typeface="Cambria Math" panose="02040503050406030204" pitchFamily="18" charset="0"/>
                            <a:ea typeface="+mn-ea"/>
                            <a:cs typeface="+mn-cs"/>
                          </a:rPr>
                        </m:ctrlPr>
                      </m:fPr>
                      <m:num>
                        <m:r>
                          <a:rPr lang="en-US" sz="1000" i="0" kern="1200">
                            <a:solidFill>
                              <a:schemeClr val="tx1"/>
                            </a:solidFill>
                            <a:latin typeface="Cambria Math"/>
                            <a:ea typeface="+mn-ea"/>
                            <a:cs typeface="+mn-cs"/>
                          </a:rPr>
                          <m:t>1</m:t>
                        </m:r>
                      </m:num>
                      <m:den>
                        <m:rad>
                          <m:radPr>
                            <m:degHide m:val="on"/>
                            <m:ctrlPr>
                              <a:rPr lang="en-US" sz="1000" i="1" kern="1200">
                                <a:solidFill>
                                  <a:schemeClr val="tx1"/>
                                </a:solidFill>
                                <a:latin typeface="Cambria Math" panose="02040503050406030204" pitchFamily="18" charset="0"/>
                                <a:ea typeface="+mn-ea"/>
                                <a:cs typeface="+mn-cs"/>
                              </a:rPr>
                            </m:ctrlPr>
                          </m:radPr>
                          <m:deg/>
                          <m:e>
                            <m:r>
                              <a:rPr lang="en-US" sz="1000" i="0" kern="1200">
                                <a:solidFill>
                                  <a:schemeClr val="tx1"/>
                                </a:solidFill>
                                <a:latin typeface="Cambria Math"/>
                                <a:ea typeface="+mn-ea"/>
                                <a:cs typeface="+mn-cs"/>
                              </a:rPr>
                              <m:t>3</m:t>
                            </m:r>
                          </m:e>
                        </m:rad>
                      </m:den>
                    </m:f>
                    <m:acc>
                      <m:accPr>
                        <m:chr m:val="̂"/>
                        <m:ctrlPr>
                          <a:rPr lang="en-US" sz="1000" i="1" kern="1200">
                            <a:solidFill>
                              <a:schemeClr val="tx1"/>
                            </a:solidFill>
                            <a:latin typeface="Cambria Math" panose="02040503050406030204" pitchFamily="18" charset="0"/>
                            <a:ea typeface="+mn-ea"/>
                            <a:cs typeface="+mn-cs"/>
                          </a:rPr>
                        </m:ctrlPr>
                      </m:accPr>
                      <m:e>
                        <m:r>
                          <a:rPr lang="en-US" sz="1000" i="1" kern="1200">
                            <a:solidFill>
                              <a:schemeClr val="tx1"/>
                            </a:solidFill>
                            <a:latin typeface="Cambria Math"/>
                            <a:ea typeface="+mn-ea"/>
                            <a:cs typeface="+mn-cs"/>
                          </a:rPr>
                          <m:t>𝜎</m:t>
                        </m:r>
                      </m:e>
                    </m:acc>
                  </m:oMath>
                </a14:m>
                <a:r>
                  <a:rPr lang="en-US" sz="1200" dirty="0"/>
                  <a:t>, is found at </a:t>
                </a:r>
                <a14:m>
                  <m:oMath xmlns:m="http://schemas.openxmlformats.org/officeDocument/2006/math">
                    <m:sSub>
                      <m:sSubPr>
                        <m:ctrlPr>
                          <a:rPr lang="en-US" sz="1200" i="1" kern="1200" smtClean="0">
                            <a:solidFill>
                              <a:schemeClr val="tx1"/>
                            </a:solidFill>
                            <a:latin typeface="Cambria Math" panose="02040503050406030204" pitchFamily="18" charset="0"/>
                            <a:ea typeface="+mn-ea"/>
                            <a:cs typeface="+mn-cs"/>
                          </a:rPr>
                        </m:ctrlPr>
                      </m:sSubPr>
                      <m:e>
                        <m:r>
                          <a:rPr lang="en-US" sz="1200" i="1" kern="1200">
                            <a:solidFill>
                              <a:schemeClr val="tx1"/>
                            </a:solidFill>
                            <a:latin typeface="Cambria Math"/>
                            <a:ea typeface="+mn-ea"/>
                            <a:cs typeface="+mn-cs"/>
                          </a:rPr>
                          <m:t>𝑥</m:t>
                        </m:r>
                      </m:e>
                      <m:sub>
                        <m:r>
                          <a:rPr lang="en-US" sz="1200" i="0" kern="1200">
                            <a:solidFill>
                              <a:schemeClr val="tx1"/>
                            </a:solidFill>
                            <a:latin typeface="Cambria Math"/>
                            <a:ea typeface="+mn-ea"/>
                            <a:cs typeface="+mn-cs"/>
                          </a:rPr>
                          <m:t>1</m:t>
                        </m:r>
                      </m:sub>
                    </m:sSub>
                    <m:r>
                      <a:rPr lang="en-US" sz="1200" i="0" kern="1200">
                        <a:solidFill>
                          <a:schemeClr val="tx1"/>
                        </a:solidFill>
                        <a:latin typeface="Cambria Math"/>
                        <a:ea typeface="+mn-ea"/>
                        <a:cs typeface="+mn-cs"/>
                      </a:rPr>
                      <m:t>=</m:t>
                    </m:r>
                    <m:sSub>
                      <m:sSubPr>
                        <m:ctrlPr>
                          <a:rPr lang="en-US" sz="1200" i="1" kern="1200">
                            <a:solidFill>
                              <a:schemeClr val="tx1"/>
                            </a:solidFill>
                            <a:latin typeface="Cambria Math" panose="02040503050406030204" pitchFamily="18" charset="0"/>
                            <a:ea typeface="+mn-ea"/>
                            <a:cs typeface="+mn-cs"/>
                          </a:rPr>
                        </m:ctrlPr>
                      </m:sSubPr>
                      <m:e>
                        <m:r>
                          <a:rPr lang="en-US" sz="1200" i="1" kern="1200">
                            <a:solidFill>
                              <a:schemeClr val="tx1"/>
                            </a:solidFill>
                            <a:latin typeface="Cambria Math"/>
                            <a:ea typeface="+mn-ea"/>
                            <a:cs typeface="+mn-cs"/>
                          </a:rPr>
                          <m:t>𝑥</m:t>
                        </m:r>
                      </m:e>
                      <m:sub>
                        <m:r>
                          <a:rPr lang="en-US" sz="1200" i="0" kern="1200">
                            <a:solidFill>
                              <a:schemeClr val="tx1"/>
                            </a:solidFill>
                            <a:latin typeface="Cambria Math"/>
                            <a:ea typeface="+mn-ea"/>
                            <a:cs typeface="+mn-cs"/>
                          </a:rPr>
                          <m:t>2</m:t>
                        </m:r>
                      </m:sub>
                    </m:sSub>
                    <m:r>
                      <a:rPr lang="en-US" sz="1200" i="0" kern="1200">
                        <a:solidFill>
                          <a:schemeClr val="tx1"/>
                        </a:solidFill>
                        <a:latin typeface="Cambria Math"/>
                        <a:ea typeface="+mn-ea"/>
                        <a:cs typeface="+mn-cs"/>
                      </a:rPr>
                      <m:t>=−</m:t>
                    </m:r>
                    <m:f>
                      <m:fPr>
                        <m:ctrlPr>
                          <a:rPr lang="en-US" sz="1200" i="1" kern="1200">
                            <a:solidFill>
                              <a:schemeClr val="tx1"/>
                            </a:solidFill>
                            <a:latin typeface="Cambria Math" panose="02040503050406030204" pitchFamily="18" charset="0"/>
                            <a:ea typeface="+mn-ea"/>
                            <a:cs typeface="+mn-cs"/>
                          </a:rPr>
                        </m:ctrlPr>
                      </m:fPr>
                      <m:num>
                        <m:r>
                          <a:rPr lang="en-US" sz="1200" i="0" kern="1200">
                            <a:solidFill>
                              <a:schemeClr val="tx1"/>
                            </a:solidFill>
                            <a:latin typeface="Cambria Math"/>
                            <a:ea typeface="+mn-ea"/>
                            <a:cs typeface="+mn-cs"/>
                          </a:rPr>
                          <m:t>1</m:t>
                        </m:r>
                      </m:num>
                      <m:den>
                        <m:r>
                          <a:rPr lang="en-US" sz="1200" i="0" kern="1200">
                            <a:solidFill>
                              <a:schemeClr val="tx1"/>
                            </a:solidFill>
                            <a:latin typeface="Cambria Math"/>
                            <a:ea typeface="+mn-ea"/>
                            <a:cs typeface="+mn-cs"/>
                          </a:rPr>
                          <m:t>3</m:t>
                        </m:r>
                      </m:den>
                    </m:f>
                  </m:oMath>
                </a14:m>
                <a:r>
                  <a:rPr lang="en-US" sz="1200" dirty="0"/>
                  <a:t>, </a:t>
                </a:r>
                <a:r>
                  <a:rPr lang="en-US" dirty="0"/>
                  <a:t>which is a special point in the triangle (?). At that point the standard error is reduced by more than 40% compared to the noise in the data. The </a:t>
                </a:r>
                <a:r>
                  <a:rPr lang="en-US" dirty="0" err="1"/>
                  <a:t>countours</a:t>
                </a:r>
                <a:r>
                  <a:rPr lang="en-US" dirty="0"/>
                  <a:t> of the prediction variance are sketched with the following </a:t>
                </a:r>
                <a:r>
                  <a:rPr lang="en-US" dirty="0" err="1"/>
                  <a:t>Matlab</a:t>
                </a:r>
                <a:r>
                  <a:rPr lang="en-US" dirty="0"/>
                  <a:t> sequence.</a:t>
                </a:r>
                <a:endParaRPr lang="en-US" sz="1200" dirty="0"/>
              </a:p>
              <a:p>
                <a:pPr marL="0" indent="0">
                  <a:buNone/>
                </a:pPr>
                <a:endParaRPr lang="en-US" sz="1200" dirty="0"/>
              </a:p>
              <a:p>
                <a:pPr marL="0" indent="0">
                  <a:buNone/>
                </a:pPr>
                <a:r>
                  <a:rPr lang="en-US" sz="1200" dirty="0"/>
                  <a:t>x=[-1 -1 1]; y=[-1 1 -1];</a:t>
                </a:r>
              </a:p>
              <a:p>
                <a:pPr marL="0" indent="0">
                  <a:buNone/>
                </a:pPr>
                <a:r>
                  <a:rPr lang="en-US" sz="1200" dirty="0"/>
                  <a:t>[X,Y]=</a:t>
                </a:r>
                <a:r>
                  <a:rPr lang="en-US" sz="1200" dirty="0" err="1"/>
                  <a:t>meshgrid</a:t>
                </a:r>
                <a:r>
                  <a:rPr lang="en-US" sz="1200" dirty="0"/>
                  <a:t>(-1:0.1:1, -1:0.1:1);</a:t>
                </a:r>
              </a:p>
              <a:p>
                <a:pPr marL="0" indent="0">
                  <a:buNone/>
                </a:pPr>
                <a:r>
                  <a:rPr lang="es-ES" sz="1200" dirty="0"/>
                  <a:t>Z=</a:t>
                </a:r>
                <a:r>
                  <a:rPr lang="es-ES" sz="1200" dirty="0" err="1"/>
                  <a:t>sqrt</a:t>
                </a:r>
                <a:r>
                  <a:rPr lang="es-ES" sz="1200" dirty="0"/>
                  <a:t>(0.5*(1+X+Y+X.^2+Y.^2+X.*Y));</a:t>
                </a:r>
                <a:endParaRPr lang="en-US" sz="1200" dirty="0"/>
              </a:p>
              <a:p>
                <a:pPr marL="0" indent="0">
                  <a:buNone/>
                </a:pPr>
                <a:r>
                  <a:rPr lang="en-US" sz="1200" dirty="0"/>
                  <a:t>v=</a:t>
                </a:r>
                <a:r>
                  <a:rPr lang="en-US" sz="1200" dirty="0" err="1"/>
                  <a:t>linspace</a:t>
                </a:r>
                <a:r>
                  <a:rPr lang="en-US" sz="1200" dirty="0"/>
                  <a:t>(0.6,1.8,7)</a:t>
                </a:r>
              </a:p>
              <a:p>
                <a:pPr marL="0" indent="0">
                  <a:buNone/>
                </a:pPr>
                <a:r>
                  <a:rPr lang="en-US" sz="1200" dirty="0"/>
                  <a:t>scatter(</a:t>
                </a:r>
                <a:r>
                  <a:rPr lang="en-US" sz="1200" dirty="0" err="1"/>
                  <a:t>x,y,'filled</a:t>
                </a:r>
                <a:r>
                  <a:rPr lang="en-US" sz="1200" dirty="0"/>
                  <a:t>'); grid on; hold on</a:t>
                </a:r>
              </a:p>
              <a:p>
                <a:pPr marL="0" indent="0">
                  <a:buNone/>
                </a:pPr>
                <a:r>
                  <a:rPr lang="en-US" sz="1200" dirty="0"/>
                  <a:t>[</a:t>
                </a:r>
                <a:r>
                  <a:rPr lang="en-US" sz="1200" dirty="0" err="1"/>
                  <a:t>C,h</a:t>
                </a:r>
                <a:r>
                  <a:rPr lang="en-US" sz="1200" dirty="0"/>
                  <a:t>]=contour(</a:t>
                </a:r>
                <a:r>
                  <a:rPr lang="en-US" sz="1200" dirty="0" err="1"/>
                  <a:t>X,Y,Z,v</a:t>
                </a:r>
                <a:r>
                  <a:rPr lang="en-US" sz="1200" dirty="0"/>
                  <a:t>); </a:t>
                </a:r>
                <a:r>
                  <a:rPr lang="en-US" sz="1200" dirty="0" err="1"/>
                  <a:t>clabel</a:t>
                </a:r>
                <a:r>
                  <a:rPr lang="en-US" sz="1200" dirty="0"/>
                  <a:t>(</a:t>
                </a:r>
                <a:r>
                  <a:rPr lang="en-US" sz="1200" dirty="0" err="1"/>
                  <a:t>C,h</a:t>
                </a:r>
                <a:r>
                  <a:rPr lang="en-US" sz="1200" dirty="0"/>
                  <a:t>)</a:t>
                </a:r>
              </a:p>
              <a:p>
                <a:endParaRPr lang="en-US" dirty="0"/>
              </a:p>
            </p:txBody>
          </p:sp>
        </mc:Choice>
        <mc:Fallback xmlns="">
          <p:sp>
            <p:nvSpPr>
              <p:cNvPr id="3" name="Notes Placeholder 2"/>
              <p:cNvSpPr>
                <a:spLocks noGrp="1"/>
              </p:cNvSpPr>
              <p:nvPr>
                <p:ph type="body" idx="1"/>
              </p:nvPr>
            </p:nvSpPr>
            <p:spPr/>
            <p:txBody>
              <a:bodyPr/>
              <a:lstStyle/>
              <a:p>
                <a:pPr marL="0" indent="0">
                  <a:buNone/>
                </a:pPr>
                <a:r>
                  <a:rPr lang="en-US" sz="1200" dirty="0" smtClean="0"/>
                  <a:t>We first find the minimum value of the prediction variance by setting</a:t>
                </a:r>
                <a:r>
                  <a:rPr lang="en-US" sz="1200" baseline="0" dirty="0" smtClean="0"/>
                  <a:t> to zero the derivative with respect to </a:t>
                </a:r>
                <a:r>
                  <a:rPr lang="en-US" i="0">
                    <a:latin typeface="Cambria Math"/>
                  </a:rPr>
                  <a:t>𝑥</a:t>
                </a:r>
                <a:r>
                  <a:rPr lang="en-US" i="0" smtClean="0">
                    <a:latin typeface="Cambria Math"/>
                  </a:rPr>
                  <a:t>_</a:t>
                </a:r>
                <a:r>
                  <a:rPr lang="en-US" i="0">
                    <a:latin typeface="Cambria Math"/>
                  </a:rPr>
                  <a:t>1</a:t>
                </a:r>
                <a:r>
                  <a:rPr lang="en-US" b="0" i="0" smtClean="0">
                    <a:latin typeface="Cambria Math"/>
                  </a:rPr>
                  <a:t> and </a:t>
                </a:r>
                <a:r>
                  <a:rPr lang="en-US" i="0">
                    <a:latin typeface="Cambria Math"/>
                  </a:rPr>
                  <a:t>𝑥_2</a:t>
                </a:r>
                <a:r>
                  <a:rPr lang="en-US" sz="1200" dirty="0" smtClean="0"/>
                  <a:t>. The</a:t>
                </a:r>
                <a:r>
                  <a:rPr lang="en-US" sz="1200" baseline="0" dirty="0" smtClean="0"/>
                  <a:t> minimum  of </a:t>
                </a:r>
                <a:r>
                  <a:rPr lang="en-US" i="0">
                    <a:latin typeface="Cambria Math"/>
                  </a:rPr>
                  <a:t>𝑠</a:t>
                </a:r>
                <a:r>
                  <a:rPr lang="en-US" i="0" smtClean="0">
                    <a:latin typeface="Cambria Math"/>
                  </a:rPr>
                  <a:t>_</a:t>
                </a:r>
                <a:r>
                  <a:rPr lang="en-US" i="0">
                    <a:latin typeface="Cambria Math"/>
                  </a:rPr>
                  <a:t>𝑦</a:t>
                </a:r>
                <a:r>
                  <a:rPr lang="en-US" sz="1000" i="0" kern="1200">
                    <a:solidFill>
                      <a:schemeClr val="tx1"/>
                    </a:solidFill>
                    <a:latin typeface="+mn-lt"/>
                    <a:ea typeface="+mn-ea"/>
                    <a:cs typeface="+mn-cs"/>
                  </a:rPr>
                  <a:t>=1/√3 𝜎 ̂</a:t>
                </a:r>
                <a:r>
                  <a:rPr lang="en-US" sz="1200" dirty="0" smtClean="0"/>
                  <a:t>, is found at </a:t>
                </a:r>
                <a:r>
                  <a:rPr lang="en-US" sz="1200" i="0" kern="1200">
                    <a:solidFill>
                      <a:schemeClr val="tx1"/>
                    </a:solidFill>
                    <a:latin typeface="+mn-lt"/>
                    <a:ea typeface="+mn-ea"/>
                    <a:cs typeface="+mn-cs"/>
                  </a:rPr>
                  <a:t>𝑥</a:t>
                </a:r>
                <a:r>
                  <a:rPr lang="en-US" sz="1200" i="0" kern="1200" smtClean="0">
                    <a:solidFill>
                      <a:schemeClr val="tx1"/>
                    </a:solidFill>
                    <a:latin typeface="+mn-lt"/>
                    <a:ea typeface="+mn-ea"/>
                    <a:cs typeface="+mn-cs"/>
                  </a:rPr>
                  <a:t>_</a:t>
                </a:r>
                <a:r>
                  <a:rPr lang="en-US" sz="1200" i="0" kern="1200">
                    <a:solidFill>
                      <a:schemeClr val="tx1"/>
                    </a:solidFill>
                    <a:latin typeface="+mn-lt"/>
                    <a:ea typeface="+mn-ea"/>
                    <a:cs typeface="+mn-cs"/>
                  </a:rPr>
                  <a:t>1=𝑥_2=−1/3</a:t>
                </a:r>
                <a:r>
                  <a:rPr lang="en-US" sz="1200" dirty="0" smtClean="0"/>
                  <a:t>, </a:t>
                </a:r>
                <a:r>
                  <a:rPr lang="en-US" dirty="0" smtClean="0"/>
                  <a:t>which is a special point in the triangle (?). At that point the standard error is reduced by more than 40% compared to the noise in the data. The </a:t>
                </a:r>
                <a:r>
                  <a:rPr lang="en-US" dirty="0" err="1" smtClean="0"/>
                  <a:t>countours</a:t>
                </a:r>
                <a:r>
                  <a:rPr lang="en-US" dirty="0" smtClean="0"/>
                  <a:t> of the prediction variance are sketched with the following </a:t>
                </a:r>
                <a:r>
                  <a:rPr lang="en-US" dirty="0" err="1" smtClean="0"/>
                  <a:t>Matlab</a:t>
                </a:r>
                <a:r>
                  <a:rPr lang="en-US" dirty="0" smtClean="0"/>
                  <a:t> sequence.</a:t>
                </a:r>
                <a:endParaRPr lang="en-US" sz="1200" dirty="0" smtClean="0"/>
              </a:p>
              <a:p>
                <a:pPr marL="0" indent="0">
                  <a:buNone/>
                </a:pPr>
                <a:endParaRPr lang="en-US" sz="1200" dirty="0" smtClean="0"/>
              </a:p>
              <a:p>
                <a:pPr marL="0" indent="0">
                  <a:buNone/>
                </a:pPr>
                <a:r>
                  <a:rPr lang="en-US" sz="1200" dirty="0" smtClean="0"/>
                  <a:t>x=[-1 -1 1]; y=[-1 1 -1];</a:t>
                </a:r>
              </a:p>
              <a:p>
                <a:pPr marL="0" indent="0">
                  <a:buNone/>
                </a:pPr>
                <a:r>
                  <a:rPr lang="en-US" sz="1200" dirty="0" smtClean="0"/>
                  <a:t>[X,Y]=</a:t>
                </a:r>
                <a:r>
                  <a:rPr lang="en-US" sz="1200" dirty="0" err="1" smtClean="0"/>
                  <a:t>meshgrid</a:t>
                </a:r>
                <a:r>
                  <a:rPr lang="en-US" sz="1200" dirty="0" smtClean="0"/>
                  <a:t>(-1:0.1:1, -1:0.1:1);</a:t>
                </a:r>
              </a:p>
              <a:p>
                <a:pPr marL="0" indent="0">
                  <a:buNone/>
                </a:pPr>
                <a:r>
                  <a:rPr lang="es-ES" sz="1200" dirty="0" smtClean="0"/>
                  <a:t>Z=</a:t>
                </a:r>
                <a:r>
                  <a:rPr lang="es-ES" sz="1200" dirty="0" err="1" smtClean="0"/>
                  <a:t>sqrt</a:t>
                </a:r>
                <a:r>
                  <a:rPr lang="es-ES" sz="1200" dirty="0" smtClean="0"/>
                  <a:t>(0.5*(1+X+Y+X.^2+Y.^2+X.*Y));</a:t>
                </a:r>
                <a:endParaRPr lang="en-US" sz="1200" dirty="0" smtClean="0"/>
              </a:p>
              <a:p>
                <a:pPr marL="0" indent="0">
                  <a:buNone/>
                </a:pPr>
                <a:r>
                  <a:rPr lang="en-US" sz="1200" dirty="0" smtClean="0"/>
                  <a:t>v=</a:t>
                </a:r>
                <a:r>
                  <a:rPr lang="en-US" sz="1200" dirty="0" err="1" smtClean="0"/>
                  <a:t>linspace</a:t>
                </a:r>
                <a:r>
                  <a:rPr lang="en-US" sz="1200" dirty="0" smtClean="0"/>
                  <a:t>(0.6,1.8,7)</a:t>
                </a:r>
              </a:p>
              <a:p>
                <a:pPr marL="0" indent="0">
                  <a:buNone/>
                </a:pPr>
                <a:r>
                  <a:rPr lang="en-US" sz="1200" dirty="0" smtClean="0"/>
                  <a:t>scatter(</a:t>
                </a:r>
                <a:r>
                  <a:rPr lang="en-US" sz="1200" dirty="0" err="1" smtClean="0"/>
                  <a:t>x,y,'filled</a:t>
                </a:r>
                <a:r>
                  <a:rPr lang="en-US" sz="1200" dirty="0" smtClean="0"/>
                  <a:t>'); grid on; hold on</a:t>
                </a:r>
              </a:p>
              <a:p>
                <a:pPr marL="0" indent="0">
                  <a:buNone/>
                </a:pPr>
                <a:r>
                  <a:rPr lang="en-US" sz="1200" dirty="0" smtClean="0"/>
                  <a:t>[</a:t>
                </a:r>
                <a:r>
                  <a:rPr lang="en-US" sz="1200" dirty="0" err="1" smtClean="0"/>
                  <a:t>C,h</a:t>
                </a:r>
                <a:r>
                  <a:rPr lang="en-US" sz="1200" dirty="0" smtClean="0"/>
                  <a:t>]=contour(</a:t>
                </a:r>
                <a:r>
                  <a:rPr lang="en-US" sz="1200" dirty="0" err="1" smtClean="0"/>
                  <a:t>X,Y,Z,v</a:t>
                </a:r>
                <a:r>
                  <a:rPr lang="en-US" sz="1200" dirty="0" smtClean="0"/>
                  <a:t>); </a:t>
                </a:r>
                <a:r>
                  <a:rPr lang="en-US" sz="1200" dirty="0" err="1" smtClean="0"/>
                  <a:t>clabel</a:t>
                </a:r>
                <a:r>
                  <a:rPr lang="en-US" sz="1200" dirty="0" smtClean="0"/>
                  <a:t>(</a:t>
                </a:r>
                <a:r>
                  <a:rPr lang="en-US" sz="1200" dirty="0" err="1" smtClean="0"/>
                  <a:t>C,h</a:t>
                </a:r>
                <a:r>
                  <a:rPr lang="en-US" sz="1200" dirty="0" smtClean="0"/>
                  <a:t>)</a:t>
                </a:r>
              </a:p>
              <a:p>
                <a:endParaRPr lang="en-US" dirty="0"/>
              </a:p>
            </p:txBody>
          </p:sp>
        </mc:Fallback>
      </mc:AlternateContent>
      <p:sp>
        <p:nvSpPr>
          <p:cNvPr id="4" name="Slide Number Placeholder 3"/>
          <p:cNvSpPr>
            <a:spLocks noGrp="1"/>
          </p:cNvSpPr>
          <p:nvPr>
            <p:ph type="sldNum" sz="quarter" idx="10"/>
          </p:nvPr>
        </p:nvSpPr>
        <p:spPr/>
        <p:txBody>
          <a:bodyPr/>
          <a:lstStyle/>
          <a:p>
            <a:fld id="{0C7536B0-355C-4DD7-845B-BABD41DDF2A5}" type="slidenum">
              <a:rPr lang="en-US" smtClean="0"/>
              <a:t>77</a:t>
            </a:fld>
            <a:endParaRPr lang="en-US"/>
          </a:p>
        </p:txBody>
      </p:sp>
    </p:spTree>
    <p:extLst>
      <p:ext uri="{BB962C8B-B14F-4D97-AF65-F5344CB8AC3E}">
        <p14:creationId xmlns:p14="http://schemas.microsoft.com/office/powerpoint/2010/main" val="2402620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We now consider the case where we have data at all four vertices. This time the polynomial will not necessarily fit the data (four data points and only three coefficients), and we will be able to estimate the noise from the data. The calculation now gives us that the prediction variance is equal to </a:t>
                </a:r>
                <a14:m>
                  <m:oMath xmlns:m="http://schemas.openxmlformats.org/officeDocument/2006/math">
                    <m:d>
                      <m:dPr>
                        <m:begChr m:val=""/>
                        <m:ctrlPr>
                          <a:rPr lang="en-US" sz="1200" i="1" kern="1200" smtClean="0">
                            <a:solidFill>
                              <a:schemeClr val="tx1"/>
                            </a:solidFill>
                            <a:latin typeface="Cambria Math" panose="02040503050406030204" pitchFamily="18" charset="0"/>
                            <a:ea typeface="+mn-ea"/>
                            <a:cs typeface="+mn-cs"/>
                          </a:rPr>
                        </m:ctrlPr>
                      </m:dPr>
                      <m:e>
                        <m:r>
                          <a:rPr lang="en-US" sz="1200" kern="1200">
                            <a:solidFill>
                              <a:schemeClr val="tx1"/>
                            </a:solidFill>
                            <a:latin typeface="Cambria Math"/>
                            <a:ea typeface="+mn-ea"/>
                            <a:cs typeface="+mn-cs"/>
                          </a:rPr>
                          <m:t>0.25</m:t>
                        </m:r>
                        <m:sSup>
                          <m:sSupPr>
                            <m:ctrlPr>
                              <a:rPr lang="en-US" i="1">
                                <a:latin typeface="Cambria Math" panose="02040503050406030204" pitchFamily="18" charset="0"/>
                              </a:rPr>
                            </m:ctrlPr>
                          </m:sSupPr>
                          <m:e>
                            <m:r>
                              <a:rPr lang="en-US" i="1">
                                <a:latin typeface="Cambria Math"/>
                              </a:rPr>
                              <m:t>𝜎</m:t>
                            </m:r>
                          </m:e>
                          <m:sup>
                            <m:r>
                              <a:rPr lang="en-US">
                                <a:latin typeface="Cambria Math"/>
                              </a:rPr>
                              <m:t>2</m:t>
                            </m:r>
                          </m:sup>
                        </m:sSup>
                        <m:r>
                          <a:rPr lang="en-US" sz="1200" i="0" kern="1200">
                            <a:solidFill>
                              <a:schemeClr val="tx1"/>
                            </a:solidFill>
                            <a:latin typeface="Cambria Math"/>
                            <a:ea typeface="+mn-ea"/>
                            <a:cs typeface="+mn-cs"/>
                          </a:rPr>
                          <m:t>(1+</m:t>
                        </m:r>
                        <m:sSubSup>
                          <m:sSubSupPr>
                            <m:ctrlPr>
                              <a:rPr lang="en-US" sz="1200" i="1" kern="1200">
                                <a:solidFill>
                                  <a:schemeClr val="tx1"/>
                                </a:solidFill>
                                <a:latin typeface="Cambria Math" panose="02040503050406030204" pitchFamily="18" charset="0"/>
                                <a:ea typeface="+mn-ea"/>
                                <a:cs typeface="+mn-cs"/>
                              </a:rPr>
                            </m:ctrlPr>
                          </m:sSubSupPr>
                          <m:e>
                            <m:r>
                              <a:rPr lang="en-US" sz="1200" i="1" kern="1200">
                                <a:solidFill>
                                  <a:schemeClr val="tx1"/>
                                </a:solidFill>
                                <a:latin typeface="Cambria Math"/>
                                <a:ea typeface="+mn-ea"/>
                                <a:cs typeface="+mn-cs"/>
                              </a:rPr>
                              <m:t>𝑥</m:t>
                            </m:r>
                          </m:e>
                          <m:sub>
                            <m:r>
                              <a:rPr lang="en-US" sz="1200" i="0" kern="1200">
                                <a:solidFill>
                                  <a:schemeClr val="tx1"/>
                                </a:solidFill>
                                <a:latin typeface="Cambria Math"/>
                                <a:ea typeface="+mn-ea"/>
                                <a:cs typeface="+mn-cs"/>
                              </a:rPr>
                              <m:t>1</m:t>
                            </m:r>
                          </m:sub>
                          <m:sup>
                            <m:r>
                              <a:rPr lang="en-US" sz="1200" i="0" kern="1200">
                                <a:solidFill>
                                  <a:schemeClr val="tx1"/>
                                </a:solidFill>
                                <a:latin typeface="Cambria Math"/>
                                <a:ea typeface="+mn-ea"/>
                                <a:cs typeface="+mn-cs"/>
                              </a:rPr>
                              <m:t>2</m:t>
                            </m:r>
                          </m:sup>
                        </m:sSubSup>
                        <m:r>
                          <a:rPr lang="en-US" sz="1200" i="0" kern="1200">
                            <a:solidFill>
                              <a:schemeClr val="tx1"/>
                            </a:solidFill>
                            <a:latin typeface="Cambria Math"/>
                            <a:ea typeface="+mn-ea"/>
                            <a:cs typeface="+mn-cs"/>
                          </a:rPr>
                          <m:t>+</m:t>
                        </m:r>
                        <m:sSubSup>
                          <m:sSubSupPr>
                            <m:ctrlPr>
                              <a:rPr lang="en-US" sz="1200" i="1" kern="1200">
                                <a:solidFill>
                                  <a:schemeClr val="tx1"/>
                                </a:solidFill>
                                <a:latin typeface="Cambria Math" panose="02040503050406030204" pitchFamily="18" charset="0"/>
                                <a:ea typeface="+mn-ea"/>
                                <a:cs typeface="+mn-cs"/>
                              </a:rPr>
                            </m:ctrlPr>
                          </m:sSubSupPr>
                          <m:e>
                            <m:r>
                              <a:rPr lang="en-US" sz="1200" i="1" kern="1200">
                                <a:solidFill>
                                  <a:schemeClr val="tx1"/>
                                </a:solidFill>
                                <a:latin typeface="Cambria Math"/>
                                <a:ea typeface="+mn-ea"/>
                                <a:cs typeface="+mn-cs"/>
                              </a:rPr>
                              <m:t>𝑥</m:t>
                            </m:r>
                          </m:e>
                          <m:sub>
                            <m:r>
                              <a:rPr lang="en-US" sz="1200" i="0" kern="1200">
                                <a:solidFill>
                                  <a:schemeClr val="tx1"/>
                                </a:solidFill>
                                <a:latin typeface="Cambria Math"/>
                                <a:ea typeface="+mn-ea"/>
                                <a:cs typeface="+mn-cs"/>
                              </a:rPr>
                              <m:t>2</m:t>
                            </m:r>
                          </m:sub>
                          <m:sup>
                            <m:r>
                              <a:rPr lang="en-US" sz="1200" i="0" kern="1200">
                                <a:solidFill>
                                  <a:schemeClr val="tx1"/>
                                </a:solidFill>
                                <a:latin typeface="Cambria Math"/>
                                <a:ea typeface="+mn-ea"/>
                                <a:cs typeface="+mn-cs"/>
                              </a:rPr>
                              <m:t>2</m:t>
                            </m:r>
                          </m:sup>
                        </m:sSubSup>
                      </m:e>
                    </m:d>
                  </m:oMath>
                </a14:m>
                <a:r>
                  <a:rPr lang="en-US" dirty="0"/>
                  <a:t>. With four data and three coefficients there is some noise filtering even at the data points, with the standard error at the vertices being </a:t>
                </a:r>
                <a14:m>
                  <m:oMath xmlns:m="http://schemas.openxmlformats.org/officeDocument/2006/math">
                    <m:sSub>
                      <m:sSubPr>
                        <m:ctrlPr>
                          <a:rPr lang="en-US" i="1">
                            <a:latin typeface="Cambria Math" panose="02040503050406030204" pitchFamily="18" charset="0"/>
                          </a:rPr>
                        </m:ctrlPr>
                      </m:sSubPr>
                      <m:e>
                        <m:r>
                          <a:rPr lang="en-US" i="1">
                            <a:latin typeface="Cambria Math"/>
                          </a:rPr>
                          <m:t>𝑠</m:t>
                        </m:r>
                      </m:e>
                      <m:sub>
                        <m:r>
                          <a:rPr lang="en-US" i="1">
                            <a:latin typeface="Cambria Math"/>
                          </a:rPr>
                          <m:t>𝑦</m:t>
                        </m:r>
                      </m:sub>
                    </m:sSub>
                    <m:r>
                      <a:rPr lang="en-US">
                        <a:latin typeface="Cambria Math"/>
                      </a:rPr>
                      <m:t>=</m:t>
                    </m:r>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a:latin typeface="Cambria Math"/>
                              </a:rPr>
                              <m:t>3</m:t>
                            </m:r>
                          </m:e>
                        </m:rad>
                      </m:num>
                      <m:den>
                        <m:r>
                          <a:rPr lang="en-US">
                            <a:latin typeface="Cambria Math"/>
                          </a:rPr>
                          <m:t>2</m:t>
                        </m:r>
                      </m:den>
                    </m:f>
                    <m:acc>
                      <m:accPr>
                        <m:chr m:val="̂"/>
                        <m:ctrlPr>
                          <a:rPr lang="en-US" i="1">
                            <a:latin typeface="Cambria Math" panose="02040503050406030204" pitchFamily="18" charset="0"/>
                          </a:rPr>
                        </m:ctrlPr>
                      </m:accPr>
                      <m:e>
                        <m:r>
                          <a:rPr lang="en-US" i="1">
                            <a:latin typeface="Cambria Math"/>
                          </a:rPr>
                          <m:t>𝜎</m:t>
                        </m:r>
                      </m:e>
                    </m:acc>
                  </m:oMath>
                </a14:m>
                <a:r>
                  <a:rPr lang="en-US" dirty="0"/>
                  <a:t>. That means that if the assumptions of the linear regression (exact function is linear polynomial, noise is normally distributed and uncorrelated at different data points) then the polynomial will be more accurate than the data at the data points.</a:t>
                </a:r>
              </a:p>
            </p:txBody>
          </p:sp>
        </mc:Choice>
        <mc:Fallback xmlns="">
          <p:sp>
            <p:nvSpPr>
              <p:cNvPr id="3" name="Notes Placeholder 2"/>
              <p:cNvSpPr>
                <a:spLocks noGrp="1"/>
              </p:cNvSpPr>
              <p:nvPr>
                <p:ph type="body" idx="1"/>
              </p:nvPr>
            </p:nvSpPr>
            <p:spPr/>
            <p:txBody>
              <a:bodyPr/>
              <a:lstStyle/>
              <a:p>
                <a:r>
                  <a:rPr lang="en-US" dirty="0" smtClean="0"/>
                  <a:t>We now consider the case where we have data at all four vertices. This time the polynomial will not necessarily fit the data (four data points and only three coefficients), and we will be able to estimate the noise from the data. The calculation now gives us that the prediction variance is equal to </a:t>
                </a:r>
                <a:r>
                  <a:rPr lang="en-US" sz="1200" i="0" kern="1200" smtClean="0">
                    <a:solidFill>
                      <a:schemeClr val="tx1"/>
                    </a:solidFill>
                    <a:latin typeface="Cambria Math" panose="02040503050406030204" pitchFamily="18" charset="0"/>
                    <a:ea typeface="+mn-ea"/>
                    <a:cs typeface="+mn-cs"/>
                  </a:rPr>
                  <a:t>├ </a:t>
                </a:r>
                <a:r>
                  <a:rPr lang="en-US" sz="1200" i="0" kern="1200">
                    <a:solidFill>
                      <a:schemeClr val="tx1"/>
                    </a:solidFill>
                    <a:latin typeface="Cambria Math"/>
                    <a:ea typeface="+mn-ea"/>
                    <a:cs typeface="+mn-cs"/>
                  </a:rPr>
                  <a:t>0.25</a:t>
                </a:r>
                <a:r>
                  <a:rPr lang="en-US" i="0">
                    <a:latin typeface="Cambria Math"/>
                  </a:rPr>
                  <a:t>𝜎</a:t>
                </a:r>
                <a:r>
                  <a:rPr lang="en-US" i="0">
                    <a:latin typeface="Cambria Math" panose="02040503050406030204" pitchFamily="18" charset="0"/>
                  </a:rPr>
                  <a:t>^</a:t>
                </a:r>
                <a:r>
                  <a:rPr lang="en-US" i="0">
                    <a:latin typeface="Cambria Math"/>
                  </a:rPr>
                  <a:t>2</a:t>
                </a:r>
                <a:r>
                  <a:rPr lang="en-US" sz="1200" i="0" kern="1200">
                    <a:solidFill>
                      <a:schemeClr val="tx1"/>
                    </a:solidFill>
                    <a:latin typeface="Cambria Math"/>
                    <a:ea typeface="+mn-ea"/>
                    <a:cs typeface="+mn-cs"/>
                  </a:rPr>
                  <a:t> (1+𝑥</a:t>
                </a:r>
                <a:r>
                  <a:rPr lang="en-US" sz="1200" i="0" kern="1200">
                    <a:solidFill>
                      <a:schemeClr val="tx1"/>
                    </a:solidFill>
                    <a:latin typeface="Cambria Math" panose="02040503050406030204" pitchFamily="18" charset="0"/>
                    <a:ea typeface="+mn-ea"/>
                    <a:cs typeface="+mn-cs"/>
                  </a:rPr>
                  <a:t>_</a:t>
                </a:r>
                <a:r>
                  <a:rPr lang="en-US" sz="1200" i="0" kern="1200">
                    <a:solidFill>
                      <a:schemeClr val="tx1"/>
                    </a:solidFill>
                    <a:latin typeface="Cambria Math"/>
                    <a:ea typeface="+mn-ea"/>
                    <a:cs typeface="+mn-cs"/>
                  </a:rPr>
                  <a:t>1</a:t>
                </a:r>
                <a:r>
                  <a:rPr lang="en-US" sz="1200" i="0" kern="1200">
                    <a:solidFill>
                      <a:schemeClr val="tx1"/>
                    </a:solidFill>
                    <a:latin typeface="Cambria Math" panose="02040503050406030204" pitchFamily="18" charset="0"/>
                    <a:ea typeface="+mn-ea"/>
                    <a:cs typeface="+mn-cs"/>
                  </a:rPr>
                  <a:t>^</a:t>
                </a:r>
                <a:r>
                  <a:rPr lang="en-US" sz="1200" i="0" kern="1200">
                    <a:solidFill>
                      <a:schemeClr val="tx1"/>
                    </a:solidFill>
                    <a:latin typeface="Cambria Math"/>
                    <a:ea typeface="+mn-ea"/>
                    <a:cs typeface="+mn-cs"/>
                  </a:rPr>
                  <a:t>2+𝑥</a:t>
                </a:r>
                <a:r>
                  <a:rPr lang="en-US" sz="1200" i="0" kern="1200">
                    <a:solidFill>
                      <a:schemeClr val="tx1"/>
                    </a:solidFill>
                    <a:latin typeface="Cambria Math" panose="02040503050406030204" pitchFamily="18" charset="0"/>
                    <a:ea typeface="+mn-ea"/>
                    <a:cs typeface="+mn-cs"/>
                  </a:rPr>
                  <a:t>_</a:t>
                </a:r>
                <a:r>
                  <a:rPr lang="en-US" sz="1200" i="0" kern="1200">
                    <a:solidFill>
                      <a:schemeClr val="tx1"/>
                    </a:solidFill>
                    <a:latin typeface="Cambria Math"/>
                    <a:ea typeface="+mn-ea"/>
                    <a:cs typeface="+mn-cs"/>
                  </a:rPr>
                  <a:t>2</a:t>
                </a:r>
                <a:r>
                  <a:rPr lang="en-US" sz="1200" i="0" kern="1200">
                    <a:solidFill>
                      <a:schemeClr val="tx1"/>
                    </a:solidFill>
                    <a:latin typeface="Cambria Math" panose="02040503050406030204" pitchFamily="18" charset="0"/>
                    <a:ea typeface="+mn-ea"/>
                    <a:cs typeface="+mn-cs"/>
                  </a:rPr>
                  <a:t>^</a:t>
                </a:r>
                <a:r>
                  <a:rPr lang="en-US" sz="1200" i="0" kern="1200">
                    <a:solidFill>
                      <a:schemeClr val="tx1"/>
                    </a:solidFill>
                    <a:latin typeface="Cambria Math"/>
                    <a:ea typeface="+mn-ea"/>
                    <a:cs typeface="+mn-cs"/>
                  </a:rPr>
                  <a:t>2</a:t>
                </a:r>
                <a:r>
                  <a:rPr lang="en-US" sz="1200" i="0" kern="1200">
                    <a:solidFill>
                      <a:schemeClr val="tx1"/>
                    </a:solidFill>
                    <a:latin typeface="Cambria Math" panose="02040503050406030204" pitchFamily="18" charset="0"/>
                    <a:ea typeface="+mn-ea"/>
                    <a:cs typeface="+mn-cs"/>
                  </a:rPr>
                  <a:t> )</a:t>
                </a:r>
                <a:r>
                  <a:rPr lang="en-US" dirty="0" smtClean="0"/>
                  <a:t>. With four data and three coefficients there is some noise filtering even at the data points, with the standard error at the vertices being </a:t>
                </a:r>
                <a:r>
                  <a:rPr lang="en-US" i="0">
                    <a:latin typeface="Cambria Math"/>
                  </a:rPr>
                  <a:t>𝑠</a:t>
                </a:r>
                <a:r>
                  <a:rPr lang="en-US" i="0">
                    <a:latin typeface="Cambria Math" panose="02040503050406030204" pitchFamily="18" charset="0"/>
                  </a:rPr>
                  <a:t>_</a:t>
                </a:r>
                <a:r>
                  <a:rPr lang="en-US" i="0">
                    <a:latin typeface="Cambria Math"/>
                  </a:rPr>
                  <a:t>𝑦=</a:t>
                </a:r>
                <a:r>
                  <a:rPr lang="en-US" i="0">
                    <a:latin typeface="Cambria Math" panose="02040503050406030204" pitchFamily="18" charset="0"/>
                  </a:rPr>
                  <a:t>√</a:t>
                </a:r>
                <a:r>
                  <a:rPr lang="en-US" i="0">
                    <a:latin typeface="Cambria Math"/>
                  </a:rPr>
                  <a:t>3</a:t>
                </a:r>
                <a:r>
                  <a:rPr lang="en-US" i="0">
                    <a:latin typeface="Cambria Math" panose="02040503050406030204" pitchFamily="18" charset="0"/>
                  </a:rPr>
                  <a:t>/</a:t>
                </a:r>
                <a:r>
                  <a:rPr lang="en-US" i="0">
                    <a:latin typeface="Cambria Math"/>
                  </a:rPr>
                  <a:t>2</a:t>
                </a:r>
                <a:r>
                  <a:rPr lang="en-US" i="0">
                    <a:latin typeface="Cambria Math" panose="02040503050406030204" pitchFamily="18" charset="0"/>
                  </a:rPr>
                  <a:t> </a:t>
                </a:r>
                <a:r>
                  <a:rPr lang="en-US" i="0">
                    <a:latin typeface="Cambria Math"/>
                  </a:rPr>
                  <a:t>𝜎</a:t>
                </a:r>
                <a:r>
                  <a:rPr lang="en-US" i="0">
                    <a:latin typeface="Cambria Math" panose="02040503050406030204" pitchFamily="18" charset="0"/>
                  </a:rPr>
                  <a:t> ̂</a:t>
                </a:r>
                <a:r>
                  <a:rPr lang="en-US" dirty="0" smtClean="0"/>
                  <a:t>. That means that if the assumptions of the linear regression (exact function is linear polynomial, noise is normally distributed and uncorrelated at different data points) then the polynomial will be more accurate than the data at the data points</a:t>
                </a:r>
                <a:r>
                  <a:rPr lang="en-US" dirty="0" smtClean="0"/>
                  <a:t>.</a:t>
                </a:r>
              </a:p>
            </p:txBody>
          </p:sp>
        </mc:Fallback>
      </mc:AlternateContent>
      <p:sp>
        <p:nvSpPr>
          <p:cNvPr id="4" name="Slide Number Placeholder 3"/>
          <p:cNvSpPr>
            <a:spLocks noGrp="1"/>
          </p:cNvSpPr>
          <p:nvPr>
            <p:ph type="sldNum" sz="quarter" idx="10"/>
          </p:nvPr>
        </p:nvSpPr>
        <p:spPr/>
        <p:txBody>
          <a:bodyPr/>
          <a:lstStyle/>
          <a:p>
            <a:fld id="{0C7536B0-355C-4DD7-845B-BABD41DDF2A5}" type="slidenum">
              <a:rPr lang="en-US" smtClean="0"/>
              <a:t>78</a:t>
            </a:fld>
            <a:endParaRPr lang="en-US"/>
          </a:p>
        </p:txBody>
      </p:sp>
    </p:spTree>
    <p:extLst>
      <p:ext uri="{BB962C8B-B14F-4D97-AF65-F5344CB8AC3E}">
        <p14:creationId xmlns:p14="http://schemas.microsoft.com/office/powerpoint/2010/main" val="2095188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graphical</a:t>
            </a:r>
            <a:r>
              <a:rPr lang="en-US" baseline="0" dirty="0"/>
              <a:t> comparison of the two cases, shows that the effect of adding the point on the regions with low prediction variance is small. On the other hand, because we avoided extrapolation, the largest standard error was reduced by a factor of two.</a:t>
            </a:r>
            <a:endParaRPr lang="en-US" dirty="0"/>
          </a:p>
        </p:txBody>
      </p:sp>
      <p:sp>
        <p:nvSpPr>
          <p:cNvPr id="4" name="Slide Number Placeholder 3"/>
          <p:cNvSpPr>
            <a:spLocks noGrp="1"/>
          </p:cNvSpPr>
          <p:nvPr>
            <p:ph type="sldNum" sz="quarter" idx="10"/>
          </p:nvPr>
        </p:nvSpPr>
        <p:spPr/>
        <p:txBody>
          <a:bodyPr/>
          <a:lstStyle/>
          <a:p>
            <a:fld id="{0C7536B0-355C-4DD7-845B-BABD41DDF2A5}" type="slidenum">
              <a:rPr lang="en-US" smtClean="0"/>
              <a:t>79</a:t>
            </a:fld>
            <a:endParaRPr lang="en-US"/>
          </a:p>
        </p:txBody>
      </p:sp>
    </p:spTree>
    <p:extLst>
      <p:ext uri="{BB962C8B-B14F-4D97-AF65-F5344CB8AC3E}">
        <p14:creationId xmlns:p14="http://schemas.microsoft.com/office/powerpoint/2010/main" val="1631625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43DD5F-A327-4B77-BA5F-60C6FA798EDE}" type="slidenum">
              <a:rPr lang="en-US">
                <a:solidFill>
                  <a:srgbClr val="000000"/>
                </a:solidFill>
              </a:rPr>
              <a:pPr/>
              <a:t>82</a:t>
            </a:fld>
            <a:endParaRPr lang="en-US">
              <a:solidFill>
                <a:srgbClr val="000000"/>
              </a:solidFill>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93207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B173E-9F70-4FB6-8A53-7C03BEA121AA}" type="slidenum">
              <a:rPr lang="en-US" smtClean="0"/>
              <a:t>10</a:t>
            </a:fld>
            <a:endParaRPr lang="en-US"/>
          </a:p>
        </p:txBody>
      </p:sp>
    </p:spTree>
    <p:extLst>
      <p:ext uri="{BB962C8B-B14F-4D97-AF65-F5344CB8AC3E}">
        <p14:creationId xmlns:p14="http://schemas.microsoft.com/office/powerpoint/2010/main" val="3367199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We first use an example which satisfies the three assumptions that we stated in the first slide. We know that the true function is a linear polynomial, but the data has some noise. For this example, we take the function y=x , sample it at 30 points with added noise that is normally distributed. The </a:t>
            </a:r>
            <a:r>
              <a:rPr lang="en-US" dirty="0" err="1"/>
              <a:t>Matlab</a:t>
            </a:r>
            <a:r>
              <a:rPr lang="en-US" dirty="0"/>
              <a:t> sequence to generate the data is</a:t>
            </a:r>
          </a:p>
          <a:p>
            <a:endParaRPr lang="en-US" dirty="0"/>
          </a:p>
          <a:p>
            <a:r>
              <a:rPr lang="en-US" dirty="0"/>
              <a:t>noise=</a:t>
            </a:r>
            <a:r>
              <a:rPr lang="en-US" dirty="0" err="1"/>
              <a:t>randn</a:t>
            </a:r>
            <a:r>
              <a:rPr lang="en-US" dirty="0"/>
              <a:t>(1,30); x=1:1:30; y=</a:t>
            </a:r>
            <a:r>
              <a:rPr lang="en-US" dirty="0" err="1"/>
              <a:t>x+noise</a:t>
            </a:r>
            <a:endParaRPr lang="en-US" dirty="0"/>
          </a:p>
          <a:p>
            <a:endParaRPr lang="en-US" dirty="0"/>
          </a:p>
          <a:p>
            <a:r>
              <a:rPr lang="en-US" dirty="0"/>
              <a:t> Columns 1 through 10</a:t>
            </a:r>
          </a:p>
          <a:p>
            <a:r>
              <a:rPr lang="en-US" dirty="0"/>
              <a:t>   1.5377    3.8339    0.7412    4.8622    5.3188    4.6923  6.5664    8.3426   12.5784   12.7694 </a:t>
            </a:r>
          </a:p>
          <a:p>
            <a:r>
              <a:rPr lang="en-US" dirty="0"/>
              <a:t> Columns 11 through 20</a:t>
            </a:r>
          </a:p>
          <a:p>
            <a:r>
              <a:rPr lang="en-US" dirty="0"/>
              <a:t>9.6501   15.0349 13.7254   13.9369   15.7147   15.795   16.8759   19.4897 20.409   21.4172 Columns 21 through 30</a:t>
            </a:r>
          </a:p>
          <a:p>
            <a:r>
              <a:rPr lang="en-US" dirty="0"/>
              <a:t>21.6715   20.7925  23.7172   25.6302  25.4889   27.0347   27.7269   27.6966   29.2939   29.2127 </a:t>
            </a:r>
          </a:p>
          <a:p>
            <a:endParaRPr lang="en-US" dirty="0"/>
          </a:p>
          <a:p>
            <a:r>
              <a:rPr lang="en-US" dirty="0"/>
              <a:t>To fit the data, we use </a:t>
            </a:r>
            <a:r>
              <a:rPr lang="en-US" dirty="0" err="1"/>
              <a:t>Matlab’s</a:t>
            </a:r>
            <a:r>
              <a:rPr lang="en-US" dirty="0"/>
              <a:t> </a:t>
            </a:r>
            <a:r>
              <a:rPr lang="en-US" dirty="0" err="1"/>
              <a:t>polyfit</a:t>
            </a:r>
            <a:r>
              <a:rPr lang="en-US" dirty="0"/>
              <a:t>, and then to evaluate the fitted polynomial we use </a:t>
            </a:r>
            <a:r>
              <a:rPr lang="en-US" dirty="0" err="1"/>
              <a:t>polyval</a:t>
            </a:r>
            <a:endParaRPr lang="en-US" dirty="0"/>
          </a:p>
          <a:p>
            <a:endParaRPr lang="en-US" dirty="0"/>
          </a:p>
          <a:p>
            <a:r>
              <a:rPr lang="en-US" dirty="0"/>
              <a:t>[</a:t>
            </a:r>
            <a:r>
              <a:rPr lang="en-US" dirty="0" err="1"/>
              <a:t>p,s</a:t>
            </a:r>
            <a:r>
              <a:rPr lang="en-US" dirty="0"/>
              <a:t>]=</a:t>
            </a:r>
            <a:r>
              <a:rPr lang="en-US" dirty="0" err="1"/>
              <a:t>polyfit</a:t>
            </a:r>
            <a:r>
              <a:rPr lang="en-US" dirty="0"/>
              <a:t>(x,y,1); </a:t>
            </a:r>
            <a:r>
              <a:rPr lang="en-US" dirty="0" err="1"/>
              <a:t>yfit</a:t>
            </a:r>
            <a:r>
              <a:rPr lang="en-US" dirty="0"/>
              <a:t>=</a:t>
            </a:r>
            <a:r>
              <a:rPr lang="en-US" dirty="0" err="1"/>
              <a:t>polyval</a:t>
            </a:r>
            <a:r>
              <a:rPr lang="en-US" dirty="0"/>
              <a:t>(</a:t>
            </a:r>
            <a:r>
              <a:rPr lang="en-US" dirty="0" err="1"/>
              <a:t>p,x</a:t>
            </a:r>
            <a:r>
              <a:rPr lang="en-US" dirty="0"/>
              <a:t>); </a:t>
            </a:r>
            <a:r>
              <a:rPr lang="es-ES" dirty="0" err="1"/>
              <a:t>plot</a:t>
            </a:r>
            <a:r>
              <a:rPr lang="es-ES" dirty="0"/>
              <a:t>(x,y,'+',x,x,'r',x,</a:t>
            </a:r>
            <a:r>
              <a:rPr lang="es-ES" dirty="0" err="1"/>
              <a:t>yfit</a:t>
            </a:r>
            <a:r>
              <a:rPr lang="es-ES" dirty="0"/>
              <a:t>,'b')</a:t>
            </a:r>
          </a:p>
          <a:p>
            <a:endParaRPr lang="es-ES" dirty="0"/>
          </a:p>
          <a:p>
            <a:r>
              <a:rPr lang="en-US" dirty="0"/>
              <a:t>As seen in the figure, the fitted function is more accurate than the data. This can be checked numerically by calculating the errors of the fit at the data points and comparing the </a:t>
            </a:r>
            <a:r>
              <a:rPr lang="en-US" dirty="0" err="1"/>
              <a:t>rms</a:t>
            </a:r>
            <a:r>
              <a:rPr lang="en-US" dirty="0"/>
              <a:t> or the maximum error.</a:t>
            </a:r>
          </a:p>
          <a:p>
            <a:endParaRPr lang="en-US" dirty="0"/>
          </a:p>
          <a:p>
            <a:endParaRPr lang="en-US" dirty="0"/>
          </a:p>
        </p:txBody>
      </p:sp>
      <p:sp>
        <p:nvSpPr>
          <p:cNvPr id="4" name="Slide Number Placeholder 3"/>
          <p:cNvSpPr>
            <a:spLocks noGrp="1"/>
          </p:cNvSpPr>
          <p:nvPr>
            <p:ph type="sldNum" sz="quarter" idx="10"/>
          </p:nvPr>
        </p:nvSpPr>
        <p:spPr/>
        <p:txBody>
          <a:bodyPr/>
          <a:lstStyle/>
          <a:p>
            <a:fld id="{8CCB173E-9F70-4FB6-8A53-7C03BEA121AA}" type="slidenum">
              <a:rPr lang="en-US" smtClean="0"/>
              <a:t>11</a:t>
            </a:fld>
            <a:endParaRPr lang="en-US"/>
          </a:p>
        </p:txBody>
      </p:sp>
    </p:spTree>
    <p:extLst>
      <p:ext uri="{BB962C8B-B14F-4D97-AF65-F5344CB8AC3E}">
        <p14:creationId xmlns:p14="http://schemas.microsoft.com/office/powerpoint/2010/main" val="221777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of fitting data by minimizing the sum of the squares of the differences between data and curve is called regression. The term comes from the first paper where regression was used that happened to be about a phenomenon called regression towards the mean, see </a:t>
            </a:r>
            <a:r>
              <a:rPr lang="en-US" dirty="0" err="1"/>
              <a:t>Wikipeda</a:t>
            </a:r>
            <a:r>
              <a:rPr lang="en-US" dirty="0"/>
              <a:t>. The paper is.</a:t>
            </a:r>
          </a:p>
          <a:p>
            <a:r>
              <a:rPr lang="en-US" dirty="0"/>
              <a:t>Galton, F. (1886). "Regression towards mediocrity in hereditary stature". </a:t>
            </a:r>
            <a:r>
              <a:rPr lang="en-US" i="1" dirty="0"/>
              <a:t>The Journal of the Anthropological Institute of Great Britain and Ireland</a:t>
            </a:r>
            <a:r>
              <a:rPr lang="en-US" dirty="0"/>
              <a:t> </a:t>
            </a:r>
            <a:r>
              <a:rPr lang="en-US" b="1" dirty="0"/>
              <a:t>15</a:t>
            </a:r>
            <a:r>
              <a:rPr lang="en-US" dirty="0"/>
              <a:t>: 246–263. It found that children of tall parents tended to be shorter than their parents, while children of short parents tended to be taller than their parents.</a:t>
            </a:r>
          </a:p>
          <a:p>
            <a:endParaRPr lang="en-US" dirty="0"/>
          </a:p>
          <a:p>
            <a:r>
              <a:rPr lang="en-US" dirty="0"/>
              <a:t>There are many forms of regression, and the one we saw on the previous slide is simple because we assumed a functional form (linear polynomial) so that the </a:t>
            </a:r>
            <a:r>
              <a:rPr lang="en-US" dirty="0" err="1"/>
              <a:t>polyfit</a:t>
            </a:r>
            <a:r>
              <a:rPr lang="en-US" dirty="0"/>
              <a:t> function just needed to calculate the coefficients of the polynomial.</a:t>
            </a:r>
          </a:p>
          <a:p>
            <a:endParaRPr lang="en-US" dirty="0"/>
          </a:p>
          <a:p>
            <a:endParaRPr lang="en-US" dirty="0"/>
          </a:p>
        </p:txBody>
      </p:sp>
      <p:sp>
        <p:nvSpPr>
          <p:cNvPr id="4" name="Slide Number Placeholder 3"/>
          <p:cNvSpPr>
            <a:spLocks noGrp="1"/>
          </p:cNvSpPr>
          <p:nvPr>
            <p:ph type="sldNum" sz="quarter" idx="10"/>
          </p:nvPr>
        </p:nvSpPr>
        <p:spPr/>
        <p:txBody>
          <a:bodyPr/>
          <a:lstStyle/>
          <a:p>
            <a:fld id="{8CCB173E-9F70-4FB6-8A53-7C03BEA121AA}" type="slidenum">
              <a:rPr lang="en-US" smtClean="0"/>
              <a:t>15</a:t>
            </a:fld>
            <a:endParaRPr lang="en-US"/>
          </a:p>
        </p:txBody>
      </p:sp>
    </p:spTree>
    <p:extLst>
      <p:ext uri="{BB962C8B-B14F-4D97-AF65-F5344CB8AC3E}">
        <p14:creationId xmlns:p14="http://schemas.microsoft.com/office/powerpoint/2010/main" val="1653715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9E53008D-CCD7-4166-A8D1-723D2A057DB6}" type="slidenum">
              <a:rPr lang="en-US" altLang="ko-KR" smtClean="0"/>
              <a:pPr>
                <a:defRPr/>
              </a:pPr>
              <a:t>16</a:t>
            </a:fld>
            <a:endParaRPr lang="en-US" altLang="ko-KR"/>
          </a:p>
        </p:txBody>
      </p:sp>
    </p:spTree>
    <p:extLst>
      <p:ext uri="{BB962C8B-B14F-4D97-AF65-F5344CB8AC3E}">
        <p14:creationId xmlns:p14="http://schemas.microsoft.com/office/powerpoint/2010/main" val="2845748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true function is y=x. We fitted noisy data at 10 points. The data at x=10, the last point was y</a:t>
            </a:r>
            <a:r>
              <a:rPr lang="en-US" baseline="-25000" dirty="0"/>
              <a:t>10</a:t>
            </a:r>
            <a:r>
              <a:rPr lang="en-US" dirty="0"/>
              <a:t>=11. The fit was y=1.06x.</a:t>
            </a:r>
          </a:p>
          <a:p>
            <a:r>
              <a:rPr lang="en-US" dirty="0"/>
              <a:t>Provide the values of </a:t>
            </a:r>
            <a:r>
              <a:rPr lang="en-US" dirty="0">
                <a:sym typeface="Symbol" panose="05050102010706020507" pitchFamily="18" charset="2"/>
              </a:rPr>
              <a:t>, e</a:t>
            </a:r>
            <a:r>
              <a:rPr lang="en-US" baseline="-25000" dirty="0">
                <a:sym typeface="Symbol" panose="05050102010706020507" pitchFamily="18" charset="2"/>
              </a:rPr>
              <a:t>10</a:t>
            </a:r>
            <a:r>
              <a:rPr lang="en-US" dirty="0">
                <a:sym typeface="Symbol" panose="05050102010706020507" pitchFamily="18" charset="2"/>
              </a:rPr>
              <a:t>, and the error at x=10.</a:t>
            </a:r>
          </a:p>
          <a:p>
            <a:endParaRPr lang="en-US" dirty="0">
              <a:sym typeface="Symbol" panose="05050102010706020507" pitchFamily="18" charset="2"/>
            </a:endParaRPr>
          </a:p>
          <a:p>
            <a:pPr marL="177845" indent="-177845">
              <a:buFont typeface="Symbol" panose="05050102010706020507" pitchFamily="18" charset="2"/>
              <a:buChar char="e"/>
            </a:pPr>
            <a:r>
              <a:rPr lang="en-US" dirty="0">
                <a:sym typeface="Symbol" panose="05050102010706020507" pitchFamily="18" charset="2"/>
              </a:rPr>
              <a:t>measures the difference between the observation and the true function,                   so </a:t>
            </a:r>
            <a:r>
              <a:rPr lang="en-US" dirty="0">
                <a:latin typeface="Symbol" panose="05050102010706020507" pitchFamily="18" charset="2"/>
                <a:sym typeface="Symbol" panose="05050102010706020507" pitchFamily="18" charset="2"/>
              </a:rPr>
              <a:t>e</a:t>
            </a:r>
            <a:r>
              <a:rPr lang="en-US" baseline="-25000" dirty="0">
                <a:latin typeface="Symbol" panose="05050102010706020507" pitchFamily="18" charset="2"/>
                <a:sym typeface="Symbol" panose="05050102010706020507" pitchFamily="18" charset="2"/>
              </a:rPr>
              <a:t>10</a:t>
            </a:r>
            <a:r>
              <a:rPr lang="en-US" dirty="0">
                <a:latin typeface="Symbol" panose="05050102010706020507" pitchFamily="18" charset="2"/>
                <a:sym typeface="Symbol" panose="05050102010706020507" pitchFamily="18" charset="2"/>
              </a:rPr>
              <a:t>=11-10=1</a:t>
            </a:r>
          </a:p>
          <a:p>
            <a:pPr marL="177845" indent="-177845">
              <a:buFont typeface="Symbol" panose="05050102010706020507" pitchFamily="18" charset="2"/>
              <a:buChar char="e"/>
            </a:pPr>
            <a:endParaRPr lang="en-US" dirty="0">
              <a:latin typeface="Symbol" panose="05050102010706020507" pitchFamily="18" charset="2"/>
              <a:sym typeface="Symbol" panose="05050102010706020507" pitchFamily="18" charset="2"/>
            </a:endParaRPr>
          </a:p>
          <a:p>
            <a:r>
              <a:rPr lang="en-US" dirty="0">
                <a:sym typeface="Symbol" panose="05050102010706020507" pitchFamily="18" charset="2"/>
              </a:rPr>
              <a:t>e measures the difference between the  observations and the fit so e</a:t>
            </a:r>
            <a:r>
              <a:rPr lang="en-US" baseline="-25000" dirty="0">
                <a:sym typeface="Symbol" panose="05050102010706020507" pitchFamily="18" charset="2"/>
              </a:rPr>
              <a:t>10</a:t>
            </a:r>
            <a:r>
              <a:rPr lang="en-US" dirty="0">
                <a:sym typeface="Symbol" panose="05050102010706020507" pitchFamily="18" charset="2"/>
              </a:rPr>
              <a:t>=11-10.6=0.4</a:t>
            </a:r>
          </a:p>
          <a:p>
            <a:endParaRPr lang="en-US" dirty="0">
              <a:sym typeface="Symbol" panose="05050102010706020507" pitchFamily="18" charset="2"/>
            </a:endParaRPr>
          </a:p>
          <a:p>
            <a:r>
              <a:rPr lang="en-US" dirty="0">
                <a:sym typeface="Symbol" panose="05050102010706020507" pitchFamily="18" charset="2"/>
              </a:rPr>
              <a:t>The surrogate error measures the difference between the fit and the true function, so it is       10.6-10=0.6</a:t>
            </a:r>
          </a:p>
          <a:p>
            <a:endParaRPr lang="en-US" dirty="0">
              <a:sym typeface="Symbol" panose="05050102010706020507" pitchFamily="18" charset="2"/>
            </a:endParaRPr>
          </a:p>
        </p:txBody>
      </p:sp>
      <p:sp>
        <p:nvSpPr>
          <p:cNvPr id="4" name="Slide Number Placeholder 3"/>
          <p:cNvSpPr>
            <a:spLocks noGrp="1"/>
          </p:cNvSpPr>
          <p:nvPr>
            <p:ph type="sldNum" sz="quarter" idx="10"/>
          </p:nvPr>
        </p:nvSpPr>
        <p:spPr/>
        <p:txBody>
          <a:bodyPr/>
          <a:lstStyle/>
          <a:p>
            <a:fld id="{8CCB173E-9F70-4FB6-8A53-7C03BEA121AA}" type="slidenum">
              <a:rPr lang="en-US" smtClean="0"/>
              <a:t>19</a:t>
            </a:fld>
            <a:endParaRPr lang="en-US"/>
          </a:p>
        </p:txBody>
      </p:sp>
    </p:spTree>
    <p:extLst>
      <p:ext uri="{BB962C8B-B14F-4D97-AF65-F5344CB8AC3E}">
        <p14:creationId xmlns:p14="http://schemas.microsoft.com/office/powerpoint/2010/main" val="3667819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B173E-9F70-4FB6-8A53-7C03BEA121AA}" type="slidenum">
              <a:rPr lang="en-US" smtClean="0"/>
              <a:t>27</a:t>
            </a:fld>
            <a:endParaRPr lang="en-US"/>
          </a:p>
        </p:txBody>
      </p:sp>
    </p:spTree>
    <p:extLst>
      <p:ext uri="{BB962C8B-B14F-4D97-AF65-F5344CB8AC3E}">
        <p14:creationId xmlns:p14="http://schemas.microsoft.com/office/powerpoint/2010/main" val="4186449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For the data we had in the first slide, we fit using the maximum error metric by using </a:t>
            </a:r>
            <a:r>
              <a:rPr lang="en-US" dirty="0" err="1"/>
              <a:t>Matlab</a:t>
            </a:r>
            <a:r>
              <a:rPr lang="en-US" dirty="0"/>
              <a:t> </a:t>
            </a:r>
            <a:r>
              <a:rPr lang="en-US" dirty="0" err="1"/>
              <a:t>fminsearch</a:t>
            </a:r>
            <a:r>
              <a:rPr lang="en-US" dirty="0"/>
              <a:t> to minimize the maximum error.</a:t>
            </a:r>
          </a:p>
          <a:p>
            <a:endParaRPr lang="en-US" dirty="0"/>
          </a:p>
          <a:p>
            <a:r>
              <a:rPr lang="en-US" dirty="0"/>
              <a:t>f=@(</a:t>
            </a:r>
            <a:r>
              <a:rPr lang="en-US" dirty="0" err="1"/>
              <a:t>b,x,y</a:t>
            </a:r>
            <a:r>
              <a:rPr lang="en-US" dirty="0"/>
              <a:t>) max(abs(b(1)+b(2)*x-y))</a:t>
            </a:r>
          </a:p>
          <a:p>
            <a:r>
              <a:rPr lang="en-US" dirty="0"/>
              <a:t>B=</a:t>
            </a:r>
            <a:r>
              <a:rPr lang="en-US" dirty="0" err="1"/>
              <a:t>fminsearch</a:t>
            </a:r>
            <a:r>
              <a:rPr lang="en-US" dirty="0"/>
              <a:t>(@(b) f(</a:t>
            </a:r>
            <a:r>
              <a:rPr lang="en-US" dirty="0" err="1"/>
              <a:t>b,x,y</a:t>
            </a:r>
            <a:r>
              <a:rPr lang="en-US" dirty="0"/>
              <a:t>),[0,1])</a:t>
            </a:r>
          </a:p>
          <a:p>
            <a:endParaRPr lang="en-US" dirty="0"/>
          </a:p>
          <a:p>
            <a:r>
              <a:rPr lang="en-US" dirty="0"/>
              <a:t>B = 0.0003    1.0716</a:t>
            </a:r>
            <a:br>
              <a:rPr lang="en-US" dirty="0"/>
            </a:br>
            <a:endParaRPr lang="en-US" dirty="0"/>
          </a:p>
          <a:p>
            <a:r>
              <a:rPr lang="en-US" dirty="0"/>
              <a:t>Note that we started the search at  the true </a:t>
            </a:r>
            <a:r>
              <a:rPr lang="en-US" b="1" dirty="0"/>
              <a:t>b </a:t>
            </a:r>
            <a:r>
              <a:rPr lang="en-US" dirty="0"/>
              <a:t>vector [0,1], but any good estimate would do.</a:t>
            </a:r>
          </a:p>
          <a:p>
            <a:endParaRPr lang="en-US" dirty="0"/>
          </a:p>
          <a:p>
            <a:r>
              <a:rPr lang="en-US" dirty="0"/>
              <a:t>The solution based on the maximum metric is  	</a:t>
            </a:r>
            <a:r>
              <a:rPr lang="en-US" dirty="0" err="1"/>
              <a:t>ymax</a:t>
            </a:r>
            <a:r>
              <a:rPr lang="en-US" dirty="0"/>
              <a:t>=0.0003+1.0716x</a:t>
            </a:r>
          </a:p>
          <a:p>
            <a:endParaRPr lang="en-US" dirty="0"/>
          </a:p>
          <a:p>
            <a:r>
              <a:rPr lang="en-US" dirty="0"/>
              <a:t>One can use the same </a:t>
            </a:r>
            <a:r>
              <a:rPr lang="en-US" dirty="0" err="1"/>
              <a:t>fminsearch</a:t>
            </a:r>
            <a:r>
              <a:rPr lang="en-US" dirty="0"/>
              <a:t> to obtain the fit based on the average absolute error and get 	</a:t>
            </a:r>
            <a:r>
              <a:rPr lang="en-US" dirty="0" err="1"/>
              <a:t>yav</a:t>
            </a:r>
            <a:r>
              <a:rPr lang="en-US" dirty="0"/>
              <a:t>=0.5309+1.0067x. </a:t>
            </a:r>
          </a:p>
          <a:p>
            <a:endParaRPr lang="en-US" dirty="0"/>
          </a:p>
          <a:p>
            <a:r>
              <a:rPr lang="en-US" dirty="0"/>
              <a:t>The </a:t>
            </a:r>
            <a:r>
              <a:rPr lang="en-US" dirty="0" err="1"/>
              <a:t>rms</a:t>
            </a:r>
            <a:r>
              <a:rPr lang="en-US" dirty="0"/>
              <a:t> fit that was obtained by </a:t>
            </a:r>
            <a:r>
              <a:rPr lang="en-US" dirty="0" err="1"/>
              <a:t>polyfit</a:t>
            </a:r>
            <a:r>
              <a:rPr lang="en-US" dirty="0"/>
              <a:t> was 		</a:t>
            </a:r>
            <a:r>
              <a:rPr lang="en-US" dirty="0" err="1"/>
              <a:t>yrms</a:t>
            </a:r>
            <a:r>
              <a:rPr lang="en-US" dirty="0"/>
              <a:t>=0.5981+0.997x</a:t>
            </a:r>
          </a:p>
          <a:p>
            <a:endParaRPr lang="en-US" dirty="0"/>
          </a:p>
          <a:p>
            <a:r>
              <a:rPr lang="en-US" dirty="0"/>
              <a:t>Note that the there is very small difference between the fit based on </a:t>
            </a:r>
            <a:r>
              <a:rPr lang="en-US" dirty="0" err="1"/>
              <a:t>rms</a:t>
            </a:r>
            <a:r>
              <a:rPr lang="en-US" dirty="0"/>
              <a:t> and the fit based on average absolute error. However, the fit based on the maximum error is significantly different, has substantially larger average and </a:t>
            </a:r>
            <a:r>
              <a:rPr lang="en-US" dirty="0" err="1"/>
              <a:t>rms</a:t>
            </a:r>
            <a:r>
              <a:rPr lang="en-US" dirty="0"/>
              <a:t> errors and only a small improvement in maximum error. The reason is that this fit is much more sensitive to a few outlying points.</a:t>
            </a:r>
          </a:p>
        </p:txBody>
      </p:sp>
      <p:sp>
        <p:nvSpPr>
          <p:cNvPr id="4" name="Slide Number Placeholder 3"/>
          <p:cNvSpPr>
            <a:spLocks noGrp="1"/>
          </p:cNvSpPr>
          <p:nvPr>
            <p:ph type="sldNum" sz="quarter" idx="10"/>
          </p:nvPr>
        </p:nvSpPr>
        <p:spPr/>
        <p:txBody>
          <a:bodyPr/>
          <a:lstStyle/>
          <a:p>
            <a:fld id="{8CCB173E-9F70-4FB6-8A53-7C03BEA121AA}" type="slidenum">
              <a:rPr lang="en-US" smtClean="0"/>
              <a:t>28</a:t>
            </a:fld>
            <a:endParaRPr lang="en-US"/>
          </a:p>
        </p:txBody>
      </p:sp>
    </p:spTree>
    <p:extLst>
      <p:ext uri="{BB962C8B-B14F-4D97-AF65-F5344CB8AC3E}">
        <p14:creationId xmlns:p14="http://schemas.microsoft.com/office/powerpoint/2010/main" val="3263126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
        <p:nvSpPr>
          <p:cNvPr id="4" name="Rectangle 3"/>
          <p:cNvSpPr/>
          <p:nvPr userDrawn="1"/>
        </p:nvSpPr>
        <p:spPr bwMode="auto">
          <a:xfrm>
            <a:off x="1" y="73763"/>
            <a:ext cx="9144000" cy="3583837"/>
          </a:xfrm>
          <a:prstGeom prst="rect">
            <a:avLst/>
          </a:prstGeom>
          <a:gradFill flip="none" rotWithShape="1">
            <a:gsLst>
              <a:gs pos="25000">
                <a:srgbClr val="0000CC"/>
              </a:gs>
              <a:gs pos="100000">
                <a:schemeClr val="accent1">
                  <a:tint val="44500"/>
                  <a:satMod val="160000"/>
                </a:schemeClr>
              </a:gs>
              <a:gs pos="54000">
                <a:srgbClr val="0000CC"/>
              </a:gs>
            </a:gsLst>
            <a:path path="circle">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0"/>
            <a:ext cx="9144000" cy="304800"/>
          </a:xfrm>
          <a:prstGeom prst="rect">
            <a:avLst/>
          </a:prstGeom>
          <a:gradFill flip="none" rotWithShape="1">
            <a:gsLst>
              <a:gs pos="44000">
                <a:srgbClr val="FF9900"/>
              </a:gs>
              <a:gs pos="46000">
                <a:srgbClr val="FF9900"/>
              </a:gs>
              <a:gs pos="100000">
                <a:schemeClr val="bg1"/>
              </a:gs>
              <a:gs pos="100000">
                <a:schemeClr val="accent1">
                  <a:tint val="23500"/>
                  <a:satMod val="160000"/>
                </a:schemeClr>
              </a:gs>
            </a:gsLst>
            <a:lin ang="1890000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26" name="제목 1"/>
          <p:cNvSpPr>
            <a:spLocks noGrp="1"/>
          </p:cNvSpPr>
          <p:nvPr>
            <p:ph type="ctrTitle"/>
          </p:nvPr>
        </p:nvSpPr>
        <p:spPr>
          <a:xfrm>
            <a:off x="685800" y="2130425"/>
            <a:ext cx="7772400" cy="1470025"/>
          </a:xfrm>
        </p:spPr>
        <p:txBody>
          <a:bodyPr/>
          <a:lstStyle>
            <a:lvl1pPr>
              <a:defRPr sz="3600">
                <a:solidFill>
                  <a:schemeClr val="bg1"/>
                </a:solidFill>
                <a:latin typeface="Arial" pitchFamily="34" charset="0"/>
                <a:cs typeface="Arial" pitchFamily="34" charset="0"/>
              </a:defRPr>
            </a:lvl1pPr>
          </a:lstStyle>
          <a:p>
            <a:r>
              <a:rPr lang="en-US" altLang="ko-KR"/>
              <a:t>Click to edit Master title style</a:t>
            </a:r>
            <a:endParaRPr lang="en-US"/>
          </a:p>
        </p:txBody>
      </p:sp>
      <p:sp>
        <p:nvSpPr>
          <p:cNvPr id="28" name="부제목 2"/>
          <p:cNvSpPr>
            <a:spLocks noGrp="1"/>
          </p:cNvSpPr>
          <p:nvPr>
            <p:ph type="subTitle" idx="1"/>
          </p:nvPr>
        </p:nvSpPr>
        <p:spPr>
          <a:xfrm>
            <a:off x="1371600" y="3886200"/>
            <a:ext cx="6400800" cy="1752600"/>
          </a:xfrm>
        </p:spPr>
        <p:txBody>
          <a:bodyPr/>
          <a:lstStyle>
            <a:lvl1pPr marL="0" indent="0" algn="ctr">
              <a:buNone/>
              <a:defRPr sz="24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a:t>Click to edit Master subtitle style</a:t>
            </a:r>
            <a:endParaRPr lang="en-US"/>
          </a:p>
        </p:txBody>
      </p:sp>
    </p:spTree>
    <p:extLst>
      <p:ext uri="{BB962C8B-B14F-4D97-AF65-F5344CB8AC3E}">
        <p14:creationId xmlns:p14="http://schemas.microsoft.com/office/powerpoint/2010/main" val="63654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p:cNvSpPr/>
          <p:nvPr userDrawn="1"/>
        </p:nvSpPr>
        <p:spPr bwMode="auto">
          <a:xfrm>
            <a:off x="0" y="41275"/>
            <a:ext cx="9144000" cy="548640"/>
          </a:xfrm>
          <a:prstGeom prst="rect">
            <a:avLst/>
          </a:prstGeom>
          <a:gradFill flip="none" rotWithShape="1">
            <a:gsLst>
              <a:gs pos="25000">
                <a:srgbClr val="0000CC"/>
              </a:gs>
              <a:gs pos="100000">
                <a:schemeClr val="accent1">
                  <a:tint val="44500"/>
                  <a:satMod val="160000"/>
                </a:schemeClr>
              </a:gs>
              <a:gs pos="75000">
                <a:srgbClr val="0000CC"/>
              </a:gs>
            </a:gsLst>
            <a:path path="rect">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schemeClr val="bg1"/>
              </a:solidFill>
            </a:endParaRPr>
          </a:p>
        </p:txBody>
      </p:sp>
      <p:sp>
        <p:nvSpPr>
          <p:cNvPr id="4" name="Rectangle 3"/>
          <p:cNvSpPr/>
          <p:nvPr userDrawn="1"/>
        </p:nvSpPr>
        <p:spPr bwMode="auto">
          <a:xfrm>
            <a:off x="0" y="0"/>
            <a:ext cx="9144000" cy="92075"/>
          </a:xfrm>
          <a:prstGeom prst="rect">
            <a:avLst/>
          </a:prstGeom>
          <a:gradFill flip="none" rotWithShape="1">
            <a:gsLst>
              <a:gs pos="70000">
                <a:srgbClr val="FF9900"/>
              </a:gs>
              <a:gs pos="46000">
                <a:srgbClr val="FF9900"/>
              </a:gs>
              <a:gs pos="100000">
                <a:schemeClr val="bg1"/>
              </a:gs>
              <a:gs pos="100000">
                <a:schemeClr val="accent1">
                  <a:tint val="23500"/>
                  <a:satMod val="160000"/>
                </a:schemeClr>
              </a:gs>
            </a:gsLst>
            <a:lin ang="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6784975"/>
            <a:ext cx="9144000" cy="73025"/>
          </a:xfrm>
          <a:prstGeom prst="rect">
            <a:avLst/>
          </a:prstGeom>
          <a:gradFill>
            <a:gsLst>
              <a:gs pos="93000">
                <a:srgbClr val="FF9900"/>
              </a:gs>
              <a:gs pos="50000">
                <a:srgbClr val="FF9900"/>
              </a:gs>
              <a:gs pos="100000">
                <a:schemeClr val="bg1"/>
              </a:gs>
              <a:gs pos="100000">
                <a:schemeClr val="accent1">
                  <a:tint val="23500"/>
                  <a:satMod val="160000"/>
                </a:schemeClr>
              </a:gs>
            </a:gsLst>
            <a:path path="rect">
              <a:fillToRect l="100000" t="100000"/>
            </a:path>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6" name="Rectangle 5"/>
          <p:cNvSpPr/>
          <p:nvPr userDrawn="1"/>
        </p:nvSpPr>
        <p:spPr bwMode="auto">
          <a:xfrm>
            <a:off x="0" y="6492875"/>
            <a:ext cx="9144000" cy="304800"/>
          </a:xfrm>
          <a:prstGeom prst="rect">
            <a:avLst/>
          </a:prstGeom>
          <a:gradFill flip="none" rotWithShape="1">
            <a:gsLst>
              <a:gs pos="40000">
                <a:srgbClr val="0000CC"/>
              </a:gs>
              <a:gs pos="100000">
                <a:schemeClr val="accent1">
                  <a:tint val="44500"/>
                  <a:satMod val="160000"/>
                </a:schemeClr>
              </a:gs>
              <a:gs pos="100000">
                <a:schemeClr val="accent1">
                  <a:tint val="23500"/>
                  <a:satMod val="160000"/>
                </a:schemeClr>
              </a:gs>
            </a:gsLst>
            <a:path path="rect">
              <a:fillToRect l="100000" t="100000"/>
            </a:path>
            <a:tileRect r="-100000" b="-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12" name="슬라이드 번호 개체 틀 5"/>
          <p:cNvSpPr txBox="1">
            <a:spLocks/>
          </p:cNvSpPr>
          <p:nvPr userDrawn="1"/>
        </p:nvSpPr>
        <p:spPr>
          <a:xfrm>
            <a:off x="8447088" y="6520452"/>
            <a:ext cx="696912" cy="263525"/>
          </a:xfrm>
          <a:prstGeom prst="rect">
            <a:avLst/>
          </a:prstGeom>
        </p:spPr>
        <p:txBody>
          <a:bodyPr anchor="ctr"/>
          <a:lstStyle>
            <a:defPPr>
              <a:defRPr lang="en-US"/>
            </a:defPPr>
            <a:lvl1pPr algn="r" rtl="0" fontAlgn="base">
              <a:spcBef>
                <a:spcPct val="0"/>
              </a:spcBef>
              <a:spcAft>
                <a:spcPct val="0"/>
              </a:spcAft>
              <a:defRPr sz="1200" kern="1200">
                <a:solidFill>
                  <a:schemeClr val="tx1"/>
                </a:solidFill>
                <a:latin typeface="Calibri" pitchFamily="34" charset="0"/>
                <a:ea typeface="굴림" charset="-127"/>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7DB1420-4A17-4DF8-AC26-7FE1D1550143}" type="slidenum">
              <a:rPr lang="en-US" sz="1400" smtClean="0">
                <a:solidFill>
                  <a:srgbClr val="FFC000"/>
                </a:solidFill>
                <a:latin typeface="Arial" pitchFamily="34" charset="0"/>
                <a:cs typeface="Arial" pitchFamily="34" charset="0"/>
              </a:rPr>
              <a:pPr>
                <a:defRPr/>
              </a:pPr>
              <a:t>‹#›</a:t>
            </a:fld>
            <a:endParaRPr lang="en-US" sz="1400" dirty="0">
              <a:solidFill>
                <a:srgbClr val="FFC000"/>
              </a:solidFill>
              <a:latin typeface="Arial" pitchFamily="34" charset="0"/>
              <a:cs typeface="Arial" pitchFamily="34" charset="0"/>
            </a:endParaRPr>
          </a:p>
        </p:txBody>
      </p:sp>
      <p:sp>
        <p:nvSpPr>
          <p:cNvPr id="13" name="Text Placeholder 12"/>
          <p:cNvSpPr>
            <a:spLocks noGrp="1"/>
          </p:cNvSpPr>
          <p:nvPr>
            <p:ph type="body" sz="quarter" idx="10"/>
          </p:nvPr>
        </p:nvSpPr>
        <p:spPr>
          <a:xfrm>
            <a:off x="304800" y="774200"/>
            <a:ext cx="8534400" cy="5626600"/>
          </a:xfrm>
        </p:spPr>
        <p:txBody>
          <a:bodyPr/>
          <a:lstStyle>
            <a:lvl1pPr marL="285750" indent="-285750">
              <a:spcBef>
                <a:spcPts val="1800"/>
              </a:spcBef>
              <a:defRPr sz="2400">
                <a:latin typeface="Arial" panose="020B0604020202020204" pitchFamily="34" charset="0"/>
                <a:cs typeface="Arial" panose="020B0604020202020204" pitchFamily="34" charset="0"/>
              </a:defRPr>
            </a:lvl1pPr>
            <a:lvl2pPr marL="512763" indent="-227013">
              <a:spcBef>
                <a:spcPts val="1800"/>
              </a:spcBef>
              <a:defRPr sz="2000">
                <a:latin typeface="Arial" panose="020B0604020202020204" pitchFamily="34" charset="0"/>
                <a:cs typeface="Arial" panose="020B0604020202020204" pitchFamily="34" charset="0"/>
              </a:defRPr>
            </a:lvl2pPr>
            <a:lvl3pPr marL="746125" indent="-228600">
              <a:spcBef>
                <a:spcPts val="1800"/>
              </a:spcBef>
              <a:defRPr sz="18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4" name="Title 13"/>
          <p:cNvSpPr>
            <a:spLocks noGrp="1"/>
          </p:cNvSpPr>
          <p:nvPr>
            <p:ph type="title" hasCustomPrompt="1"/>
          </p:nvPr>
        </p:nvSpPr>
        <p:spPr>
          <a:xfrm>
            <a:off x="15472" y="104275"/>
            <a:ext cx="9128528" cy="418239"/>
          </a:xfr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66708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2323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6A22A3-8932-43AB-904B-EF6023127FE2}" type="datetimeFigureOut">
              <a:rPr lang="en-US" smtClean="0"/>
              <a:t>10/10/2025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2D85C0-2F9A-475A-B9D7-607A26F510EA}" type="slidenum">
              <a:rPr lang="en-US" smtClean="0"/>
              <a:t>‹#›</a:t>
            </a:fld>
            <a:endParaRPr lang="en-US"/>
          </a:p>
        </p:txBody>
      </p:sp>
    </p:spTree>
    <p:extLst>
      <p:ext uri="{BB962C8B-B14F-4D97-AF65-F5344CB8AC3E}">
        <p14:creationId xmlns:p14="http://schemas.microsoft.com/office/powerpoint/2010/main" val="7771218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0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0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9.png"/><Relationship Id="rId1" Type="http://schemas.openxmlformats.org/officeDocument/2006/relationships/slideLayout" Target="../slideLayouts/slideLayout2.xml"/><Relationship Id="rId4" Type="http://schemas.openxmlformats.org/officeDocument/2006/relationships/image" Target="../media/image211.png"/></Relationships>
</file>

<file path=ppt/slides/_rels/slide103.xml.rels><?xml version="1.0" encoding="UTF-8" standalone="yes"?>
<Relationships xmlns="http://schemas.openxmlformats.org/package/2006/relationships"><Relationship Id="rId2" Type="http://schemas.openxmlformats.org/officeDocument/2006/relationships/image" Target="../media/image212.png"/><Relationship Id="rId1" Type="http://schemas.openxmlformats.org/officeDocument/2006/relationships/slideLayout" Target="../slideLayouts/slideLayout2.xml"/><Relationship Id="rId5" Type="http://schemas.openxmlformats.org/officeDocument/2006/relationships/image" Target="../media/image213.png"/><Relationship Id="rId4" Type="http://schemas.openxmlformats.org/officeDocument/2006/relationships/image" Target="../media/image1800.png"/></Relationships>
</file>

<file path=ppt/slides/_rels/slide104.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image" Target="../media/image214.png"/><Relationship Id="rId1" Type="http://schemas.openxmlformats.org/officeDocument/2006/relationships/slideLayout" Target="../slideLayouts/slideLayout2.xml"/><Relationship Id="rId4" Type="http://schemas.openxmlformats.org/officeDocument/2006/relationships/image" Target="../media/image1650.png"/></Relationships>
</file>

<file path=ppt/slides/_rels/slide105.xml.rels><?xml version="1.0" encoding="UTF-8" standalone="yes"?>
<Relationships xmlns="http://schemas.openxmlformats.org/package/2006/relationships"><Relationship Id="rId3" Type="http://schemas.openxmlformats.org/officeDocument/2006/relationships/image" Target="../media/image1840.png"/><Relationship Id="rId2" Type="http://schemas.openxmlformats.org/officeDocument/2006/relationships/image" Target="../media/image216.png"/><Relationship Id="rId1" Type="http://schemas.openxmlformats.org/officeDocument/2006/relationships/slideLayout" Target="../slideLayouts/slideLayout2.xml"/><Relationship Id="rId5" Type="http://schemas.openxmlformats.org/officeDocument/2006/relationships/image" Target="../media/image218.png"/><Relationship Id="rId4" Type="http://schemas.openxmlformats.org/officeDocument/2006/relationships/image" Target="../media/image217.png"/></Relationships>
</file>

<file path=ppt/slides/_rels/slide106.xml.rels><?xml version="1.0" encoding="UTF-8" standalone="yes"?>
<Relationships xmlns="http://schemas.openxmlformats.org/package/2006/relationships"><Relationship Id="rId2" Type="http://schemas.openxmlformats.org/officeDocument/2006/relationships/image" Target="../media/image21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5.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6.png"/><Relationship Id="rId1" Type="http://schemas.openxmlformats.org/officeDocument/2006/relationships/slideLayout" Target="../slideLayouts/slideLayout2.xml"/><Relationship Id="rId11" Type="http://schemas.openxmlformats.org/officeDocument/2006/relationships/image" Target="../media/image28.png"/><Relationship Id="rId10" Type="http://schemas.openxmlformats.org/officeDocument/2006/relationships/image" Target="../media/image26.pn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3" Type="http://schemas.openxmlformats.org/officeDocument/2006/relationships/image" Target="../media/image41.png"/><Relationship Id="rId12"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11" Type="http://schemas.openxmlformats.org/officeDocument/2006/relationships/image" Target="../media/image38.png"/><Relationship Id="rId10"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wmf"/><Relationship Id="rId7" Type="http://schemas.openxmlformats.org/officeDocument/2006/relationships/image" Target="../media/image52.pn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wmf"/><Relationship Id="rId4" Type="http://schemas.openxmlformats.org/officeDocument/2006/relationships/oleObject" Target="../embeddings/oleObject2.bin"/><Relationship Id="rId9" Type="http://schemas.openxmlformats.org/officeDocument/2006/relationships/image" Target="../media/image5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5.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30.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90.png"/><Relationship Id="rId5" Type="http://schemas.openxmlformats.org/officeDocument/2006/relationships/image" Target="../media/image580.png"/><Relationship Id="rId4" Type="http://schemas.openxmlformats.org/officeDocument/2006/relationships/image" Target="../media/image570.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90.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50.png"/></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4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48.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01.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10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660.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53.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16.png"/><Relationship Id="rId2"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8.pn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20.png"/><Relationship Id="rId2"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19.png"/><Relationship Id="rId4" Type="http://schemas.openxmlformats.org/officeDocument/2006/relationships/image" Target="../media/image50.wmf"/></Relationships>
</file>

<file path=ppt/slides/_rels/slide5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7.png"/><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5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22.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4.png"/><Relationship Id="rId4" Type="http://schemas.openxmlformats.org/officeDocument/2006/relationships/image" Target="../media/image1080.png"/></Relationships>
</file>

<file path=ppt/slides/_rels/slide5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5" Type="http://schemas.openxmlformats.org/officeDocument/2006/relationships/image" Target="../media/image137.png"/><Relationship Id="rId4" Type="http://schemas.openxmlformats.org/officeDocument/2006/relationships/image" Target="../media/image13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9.png"/><Relationship Id="rId7" Type="http://schemas.openxmlformats.org/officeDocument/2006/relationships/image" Target="../media/image1030.png"/><Relationship Id="rId2"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1020.png"/><Relationship Id="rId5" Type="http://schemas.openxmlformats.org/officeDocument/2006/relationships/image" Target="../media/image1010.png"/><Relationship Id="rId4" Type="http://schemas.openxmlformats.org/officeDocument/2006/relationships/image" Target="../media/image1000.png"/></Relationships>
</file>

<file path=ppt/slides/_rels/slide65.xml.rels><?xml version="1.0" encoding="UTF-8" standalone="yes"?>
<Relationships xmlns="http://schemas.openxmlformats.org/package/2006/relationships"><Relationship Id="rId3" Type="http://schemas.openxmlformats.org/officeDocument/2006/relationships/image" Target="../media/image1060.png"/><Relationship Id="rId2" Type="http://schemas.openxmlformats.org/officeDocument/2006/relationships/image" Target="../media/image105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67.xml.rels><?xml version="1.0" encoding="UTF-8" standalone="yes"?>
<Relationships xmlns="http://schemas.openxmlformats.org/package/2006/relationships"><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image" Target="../media/image145.png"/><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68.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69.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image" Target="../media/image1390.png"/><Relationship Id="rId1" Type="http://schemas.openxmlformats.org/officeDocument/2006/relationships/slideLayout" Target="../slideLayouts/slideLayout2.xml"/><Relationship Id="rId6" Type="http://schemas.openxmlformats.org/officeDocument/2006/relationships/image" Target="../media/image321.png"/><Relationship Id="rId5" Type="http://schemas.openxmlformats.org/officeDocument/2006/relationships/image" Target="../media/image310.png"/><Relationship Id="rId4" Type="http://schemas.openxmlformats.org/officeDocument/2006/relationships/image" Target="../media/image300.png"/></Relationships>
</file>

<file path=ppt/slides/_rels/slide72.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00.png"/><Relationship Id="rId7" Type="http://schemas.openxmlformats.org/officeDocument/2006/relationships/image" Target="../media/image16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410.png"/></Relationships>
</file>

<file path=ppt/slides/_rels/slide74.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67.png"/><Relationship Id="rId4" Type="http://schemas.openxmlformats.org/officeDocument/2006/relationships/image" Target="../media/image166.png"/></Relationships>
</file>

<file path=ppt/slides/_rels/slide75.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0.png"/><Relationship Id="rId4" Type="http://schemas.openxmlformats.org/officeDocument/2006/relationships/image" Target="../media/image169.png"/></Relationships>
</file>

<file path=ppt/slides/_rels/slide76.xml.rels><?xml version="1.0" encoding="UTF-8" standalone="yes"?>
<Relationships xmlns="http://schemas.openxmlformats.org/package/2006/relationships"><Relationship Id="rId3" Type="http://schemas.openxmlformats.org/officeDocument/2006/relationships/image" Target="../media/image1520.png"/><Relationship Id="rId7" Type="http://schemas.openxmlformats.org/officeDocument/2006/relationships/image" Target="../media/image156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550.png"/><Relationship Id="rId5" Type="http://schemas.openxmlformats.org/officeDocument/2006/relationships/image" Target="../media/image1540.png"/><Relationship Id="rId4" Type="http://schemas.openxmlformats.org/officeDocument/2006/relationships/image" Target="../media/image64.emf"/></Relationships>
</file>

<file path=ppt/slides/_rels/slide77.xml.rels><?xml version="1.0" encoding="UTF-8" standalone="yes"?>
<Relationships xmlns="http://schemas.openxmlformats.org/package/2006/relationships"><Relationship Id="rId3" Type="http://schemas.openxmlformats.org/officeDocument/2006/relationships/image" Target="../media/image157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80.png"/></Relationships>
</file>

<file path=ppt/slides/_rels/slide78.xml.rels><?xml version="1.0" encoding="UTF-8" standalone="yes"?>
<Relationships xmlns="http://schemas.openxmlformats.org/package/2006/relationships"><Relationship Id="rId3" Type="http://schemas.openxmlformats.org/officeDocument/2006/relationships/image" Target="../media/image172.png"/><Relationship Id="rId7" Type="http://schemas.openxmlformats.org/officeDocument/2006/relationships/image" Target="../media/image17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4.png"/><Relationship Id="rId5" Type="http://schemas.openxmlformats.org/officeDocument/2006/relationships/image" Target="../media/image65.wmf"/><Relationship Id="rId4" Type="http://schemas.openxmlformats.org/officeDocument/2006/relationships/oleObject" Target="../embeddings/oleObject6.bin"/></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640.png"/><Relationship Id="rId2" Type="http://schemas.openxmlformats.org/officeDocument/2006/relationships/image" Target="../media/image177.png"/><Relationship Id="rId1" Type="http://schemas.openxmlformats.org/officeDocument/2006/relationships/slideLayout" Target="../slideLayouts/slideLayout2.xml"/><Relationship Id="rId4" Type="http://schemas.openxmlformats.org/officeDocument/2006/relationships/image" Target="../media/image1651.png"/></Relationships>
</file>

<file path=ppt/slides/_rels/slide82.xml.rels><?xml version="1.0" encoding="UTF-8" standalone="yes"?>
<Relationships xmlns="http://schemas.openxmlformats.org/package/2006/relationships"><Relationship Id="rId3" Type="http://schemas.openxmlformats.org/officeDocument/2006/relationships/image" Target="../media/image166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68.png"/><Relationship Id="rId4" Type="http://schemas.openxmlformats.org/officeDocument/2006/relationships/image" Target="../media/image178.png"/></Relationships>
</file>

<file path=ppt/slides/_rels/slide83.xml.rels><?xml version="1.0" encoding="UTF-8" standalone="yes"?>
<Relationships xmlns="http://schemas.openxmlformats.org/package/2006/relationships"><Relationship Id="rId3" Type="http://schemas.openxmlformats.org/officeDocument/2006/relationships/image" Target="../media/image1081.png"/><Relationship Id="rId2" Type="http://schemas.openxmlformats.org/officeDocument/2006/relationships/image" Target="../media/image1690.png"/><Relationship Id="rId1" Type="http://schemas.openxmlformats.org/officeDocument/2006/relationships/slideLayout" Target="../slideLayouts/slideLayout2.xml"/><Relationship Id="rId5" Type="http://schemas.openxmlformats.org/officeDocument/2006/relationships/image" Target="../media/image1720.png"/><Relationship Id="rId4" Type="http://schemas.openxmlformats.org/officeDocument/2006/relationships/image" Target="../media/image17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76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2.xml"/><Relationship Id="rId4" Type="http://schemas.openxmlformats.org/officeDocument/2006/relationships/image" Target="../media/image188.png"/></Relationships>
</file>

<file path=ppt/slides/_rels/slide94.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30.png"/><Relationship Id="rId1" Type="http://schemas.openxmlformats.org/officeDocument/2006/relationships/slideLayout" Target="../slideLayouts/slideLayout2.xml"/><Relationship Id="rId5" Type="http://schemas.openxmlformats.org/officeDocument/2006/relationships/image" Target="../media/image191.png"/><Relationship Id="rId4" Type="http://schemas.openxmlformats.org/officeDocument/2006/relationships/image" Target="../media/image19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2.xml"/><Relationship Id="rId5" Type="http://schemas.openxmlformats.org/officeDocument/2006/relationships/image" Target="../media/image195.png"/><Relationship Id="rId4" Type="http://schemas.openxmlformats.org/officeDocument/2006/relationships/image" Target="../media/image194.png"/></Relationships>
</file>

<file path=ppt/slides/_rels/slide97.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880.png"/><Relationship Id="rId1" Type="http://schemas.openxmlformats.org/officeDocument/2006/relationships/slideLayout" Target="../slideLayouts/slideLayout2.xml"/><Relationship Id="rId4" Type="http://schemas.openxmlformats.org/officeDocument/2006/relationships/image" Target="../media/image197.png"/></Relationships>
</file>

<file path=ppt/slides/_rels/slide98.xml.rels><?xml version="1.0" encoding="UTF-8" standalone="yes"?>
<Relationships xmlns="http://schemas.openxmlformats.org/package/2006/relationships"><Relationship Id="rId8" Type="http://schemas.openxmlformats.org/officeDocument/2006/relationships/image" Target="../media/image1950.png"/><Relationship Id="rId13" Type="http://schemas.openxmlformats.org/officeDocument/2006/relationships/image" Target="../media/image200.png"/><Relationship Id="rId18" Type="http://schemas.openxmlformats.org/officeDocument/2006/relationships/image" Target="../media/image205.png"/><Relationship Id="rId3" Type="http://schemas.openxmlformats.org/officeDocument/2006/relationships/image" Target="../media/image1900.png"/><Relationship Id="rId7" Type="http://schemas.openxmlformats.org/officeDocument/2006/relationships/image" Target="../media/image1940.png"/><Relationship Id="rId12" Type="http://schemas.openxmlformats.org/officeDocument/2006/relationships/image" Target="../media/image199.png"/><Relationship Id="rId17" Type="http://schemas.openxmlformats.org/officeDocument/2006/relationships/image" Target="../media/image204.png"/><Relationship Id="rId2" Type="http://schemas.openxmlformats.org/officeDocument/2006/relationships/image" Target="../media/image1890.png"/><Relationship Id="rId16" Type="http://schemas.openxmlformats.org/officeDocument/2006/relationships/image" Target="../media/image203.png"/><Relationship Id="rId1" Type="http://schemas.openxmlformats.org/officeDocument/2006/relationships/slideLayout" Target="../slideLayouts/slideLayout2.xml"/><Relationship Id="rId6" Type="http://schemas.openxmlformats.org/officeDocument/2006/relationships/image" Target="../media/image1930.png"/><Relationship Id="rId11" Type="http://schemas.openxmlformats.org/officeDocument/2006/relationships/image" Target="../media/image198.png"/><Relationship Id="rId5" Type="http://schemas.openxmlformats.org/officeDocument/2006/relationships/image" Target="../media/image1920.png"/><Relationship Id="rId15" Type="http://schemas.openxmlformats.org/officeDocument/2006/relationships/image" Target="../media/image202.png"/><Relationship Id="rId10" Type="http://schemas.openxmlformats.org/officeDocument/2006/relationships/image" Target="../media/image1970.png"/><Relationship Id="rId4" Type="http://schemas.openxmlformats.org/officeDocument/2006/relationships/image" Target="../media/image1910.png"/><Relationship Id="rId9" Type="http://schemas.openxmlformats.org/officeDocument/2006/relationships/image" Target="../media/image1960.png"/><Relationship Id="rId14" Type="http://schemas.openxmlformats.org/officeDocument/2006/relationships/image" Target="../media/image201.png"/></Relationships>
</file>

<file path=ppt/slides/_rels/slide99.xml.rels><?xml version="1.0" encoding="UTF-8" standalone="yes"?>
<Relationships xmlns="http://schemas.openxmlformats.org/package/2006/relationships"><Relationship Id="rId2" Type="http://schemas.openxmlformats.org/officeDocument/2006/relationships/image" Target="../media/image20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ok cover with text&#10;&#10;AI-generated content may be incorrect.">
            <a:extLst>
              <a:ext uri="{FF2B5EF4-FFF2-40B4-BE49-F238E27FC236}">
                <a16:creationId xmlns:a16="http://schemas.microsoft.com/office/drawing/2014/main" id="{FA83E85F-B5E3-47FA-84CB-A11EF206515B}"/>
              </a:ext>
            </a:extLst>
          </p:cNvPr>
          <p:cNvPicPr>
            <a:picLocks noChangeAspect="1"/>
          </p:cNvPicPr>
          <p:nvPr/>
        </p:nvPicPr>
        <p:blipFill>
          <a:blip r:embed="rId2">
            <a:extLst>
              <a:ext uri="{28A0092B-C50C-407E-A947-70E740481C1C}">
                <a14:useLocalDpi xmlns:a14="http://schemas.microsoft.com/office/drawing/2010/main" val="0"/>
              </a:ext>
            </a:extLst>
          </a:blip>
          <a:srcRect l="2151" r="3833" b="2"/>
          <a:stretch>
            <a:fillRect/>
          </a:stretch>
        </p:blipFill>
        <p:spPr>
          <a:xfrm>
            <a:off x="20" y="1282"/>
            <a:ext cx="9143980" cy="6856718"/>
          </a:xfrm>
          <a:prstGeom prst="rect">
            <a:avLst/>
          </a:prstGeom>
        </p:spPr>
      </p:pic>
    </p:spTree>
    <p:extLst>
      <p:ext uri="{BB962C8B-B14F-4D97-AF65-F5344CB8AC3E}">
        <p14:creationId xmlns:p14="http://schemas.microsoft.com/office/powerpoint/2010/main" val="902597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This lecture deals with the following case:</a:t>
            </a:r>
          </a:p>
          <a:p>
            <a:pPr lvl="1"/>
            <a:r>
              <a:rPr lang="en-US" dirty="0"/>
              <a:t>The data is </a:t>
            </a:r>
            <a:r>
              <a:rPr lang="en-US" dirty="0">
                <a:solidFill>
                  <a:srgbClr val="FF0000"/>
                </a:solidFill>
              </a:rPr>
              <a:t>noisy</a:t>
            </a:r>
            <a:endParaRPr lang="en-US" dirty="0"/>
          </a:p>
          <a:p>
            <a:pPr lvl="1"/>
            <a:r>
              <a:rPr lang="en-US" dirty="0">
                <a:solidFill>
                  <a:srgbClr val="FF0000"/>
                </a:solidFill>
              </a:rPr>
              <a:t>The functional form of the true function is known</a:t>
            </a:r>
          </a:p>
          <a:p>
            <a:pPr lvl="1"/>
            <a:r>
              <a:rPr lang="en-US" dirty="0"/>
              <a:t>The data is dense enough to allow us noise filtering</a:t>
            </a:r>
          </a:p>
          <a:p>
            <a:r>
              <a:rPr lang="en-US" dirty="0"/>
              <a:t>When we fit a curve to data we ask:</a:t>
            </a:r>
          </a:p>
          <a:p>
            <a:pPr lvl="1"/>
            <a:r>
              <a:rPr lang="en-US" dirty="0"/>
              <a:t>What is the error metric for the best fit?</a:t>
            </a:r>
          </a:p>
          <a:p>
            <a:pPr lvl="1"/>
            <a:r>
              <a:rPr lang="en-US" dirty="0"/>
              <a:t>What is more accurate, the data or the fit?</a:t>
            </a:r>
          </a:p>
        </p:txBody>
      </p:sp>
      <p:sp>
        <p:nvSpPr>
          <p:cNvPr id="2" name="Title 1"/>
          <p:cNvSpPr>
            <a:spLocks noGrp="1"/>
          </p:cNvSpPr>
          <p:nvPr>
            <p:ph type="title"/>
          </p:nvPr>
        </p:nvSpPr>
        <p:spPr/>
        <p:txBody>
          <a:bodyPr>
            <a:normAutofit fontScale="90000"/>
          </a:bodyPr>
          <a:lstStyle/>
          <a:p>
            <a:r>
              <a:rPr lang="en-US" dirty="0"/>
              <a:t>Curve Fit Metrics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066CF3C-1D0F-B047-C50C-AD1AFFE678E7}"/>
                  </a:ext>
                </a:extLst>
              </p:cNvPr>
              <p:cNvSpPr txBox="1"/>
              <p:nvPr/>
            </p:nvSpPr>
            <p:spPr>
              <a:xfrm>
                <a:off x="1932467" y="4694097"/>
                <a:ext cx="4619846" cy="15292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𝑅𝑀𝑆</m:t>
                          </m:r>
                        </m:sub>
                      </m:sSub>
                      <m:r>
                        <a:rPr lang="en-US" sz="2400" i="0">
                          <a:latin typeface="Cambria Math" panose="02040503050406030204" pitchFamily="18" charset="0"/>
                        </a:rPr>
                        <m:t>=</m:t>
                      </m:r>
                      <m:rad>
                        <m:radPr>
                          <m:degHide m:val="on"/>
                          <m:ctrlPr>
                            <a:rPr lang="en-US" sz="2400" i="1">
                              <a:solidFill>
                                <a:srgbClr val="836967"/>
                              </a:solidFill>
                              <a:latin typeface="Cambria Math" panose="02040503050406030204" pitchFamily="18" charset="0"/>
                            </a:rPr>
                          </m:ctrlPr>
                        </m:radPr>
                        <m:deg/>
                        <m:e>
                          <m:f>
                            <m:fPr>
                              <m:ctrlPr>
                                <a:rPr lang="en-US" sz="2400" i="1">
                                  <a:solidFill>
                                    <a:srgbClr val="836967"/>
                                  </a:solidFill>
                                  <a:latin typeface="Cambria Math" panose="02040503050406030204" pitchFamily="18" charset="0"/>
                                </a:rPr>
                              </m:ctrlPr>
                            </m:fPr>
                            <m:num>
                              <m:r>
                                <a:rPr lang="en-US" sz="2400" i="0">
                                  <a:latin typeface="Cambria Math" panose="02040503050406030204" pitchFamily="18" charset="0"/>
                                </a:rPr>
                                <m:t>1</m:t>
                              </m:r>
                            </m:num>
                            <m:den>
                              <m:r>
                                <a:rPr lang="en-US" sz="2400" i="1">
                                  <a:latin typeface="Cambria Math" panose="02040503050406030204" pitchFamily="18" charset="0"/>
                                </a:rPr>
                                <m:t>𝑚</m:t>
                              </m:r>
                            </m:den>
                          </m:f>
                          <m:nary>
                            <m:naryPr>
                              <m:chr m:val="∑"/>
                              <m:limLoc m:val="undOvr"/>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0">
                                  <a:latin typeface="Cambria Math" panose="02040503050406030204" pitchFamily="18" charset="0"/>
                                </a:rPr>
                                <m:t>=1</m:t>
                              </m:r>
                            </m:sub>
                            <m:sup>
                              <m:r>
                                <a:rPr lang="en-US" sz="2400" i="1">
                                  <a:latin typeface="Cambria Math" panose="02040503050406030204" pitchFamily="18" charset="0"/>
                                </a:rPr>
                                <m:t>𝑚</m:t>
                              </m:r>
                            </m:sup>
                            <m:e>
                              <m:sSup>
                                <m:sSupPr>
                                  <m:ctrlPr>
                                    <a:rPr lang="en-US" sz="2400" i="1">
                                      <a:solidFill>
                                        <a:srgbClr val="836967"/>
                                      </a:solidFill>
                                      <a:latin typeface="Cambria Math" panose="02040503050406030204" pitchFamily="18" charset="0"/>
                                    </a:rPr>
                                  </m:ctrlPr>
                                </m:sSupPr>
                                <m:e>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𝑦</m:t>
                                      </m:r>
                                      <m:d>
                                        <m:dPr>
                                          <m:ctrlPr>
                                            <a:rPr lang="en-US" sz="2400" i="1">
                                              <a:latin typeface="Cambria Math" panose="02040503050406030204" pitchFamily="18" charset="0"/>
                                            </a:rPr>
                                          </m:ctrlPr>
                                        </m:dPr>
                                        <m:e>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e>
                                      </m:d>
                                      <m:r>
                                        <a:rPr lang="en-US" sz="2400" i="0">
                                          <a:latin typeface="Cambria Math" panose="02040503050406030204" pitchFamily="18" charset="0"/>
                                        </a:rPr>
                                        <m:t>−</m:t>
                                      </m:r>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𝑦</m:t>
                                          </m:r>
                                        </m:e>
                                      </m:acc>
                                      <m:d>
                                        <m:dPr>
                                          <m:ctrlPr>
                                            <a:rPr lang="en-US" sz="2400" i="1">
                                              <a:solidFill>
                                                <a:srgbClr val="836967"/>
                                              </a:solidFill>
                                              <a:latin typeface="Cambria Math" panose="02040503050406030204" pitchFamily="18" charset="0"/>
                                            </a:rPr>
                                          </m:ctrlPr>
                                        </m:dPr>
                                        <m:e>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e>
                                      </m:d>
                                    </m:e>
                                  </m:d>
                                </m:e>
                                <m:sup>
                                  <m:r>
                                    <a:rPr lang="en-US" sz="2400" i="0">
                                      <a:latin typeface="Cambria Math" panose="02040503050406030204" pitchFamily="18" charset="0"/>
                                    </a:rPr>
                                    <m:t>2</m:t>
                                  </m:r>
                                </m:sup>
                              </m:sSup>
                            </m:e>
                          </m:nary>
                        </m:e>
                      </m:rad>
                    </m:oMath>
                  </m:oMathPara>
                </a14:m>
                <a:endParaRPr lang="en-US" sz="2400" dirty="0"/>
              </a:p>
            </p:txBody>
          </p:sp>
        </mc:Choice>
        <mc:Fallback xmlns="">
          <p:sp>
            <p:nvSpPr>
              <p:cNvPr id="6" name="TextBox 5">
                <a:extLst>
                  <a:ext uri="{FF2B5EF4-FFF2-40B4-BE49-F238E27FC236}">
                    <a16:creationId xmlns:a16="http://schemas.microsoft.com/office/drawing/2014/main" id="{A066CF3C-1D0F-B047-C50C-AD1AFFE678E7}"/>
                  </a:ext>
                </a:extLst>
              </p:cNvPr>
              <p:cNvSpPr txBox="1">
                <a:spLocks noRot="1" noChangeAspect="1" noMove="1" noResize="1" noEditPoints="1" noAdjustHandles="1" noChangeArrowheads="1" noChangeShapeType="1" noTextEdit="1"/>
              </p:cNvSpPr>
              <p:nvPr/>
            </p:nvSpPr>
            <p:spPr>
              <a:xfrm>
                <a:off x="1932467" y="4694097"/>
                <a:ext cx="4619846" cy="152920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758855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C60EFFE-9B0D-6004-B04B-2FE074DC0BC2}"/>
                  </a:ext>
                </a:extLst>
              </p:cNvPr>
              <p:cNvSpPr>
                <a:spLocks noGrp="1"/>
              </p:cNvSpPr>
              <p:nvPr>
                <p:ph type="body" sz="quarter" idx="10"/>
              </p:nvPr>
            </p:nvSpPr>
            <p:spPr/>
            <p:txBody>
              <a:bodyPr/>
              <a:lstStyle/>
              <a:p>
                <a:r>
                  <a:rPr lang="en-US" dirty="0"/>
                  <a:t>With multiple samples, the individual likelihood functions are multiplied together</a:t>
                </a:r>
              </a:p>
              <a:p>
                <a:pPr lvl="1"/>
                <a:r>
                  <a:rPr lang="en-US" dirty="0"/>
                  <a:t>Likelihood function maps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oMath>
                </a14:m>
                <a:r>
                  <a:rPr lang="en-US" dirty="0"/>
                  <a:t>-dim joint PDF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𝛽</m:t>
                        </m:r>
                      </m:sub>
                    </m:sSub>
                  </m:oMath>
                </a14:m>
                <a:r>
                  <a:rPr lang="en-US" dirty="0"/>
                  <a:t>-dim function</a:t>
                </a:r>
              </a:p>
              <a:p>
                <a:pPr lvl="1"/>
                <a:r>
                  <a:rPr lang="en-US" dirty="0"/>
                  <a:t>With two samples,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oMath>
                </a14:m>
                <a:r>
                  <a:rPr lang="en-US" dirty="0"/>
                  <a:t>, it becomes 2D joint PDF</a:t>
                </a:r>
              </a:p>
              <a:p>
                <a:pPr lvl="1"/>
                <a:r>
                  <a:rPr lang="en-US" dirty="0"/>
                  <a:t>But the likelihood function is still 1D function of </a:t>
                </a:r>
                <a14:m>
                  <m:oMath xmlns:m="http://schemas.openxmlformats.org/officeDocument/2006/math">
                    <m:r>
                      <a:rPr lang="en-US" b="0" i="1" smtClean="0">
                        <a:latin typeface="Cambria Math" panose="02040503050406030204" pitchFamily="18" charset="0"/>
                      </a:rPr>
                      <m:t>𝛽</m:t>
                    </m:r>
                  </m:oMath>
                </a14:m>
                <a:endParaRPr lang="en-US" dirty="0"/>
              </a:p>
            </p:txBody>
          </p:sp>
        </mc:Choice>
        <mc:Fallback xmlns="">
          <p:sp>
            <p:nvSpPr>
              <p:cNvPr id="2" name="Text Placeholder 1">
                <a:extLst>
                  <a:ext uri="{FF2B5EF4-FFF2-40B4-BE49-F238E27FC236}">
                    <a16:creationId xmlns:a16="http://schemas.microsoft.com/office/drawing/2014/main" id="{BC60EFFE-9B0D-6004-B04B-2FE074DC0BC2}"/>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36EA041-6A44-02ED-A6A7-E9C763CC0DB6}"/>
              </a:ext>
            </a:extLst>
          </p:cNvPr>
          <p:cNvSpPr>
            <a:spLocks noGrp="1"/>
          </p:cNvSpPr>
          <p:nvPr>
            <p:ph type="title"/>
          </p:nvPr>
        </p:nvSpPr>
        <p:spPr/>
        <p:txBody>
          <a:bodyPr>
            <a:normAutofit fontScale="90000"/>
          </a:bodyPr>
          <a:lstStyle/>
          <a:p>
            <a:r>
              <a:rPr lang="en-US" dirty="0"/>
              <a:t>Likelihood Function of Multiple Samples</a:t>
            </a:r>
          </a:p>
        </p:txBody>
      </p:sp>
    </p:spTree>
    <p:extLst>
      <p:ext uri="{BB962C8B-B14F-4D97-AF65-F5344CB8AC3E}">
        <p14:creationId xmlns:p14="http://schemas.microsoft.com/office/powerpoint/2010/main" val="27950566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623B80-7FAA-4EB9-BC9C-72342E02FC93}"/>
              </a:ext>
            </a:extLst>
          </p:cNvPr>
          <p:cNvSpPr>
            <a:spLocks noGrp="1"/>
          </p:cNvSpPr>
          <p:nvPr>
            <p:ph type="body" sz="quarter" idx="10"/>
          </p:nvPr>
        </p:nvSpPr>
        <p:spPr/>
        <p:txBody>
          <a:bodyPr/>
          <a:lstStyle/>
          <a:p>
            <a:r>
              <a:rPr lang="en-US" dirty="0"/>
              <a:t>The principle of likelihood</a:t>
            </a:r>
          </a:p>
          <a:p>
            <a:pPr lvl="1"/>
            <a:r>
              <a:rPr lang="en-US" dirty="0"/>
              <a:t>The joint probability is likelihood function</a:t>
            </a:r>
          </a:p>
          <a:p>
            <a:pPr lvl="1"/>
            <a:r>
              <a:rPr lang="en-US" dirty="0"/>
              <a:t>Log-likelihood function is defined as</a:t>
            </a:r>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5E8D4D33-C146-49ED-9D82-20D577961CED}"/>
              </a:ext>
            </a:extLst>
          </p:cNvPr>
          <p:cNvSpPr>
            <a:spLocks noGrp="1"/>
          </p:cNvSpPr>
          <p:nvPr>
            <p:ph type="title"/>
          </p:nvPr>
        </p:nvSpPr>
        <p:spPr/>
        <p:txBody>
          <a:bodyPr>
            <a:normAutofit fontScale="90000"/>
          </a:bodyPr>
          <a:lstStyle/>
          <a:p>
            <a:r>
              <a:rPr lang="en-US" dirty="0"/>
              <a:t>Maximum likelihood</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F7762FE-FB84-46DF-97AF-E0D4AF120DB9}"/>
                  </a:ext>
                </a:extLst>
              </p:cNvPr>
              <p:cNvSpPr txBox="1"/>
              <p:nvPr/>
            </p:nvSpPr>
            <p:spPr>
              <a:xfrm>
                <a:off x="1008917" y="2316896"/>
                <a:ext cx="7116499" cy="31687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𝐿</m:t>
                      </m:r>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𝑝</m:t>
                          </m:r>
                          <m:d>
                            <m:dPr>
                              <m:ctrlPr>
                                <a:rPr lang="en-US" sz="2000" i="1">
                                  <a:latin typeface="Cambria Math" panose="02040503050406030204" pitchFamily="18" charset="0"/>
                                </a:rPr>
                              </m:ctrlPr>
                            </m:dPr>
                            <m:e>
                              <m:r>
                                <a:rPr lang="en-US" sz="2000" b="1">
                                  <a:latin typeface="Cambria Math" panose="02040503050406030204" pitchFamily="18" charset="0"/>
                                </a:rPr>
                                <m:t>𝐲</m:t>
                              </m:r>
                            </m:e>
                            <m:e>
                              <m:r>
                                <a:rPr lang="en-US" sz="2000" b="1">
                                  <a:latin typeface="Cambria Math" panose="02040503050406030204" pitchFamily="18" charset="0"/>
                                </a:rPr>
                                <m:t>𝐗</m:t>
                              </m:r>
                              <m:r>
                                <a:rPr lang="en-US" sz="2000" i="1">
                                  <a:latin typeface="Cambria Math" panose="02040503050406030204" pitchFamily="18" charset="0"/>
                                </a:rPr>
                                <m:t>,</m:t>
                              </m:r>
                              <m:r>
                                <a:rPr lang="en-US" sz="2000" b="1">
                                  <a:latin typeface="Cambria Math" panose="02040503050406030204" pitchFamily="18" charset="0"/>
                                </a:rPr>
                                <m:t>𝐛</m:t>
                              </m:r>
                              <m:r>
                                <a:rPr lang="en-US" sz="2000" i="1">
                                  <a:latin typeface="Cambria Math" panose="02040503050406030204" pitchFamily="18" charset="0"/>
                                </a:rPr>
                                <m:t>,</m:t>
                              </m:r>
                              <m:r>
                                <a:rPr lang="en-US" sz="2000" i="1">
                                  <a:latin typeface="Cambria Math" panose="02040503050406030204" pitchFamily="18" charset="0"/>
                                </a:rPr>
                                <m:t>𝜎</m:t>
                              </m:r>
                            </m:e>
                          </m:d>
                        </m:e>
                      </m:func>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𝑦</m:t>
                              </m:r>
                            </m:sub>
                          </m:sSub>
                        </m:sup>
                        <m:e>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log</m:t>
                              </m:r>
                            </m:fName>
                            <m:e>
                              <m:r>
                                <a:rPr lang="en-US" sz="2000" i="1">
                                  <a:latin typeface="Cambria Math" panose="02040503050406030204" pitchFamily="18" charset="0"/>
                                </a:rPr>
                                <m:t>𝑝</m:t>
                              </m:r>
                              <m:d>
                                <m:dPr>
                                  <m:ctrlPr>
                                    <a:rPr lang="en-US" sz="2000" i="1">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e>
                                <m:e>
                                  <m:sSub>
                                    <m:sSubPr>
                                      <m:ctrlPr>
                                        <a:rPr lang="en-US" sz="2000" b="1" i="1" smtClean="0">
                                          <a:latin typeface="Cambria Math" panose="02040503050406030204" pitchFamily="18" charset="0"/>
                                        </a:rPr>
                                      </m:ctrlPr>
                                    </m:sSubPr>
                                    <m:e>
                                      <m:r>
                                        <a:rPr lang="en-US" sz="2000" b="1" i="0" smtClean="0">
                                          <a:latin typeface="Cambria Math" panose="02040503050406030204" pitchFamily="18" charset="0"/>
                                        </a:rPr>
                                        <m:t>𝐱</m:t>
                                      </m:r>
                                    </m:e>
                                    <m:sub>
                                      <m:r>
                                        <a:rPr lang="en-US" sz="2000" b="0" i="1" smtClean="0">
                                          <a:latin typeface="Cambria Math" panose="02040503050406030204" pitchFamily="18" charset="0"/>
                                        </a:rPr>
                                        <m:t>𝑖</m:t>
                                      </m:r>
                                    </m:sub>
                                  </m:sSub>
                                  <m:r>
                                    <a:rPr lang="en-US" sz="2000" i="1">
                                      <a:latin typeface="Cambria Math" panose="02040503050406030204" pitchFamily="18" charset="0"/>
                                    </a:rPr>
                                    <m:t>,</m:t>
                                  </m:r>
                                  <m:r>
                                    <a:rPr lang="en-US" sz="2000" b="1">
                                      <a:latin typeface="Cambria Math" panose="02040503050406030204" pitchFamily="18" charset="0"/>
                                    </a:rPr>
                                    <m:t>𝐛</m:t>
                                  </m:r>
                                  <m:r>
                                    <a:rPr lang="en-US" sz="2000" i="1">
                                      <a:latin typeface="Cambria Math" panose="02040503050406030204" pitchFamily="18" charset="0"/>
                                    </a:rPr>
                                    <m:t>,</m:t>
                                  </m:r>
                                  <m:r>
                                    <a:rPr lang="en-US" sz="2000" i="1">
                                      <a:latin typeface="Cambria Math" panose="02040503050406030204" pitchFamily="18" charset="0"/>
                                    </a:rPr>
                                    <m:t>𝜎</m:t>
                                  </m:r>
                                </m:e>
                              </m:d>
                            </m:e>
                          </m:func>
                        </m:e>
                      </m:nary>
                    </m:oMath>
                    <m:oMath xmlns:m="http://schemas.openxmlformats.org/officeDocument/2006/math">
                      <m:r>
                        <a:rPr lang="en-US" sz="2000" b="0" i="1" smtClean="0">
                          <a:latin typeface="Cambria Math" panose="02040503050406030204" pitchFamily="18" charset="0"/>
                        </a:rPr>
                        <m:t>                                       =</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sSub>
                            <m:sSubPr>
                              <m:ctrlPr>
                                <a:rPr lang="en-US" sz="2000" b="0" i="1" smtClean="0">
                                  <a:latin typeface="Cambria Math" panose="02040503050406030204" pitchFamily="18" charset="0"/>
                                </a:rPr>
                              </m:ctrlPr>
                            </m:sSubPr>
                            <m:e>
                              <m:r>
                                <a:rPr lang="en-US" sz="2000" i="1">
                                  <a:latin typeface="Cambria Math" panose="02040503050406030204" pitchFamily="18" charset="0"/>
                                </a:rPr>
                                <m:t>𝑛</m:t>
                              </m:r>
                            </m:e>
                            <m:sub>
                              <m:r>
                                <a:rPr lang="en-US" sz="2000" b="0" i="1" smtClean="0">
                                  <a:latin typeface="Cambria Math" panose="02040503050406030204" pitchFamily="18" charset="0"/>
                                </a:rPr>
                                <m:t>𝑦</m:t>
                              </m:r>
                            </m:sub>
                          </m:sSub>
                        </m:sup>
                        <m:e>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log</m:t>
                              </m:r>
                            </m:fName>
                            <m:e>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r>
                                        <a:rPr lang="en-US" sz="2000" b="0" i="1" smtClean="0">
                                          <a:latin typeface="Cambria Math" panose="02040503050406030204" pitchFamily="18" charset="0"/>
                                        </a:rPr>
                                        <m:t>𝜋</m:t>
                                      </m:r>
                                    </m:e>
                                  </m:rad>
                                  <m:r>
                                    <a:rPr lang="en-US" sz="2000" b="0" i="1" smtClean="0">
                                      <a:latin typeface="Cambria Math" panose="02040503050406030204" pitchFamily="18" charset="0"/>
                                    </a:rPr>
                                    <m:t>𝜎</m:t>
                                  </m:r>
                                </m:den>
                              </m:f>
                              <m:r>
                                <a:rPr lang="en-US" sz="2000" b="0" i="1" smtClean="0">
                                  <a:latin typeface="Cambria Math" panose="02040503050406030204" pitchFamily="18" charset="0"/>
                                </a:rPr>
                                <m:t>𝑒𝑥𝑝</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sSup>
                                        <m:sSupPr>
                                          <m:ctrlPr>
                                            <a:rPr lang="en-US" sz="2000" b="0" i="1" smtClean="0">
                                              <a:latin typeface="Cambria Math" panose="02040503050406030204" pitchFamily="18" charset="0"/>
                                            </a:rPr>
                                          </m:ctrlPr>
                                        </m:sSupPr>
                                        <m:e>
                                          <m:r>
                                            <a:rPr lang="en-US" sz="2000" i="1">
                                              <a:latin typeface="Cambria Math" panose="02040503050406030204" pitchFamily="18" charset="0"/>
                                            </a:rPr>
                                            <m:t>𝜎</m:t>
                                          </m:r>
                                        </m:e>
                                        <m:sup>
                                          <m:r>
                                            <a:rPr lang="en-US" sz="2000" b="0" i="1" smtClean="0">
                                              <a:latin typeface="Cambria Math" panose="02040503050406030204" pitchFamily="18" charset="0"/>
                                            </a:rPr>
                                            <m:t>2</m:t>
                                          </m:r>
                                        </m:sup>
                                      </m:sSup>
                                    </m:den>
                                  </m:f>
                                  <m:sSup>
                                    <m:sSupPr>
                                      <m:ctrlPr>
                                        <a:rPr lang="en-US" sz="2000" b="0" i="1" smtClean="0">
                                          <a:latin typeface="Cambria Math" panose="02040503050406030204" pitchFamily="18" charset="0"/>
                                        </a:rPr>
                                      </m:ctrlPr>
                                    </m:sSupPr>
                                    <m:e>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sSub>
                                                <m:sSubPr>
                                                  <m:ctrlPr>
                                                    <a:rPr lang="en-US" sz="2000" b="1" i="1">
                                                      <a:latin typeface="Cambria Math" panose="02040503050406030204" pitchFamily="18" charset="0"/>
                                                    </a:rPr>
                                                  </m:ctrlPr>
                                                </m:sSubPr>
                                                <m:e>
                                                  <m:r>
                                                    <a:rPr lang="en-US" sz="2000" b="1">
                                                      <a:latin typeface="Cambria Math" panose="02040503050406030204" pitchFamily="18" charset="0"/>
                                                    </a:rPr>
                                                    <m:t>𝐱</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b="1">
                                                  <a:latin typeface="Cambria Math" panose="02040503050406030204" pitchFamily="18" charset="0"/>
                                                </a:rPr>
                                                <m:t>𝐛</m:t>
                                              </m:r>
                                            </m:e>
                                          </m:d>
                                        </m:e>
                                      </m:d>
                                    </m:e>
                                    <m:sup>
                                      <m:r>
                                        <a:rPr lang="en-US" sz="2000" b="0" i="1" smtClean="0">
                                          <a:latin typeface="Cambria Math" panose="02040503050406030204" pitchFamily="18" charset="0"/>
                                        </a:rPr>
                                        <m:t>2</m:t>
                                      </m:r>
                                    </m:sup>
                                  </m:sSup>
                                </m:e>
                              </m:d>
                            </m:e>
                          </m:func>
                        </m:e>
                      </m:nary>
                    </m:oMath>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den>
                      </m:f>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p>
                        <m:e>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b="1">
                                          <a:latin typeface="Cambria Math" panose="02040503050406030204" pitchFamily="18" charset="0"/>
                                        </a:rPr>
                                        <m:t>𝐛</m:t>
                                      </m:r>
                                    </m:e>
                                  </m:d>
                                </m:e>
                              </m:d>
                            </m:e>
                            <m:sup>
                              <m:r>
                                <a:rPr lang="en-US" sz="2000" i="1">
                                  <a:latin typeface="Cambria Math" panose="02040503050406030204" pitchFamily="18" charset="0"/>
                                </a:rPr>
                                <m:t>2</m:t>
                              </m:r>
                            </m:sup>
                          </m:sSup>
                        </m:e>
                      </m:nary>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log</m:t>
                          </m:r>
                        </m:fName>
                        <m:e>
                          <m:r>
                            <a:rPr lang="en-US" sz="2000" i="1">
                              <a:latin typeface="Cambria Math" panose="02040503050406030204" pitchFamily="18" charset="0"/>
                            </a:rPr>
                            <m:t>𝜎</m:t>
                          </m:r>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𝜋</m:t>
                              </m:r>
                            </m:e>
                          </m:rad>
                        </m:e>
                      </m:func>
                    </m:oMath>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den>
                      </m:f>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b="1" i="1">
                                  <a:latin typeface="Cambria Math" panose="02040503050406030204" pitchFamily="18" charset="0"/>
                                </a:rPr>
                                <m:t>𝐲</m:t>
                              </m:r>
                              <m:r>
                                <a:rPr lang="en-US" sz="2000" i="1">
                                  <a:latin typeface="Cambria Math" panose="02040503050406030204" pitchFamily="18" charset="0"/>
                                </a:rPr>
                                <m:t>−</m:t>
                              </m:r>
                              <m:r>
                                <a:rPr lang="en-US" sz="2000" b="1" i="1">
                                  <a:latin typeface="Cambria Math" panose="02040503050406030204" pitchFamily="18" charset="0"/>
                                </a:rPr>
                                <m:t>𝐗</m:t>
                              </m:r>
                              <m:r>
                                <a:rPr lang="en-US" sz="2000" b="1" i="0" smtClean="0">
                                  <a:latin typeface="Cambria Math" panose="02040503050406030204" pitchFamily="18" charset="0"/>
                                </a:rPr>
                                <m:t>𝐛</m:t>
                              </m:r>
                            </m:e>
                          </m:d>
                        </m:e>
                        <m:sup>
                          <m:r>
                            <a:rPr lang="en-US" sz="2000" i="1">
                              <a:latin typeface="Cambria Math" panose="02040503050406030204" pitchFamily="18" charset="0"/>
                            </a:rPr>
                            <m:t>𝑇</m:t>
                          </m:r>
                        </m:sup>
                      </m:sSup>
                      <m:r>
                        <a:rPr lang="en-US" sz="2000" i="1">
                          <a:latin typeface="Cambria Math" panose="02040503050406030204" pitchFamily="18" charset="0"/>
                        </a:rPr>
                        <m:t>(</m:t>
                      </m:r>
                      <m:r>
                        <a:rPr lang="en-US" sz="2000" b="1" i="1">
                          <a:latin typeface="Cambria Math" panose="02040503050406030204" pitchFamily="18" charset="0"/>
                        </a:rPr>
                        <m:t>𝐲</m:t>
                      </m:r>
                      <m:r>
                        <a:rPr lang="en-US" sz="2000" i="1">
                          <a:latin typeface="Cambria Math" panose="02040503050406030204" pitchFamily="18" charset="0"/>
                        </a:rPr>
                        <m:t>−</m:t>
                      </m:r>
                      <m:r>
                        <a:rPr lang="en-US" sz="2000" b="1" i="1">
                          <a:latin typeface="Cambria Math" panose="02040503050406030204" pitchFamily="18" charset="0"/>
                        </a:rPr>
                        <m:t>𝐗</m:t>
                      </m:r>
                      <m:r>
                        <a:rPr lang="en-US" sz="2000" b="1" i="0" smtClean="0">
                          <a:latin typeface="Cambria Math" panose="02040503050406030204" pitchFamily="18" charset="0"/>
                        </a:rPr>
                        <m:t>𝐛</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log</m:t>
                          </m:r>
                        </m:fName>
                        <m:e>
                          <m:r>
                            <a:rPr lang="en-US" sz="2000" i="1">
                              <a:latin typeface="Cambria Math" panose="02040503050406030204" pitchFamily="18" charset="0"/>
                            </a:rPr>
                            <m:t>𝜎</m:t>
                          </m:r>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𝜋</m:t>
                              </m:r>
                            </m:e>
                          </m:rad>
                        </m:e>
                      </m:func>
                    </m:oMath>
                  </m:oMathPara>
                </a14:m>
                <a:endParaRPr lang="en-US" sz="2000" dirty="0"/>
              </a:p>
            </p:txBody>
          </p:sp>
        </mc:Choice>
        <mc:Fallback xmlns="">
          <p:sp>
            <p:nvSpPr>
              <p:cNvPr id="4" name="TextBox 3">
                <a:extLst>
                  <a:ext uri="{FF2B5EF4-FFF2-40B4-BE49-F238E27FC236}">
                    <a16:creationId xmlns:a16="http://schemas.microsoft.com/office/drawing/2014/main" id="{0F7762FE-FB84-46DF-97AF-E0D4AF120DB9}"/>
                  </a:ext>
                </a:extLst>
              </p:cNvPr>
              <p:cNvSpPr txBox="1">
                <a:spLocks noRot="1" noChangeAspect="1" noMove="1" noResize="1" noEditPoints="1" noAdjustHandles="1" noChangeArrowheads="1" noChangeShapeType="1" noTextEdit="1"/>
              </p:cNvSpPr>
              <p:nvPr/>
            </p:nvSpPr>
            <p:spPr>
              <a:xfrm>
                <a:off x="1008917" y="2316896"/>
                <a:ext cx="7116499" cy="3168753"/>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433894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C623B80-7FAA-4EB9-BC9C-72342E02FC93}"/>
                  </a:ext>
                </a:extLst>
              </p:cNvPr>
              <p:cNvSpPr>
                <a:spLocks noGrp="1"/>
              </p:cNvSpPr>
              <p:nvPr>
                <p:ph type="body" sz="quarter" idx="10"/>
              </p:nvPr>
            </p:nvSpPr>
            <p:spPr/>
            <p:txBody>
              <a:bodyPr/>
              <a:lstStyle/>
              <a:p>
                <a:r>
                  <a:rPr lang="en-US" dirty="0"/>
                  <a:t>Maximum likelihood = the stationary point of the log-likelihood</a:t>
                </a:r>
              </a:p>
              <a:p>
                <a:endParaRPr lang="en-US" dirty="0"/>
              </a:p>
              <a:p>
                <a:pPr lvl="1"/>
                <a:r>
                  <a:rPr lang="en-US" dirty="0"/>
                  <a:t>Determining </a:t>
                </a:r>
                <a14:m>
                  <m:oMath xmlns:m="http://schemas.openxmlformats.org/officeDocument/2006/math">
                    <m:r>
                      <a:rPr lang="en-US" b="0" i="1" smtClean="0">
                        <a:latin typeface="Cambria Math" panose="02040503050406030204" pitchFamily="18" charset="0"/>
                      </a:rPr>
                      <m:t>𝑏</m:t>
                    </m:r>
                  </m:oMath>
                </a14:m>
                <a:r>
                  <a:rPr lang="en-US" dirty="0"/>
                  <a:t> is independent of </a:t>
                </a:r>
                <a14:m>
                  <m:oMath xmlns:m="http://schemas.openxmlformats.org/officeDocument/2006/math">
                    <m:r>
                      <a:rPr lang="en-US" b="0" i="1" smtClean="0">
                        <a:latin typeface="Cambria Math" panose="02040503050406030204" pitchFamily="18" charset="0"/>
                      </a:rPr>
                      <m:t>𝜎</m:t>
                    </m:r>
                  </m:oMath>
                </a14:m>
                <a:endParaRPr lang="en-US" dirty="0"/>
              </a:p>
              <a:p>
                <a:pPr lvl="1"/>
                <a:r>
                  <a:rPr lang="en-US" dirty="0"/>
                  <a:t>Large </a:t>
                </a:r>
                <a14:m>
                  <m:oMath xmlns:m="http://schemas.openxmlformats.org/officeDocument/2006/math">
                    <m:r>
                      <a:rPr lang="en-US" b="0" i="1" smtClean="0">
                        <a:latin typeface="Cambria Math" panose="02040503050406030204" pitchFamily="18" charset="0"/>
                      </a:rPr>
                      <m:t>𝜎</m:t>
                    </m:r>
                  </m:oMath>
                </a14:m>
                <a:r>
                  <a:rPr lang="en-US" dirty="0"/>
                  <a:t> may cause a wide distribution, but the peak is the same</a:t>
                </a:r>
              </a:p>
              <a:p>
                <a:r>
                  <a:rPr lang="en-US" dirty="0"/>
                  <a:t>Estimated model parameters</a:t>
                </a:r>
              </a:p>
              <a:p>
                <a:pPr lvl="1"/>
                <a:r>
                  <a:rPr lang="en-US" dirty="0"/>
                  <a:t>Same with estimated model parameters by minimizing RMS error</a:t>
                </a:r>
              </a:p>
              <a:p>
                <a:pPr lvl="1"/>
                <a:endParaRPr lang="en-US" dirty="0"/>
              </a:p>
              <a:p>
                <a:pPr lvl="1"/>
                <a:r>
                  <a:rPr lang="en-US" dirty="0"/>
                  <a:t>Since </a:t>
                </a:r>
                <a14:m>
                  <m:oMath xmlns:m="http://schemas.openxmlformats.org/officeDocument/2006/math">
                    <m:r>
                      <a:rPr lang="en-US" sz="2000" b="1" i="0" smtClean="0">
                        <a:latin typeface="Cambria Math" panose="02040503050406030204" pitchFamily="18" charset="0"/>
                      </a:rPr>
                      <m:t>𝐲</m:t>
                    </m:r>
                  </m:oMath>
                </a14:m>
                <a:r>
                  <a:rPr lang="en-US" dirty="0"/>
                  <a:t> is random, </a:t>
                </a:r>
                <a14:m>
                  <m:oMath xmlns:m="http://schemas.openxmlformats.org/officeDocument/2006/math">
                    <m:acc>
                      <m:accPr>
                        <m:chr m:val="̂"/>
                        <m:ctrlPr>
                          <a:rPr lang="en-US" b="1" i="1">
                            <a:latin typeface="Cambria Math" panose="02040503050406030204" pitchFamily="18" charset="0"/>
                          </a:rPr>
                        </m:ctrlPr>
                      </m:accPr>
                      <m:e>
                        <m:r>
                          <a:rPr lang="en-US" b="1">
                            <a:latin typeface="Cambria Math" panose="02040503050406030204" pitchFamily="18" charset="0"/>
                          </a:rPr>
                          <m:t>𝐛</m:t>
                        </m:r>
                      </m:e>
                    </m:acc>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m:t>
                    </m:r>
                    <m:r>
                      <a:rPr lang="en-US" b="1" i="1">
                        <a:latin typeface="Cambria Math" panose="02040503050406030204" pitchFamily="18" charset="0"/>
                      </a:rPr>
                      <m:t>𝐛</m:t>
                    </m:r>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𝚺</m:t>
                        </m:r>
                      </m:e>
                      <m:sub>
                        <m:r>
                          <a:rPr lang="en-US" b="1" i="1">
                            <a:latin typeface="Cambria Math" panose="02040503050406030204" pitchFamily="18" charset="0"/>
                          </a:rPr>
                          <m:t>𝐛</m:t>
                        </m:r>
                      </m:sub>
                    </m:sSub>
                    <m:r>
                      <a:rPr lang="en-US" i="1">
                        <a:latin typeface="Cambria Math" panose="02040503050406030204" pitchFamily="18" charset="0"/>
                      </a:rPr>
                      <m:t>)</m:t>
                    </m:r>
                  </m:oMath>
                </a14:m>
                <a:endParaRPr lang="en-US" dirty="0"/>
              </a:p>
              <a:p>
                <a:r>
                  <a:rPr lang="en-US" dirty="0">
                    <a:solidFill>
                      <a:srgbClr val="0000CC"/>
                    </a:solidFill>
                  </a:rPr>
                  <a:t>Aleatory uncertainty </a:t>
                </a:r>
                <a:r>
                  <a:rPr lang="en-US" dirty="0"/>
                  <a:t>in samples is converted into </a:t>
                </a:r>
                <a:r>
                  <a:rPr lang="en-US" dirty="0">
                    <a:solidFill>
                      <a:srgbClr val="0000CC"/>
                    </a:solidFill>
                  </a:rPr>
                  <a:t>epistemic uncertainty</a:t>
                </a:r>
                <a:r>
                  <a:rPr lang="en-US" dirty="0"/>
                  <a:t> in the regression coefficients</a:t>
                </a:r>
              </a:p>
            </p:txBody>
          </p:sp>
        </mc:Choice>
        <mc:Fallback xmlns="">
          <p:sp>
            <p:nvSpPr>
              <p:cNvPr id="2" name="Text Placeholder 1">
                <a:extLst>
                  <a:ext uri="{FF2B5EF4-FFF2-40B4-BE49-F238E27FC236}">
                    <a16:creationId xmlns:a16="http://schemas.microsoft.com/office/drawing/2014/main" id="{DC623B80-7FAA-4EB9-BC9C-72342E02FC93}"/>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r="-357" b="-303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E8D4D33-C146-49ED-9D82-20D577961CED}"/>
              </a:ext>
            </a:extLst>
          </p:cNvPr>
          <p:cNvSpPr>
            <a:spLocks noGrp="1"/>
          </p:cNvSpPr>
          <p:nvPr>
            <p:ph type="title"/>
          </p:nvPr>
        </p:nvSpPr>
        <p:spPr/>
        <p:txBody>
          <a:bodyPr>
            <a:normAutofit fontScale="90000"/>
          </a:bodyPr>
          <a:lstStyle/>
          <a:p>
            <a:r>
              <a:rPr lang="en-US" dirty="0"/>
              <a:t>Maximum likelihood</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5E313D9-63F8-412B-98F0-6A7EF33D8445}"/>
                  </a:ext>
                </a:extLst>
              </p:cNvPr>
              <p:cNvSpPr txBox="1"/>
              <p:nvPr/>
            </p:nvSpPr>
            <p:spPr>
              <a:xfrm>
                <a:off x="2163867" y="1403261"/>
                <a:ext cx="3713004" cy="7023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panose="02040503050406030204" pitchFamily="18" charset="0"/>
                            </a:rPr>
                            <m:t>𝜕</m:t>
                          </m:r>
                          <m:r>
                            <a:rPr lang="en-US" sz="2400" b="0" i="1" smtClean="0">
                              <a:latin typeface="Cambria Math" panose="02040503050406030204" pitchFamily="18" charset="0"/>
                            </a:rPr>
                            <m:t>𝐿</m:t>
                          </m:r>
                        </m:num>
                        <m:den>
                          <m:r>
                            <a:rPr lang="en-US" sz="2400" i="1" smtClean="0">
                              <a:latin typeface="Cambria Math" panose="02040503050406030204" pitchFamily="18" charset="0"/>
                            </a:rPr>
                            <m:t>𝜕</m:t>
                          </m:r>
                          <m:r>
                            <a:rPr lang="en-US" sz="2400" b="1" i="0" smtClean="0">
                              <a:latin typeface="Cambria Math" panose="02040503050406030204" pitchFamily="18" charset="0"/>
                            </a:rPr>
                            <m:t>𝐛</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𝜎</m:t>
                              </m:r>
                            </m:e>
                            <m:sup>
                              <m:r>
                                <a:rPr lang="en-US" sz="2400" b="0" i="1" smtClean="0">
                                  <a:latin typeface="Cambria Math" panose="02040503050406030204" pitchFamily="18" charset="0"/>
                                </a:rPr>
                                <m:t>2</m:t>
                              </m:r>
                            </m:sup>
                          </m:sSup>
                        </m:den>
                      </m:f>
                      <m:d>
                        <m:dPr>
                          <m:ctrlPr>
                            <a:rPr lang="en-US" sz="2400" b="0" i="1" smtClean="0">
                              <a:latin typeface="Cambria Math" panose="02040503050406030204" pitchFamily="18" charset="0"/>
                            </a:rPr>
                          </m:ctrlPr>
                        </m:dPr>
                        <m:e>
                          <m:sSup>
                            <m:sSupPr>
                              <m:ctrlPr>
                                <a:rPr lang="en-US" sz="2400" i="1">
                                  <a:latin typeface="Cambria Math" panose="02040503050406030204" pitchFamily="18" charset="0"/>
                                </a:rPr>
                              </m:ctrlPr>
                            </m:sSupPr>
                            <m:e>
                              <m:r>
                                <a:rPr lang="en-US" sz="2400" b="1" i="0">
                                  <a:latin typeface="Cambria Math" panose="02040503050406030204" pitchFamily="18" charset="0"/>
                                </a:rPr>
                                <m:t>𝐗</m:t>
                              </m:r>
                            </m:e>
                            <m:sup>
                              <m:r>
                                <m:rPr>
                                  <m:sty m:val="p"/>
                                </m:rPr>
                                <a:rPr lang="en-US" sz="2400" i="0">
                                  <a:latin typeface="Cambria Math" panose="02040503050406030204" pitchFamily="18" charset="0"/>
                                </a:rPr>
                                <m:t>T</m:t>
                              </m:r>
                            </m:sup>
                          </m:sSup>
                          <m:r>
                            <a:rPr lang="en-US" sz="2400" b="1" i="0">
                              <a:latin typeface="Cambria Math" panose="02040503050406030204" pitchFamily="18" charset="0"/>
                            </a:rPr>
                            <m:t>𝐲</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i="0">
                                  <a:latin typeface="Cambria Math" panose="02040503050406030204" pitchFamily="18" charset="0"/>
                                </a:rPr>
                                <m:t>𝐗</m:t>
                              </m:r>
                            </m:e>
                            <m:sup>
                              <m:r>
                                <m:rPr>
                                  <m:sty m:val="p"/>
                                </m:rPr>
                                <a:rPr lang="en-US" sz="2400" i="0">
                                  <a:latin typeface="Cambria Math" panose="02040503050406030204" pitchFamily="18" charset="0"/>
                                </a:rPr>
                                <m:t>T</m:t>
                              </m:r>
                            </m:sup>
                          </m:sSup>
                          <m:r>
                            <a:rPr lang="en-US" sz="2400" b="1" i="0">
                              <a:latin typeface="Cambria Math" panose="02040503050406030204" pitchFamily="18" charset="0"/>
                            </a:rPr>
                            <m:t>𝐗𝐛</m:t>
                          </m:r>
                        </m:e>
                      </m:d>
                      <m:r>
                        <a:rPr lang="en-US" sz="2400" b="0" i="1" smtClean="0">
                          <a:latin typeface="Cambria Math" panose="02040503050406030204" pitchFamily="18" charset="0"/>
                        </a:rPr>
                        <m:t>=0</m:t>
                      </m:r>
                    </m:oMath>
                  </m:oMathPara>
                </a14:m>
                <a:endParaRPr lang="en-US" sz="2400" dirty="0"/>
              </a:p>
            </p:txBody>
          </p:sp>
        </mc:Choice>
        <mc:Fallback xmlns="">
          <p:sp>
            <p:nvSpPr>
              <p:cNvPr id="5" name="TextBox 4">
                <a:extLst>
                  <a:ext uri="{FF2B5EF4-FFF2-40B4-BE49-F238E27FC236}">
                    <a16:creationId xmlns:a16="http://schemas.microsoft.com/office/drawing/2014/main" id="{15E313D9-63F8-412B-98F0-6A7EF33D8445}"/>
                  </a:ext>
                </a:extLst>
              </p:cNvPr>
              <p:cNvSpPr txBox="1">
                <a:spLocks noRot="1" noChangeAspect="1" noMove="1" noResize="1" noEditPoints="1" noAdjustHandles="1" noChangeArrowheads="1" noChangeShapeType="1" noTextEdit="1"/>
              </p:cNvSpPr>
              <p:nvPr/>
            </p:nvSpPr>
            <p:spPr>
              <a:xfrm>
                <a:off x="2163867" y="1403261"/>
                <a:ext cx="3713004" cy="702308"/>
              </a:xfrm>
              <a:prstGeom prst="rect">
                <a:avLst/>
              </a:prstGeom>
              <a:blipFill>
                <a:blip r:embed="rId3"/>
                <a:stretch>
                  <a:fillRect/>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111F949D-42F2-0484-9C33-1C0E8C33E89E}"/>
              </a:ext>
            </a:extLst>
          </p:cNvPr>
          <p:cNvSpPr/>
          <p:nvPr/>
        </p:nvSpPr>
        <p:spPr>
          <a:xfrm>
            <a:off x="2801491" y="4125871"/>
            <a:ext cx="2120113" cy="626561"/>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C1A7BEE-583E-446C-7C67-D1618EE372F5}"/>
                  </a:ext>
                </a:extLst>
              </p:cNvPr>
              <p:cNvSpPr txBox="1"/>
              <p:nvPr/>
            </p:nvSpPr>
            <p:spPr>
              <a:xfrm>
                <a:off x="2910734" y="4211215"/>
                <a:ext cx="1946110" cy="4075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latin typeface="Cambria Math" panose="02040503050406030204" pitchFamily="18" charset="0"/>
                            </a:rPr>
                          </m:ctrlPr>
                        </m:accPr>
                        <m:e>
                          <m:r>
                            <a:rPr lang="en-US" sz="2000" b="1">
                              <a:latin typeface="Cambria Math" panose="02040503050406030204" pitchFamily="18" charset="0"/>
                            </a:rPr>
                            <m:t>𝐛</m:t>
                          </m:r>
                        </m:e>
                      </m:acc>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p>
                                <m:sSupPr>
                                  <m:ctrlPr>
                                    <a:rPr lang="en-US" sz="2000" b="1" i="1" smtClean="0">
                                      <a:latin typeface="Cambria Math" panose="02040503050406030204" pitchFamily="18" charset="0"/>
                                    </a:rPr>
                                  </m:ctrlPr>
                                </m:sSupPr>
                                <m:e>
                                  <m:r>
                                    <a:rPr lang="en-US" sz="2000" b="1" i="0" smtClean="0">
                                      <a:latin typeface="Cambria Math" panose="02040503050406030204" pitchFamily="18" charset="0"/>
                                    </a:rPr>
                                    <m:t>𝐗</m:t>
                                  </m:r>
                                </m:e>
                                <m:sup>
                                  <m:r>
                                    <m:rPr>
                                      <m:sty m:val="p"/>
                                    </m:rPr>
                                    <a:rPr lang="en-US" sz="2000" b="0" i="0" smtClean="0">
                                      <a:latin typeface="Cambria Math" panose="02040503050406030204" pitchFamily="18" charset="0"/>
                                    </a:rPr>
                                    <m:t>T</m:t>
                                  </m:r>
                                </m:sup>
                              </m:sSup>
                              <m:r>
                                <a:rPr lang="en-US" sz="2000" b="1" i="0" smtClean="0">
                                  <a:latin typeface="Cambria Math" panose="02040503050406030204" pitchFamily="18" charset="0"/>
                                </a:rPr>
                                <m:t>𝐗</m:t>
                              </m:r>
                            </m:e>
                          </m:d>
                        </m:e>
                        <m:sup>
                          <m:r>
                            <a:rPr lang="en-US" sz="2000" b="0" i="1" smtClean="0">
                              <a:latin typeface="Cambria Math" panose="02040503050406030204" pitchFamily="18" charset="0"/>
                            </a:rPr>
                            <m:t>−1</m:t>
                          </m:r>
                        </m:sup>
                      </m:sSup>
                      <m:sSup>
                        <m:sSupPr>
                          <m:ctrlPr>
                            <a:rPr lang="en-US" sz="2000" b="0" i="1" smtClean="0">
                              <a:latin typeface="Cambria Math" panose="02040503050406030204" pitchFamily="18" charset="0"/>
                            </a:rPr>
                          </m:ctrlPr>
                        </m:sSupPr>
                        <m:e>
                          <m:r>
                            <a:rPr lang="en-US" sz="2000" b="1" i="0" smtClean="0">
                              <a:latin typeface="Cambria Math" panose="02040503050406030204" pitchFamily="18" charset="0"/>
                            </a:rPr>
                            <m:t>𝐗</m:t>
                          </m:r>
                        </m:e>
                        <m:sup>
                          <m:r>
                            <m:rPr>
                              <m:sty m:val="p"/>
                            </m:rPr>
                            <a:rPr lang="en-US" sz="2000" b="0" i="0" smtClean="0">
                              <a:latin typeface="Cambria Math" panose="02040503050406030204" pitchFamily="18" charset="0"/>
                            </a:rPr>
                            <m:t>T</m:t>
                          </m:r>
                        </m:sup>
                      </m:sSup>
                      <m:r>
                        <a:rPr lang="en-US" sz="2000" b="1" i="0" smtClean="0">
                          <a:latin typeface="Cambria Math" panose="02040503050406030204" pitchFamily="18" charset="0"/>
                        </a:rPr>
                        <m:t>𝐲</m:t>
                      </m:r>
                    </m:oMath>
                  </m:oMathPara>
                </a14:m>
                <a:endParaRPr lang="en-US" sz="2000" b="1" dirty="0"/>
              </a:p>
            </p:txBody>
          </p:sp>
        </mc:Choice>
        <mc:Fallback xmlns="">
          <p:sp>
            <p:nvSpPr>
              <p:cNvPr id="7" name="TextBox 6">
                <a:extLst>
                  <a:ext uri="{FF2B5EF4-FFF2-40B4-BE49-F238E27FC236}">
                    <a16:creationId xmlns:a16="http://schemas.microsoft.com/office/drawing/2014/main" id="{AC1A7BEE-583E-446C-7C67-D1618EE372F5}"/>
                  </a:ext>
                </a:extLst>
              </p:cNvPr>
              <p:cNvSpPr txBox="1">
                <a:spLocks noRot="1" noChangeAspect="1" noMove="1" noResize="1" noEditPoints="1" noAdjustHandles="1" noChangeArrowheads="1" noChangeShapeType="1" noTextEdit="1"/>
              </p:cNvSpPr>
              <p:nvPr/>
            </p:nvSpPr>
            <p:spPr>
              <a:xfrm>
                <a:off x="2910734" y="4211215"/>
                <a:ext cx="1946110" cy="40754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205998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259B0-5383-4342-8171-A6832369BC5B}"/>
              </a:ext>
            </a:extLst>
          </p:cNvPr>
          <p:cNvSpPr>
            <a:spLocks noGrp="1"/>
          </p:cNvSpPr>
          <p:nvPr>
            <p:ph type="body" sz="quarter" idx="10"/>
          </p:nvPr>
        </p:nvSpPr>
        <p:spPr/>
        <p:txBody>
          <a:bodyPr/>
          <a:lstStyle/>
          <a:p>
            <a:r>
              <a:rPr lang="en-US" dirty="0"/>
              <a:t>Estimated model parameters</a:t>
            </a:r>
          </a:p>
          <a:p>
            <a:pPr lvl="1"/>
            <a:r>
              <a:rPr lang="en-US" dirty="0"/>
              <a:t>Same with estimated model parameters by minimizing RMS error</a:t>
            </a:r>
          </a:p>
          <a:p>
            <a:endParaRPr lang="en-US" dirty="0"/>
          </a:p>
          <a:p>
            <a:endParaRPr lang="en-US" dirty="0"/>
          </a:p>
          <a:p>
            <a:r>
              <a:rPr lang="en-US" dirty="0"/>
              <a:t>Hessian matrix (information matrix) of likelihood function</a:t>
            </a:r>
          </a:p>
          <a:p>
            <a:pPr lvl="1"/>
            <a:r>
              <a:rPr lang="en-US" dirty="0"/>
              <a:t>A measure of uncertainty in the estimates</a:t>
            </a:r>
          </a:p>
        </p:txBody>
      </p:sp>
      <p:sp>
        <p:nvSpPr>
          <p:cNvPr id="3" name="Title 2">
            <a:extLst>
              <a:ext uri="{FF2B5EF4-FFF2-40B4-BE49-F238E27FC236}">
                <a16:creationId xmlns:a16="http://schemas.microsoft.com/office/drawing/2014/main" id="{EAB99D85-E92E-42EE-A565-E61CB2F61521}"/>
              </a:ext>
            </a:extLst>
          </p:cNvPr>
          <p:cNvSpPr>
            <a:spLocks noGrp="1"/>
          </p:cNvSpPr>
          <p:nvPr>
            <p:ph type="title"/>
          </p:nvPr>
        </p:nvSpPr>
        <p:spPr/>
        <p:txBody>
          <a:bodyPr>
            <a:normAutofit fontScale="90000"/>
          </a:bodyPr>
          <a:lstStyle/>
          <a:p>
            <a:r>
              <a:rPr lang="en-US" dirty="0"/>
              <a:t>Maximum likelihood </a:t>
            </a:r>
            <a:r>
              <a:rPr lang="en-US" i="1" dirty="0"/>
              <a:t>cont</a:t>
            </a:r>
            <a:r>
              <a:rPr lang="en-US" dirty="0"/>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50443A5-E7C7-4485-9A79-E9102377382F}"/>
                  </a:ext>
                </a:extLst>
              </p:cNvPr>
              <p:cNvSpPr txBox="1"/>
              <p:nvPr/>
            </p:nvSpPr>
            <p:spPr>
              <a:xfrm>
                <a:off x="2942828" y="2086775"/>
                <a:ext cx="3970446" cy="664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rPr>
                          </m:ctrlPr>
                        </m:sSupPr>
                        <m:e>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𝜎</m:t>
                              </m:r>
                            </m:e>
                          </m:acc>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𝑦</m:t>
                              </m:r>
                            </m:sub>
                          </m:sSub>
                        </m:den>
                      </m:f>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1" i="0">
                                  <a:latin typeface="Cambria Math" panose="02040503050406030204" pitchFamily="18" charset="0"/>
                                </a:rPr>
                                <m:t>𝐲</m:t>
                              </m:r>
                              <m:r>
                                <a:rPr lang="en-US" sz="2000" i="1">
                                  <a:latin typeface="Cambria Math" panose="02040503050406030204" pitchFamily="18" charset="0"/>
                                </a:rPr>
                                <m:t>−</m:t>
                              </m:r>
                              <m:r>
                                <a:rPr lang="en-US" sz="2000" b="1" i="0">
                                  <a:latin typeface="Cambria Math" panose="02040503050406030204" pitchFamily="18" charset="0"/>
                                </a:rPr>
                                <m:t>𝐗</m:t>
                              </m:r>
                              <m:acc>
                                <m:accPr>
                                  <m:chr m:val="̂"/>
                                  <m:ctrlPr>
                                    <a:rPr lang="en-US" sz="2000" b="1" i="1">
                                      <a:latin typeface="Cambria Math" panose="02040503050406030204" pitchFamily="18" charset="0"/>
                                    </a:rPr>
                                  </m:ctrlPr>
                                </m:accPr>
                                <m:e>
                                  <m:r>
                                    <a:rPr lang="en-US" sz="2000" b="1" i="0">
                                      <a:latin typeface="Cambria Math" panose="02040503050406030204" pitchFamily="18" charset="0"/>
                                    </a:rPr>
                                    <m:t>𝐛</m:t>
                                  </m:r>
                                </m:e>
                              </m:acc>
                            </m:e>
                          </m:d>
                        </m:e>
                        <m:sup>
                          <m:r>
                            <m:rPr>
                              <m:sty m:val="p"/>
                            </m:rPr>
                            <a:rPr lang="en-US" sz="2000" b="0" i="0" smtClean="0">
                              <a:latin typeface="Cambria Math" panose="02040503050406030204" pitchFamily="18" charset="0"/>
                            </a:rPr>
                            <m:t>T</m:t>
                          </m:r>
                        </m:sup>
                      </m:sSup>
                      <m:d>
                        <m:dPr>
                          <m:ctrlPr>
                            <a:rPr lang="en-US" sz="2000" i="1">
                              <a:latin typeface="Cambria Math" panose="02040503050406030204" pitchFamily="18" charset="0"/>
                            </a:rPr>
                          </m:ctrlPr>
                        </m:dPr>
                        <m:e>
                          <m:r>
                            <a:rPr lang="en-US" sz="2000" b="1">
                              <a:latin typeface="Cambria Math" panose="02040503050406030204" pitchFamily="18" charset="0"/>
                            </a:rPr>
                            <m:t>𝐲</m:t>
                          </m:r>
                          <m:r>
                            <a:rPr lang="en-US" sz="2000" i="1">
                              <a:latin typeface="Cambria Math" panose="02040503050406030204" pitchFamily="18" charset="0"/>
                            </a:rPr>
                            <m:t>−</m:t>
                          </m:r>
                          <m:r>
                            <a:rPr lang="en-US" sz="2000" b="1">
                              <a:latin typeface="Cambria Math" panose="02040503050406030204" pitchFamily="18" charset="0"/>
                            </a:rPr>
                            <m:t>𝐗</m:t>
                          </m:r>
                          <m:acc>
                            <m:accPr>
                              <m:chr m:val="̂"/>
                              <m:ctrlPr>
                                <a:rPr lang="en-US" sz="2000" b="1" i="1">
                                  <a:latin typeface="Cambria Math" panose="02040503050406030204" pitchFamily="18" charset="0"/>
                                </a:rPr>
                              </m:ctrlPr>
                            </m:accPr>
                            <m:e>
                              <m:r>
                                <a:rPr lang="en-US" sz="2000" b="1">
                                  <a:latin typeface="Cambria Math" panose="02040503050406030204" pitchFamily="18" charset="0"/>
                                </a:rPr>
                                <m:t>𝐛</m:t>
                              </m:r>
                            </m:e>
                          </m:acc>
                        </m:e>
                      </m:d>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𝑆𝑆𝑒</m:t>
                          </m:r>
                        </m:num>
                        <m:den>
                          <m:sSub>
                            <m:sSubPr>
                              <m:ctrlPr>
                                <a:rPr lang="en-US" sz="2000" b="0" i="1" smtClean="0">
                                  <a:latin typeface="Cambria Math" panose="02040503050406030204" pitchFamily="18" charset="0"/>
                                </a:rPr>
                              </m:ctrlPr>
                            </m:sSubPr>
                            <m:e>
                              <m:r>
                                <a:rPr lang="en-US" sz="2000" i="1">
                                  <a:latin typeface="Cambria Math" panose="02040503050406030204" pitchFamily="18" charset="0"/>
                                </a:rPr>
                                <m:t>𝑛</m:t>
                              </m:r>
                            </m:e>
                            <m:sub>
                              <m:r>
                                <a:rPr lang="en-US" sz="2000" b="0" i="1" smtClean="0">
                                  <a:latin typeface="Cambria Math" panose="02040503050406030204" pitchFamily="18" charset="0"/>
                                </a:rPr>
                                <m:t>𝑦</m:t>
                              </m:r>
                            </m:sub>
                          </m:sSub>
                        </m:den>
                      </m:f>
                    </m:oMath>
                  </m:oMathPara>
                </a14:m>
                <a:endParaRPr lang="en-US" sz="2000" dirty="0"/>
              </a:p>
            </p:txBody>
          </p:sp>
        </mc:Choice>
        <mc:Fallback xmlns="">
          <p:sp>
            <p:nvSpPr>
              <p:cNvPr id="5" name="TextBox 4">
                <a:extLst>
                  <a:ext uri="{FF2B5EF4-FFF2-40B4-BE49-F238E27FC236}">
                    <a16:creationId xmlns:a16="http://schemas.microsoft.com/office/drawing/2014/main" id="{B50443A5-E7C7-4485-9A79-E9102377382F}"/>
                  </a:ext>
                </a:extLst>
              </p:cNvPr>
              <p:cNvSpPr txBox="1">
                <a:spLocks noRot="1" noChangeAspect="1" noMove="1" noResize="1" noEditPoints="1" noAdjustHandles="1" noChangeArrowheads="1" noChangeShapeType="1" noTextEdit="1"/>
              </p:cNvSpPr>
              <p:nvPr/>
            </p:nvSpPr>
            <p:spPr>
              <a:xfrm>
                <a:off x="2942828" y="2086775"/>
                <a:ext cx="3970446" cy="664477"/>
              </a:xfrm>
              <a:prstGeom prst="rect">
                <a:avLst/>
              </a:prstGeom>
              <a:blipFill>
                <a:blip r:embed="rId2"/>
                <a:stretch>
                  <a:fillRect b="-9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7868B0E-D923-47A7-8AA8-9A4D634BC394}"/>
                  </a:ext>
                </a:extLst>
              </p:cNvPr>
              <p:cNvSpPr txBox="1"/>
              <p:nvPr/>
            </p:nvSpPr>
            <p:spPr>
              <a:xfrm>
                <a:off x="1022564" y="4130985"/>
                <a:ext cx="2622898" cy="1804212"/>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i="1" smtClean="0">
                              <a:latin typeface="Cambria Math" panose="02040503050406030204" pitchFamily="18" charset="0"/>
                            </a:rPr>
                            <m:t>𝜕</m:t>
                          </m:r>
                          <m:r>
                            <a:rPr lang="en-US" sz="2000" b="0" i="1" smtClean="0">
                              <a:latin typeface="Cambria Math" panose="02040503050406030204" pitchFamily="18" charset="0"/>
                            </a:rPr>
                            <m:t>𝐿</m:t>
                          </m:r>
                        </m:num>
                        <m:den>
                          <m:r>
                            <a:rPr lang="en-US" sz="2000" i="1" smtClean="0">
                              <a:latin typeface="Cambria Math" panose="02040503050406030204" pitchFamily="18" charset="0"/>
                            </a:rPr>
                            <m:t>𝜕</m:t>
                          </m:r>
                          <m:r>
                            <a:rPr lang="en-US" sz="2000" b="1" i="0" smtClean="0">
                              <a:latin typeface="Cambria Math" panose="02040503050406030204" pitchFamily="18" charset="0"/>
                            </a:rPr>
                            <m:t>𝐛</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𝜎</m:t>
                              </m:r>
                            </m:e>
                            <m:sup>
                              <m:r>
                                <a:rPr lang="en-US" sz="2000" b="0" i="1" smtClean="0">
                                  <a:latin typeface="Cambria Math" panose="02040503050406030204" pitchFamily="18" charset="0"/>
                                </a:rPr>
                                <m:t>2</m:t>
                              </m:r>
                            </m:sup>
                          </m:sSup>
                        </m:den>
                      </m:f>
                      <m:d>
                        <m:dPr>
                          <m:ctrlPr>
                            <a:rPr lang="en-US" sz="2000" b="0" i="1" smtClean="0">
                              <a:latin typeface="Cambria Math" panose="02040503050406030204" pitchFamily="18" charset="0"/>
                            </a:rPr>
                          </m:ctrlPr>
                        </m:dPr>
                        <m:e>
                          <m:sSup>
                            <m:sSupPr>
                              <m:ctrlPr>
                                <a:rPr lang="en-US" sz="2000" i="1">
                                  <a:latin typeface="Cambria Math" panose="02040503050406030204" pitchFamily="18" charset="0"/>
                                </a:rPr>
                              </m:ctrlPr>
                            </m:sSupPr>
                            <m:e>
                              <m:r>
                                <a:rPr lang="en-US" sz="2000" b="1">
                                  <a:latin typeface="Cambria Math" panose="02040503050406030204" pitchFamily="18" charset="0"/>
                                </a:rPr>
                                <m:t>𝐗</m:t>
                              </m:r>
                            </m:e>
                            <m:sup>
                              <m:r>
                                <m:rPr>
                                  <m:sty m:val="p"/>
                                </m:rPr>
                                <a:rPr lang="en-US" sz="2000">
                                  <a:latin typeface="Cambria Math" panose="02040503050406030204" pitchFamily="18" charset="0"/>
                                </a:rPr>
                                <m:t>T</m:t>
                              </m:r>
                            </m:sup>
                          </m:sSup>
                          <m:r>
                            <a:rPr lang="en-US" sz="2000" b="1">
                              <a:latin typeface="Cambria Math" panose="02040503050406030204" pitchFamily="18" charset="0"/>
                            </a:rPr>
                            <m:t>𝐲</m:t>
                          </m:r>
                          <m:r>
                            <a:rPr lang="en-US" sz="2000" b="0" i="1" smtClean="0">
                              <a:latin typeface="Cambria Math" panose="02040503050406030204" pitchFamily="18" charset="0"/>
                            </a:rPr>
                            <m:t>−</m:t>
                          </m:r>
                          <m:sSup>
                            <m:sSupPr>
                              <m:ctrlPr>
                                <a:rPr lang="en-US" sz="2000" b="1" i="1">
                                  <a:latin typeface="Cambria Math" panose="02040503050406030204" pitchFamily="18" charset="0"/>
                                </a:rPr>
                              </m:ctrlPr>
                            </m:sSupPr>
                            <m:e>
                              <m:r>
                                <a:rPr lang="en-US" sz="2000" b="1">
                                  <a:latin typeface="Cambria Math" panose="02040503050406030204" pitchFamily="18" charset="0"/>
                                </a:rPr>
                                <m:t>𝐗</m:t>
                              </m:r>
                            </m:e>
                            <m:sup>
                              <m:r>
                                <m:rPr>
                                  <m:sty m:val="p"/>
                                </m:rPr>
                                <a:rPr lang="en-US" sz="2000">
                                  <a:latin typeface="Cambria Math" panose="02040503050406030204" pitchFamily="18" charset="0"/>
                                </a:rPr>
                                <m:t>T</m:t>
                              </m:r>
                            </m:sup>
                          </m:sSup>
                          <m:r>
                            <a:rPr lang="en-US" sz="2000" b="1">
                              <a:latin typeface="Cambria Math" panose="02040503050406030204" pitchFamily="18" charset="0"/>
                            </a:rPr>
                            <m:t>𝐗</m:t>
                          </m:r>
                          <m:r>
                            <a:rPr lang="en-US" sz="2000" b="1" i="0" smtClean="0">
                              <a:latin typeface="Cambria Math" panose="02040503050406030204" pitchFamily="18" charset="0"/>
                            </a:rPr>
                            <m:t>𝐛</m:t>
                          </m:r>
                        </m:e>
                      </m:d>
                    </m:oMath>
                  </m:oMathPara>
                </a14:m>
                <a:endParaRPr lang="en-US" sz="2000" b="0" dirty="0"/>
              </a:p>
              <a:p>
                <a:pP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i="1">
                                  <a:latin typeface="Cambria Math" panose="02040503050406030204" pitchFamily="18" charset="0"/>
                                </a:rPr>
                                <m:t>𝜕</m:t>
                              </m:r>
                            </m:e>
                            <m:sup>
                              <m:r>
                                <a:rPr lang="en-US" sz="2000" b="0" i="1" smtClean="0">
                                  <a:latin typeface="Cambria Math" panose="02040503050406030204" pitchFamily="18" charset="0"/>
                                </a:rPr>
                                <m:t>2</m:t>
                              </m:r>
                            </m:sup>
                          </m:sSup>
                          <m:r>
                            <a:rPr lang="en-US" sz="2000" i="1">
                              <a:latin typeface="Cambria Math" panose="02040503050406030204" pitchFamily="18" charset="0"/>
                            </a:rPr>
                            <m:t>𝐿</m:t>
                          </m:r>
                        </m:num>
                        <m:den>
                          <m:r>
                            <a:rPr lang="en-US" sz="2000" i="1">
                              <a:latin typeface="Cambria Math" panose="02040503050406030204" pitchFamily="18" charset="0"/>
                            </a:rPr>
                            <m:t>𝜕</m:t>
                          </m:r>
                          <m:r>
                            <a:rPr lang="en-US" sz="2000" b="1" i="0">
                              <a:latin typeface="Cambria Math" panose="02040503050406030204" pitchFamily="18" charset="0"/>
                            </a:rPr>
                            <m:t>𝐛</m:t>
                          </m:r>
                          <m:r>
                            <a:rPr lang="en-US" sz="2000" i="1">
                              <a:latin typeface="Cambria Math" panose="02040503050406030204" pitchFamily="18" charset="0"/>
                            </a:rPr>
                            <m:t>𝜕</m:t>
                          </m:r>
                          <m:sSup>
                            <m:sSupPr>
                              <m:ctrlPr>
                                <a:rPr lang="en-US" sz="2000" b="1" i="1" smtClean="0">
                                  <a:latin typeface="Cambria Math" panose="02040503050406030204" pitchFamily="18" charset="0"/>
                                </a:rPr>
                              </m:ctrlPr>
                            </m:sSupPr>
                            <m:e>
                              <m:r>
                                <a:rPr lang="en-US" sz="2000" b="1" i="0">
                                  <a:latin typeface="Cambria Math" panose="02040503050406030204" pitchFamily="18" charset="0"/>
                                </a:rPr>
                                <m:t>𝐛</m:t>
                              </m:r>
                            </m:e>
                            <m:sup>
                              <m:r>
                                <m:rPr>
                                  <m:sty m:val="p"/>
                                </m:rPr>
                                <a:rPr lang="en-US" sz="2000" b="0" i="0" smtClean="0">
                                  <a:latin typeface="Cambria Math" panose="02040503050406030204" pitchFamily="18" charset="0"/>
                                </a:rPr>
                                <m:t>T</m:t>
                              </m:r>
                            </m:sup>
                          </m:sSup>
                        </m:den>
                      </m:f>
                      <m:r>
                        <a:rPr lang="en-US" sz="2000" i="1">
                          <a:latin typeface="Cambria Math" panose="02040503050406030204" pitchFamily="18" charset="0"/>
                        </a:rPr>
                        <m:t>=</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den>
                      </m:f>
                      <m:sSup>
                        <m:sSupPr>
                          <m:ctrlPr>
                            <a:rPr lang="en-US" sz="2000" b="1" i="1">
                              <a:latin typeface="Cambria Math" panose="02040503050406030204" pitchFamily="18" charset="0"/>
                            </a:rPr>
                          </m:ctrlPr>
                        </m:sSupPr>
                        <m:e>
                          <m:r>
                            <a:rPr lang="en-US" sz="2000" b="1">
                              <a:latin typeface="Cambria Math" panose="02040503050406030204" pitchFamily="18" charset="0"/>
                            </a:rPr>
                            <m:t>𝐗</m:t>
                          </m:r>
                        </m:e>
                        <m:sup>
                          <m:r>
                            <m:rPr>
                              <m:sty m:val="p"/>
                            </m:rPr>
                            <a:rPr lang="en-US" sz="2000">
                              <a:latin typeface="Cambria Math" panose="02040503050406030204" pitchFamily="18" charset="0"/>
                            </a:rPr>
                            <m:t>T</m:t>
                          </m:r>
                        </m:sup>
                      </m:sSup>
                      <m:r>
                        <a:rPr lang="en-US" sz="2000" b="1">
                          <a:latin typeface="Cambria Math" panose="02040503050406030204" pitchFamily="18" charset="0"/>
                        </a:rPr>
                        <m:t>𝐗</m:t>
                      </m:r>
                    </m:oMath>
                  </m:oMathPara>
                </a14:m>
                <a:endParaRPr lang="en-US" sz="2000" dirty="0"/>
              </a:p>
            </p:txBody>
          </p:sp>
        </mc:Choice>
        <mc:Fallback xmlns="">
          <p:sp>
            <p:nvSpPr>
              <p:cNvPr id="7" name="TextBox 6">
                <a:extLst>
                  <a:ext uri="{FF2B5EF4-FFF2-40B4-BE49-F238E27FC236}">
                    <a16:creationId xmlns:a16="http://schemas.microsoft.com/office/drawing/2014/main" id="{C7868B0E-D923-47A7-8AA8-9A4D634BC394}"/>
                  </a:ext>
                </a:extLst>
              </p:cNvPr>
              <p:cNvSpPr txBox="1">
                <a:spLocks noRot="1" noChangeAspect="1" noMove="1" noResize="1" noEditPoints="1" noAdjustHandles="1" noChangeArrowheads="1" noChangeShapeType="1" noTextEdit="1"/>
              </p:cNvSpPr>
              <p:nvPr/>
            </p:nvSpPr>
            <p:spPr>
              <a:xfrm>
                <a:off x="1022564" y="4130985"/>
                <a:ext cx="2622898" cy="180421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C97E013-744E-9227-72D9-FA9D49D41212}"/>
                  </a:ext>
                </a:extLst>
              </p:cNvPr>
              <p:cNvSpPr txBox="1"/>
              <p:nvPr/>
            </p:nvSpPr>
            <p:spPr>
              <a:xfrm>
                <a:off x="1116597" y="2024771"/>
                <a:ext cx="1021433" cy="7022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panose="02040503050406030204" pitchFamily="18" charset="0"/>
                            </a:rPr>
                            <m:t>𝜕</m:t>
                          </m:r>
                          <m:r>
                            <a:rPr lang="en-US" sz="2400" b="0" i="1" smtClean="0">
                              <a:latin typeface="Cambria Math" panose="02040503050406030204" pitchFamily="18" charset="0"/>
                            </a:rPr>
                            <m:t>𝐿</m:t>
                          </m:r>
                        </m:num>
                        <m:den>
                          <m:r>
                            <a:rPr lang="en-US" sz="240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i="1">
                                  <a:latin typeface="Cambria Math" panose="02040503050406030204" pitchFamily="18" charset="0"/>
                                </a:rPr>
                                <m:t>𝜎</m:t>
                              </m:r>
                            </m:e>
                          </m:acc>
                        </m:den>
                      </m:f>
                      <m:r>
                        <a:rPr lang="en-US" sz="2400" b="0" i="1" smtClean="0">
                          <a:latin typeface="Cambria Math" panose="02040503050406030204" pitchFamily="18" charset="0"/>
                        </a:rPr>
                        <m:t>=0</m:t>
                      </m:r>
                    </m:oMath>
                  </m:oMathPara>
                </a14:m>
                <a:endParaRPr lang="en-US" sz="2400" dirty="0"/>
              </a:p>
            </p:txBody>
          </p:sp>
        </mc:Choice>
        <mc:Fallback xmlns="">
          <p:sp>
            <p:nvSpPr>
              <p:cNvPr id="8" name="TextBox 7">
                <a:extLst>
                  <a:ext uri="{FF2B5EF4-FFF2-40B4-BE49-F238E27FC236}">
                    <a16:creationId xmlns:a16="http://schemas.microsoft.com/office/drawing/2014/main" id="{2C97E013-744E-9227-72D9-FA9D49D41212}"/>
                  </a:ext>
                </a:extLst>
              </p:cNvPr>
              <p:cNvSpPr txBox="1">
                <a:spLocks noRot="1" noChangeAspect="1" noMove="1" noResize="1" noEditPoints="1" noAdjustHandles="1" noChangeArrowheads="1" noChangeShapeType="1" noTextEdit="1"/>
              </p:cNvSpPr>
              <p:nvPr/>
            </p:nvSpPr>
            <p:spPr>
              <a:xfrm>
                <a:off x="1116597" y="2024771"/>
                <a:ext cx="1021433" cy="702244"/>
              </a:xfrm>
              <a:prstGeom prst="rect">
                <a:avLst/>
              </a:prstGeom>
              <a:blipFill>
                <a:blip r:embed="rId5"/>
                <a:stretch>
                  <a:fillRect/>
                </a:stretch>
              </a:blipFill>
            </p:spPr>
            <p:txBody>
              <a:bodyPr/>
              <a:lstStyle/>
              <a:p>
                <a:r>
                  <a:rPr lang="en-US">
                    <a:noFill/>
                  </a:rPr>
                  <a:t> </a:t>
                </a:r>
              </a:p>
            </p:txBody>
          </p:sp>
        </mc:Fallback>
      </mc:AlternateContent>
      <p:sp>
        <p:nvSpPr>
          <p:cNvPr id="9" name="Arrow: Right 8">
            <a:extLst>
              <a:ext uri="{FF2B5EF4-FFF2-40B4-BE49-F238E27FC236}">
                <a16:creationId xmlns:a16="http://schemas.microsoft.com/office/drawing/2014/main" id="{14125B24-AD11-97E8-4BA4-49F456ADCD81}"/>
              </a:ext>
            </a:extLst>
          </p:cNvPr>
          <p:cNvSpPr/>
          <p:nvPr/>
        </p:nvSpPr>
        <p:spPr>
          <a:xfrm>
            <a:off x="2334013" y="2291316"/>
            <a:ext cx="441085" cy="207335"/>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7995434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78187F5-20C9-466A-AF03-8A187A594BCE}"/>
              </a:ext>
            </a:extLst>
          </p:cNvPr>
          <p:cNvSpPr/>
          <p:nvPr/>
        </p:nvSpPr>
        <p:spPr>
          <a:xfrm>
            <a:off x="1363508" y="3429000"/>
            <a:ext cx="2109123" cy="523925"/>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 name="Text Placeholder 1">
            <a:extLst>
              <a:ext uri="{FF2B5EF4-FFF2-40B4-BE49-F238E27FC236}">
                <a16:creationId xmlns:a16="http://schemas.microsoft.com/office/drawing/2014/main" id="{B05021A6-82C9-429E-A242-65586EA424C0}"/>
              </a:ext>
            </a:extLst>
          </p:cNvPr>
          <p:cNvSpPr>
            <a:spLocks noGrp="1"/>
          </p:cNvSpPr>
          <p:nvPr>
            <p:ph type="body" sz="quarter" idx="10"/>
          </p:nvPr>
        </p:nvSpPr>
        <p:spPr/>
        <p:txBody>
          <a:bodyPr/>
          <a:lstStyle/>
          <a:p>
            <a:r>
              <a:rPr lang="en-US" dirty="0"/>
              <a:t>Uncertainty is defined as covariance matrix</a:t>
            </a:r>
          </a:p>
          <a:p>
            <a:endParaRPr lang="en-US" dirty="0"/>
          </a:p>
          <a:p>
            <a:endParaRPr lang="en-US" dirty="0"/>
          </a:p>
          <a:p>
            <a:endParaRPr lang="en-US" dirty="0"/>
          </a:p>
          <a:p>
            <a:endParaRPr lang="en-US" dirty="0"/>
          </a:p>
          <a:p>
            <a:endParaRPr lang="en-US" dirty="0"/>
          </a:p>
          <a:p>
            <a:r>
              <a:rPr lang="en-US" dirty="0"/>
              <a:t>Hessian matrix is defined as the information matrix</a:t>
            </a:r>
          </a:p>
        </p:txBody>
      </p:sp>
      <p:sp>
        <p:nvSpPr>
          <p:cNvPr id="3" name="Title 2">
            <a:extLst>
              <a:ext uri="{FF2B5EF4-FFF2-40B4-BE49-F238E27FC236}">
                <a16:creationId xmlns:a16="http://schemas.microsoft.com/office/drawing/2014/main" id="{266CA5E9-746E-4137-912E-E1079DEFC448}"/>
              </a:ext>
            </a:extLst>
          </p:cNvPr>
          <p:cNvSpPr>
            <a:spLocks noGrp="1"/>
          </p:cNvSpPr>
          <p:nvPr>
            <p:ph type="title"/>
          </p:nvPr>
        </p:nvSpPr>
        <p:spPr/>
        <p:txBody>
          <a:bodyPr>
            <a:normAutofit fontScale="90000"/>
          </a:bodyPr>
          <a:lstStyle/>
          <a:p>
            <a:r>
              <a:rPr lang="en-US" dirty="0"/>
              <a:t>Uncertainty in estimated parameters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79C067A-ADD6-4DE1-B523-F385DC723B09}"/>
                  </a:ext>
                </a:extLst>
              </p:cNvPr>
              <p:cNvSpPr txBox="1"/>
              <p:nvPr/>
            </p:nvSpPr>
            <p:spPr>
              <a:xfrm>
                <a:off x="1363508" y="1210251"/>
                <a:ext cx="5913029" cy="2742674"/>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cov</m:t>
                      </m:r>
                      <m:d>
                        <m:dPr>
                          <m:begChr m:val="["/>
                          <m:endChr m:val="]"/>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r>
                                <a:rPr lang="en-US" sz="2000" b="1" i="0" smtClean="0">
                                  <a:latin typeface="Cambria Math" panose="02040503050406030204" pitchFamily="18" charset="0"/>
                                </a:rPr>
                                <m:t>𝐛</m:t>
                              </m:r>
                            </m:e>
                          </m:acc>
                        </m:e>
                      </m:d>
                      <m:r>
                        <a:rPr lang="en-US" sz="2000" b="0" i="1" smtClean="0">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𝚺</m:t>
                          </m:r>
                        </m:e>
                        <m:sub>
                          <m:r>
                            <a:rPr lang="en-US" sz="2000" b="1" i="1">
                              <a:latin typeface="Cambria Math" panose="02040503050406030204" pitchFamily="18" charset="0"/>
                            </a:rPr>
                            <m:t>𝐛</m:t>
                          </m:r>
                        </m:sub>
                      </m:sSub>
                      <m:r>
                        <a:rPr lang="en-US" sz="2000" b="0" i="1" smtClean="0">
                          <a:latin typeface="Cambria Math" panose="02040503050406030204" pitchFamily="18" charset="0"/>
                        </a:rPr>
                        <m:t>=</m:t>
                      </m:r>
                      <m:r>
                        <a:rPr lang="en-US" sz="2000" b="0" i="1" smtClean="0">
                          <a:latin typeface="Cambria Math" panose="02040503050406030204" pitchFamily="18" charset="0"/>
                        </a:rPr>
                        <m:t>𝐸</m:t>
                      </m:r>
                      <m:d>
                        <m:dPr>
                          <m:begChr m:val="["/>
                          <m:endChr m:val="]"/>
                          <m:ctrlPr>
                            <a:rPr lang="en-US" sz="2000" b="0" i="1" smtClean="0">
                              <a:latin typeface="Cambria Math" panose="02040503050406030204" pitchFamily="18" charset="0"/>
                            </a:rPr>
                          </m:ctrlPr>
                        </m:dPr>
                        <m:e>
                          <m:acc>
                            <m:accPr>
                              <m:chr m:val="̂"/>
                              <m:ctrlPr>
                                <a:rPr lang="en-US" sz="2000" i="1">
                                  <a:latin typeface="Cambria Math" panose="02040503050406030204" pitchFamily="18" charset="0"/>
                                </a:rPr>
                              </m:ctrlPr>
                            </m:accPr>
                            <m:e>
                              <m:r>
                                <a:rPr lang="en-US" sz="2000" b="1">
                                  <a:latin typeface="Cambria Math" panose="02040503050406030204" pitchFamily="18" charset="0"/>
                                </a:rPr>
                                <m:t>𝐛</m:t>
                              </m:r>
                            </m:e>
                          </m:acc>
                          <m:sSup>
                            <m:sSupPr>
                              <m:ctrlPr>
                                <a:rPr lang="en-US" sz="2000" b="0" i="1" smtClean="0">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b="1">
                                      <a:latin typeface="Cambria Math" panose="02040503050406030204" pitchFamily="18" charset="0"/>
                                    </a:rPr>
                                    <m:t>𝐛</m:t>
                                  </m:r>
                                </m:e>
                              </m:acc>
                            </m:e>
                            <m:sup>
                              <m:r>
                                <m:rPr>
                                  <m:sty m:val="p"/>
                                </m:rPr>
                                <a:rPr lang="en-US" sz="2000" b="0" i="0" smtClean="0">
                                  <a:latin typeface="Cambria Math" panose="02040503050406030204" pitchFamily="18" charset="0"/>
                                </a:rPr>
                                <m:t>T</m:t>
                              </m:r>
                            </m:sup>
                          </m:sSup>
                        </m:e>
                      </m:d>
                      <m:r>
                        <a:rPr lang="en-US" sz="2000" b="0" i="1" smtClean="0">
                          <a:latin typeface="Cambria Math" panose="02040503050406030204" pitchFamily="18" charset="0"/>
                        </a:rPr>
                        <m:t>−</m:t>
                      </m:r>
                      <m:r>
                        <a:rPr lang="en-US" sz="2000" b="0" i="1" smtClean="0">
                          <a:latin typeface="Cambria Math" panose="02040503050406030204" pitchFamily="18" charset="0"/>
                        </a:rPr>
                        <m:t>𝐸</m:t>
                      </m:r>
                      <m:d>
                        <m:dPr>
                          <m:begChr m:val="["/>
                          <m:endChr m:val="]"/>
                          <m:ctrlPr>
                            <a:rPr lang="en-US" sz="2000" b="0" i="1" smtClean="0">
                              <a:latin typeface="Cambria Math" panose="02040503050406030204" pitchFamily="18" charset="0"/>
                            </a:rPr>
                          </m:ctrlPr>
                        </m:dPr>
                        <m:e>
                          <m:acc>
                            <m:accPr>
                              <m:chr m:val="̂"/>
                              <m:ctrlPr>
                                <a:rPr lang="en-US" sz="2000" i="1">
                                  <a:latin typeface="Cambria Math" panose="02040503050406030204" pitchFamily="18" charset="0"/>
                                </a:rPr>
                              </m:ctrlPr>
                            </m:accPr>
                            <m:e>
                              <m:r>
                                <a:rPr lang="en-US" sz="2000" b="1">
                                  <a:latin typeface="Cambria Math" panose="02040503050406030204" pitchFamily="18" charset="0"/>
                                </a:rPr>
                                <m:t>𝐛</m:t>
                              </m:r>
                            </m:e>
                          </m:acc>
                        </m:e>
                      </m:d>
                      <m:r>
                        <a:rPr lang="en-US" sz="2000" b="0" i="1" smtClean="0">
                          <a:latin typeface="Cambria Math" panose="02040503050406030204" pitchFamily="18" charset="0"/>
                        </a:rPr>
                        <m:t>𝐸</m:t>
                      </m:r>
                      <m:d>
                        <m:dPr>
                          <m:begChr m:val="["/>
                          <m:endChr m:val="]"/>
                          <m:ctrlPr>
                            <a:rPr lang="en-US" sz="2000" b="0" i="1" smtClean="0">
                              <a:latin typeface="Cambria Math" panose="02040503050406030204" pitchFamily="18" charset="0"/>
                            </a:rPr>
                          </m:ctrlPr>
                        </m:dPr>
                        <m:e>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b="1">
                                      <a:latin typeface="Cambria Math" panose="02040503050406030204" pitchFamily="18" charset="0"/>
                                    </a:rPr>
                                    <m:t>𝐛</m:t>
                                  </m:r>
                                </m:e>
                              </m:acc>
                            </m:e>
                            <m:sup>
                              <m:r>
                                <m:rPr>
                                  <m:sty m:val="p"/>
                                </m:rPr>
                                <a:rPr lang="en-US" sz="2000">
                                  <a:latin typeface="Cambria Math" panose="02040503050406030204" pitchFamily="18" charset="0"/>
                                </a:rPr>
                                <m:t>T</m:t>
                              </m:r>
                            </m:sup>
                          </m:sSup>
                        </m:e>
                      </m:d>
                    </m:oMath>
                    <m:oMath xmlns:m="http://schemas.openxmlformats.org/officeDocument/2006/math">
                      <m:r>
                        <a:rPr lang="en-US" sz="2000" b="0" i="0" smtClean="0">
                          <a:latin typeface="Cambria Math" panose="02040503050406030204" pitchFamily="18" charset="0"/>
                        </a:rPr>
                        <m:t>     </m:t>
                      </m:r>
                      <m:r>
                        <a:rPr lang="en-US" sz="2000" i="1">
                          <a:latin typeface="Cambria Math" panose="02040503050406030204" pitchFamily="18" charset="0"/>
                        </a:rPr>
                        <m:t>𝐸</m:t>
                      </m:r>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b="1">
                                  <a:latin typeface="Cambria Math" panose="02040503050406030204" pitchFamily="18" charset="0"/>
                                </a:rPr>
                                <m:t>𝐛</m:t>
                              </m:r>
                            </m:e>
                          </m:acc>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b="1">
                                      <a:latin typeface="Cambria Math" panose="02040503050406030204" pitchFamily="18" charset="0"/>
                                    </a:rPr>
                                    <m:t>𝐛</m:t>
                                  </m:r>
                                </m:e>
                              </m:acc>
                            </m:e>
                            <m:sup>
                              <m:r>
                                <m:rPr>
                                  <m:sty m:val="p"/>
                                </m:rPr>
                                <a:rPr lang="en-US" sz="2000">
                                  <a:latin typeface="Cambria Math" panose="02040503050406030204" pitchFamily="18" charset="0"/>
                                </a:rPr>
                                <m:t>T</m:t>
                              </m:r>
                            </m:sup>
                          </m:sSup>
                        </m:e>
                      </m:d>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b="1" i="1">
                                      <a:latin typeface="Cambria Math" panose="02040503050406030204" pitchFamily="18" charset="0"/>
                                    </a:rPr>
                                  </m:ctrlPr>
                                </m:sSupPr>
                                <m:e>
                                  <m:r>
                                    <a:rPr lang="en-US" sz="2000" b="1">
                                      <a:latin typeface="Cambria Math" panose="02040503050406030204" pitchFamily="18" charset="0"/>
                                    </a:rPr>
                                    <m:t>𝐗</m:t>
                                  </m:r>
                                </m:e>
                                <m:sup>
                                  <m:r>
                                    <m:rPr>
                                      <m:sty m:val="p"/>
                                    </m:rPr>
                                    <a:rPr lang="en-US" sz="2000">
                                      <a:latin typeface="Cambria Math" panose="02040503050406030204" pitchFamily="18" charset="0"/>
                                    </a:rPr>
                                    <m:t>T</m:t>
                                  </m:r>
                                </m:sup>
                              </m:sSup>
                              <m:r>
                                <a:rPr lang="en-US" sz="2000" b="1">
                                  <a:latin typeface="Cambria Math" panose="02040503050406030204" pitchFamily="18" charset="0"/>
                                </a:rPr>
                                <m:t>𝐗</m:t>
                              </m:r>
                            </m:e>
                          </m:d>
                        </m:e>
                        <m:sup>
                          <m:r>
                            <a:rPr lang="en-US" sz="2000" i="1">
                              <a:latin typeface="Cambria Math" panose="02040503050406030204" pitchFamily="18" charset="0"/>
                            </a:rPr>
                            <m:t>−1</m:t>
                          </m:r>
                        </m:sup>
                      </m:sSup>
                      <m:sSup>
                        <m:sSupPr>
                          <m:ctrlPr>
                            <a:rPr lang="en-US" sz="2000" i="1">
                              <a:latin typeface="Cambria Math" panose="02040503050406030204" pitchFamily="18" charset="0"/>
                            </a:rPr>
                          </m:ctrlPr>
                        </m:sSupPr>
                        <m:e>
                          <m:sSup>
                            <m:sSupPr>
                              <m:ctrlPr>
                                <a:rPr lang="en-US" sz="2000" b="1" i="1">
                                  <a:latin typeface="Cambria Math" panose="02040503050406030204" pitchFamily="18" charset="0"/>
                                </a:rPr>
                              </m:ctrlPr>
                            </m:sSupPr>
                            <m:e>
                              <m:r>
                                <a:rPr lang="en-US" sz="2000" b="1">
                                  <a:latin typeface="Cambria Math" panose="02040503050406030204" pitchFamily="18" charset="0"/>
                                </a:rPr>
                                <m:t>𝐗</m:t>
                              </m:r>
                            </m:e>
                            <m:sup>
                              <m:r>
                                <m:rPr>
                                  <m:sty m:val="p"/>
                                </m:rPr>
                                <a:rPr lang="en-US" sz="2000">
                                  <a:latin typeface="Cambria Math" panose="02040503050406030204" pitchFamily="18" charset="0"/>
                                </a:rPr>
                                <m:t>T</m:t>
                              </m:r>
                            </m:sup>
                          </m:sSup>
                          <m:r>
                            <a:rPr lang="en-US" sz="2000" b="0" i="1" smtClean="0">
                              <a:latin typeface="Cambria Math" panose="02040503050406030204" pitchFamily="18" charset="0"/>
                            </a:rPr>
                            <m:t>𝐸</m:t>
                          </m:r>
                          <m:d>
                            <m:dPr>
                              <m:begChr m:val="["/>
                              <m:endChr m:val="]"/>
                              <m:ctrlPr>
                                <a:rPr lang="en-US" sz="2000" b="0" i="1" smtClean="0">
                                  <a:latin typeface="Cambria Math" panose="02040503050406030204" pitchFamily="18" charset="0"/>
                                </a:rPr>
                              </m:ctrlPr>
                            </m:dPr>
                            <m:e>
                              <m:r>
                                <a:rPr lang="en-US" sz="2000" b="1" i="0" smtClean="0">
                                  <a:latin typeface="Cambria Math" panose="02040503050406030204" pitchFamily="18" charset="0"/>
                                </a:rPr>
                                <m:t>𝐲</m:t>
                              </m:r>
                              <m:sSup>
                                <m:sSupPr>
                                  <m:ctrlPr>
                                    <a:rPr lang="en-US" sz="2000" b="0" i="1" smtClean="0">
                                      <a:latin typeface="Cambria Math" panose="02040503050406030204" pitchFamily="18" charset="0"/>
                                    </a:rPr>
                                  </m:ctrlPr>
                                </m:sSupPr>
                                <m:e>
                                  <m:r>
                                    <a:rPr lang="en-US" sz="2000" b="1" i="0" smtClean="0">
                                      <a:latin typeface="Cambria Math" panose="02040503050406030204" pitchFamily="18" charset="0"/>
                                    </a:rPr>
                                    <m:t>𝐲</m:t>
                                  </m:r>
                                </m:e>
                                <m:sup>
                                  <m:r>
                                    <m:rPr>
                                      <m:sty m:val="p"/>
                                    </m:rPr>
                                    <a:rPr lang="en-US" sz="2000" b="0" i="0" smtClean="0">
                                      <a:latin typeface="Cambria Math" panose="02040503050406030204" pitchFamily="18" charset="0"/>
                                    </a:rPr>
                                    <m:t>T</m:t>
                                  </m:r>
                                </m:sup>
                              </m:sSup>
                            </m:e>
                          </m:d>
                          <m:r>
                            <a:rPr lang="en-US" sz="2000" b="1">
                              <a:latin typeface="Cambria Math" panose="02040503050406030204" pitchFamily="18" charset="0"/>
                            </a:rPr>
                            <m:t>𝐗</m:t>
                          </m:r>
                          <m:d>
                            <m:dPr>
                              <m:ctrlPr>
                                <a:rPr lang="en-US" sz="2000" i="1">
                                  <a:latin typeface="Cambria Math" panose="02040503050406030204" pitchFamily="18" charset="0"/>
                                </a:rPr>
                              </m:ctrlPr>
                            </m:dPr>
                            <m:e>
                              <m:sSup>
                                <m:sSupPr>
                                  <m:ctrlPr>
                                    <a:rPr lang="en-US" sz="2000" b="1" i="1">
                                      <a:latin typeface="Cambria Math" panose="02040503050406030204" pitchFamily="18" charset="0"/>
                                    </a:rPr>
                                  </m:ctrlPr>
                                </m:sSupPr>
                                <m:e>
                                  <m:r>
                                    <a:rPr lang="en-US" sz="2000" b="1">
                                      <a:latin typeface="Cambria Math" panose="02040503050406030204" pitchFamily="18" charset="0"/>
                                    </a:rPr>
                                    <m:t>𝐗</m:t>
                                  </m:r>
                                </m:e>
                                <m:sup>
                                  <m:r>
                                    <m:rPr>
                                      <m:sty m:val="p"/>
                                    </m:rPr>
                                    <a:rPr lang="en-US" sz="2000">
                                      <a:latin typeface="Cambria Math" panose="02040503050406030204" pitchFamily="18" charset="0"/>
                                    </a:rPr>
                                    <m:t>T</m:t>
                                  </m:r>
                                </m:sup>
                              </m:sSup>
                              <m:r>
                                <a:rPr lang="en-US" sz="2000" b="1">
                                  <a:latin typeface="Cambria Math" panose="02040503050406030204" pitchFamily="18" charset="0"/>
                                </a:rPr>
                                <m:t>𝐗</m:t>
                              </m:r>
                            </m:e>
                          </m:d>
                        </m:e>
                        <m:sup>
                          <m:r>
                            <a:rPr lang="en-US" sz="2000" i="1">
                              <a:latin typeface="Cambria Math" panose="02040503050406030204" pitchFamily="18" charset="0"/>
                            </a:rPr>
                            <m:t>−1</m:t>
                          </m:r>
                        </m:sup>
                      </m:sSup>
                    </m:oMath>
                    <m:oMath xmlns:m="http://schemas.openxmlformats.org/officeDocument/2006/math">
                      <m:r>
                        <a:rPr lang="en-US" sz="2000" b="0" i="0" smtClean="0">
                          <a:latin typeface="Cambria Math" panose="02040503050406030204" pitchFamily="18" charset="0"/>
                        </a:rPr>
                        <m:t>     </m:t>
                      </m:r>
                      <m:r>
                        <a:rPr lang="en-US" sz="2000" i="1">
                          <a:latin typeface="Cambria Math" panose="02040503050406030204" pitchFamily="18" charset="0"/>
                        </a:rPr>
                        <m:t>𝐸</m:t>
                      </m:r>
                      <m:d>
                        <m:dPr>
                          <m:begChr m:val="["/>
                          <m:endChr m:val="]"/>
                          <m:ctrlPr>
                            <a:rPr lang="en-US" sz="2000" i="1">
                              <a:latin typeface="Cambria Math" panose="02040503050406030204" pitchFamily="18" charset="0"/>
                            </a:rPr>
                          </m:ctrlPr>
                        </m:dPr>
                        <m:e>
                          <m:r>
                            <a:rPr lang="en-US" sz="2000" b="1">
                              <a:latin typeface="Cambria Math" panose="02040503050406030204" pitchFamily="18" charset="0"/>
                            </a:rPr>
                            <m:t>𝐲</m:t>
                          </m:r>
                          <m:sSup>
                            <m:sSupPr>
                              <m:ctrlPr>
                                <a:rPr lang="en-US" sz="2000" i="1">
                                  <a:latin typeface="Cambria Math" panose="02040503050406030204" pitchFamily="18" charset="0"/>
                                </a:rPr>
                              </m:ctrlPr>
                            </m:sSupPr>
                            <m:e>
                              <m:r>
                                <a:rPr lang="en-US" sz="2000" b="1">
                                  <a:latin typeface="Cambria Math" panose="02040503050406030204" pitchFamily="18" charset="0"/>
                                </a:rPr>
                                <m:t>𝐲</m:t>
                              </m:r>
                            </m:e>
                            <m:sup>
                              <m:r>
                                <m:rPr>
                                  <m:sty m:val="p"/>
                                </m:rPr>
                                <a:rPr lang="en-US" sz="2000">
                                  <a:latin typeface="Cambria Math" panose="02040503050406030204" pitchFamily="18" charset="0"/>
                                </a:rPr>
                                <m:t>T</m:t>
                              </m:r>
                            </m:sup>
                          </m:sSup>
                        </m:e>
                      </m:d>
                      <m:r>
                        <a:rPr lang="en-US" sz="2000" b="0" i="1" smtClean="0">
                          <a:latin typeface="Cambria Math" panose="02040503050406030204" pitchFamily="18" charset="0"/>
                        </a:rPr>
                        <m:t>=</m:t>
                      </m:r>
                      <m:r>
                        <a:rPr lang="en-US" sz="2000" i="1">
                          <a:latin typeface="Cambria Math" panose="02040503050406030204" pitchFamily="18" charset="0"/>
                        </a:rPr>
                        <m:t>𝐸</m:t>
                      </m:r>
                      <m:d>
                        <m:dPr>
                          <m:begChr m:val="["/>
                          <m:endChr m:val="]"/>
                          <m:ctrlPr>
                            <a:rPr lang="en-US" sz="2000" i="1">
                              <a:latin typeface="Cambria Math" panose="02040503050406030204" pitchFamily="18" charset="0"/>
                            </a:rPr>
                          </m:ctrlPr>
                        </m:dPr>
                        <m:e>
                          <m:r>
                            <a:rPr lang="en-US" sz="2000" b="1" i="0" smtClean="0">
                              <a:latin typeface="Cambria Math" panose="02040503050406030204" pitchFamily="18" charset="0"/>
                            </a:rPr>
                            <m:t>(</m:t>
                          </m:r>
                          <m:r>
                            <a:rPr lang="en-US" sz="2000" b="1" i="0" smtClean="0">
                              <a:latin typeface="Cambria Math" panose="02040503050406030204" pitchFamily="18" charset="0"/>
                            </a:rPr>
                            <m:t>𝐗𝐛</m:t>
                          </m:r>
                          <m:r>
                            <a:rPr lang="en-US" sz="2000" b="1" i="0" smtClean="0">
                              <a:latin typeface="Cambria Math" panose="02040503050406030204" pitchFamily="18" charset="0"/>
                            </a:rPr>
                            <m:t>−</m:t>
                          </m:r>
                          <m:r>
                            <a:rPr lang="en-US" sz="2000" b="1" i="1" smtClean="0">
                              <a:latin typeface="Cambria Math" panose="02040503050406030204" pitchFamily="18" charset="0"/>
                            </a:rPr>
                            <m:t>𝝐</m:t>
                          </m:r>
                          <m:r>
                            <a:rPr lang="en-US" sz="2000" b="1" i="1" smtClean="0">
                              <a:latin typeface="Cambria Math" panose="02040503050406030204" pitchFamily="18" charset="0"/>
                            </a:rPr>
                            <m:t>)</m:t>
                          </m:r>
                          <m:sSup>
                            <m:sSupPr>
                              <m:ctrlPr>
                                <a:rPr lang="en-US" sz="2000" i="1">
                                  <a:latin typeface="Cambria Math" panose="02040503050406030204" pitchFamily="18" charset="0"/>
                                </a:rPr>
                              </m:ctrlPr>
                            </m:sSupPr>
                            <m:e>
                              <m:r>
                                <a:rPr lang="en-US" sz="2000" b="1">
                                  <a:latin typeface="Cambria Math" panose="02040503050406030204" pitchFamily="18" charset="0"/>
                                </a:rPr>
                                <m:t>(</m:t>
                              </m:r>
                              <m:r>
                                <a:rPr lang="en-US" sz="2000" b="1">
                                  <a:latin typeface="Cambria Math" panose="02040503050406030204" pitchFamily="18" charset="0"/>
                                </a:rPr>
                                <m:t>𝐗𝐛</m:t>
                              </m:r>
                              <m:r>
                                <a:rPr lang="en-US" sz="2000" b="1">
                                  <a:latin typeface="Cambria Math" panose="02040503050406030204" pitchFamily="18" charset="0"/>
                                </a:rPr>
                                <m:t>−</m:t>
                              </m:r>
                              <m:r>
                                <a:rPr lang="en-US" sz="2000" b="1" i="1">
                                  <a:latin typeface="Cambria Math" panose="02040503050406030204" pitchFamily="18" charset="0"/>
                                </a:rPr>
                                <m:t>𝝐</m:t>
                              </m:r>
                              <m:r>
                                <a:rPr lang="en-US" sz="2000" b="1" i="1">
                                  <a:latin typeface="Cambria Math" panose="02040503050406030204" pitchFamily="18" charset="0"/>
                                </a:rPr>
                                <m:t>)</m:t>
                              </m:r>
                            </m:e>
                            <m:sup>
                              <m:r>
                                <m:rPr>
                                  <m:sty m:val="p"/>
                                </m:rPr>
                                <a:rPr lang="en-US" sz="2000">
                                  <a:latin typeface="Cambria Math" panose="02040503050406030204" pitchFamily="18" charset="0"/>
                                </a:rPr>
                                <m:t>T</m:t>
                              </m:r>
                            </m:sup>
                          </m:sSup>
                        </m:e>
                      </m:d>
                      <m:r>
                        <a:rPr lang="en-US" sz="2000" b="0" i="1" smtClean="0">
                          <a:latin typeface="Cambria Math" panose="02040503050406030204" pitchFamily="18" charset="0"/>
                        </a:rPr>
                        <m:t>=</m:t>
                      </m:r>
                      <m:r>
                        <a:rPr lang="en-US" sz="2000" b="1">
                          <a:latin typeface="Cambria Math" panose="02040503050406030204" pitchFamily="18" charset="0"/>
                        </a:rPr>
                        <m:t>𝐗</m:t>
                      </m:r>
                      <m:r>
                        <a:rPr lang="en-US" sz="2000" b="1" i="0" smtClean="0">
                          <a:latin typeface="Cambria Math" panose="02040503050406030204" pitchFamily="18" charset="0"/>
                        </a:rPr>
                        <m:t>𝐛</m:t>
                      </m:r>
                      <m:sSup>
                        <m:sSupPr>
                          <m:ctrlPr>
                            <a:rPr lang="en-US" sz="2000" b="1" i="1" smtClean="0">
                              <a:latin typeface="Cambria Math" panose="02040503050406030204" pitchFamily="18" charset="0"/>
                            </a:rPr>
                          </m:ctrlPr>
                        </m:sSupPr>
                        <m:e>
                          <m:r>
                            <a:rPr lang="en-US" sz="2000" b="1" i="0" smtClean="0">
                              <a:latin typeface="Cambria Math" panose="02040503050406030204" pitchFamily="18" charset="0"/>
                            </a:rPr>
                            <m:t>𝐛</m:t>
                          </m:r>
                        </m:e>
                        <m:sup>
                          <m:r>
                            <m:rPr>
                              <m:sty m:val="p"/>
                            </m:rPr>
                            <a:rPr lang="en-US" sz="2000" i="0">
                              <a:latin typeface="Cambria Math" panose="02040503050406030204" pitchFamily="18" charset="0"/>
                            </a:rPr>
                            <m:t>T</m:t>
                          </m:r>
                        </m:sup>
                      </m:sSup>
                      <m:sSup>
                        <m:sSupPr>
                          <m:ctrlPr>
                            <a:rPr lang="en-US" sz="2000" b="1" i="1" smtClean="0">
                              <a:latin typeface="Cambria Math" panose="02040503050406030204" pitchFamily="18" charset="0"/>
                            </a:rPr>
                          </m:ctrlPr>
                        </m:sSupPr>
                        <m:e>
                          <m:r>
                            <a:rPr lang="en-US" sz="2000" b="1" i="0" smtClean="0">
                              <a:latin typeface="Cambria Math" panose="02040503050406030204" pitchFamily="18" charset="0"/>
                            </a:rPr>
                            <m:t>𝐗</m:t>
                          </m:r>
                        </m:e>
                        <m:sup>
                          <m:r>
                            <m:rPr>
                              <m:sty m:val="p"/>
                            </m:rPr>
                            <a:rPr lang="en-US" sz="2000" b="0" i="0" smtClean="0">
                              <a:latin typeface="Cambria Math" panose="02040503050406030204" pitchFamily="18" charset="0"/>
                            </a:rPr>
                            <m:t>T</m:t>
                          </m:r>
                        </m:sup>
                      </m:sSup>
                      <m:r>
                        <a:rPr lang="en-US" sz="2000" b="1" i="0" smtClean="0">
                          <a:latin typeface="Cambria Math" panose="02040503050406030204" pitchFamily="18" charset="0"/>
                        </a:rPr>
                        <m:t>+</m:t>
                      </m:r>
                      <m:sSup>
                        <m:sSupPr>
                          <m:ctrlPr>
                            <a:rPr lang="en-US" sz="2000" b="1" i="1" smtClean="0">
                              <a:latin typeface="Cambria Math" panose="02040503050406030204" pitchFamily="18" charset="0"/>
                            </a:rPr>
                          </m:ctrlPr>
                        </m:sSupPr>
                        <m:e>
                          <m:r>
                            <a:rPr lang="en-US" sz="2000" b="0" i="1" smtClean="0">
                              <a:latin typeface="Cambria Math" panose="02040503050406030204" pitchFamily="18" charset="0"/>
                            </a:rPr>
                            <m:t>𝜎</m:t>
                          </m:r>
                        </m:e>
                        <m:sup>
                          <m:r>
                            <a:rPr lang="en-US" sz="2000" b="1" i="1" smtClean="0">
                              <a:latin typeface="Cambria Math" panose="02040503050406030204" pitchFamily="18" charset="0"/>
                            </a:rPr>
                            <m:t>𝟐</m:t>
                          </m:r>
                        </m:sup>
                      </m:sSup>
                      <m:r>
                        <a:rPr lang="en-US" sz="2000" b="1" i="1" smtClean="0">
                          <a:latin typeface="Cambria Math" panose="02040503050406030204" pitchFamily="18" charset="0"/>
                        </a:rPr>
                        <m:t>𝑰</m:t>
                      </m:r>
                    </m:oMath>
                    <m:oMath xmlns:m="http://schemas.openxmlformats.org/officeDocument/2006/math">
                      <m:r>
                        <a:rPr lang="en-US" sz="2000" b="1" i="0" smtClean="0">
                          <a:latin typeface="Cambria Math" panose="02040503050406030204" pitchFamily="18" charset="0"/>
                        </a:rPr>
                        <m:t>     </m:t>
                      </m:r>
                      <m:r>
                        <a:rPr lang="en-US" sz="2000" i="1">
                          <a:latin typeface="Cambria Math" panose="02040503050406030204" pitchFamily="18" charset="0"/>
                        </a:rPr>
                        <m:t>𝐸</m:t>
                      </m:r>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b="1">
                                  <a:latin typeface="Cambria Math" panose="02040503050406030204" pitchFamily="18" charset="0"/>
                                </a:rPr>
                                <m:t>𝐛</m:t>
                              </m:r>
                            </m:e>
                          </m:acc>
                        </m:e>
                      </m:d>
                      <m:r>
                        <a:rPr lang="en-US" sz="2000" b="0" i="1" smtClean="0">
                          <a:latin typeface="Cambria Math" panose="02040503050406030204" pitchFamily="18" charset="0"/>
                        </a:rPr>
                        <m:t>=</m:t>
                      </m:r>
                      <m:r>
                        <a:rPr lang="en-US" sz="2000" b="1" i="0" smtClean="0">
                          <a:latin typeface="Cambria Math" panose="02040503050406030204" pitchFamily="18" charset="0"/>
                        </a:rPr>
                        <m:t>𝐛</m:t>
                      </m:r>
                    </m:oMath>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𝚺</m:t>
                          </m:r>
                        </m:e>
                        <m:sub>
                          <m:r>
                            <a:rPr lang="en-US" sz="2000" b="1" i="1">
                              <a:latin typeface="Cambria Math" panose="02040503050406030204" pitchFamily="18" charset="0"/>
                            </a:rPr>
                            <m:t>𝐛</m:t>
                          </m:r>
                        </m:sub>
                      </m:sSub>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b="1" i="1">
                                      <a:latin typeface="Cambria Math" panose="02040503050406030204" pitchFamily="18" charset="0"/>
                                    </a:rPr>
                                  </m:ctrlPr>
                                </m:sSupPr>
                                <m:e>
                                  <m:r>
                                    <a:rPr lang="en-US" sz="2000" b="1">
                                      <a:latin typeface="Cambria Math" panose="02040503050406030204" pitchFamily="18" charset="0"/>
                                    </a:rPr>
                                    <m:t>𝐗</m:t>
                                  </m:r>
                                </m:e>
                                <m:sup>
                                  <m:r>
                                    <m:rPr>
                                      <m:sty m:val="p"/>
                                    </m:rPr>
                                    <a:rPr lang="en-US" sz="2000">
                                      <a:latin typeface="Cambria Math" panose="02040503050406030204" pitchFamily="18" charset="0"/>
                                    </a:rPr>
                                    <m:t>T</m:t>
                                  </m:r>
                                </m:sup>
                              </m:sSup>
                              <m:r>
                                <a:rPr lang="en-US" sz="2000" b="1">
                                  <a:latin typeface="Cambria Math" panose="02040503050406030204" pitchFamily="18" charset="0"/>
                                </a:rPr>
                                <m:t>𝐗</m:t>
                              </m:r>
                            </m:e>
                          </m:d>
                        </m:e>
                        <m:sup>
                          <m:r>
                            <a:rPr lang="en-US" sz="2000" i="1">
                              <a:latin typeface="Cambria Math" panose="02040503050406030204" pitchFamily="18" charset="0"/>
                            </a:rPr>
                            <m:t>−1</m:t>
                          </m:r>
                        </m:sup>
                      </m:sSup>
                    </m:oMath>
                  </m:oMathPara>
                </a14:m>
                <a:endParaRPr lang="en-US" sz="2000" b="1" dirty="0"/>
              </a:p>
            </p:txBody>
          </p:sp>
        </mc:Choice>
        <mc:Fallback xmlns="">
          <p:sp>
            <p:nvSpPr>
              <p:cNvPr id="4" name="TextBox 3">
                <a:extLst>
                  <a:ext uri="{FF2B5EF4-FFF2-40B4-BE49-F238E27FC236}">
                    <a16:creationId xmlns:a16="http://schemas.microsoft.com/office/drawing/2014/main" id="{D79C067A-ADD6-4DE1-B523-F385DC723B09}"/>
                  </a:ext>
                </a:extLst>
              </p:cNvPr>
              <p:cNvSpPr txBox="1">
                <a:spLocks noRot="1" noChangeAspect="1" noMove="1" noResize="1" noEditPoints="1" noAdjustHandles="1" noChangeArrowheads="1" noChangeShapeType="1" noTextEdit="1"/>
              </p:cNvSpPr>
              <p:nvPr/>
            </p:nvSpPr>
            <p:spPr>
              <a:xfrm>
                <a:off x="1363508" y="1210251"/>
                <a:ext cx="5913029" cy="2742674"/>
              </a:xfrm>
              <a:prstGeom prst="rect">
                <a:avLst/>
              </a:prstGeom>
              <a:blipFill>
                <a:blip r:embed="rId2"/>
                <a:stretch>
                  <a:fillRect/>
                </a:stretch>
              </a:blipFill>
            </p:spPr>
            <p:txBody>
              <a:bodyPr/>
              <a:lstStyle/>
              <a:p>
                <a:r>
                  <a:rPr lang="en-US">
                    <a:noFill/>
                  </a:rPr>
                  <a:t> </a:t>
                </a:r>
              </a:p>
            </p:txBody>
          </p:sp>
        </mc:Fallback>
      </mc:AlternateContent>
      <p:sp>
        <p:nvSpPr>
          <p:cNvPr id="5" name="Arrow: Right 4">
            <a:extLst>
              <a:ext uri="{FF2B5EF4-FFF2-40B4-BE49-F238E27FC236}">
                <a16:creationId xmlns:a16="http://schemas.microsoft.com/office/drawing/2014/main" id="{B6FDC026-49CC-4707-88A4-50E53BC36486}"/>
              </a:ext>
            </a:extLst>
          </p:cNvPr>
          <p:cNvSpPr/>
          <p:nvPr/>
        </p:nvSpPr>
        <p:spPr>
          <a:xfrm>
            <a:off x="728283" y="3595592"/>
            <a:ext cx="501706" cy="248125"/>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47B913A-B9F8-4137-9A7A-5EA8339C87D7}"/>
                  </a:ext>
                </a:extLst>
              </p:cNvPr>
              <p:cNvSpPr txBox="1"/>
              <p:nvPr/>
            </p:nvSpPr>
            <p:spPr>
              <a:xfrm>
                <a:off x="1229989" y="4663073"/>
                <a:ext cx="3776034" cy="1136786"/>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𝚺</m:t>
                          </m:r>
                        </m:e>
                        <m:sub>
                          <m:r>
                            <a:rPr lang="en-US" sz="2000" b="1" i="1">
                              <a:latin typeface="Cambria Math" panose="02040503050406030204" pitchFamily="18" charset="0"/>
                            </a:rPr>
                            <m:t>𝐛</m:t>
                          </m:r>
                        </m:sub>
                      </m:sSub>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b="1" i="1">
                                      <a:latin typeface="Cambria Math" panose="02040503050406030204" pitchFamily="18" charset="0"/>
                                    </a:rPr>
                                  </m:ctrlPr>
                                </m:sSupPr>
                                <m:e>
                                  <m:r>
                                    <a:rPr lang="en-US" sz="2000" b="1">
                                      <a:latin typeface="Cambria Math" panose="02040503050406030204" pitchFamily="18" charset="0"/>
                                    </a:rPr>
                                    <m:t>𝐗</m:t>
                                  </m:r>
                                </m:e>
                                <m:sup>
                                  <m:r>
                                    <m:rPr>
                                      <m:sty m:val="p"/>
                                    </m:rPr>
                                    <a:rPr lang="en-US" sz="2000">
                                      <a:latin typeface="Cambria Math" panose="02040503050406030204" pitchFamily="18" charset="0"/>
                                    </a:rPr>
                                    <m:t>T</m:t>
                                  </m:r>
                                </m:sup>
                              </m:sSup>
                              <m:r>
                                <a:rPr lang="en-US" sz="2000" b="1">
                                  <a:latin typeface="Cambria Math" panose="02040503050406030204" pitchFamily="18" charset="0"/>
                                </a:rPr>
                                <m:t>𝐗</m:t>
                              </m:r>
                            </m:e>
                          </m:d>
                        </m:e>
                        <m:sup>
                          <m:r>
                            <a:rPr lang="en-US" sz="2000" i="1">
                              <a:latin typeface="Cambria Math" panose="02040503050406030204" pitchFamily="18" charset="0"/>
                            </a:rPr>
                            <m:t>−1</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𝐿</m:t>
                                  </m:r>
                                </m:num>
                                <m:den>
                                  <m:r>
                                    <a:rPr lang="en-US" sz="2000" i="1">
                                      <a:latin typeface="Cambria Math" panose="02040503050406030204" pitchFamily="18" charset="0"/>
                                    </a:rPr>
                                    <m:t>𝜕</m:t>
                                  </m:r>
                                  <m:r>
                                    <a:rPr lang="en-US" sz="2000" b="1">
                                      <a:latin typeface="Cambria Math" panose="02040503050406030204" pitchFamily="18" charset="0"/>
                                    </a:rPr>
                                    <m:t>𝐛</m:t>
                                  </m:r>
                                  <m:r>
                                    <a:rPr lang="en-US" sz="2000" i="1">
                                      <a:latin typeface="Cambria Math" panose="02040503050406030204" pitchFamily="18" charset="0"/>
                                    </a:rPr>
                                    <m:t>𝜕</m:t>
                                  </m:r>
                                  <m:sSup>
                                    <m:sSupPr>
                                      <m:ctrlPr>
                                        <a:rPr lang="en-US" sz="2000" b="1" i="1">
                                          <a:latin typeface="Cambria Math" panose="02040503050406030204" pitchFamily="18" charset="0"/>
                                        </a:rPr>
                                      </m:ctrlPr>
                                    </m:sSupPr>
                                    <m:e>
                                      <m:r>
                                        <a:rPr lang="en-US" sz="2000" b="1">
                                          <a:latin typeface="Cambria Math" panose="02040503050406030204" pitchFamily="18" charset="0"/>
                                        </a:rPr>
                                        <m:t>𝐛</m:t>
                                      </m:r>
                                    </m:e>
                                    <m:sup>
                                      <m:r>
                                        <m:rPr>
                                          <m:sty m:val="p"/>
                                        </m:rPr>
                                        <a:rPr lang="en-US" sz="2000">
                                          <a:latin typeface="Cambria Math" panose="02040503050406030204" pitchFamily="18" charset="0"/>
                                        </a:rPr>
                                        <m:t>T</m:t>
                                      </m:r>
                                    </m:sup>
                                  </m:sSup>
                                </m:den>
                              </m:f>
                            </m:e>
                          </m:d>
                        </m:e>
                        <m:sup>
                          <m:r>
                            <a:rPr lang="en-US" sz="2000" b="0" i="1" smtClean="0">
                              <a:latin typeface="Cambria Math" panose="02040503050406030204" pitchFamily="18" charset="0"/>
                            </a:rPr>
                            <m:t>−1</m:t>
                          </m:r>
                        </m:sup>
                      </m:sSup>
                    </m:oMath>
                  </m:oMathPara>
                </a14:m>
                <a:endParaRPr lang="en-US" sz="2000" dirty="0"/>
              </a:p>
            </p:txBody>
          </p:sp>
        </mc:Choice>
        <mc:Fallback xmlns="">
          <p:sp>
            <p:nvSpPr>
              <p:cNvPr id="7" name="TextBox 6">
                <a:extLst>
                  <a:ext uri="{FF2B5EF4-FFF2-40B4-BE49-F238E27FC236}">
                    <a16:creationId xmlns:a16="http://schemas.microsoft.com/office/drawing/2014/main" id="{B47B913A-B9F8-4137-9A7A-5EA8339C87D7}"/>
                  </a:ext>
                </a:extLst>
              </p:cNvPr>
              <p:cNvSpPr txBox="1">
                <a:spLocks noRot="1" noChangeAspect="1" noMove="1" noResize="1" noEditPoints="1" noAdjustHandles="1" noChangeArrowheads="1" noChangeShapeType="1" noTextEdit="1"/>
              </p:cNvSpPr>
              <p:nvPr/>
            </p:nvSpPr>
            <p:spPr>
              <a:xfrm>
                <a:off x="1229989" y="4663073"/>
                <a:ext cx="3776034" cy="11367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205B2F6-1174-75E5-34DB-B5024687CDC9}"/>
                  </a:ext>
                </a:extLst>
              </p:cNvPr>
              <p:cNvSpPr txBox="1"/>
              <p:nvPr/>
            </p:nvSpPr>
            <p:spPr>
              <a:xfrm>
                <a:off x="5671370" y="3152865"/>
                <a:ext cx="3127779" cy="724750"/>
              </a:xfrm>
              <a:prstGeom prst="rect">
                <a:avLst/>
              </a:prstGeom>
              <a:noFill/>
            </p:spPr>
            <p:txBody>
              <a:bodyPr wrap="none" rtlCol="0">
                <a:spAutoFit/>
              </a:bodyPr>
              <a:lstStyle/>
              <a:p>
                <a:pPr algn="l"/>
                <a14:m>
                  <m:oMath xmlns:m="http://schemas.openxmlformats.org/officeDocument/2006/math">
                    <m:acc>
                      <m:accPr>
                        <m:chr m:val="̂"/>
                        <m:ctrlPr>
                          <a:rPr lang="en-US" sz="2000" i="1" smtClean="0">
                            <a:latin typeface="Cambria Math" panose="02040503050406030204" pitchFamily="18" charset="0"/>
                          </a:rPr>
                        </m:ctrlPr>
                      </m:accPr>
                      <m:e>
                        <m:r>
                          <a:rPr lang="en-US" sz="2000" b="1" i="0" smtClean="0">
                            <a:latin typeface="Cambria Math" panose="02040503050406030204" pitchFamily="18" charset="0"/>
                          </a:rPr>
                          <m:t>𝐛</m:t>
                        </m:r>
                      </m:e>
                    </m:acc>
                  </m:oMath>
                </a14:m>
                <a:r>
                  <a:rPr lang="en-US" sz="2000" dirty="0"/>
                  <a:t> is uncertain but </a:t>
                </a:r>
                <a14:m>
                  <m:oMath xmlns:m="http://schemas.openxmlformats.org/officeDocument/2006/math">
                    <m:r>
                      <a:rPr lang="en-US" sz="2000" b="1" i="0" smtClean="0">
                        <a:latin typeface="Cambria Math" panose="02040503050406030204" pitchFamily="18" charset="0"/>
                      </a:rPr>
                      <m:t>𝐛</m:t>
                    </m:r>
                  </m:oMath>
                </a14:m>
                <a:r>
                  <a:rPr lang="en-US" sz="2000" dirty="0"/>
                  <a:t> is not.</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𝐸</m:t>
                      </m:r>
                      <m:d>
                        <m:dPr>
                          <m:begChr m:val="["/>
                          <m:endChr m:val="]"/>
                          <m:ctrlPr>
                            <a:rPr lang="en-US" sz="2000" b="0" i="1" smtClean="0">
                              <a:latin typeface="Cambria Math" panose="02040503050406030204" pitchFamily="18" charset="0"/>
                            </a:rPr>
                          </m:ctrlPr>
                        </m:dPr>
                        <m:e>
                          <m:r>
                            <a:rPr lang="en-US" sz="2000" b="1" i="1">
                              <a:latin typeface="Cambria Math" panose="02040503050406030204" pitchFamily="18" charset="0"/>
                            </a:rPr>
                            <m:t>𝝐</m:t>
                          </m:r>
                          <m:sSup>
                            <m:sSupPr>
                              <m:ctrlPr>
                                <a:rPr lang="en-US" sz="2000" b="0" i="1" smtClean="0">
                                  <a:latin typeface="Cambria Math" panose="02040503050406030204" pitchFamily="18" charset="0"/>
                                </a:rPr>
                              </m:ctrlPr>
                            </m:sSupPr>
                            <m:e>
                              <m:r>
                                <a:rPr lang="en-US" sz="2000" b="1" i="1">
                                  <a:latin typeface="Cambria Math" panose="02040503050406030204" pitchFamily="18" charset="0"/>
                                </a:rPr>
                                <m:t>𝝐</m:t>
                              </m:r>
                            </m:e>
                            <m:sup>
                              <m:r>
                                <m:rPr>
                                  <m:sty m:val="p"/>
                                </m:rPr>
                                <a:rPr lang="en-US" sz="2000" b="0" i="0" smtClean="0">
                                  <a:latin typeface="Cambria Math" panose="02040503050406030204" pitchFamily="18" charset="0"/>
                                </a:rPr>
                                <m:t>T</m:t>
                              </m:r>
                            </m:sup>
                          </m:sSup>
                        </m:e>
                      </m:d>
                      <m:r>
                        <a:rPr lang="en-US" sz="2000" b="0" i="1" smtClean="0">
                          <a:latin typeface="Cambria Math" panose="02040503050406030204" pitchFamily="18" charset="0"/>
                        </a:rPr>
                        <m:t>=</m:t>
                      </m:r>
                      <m:sSup>
                        <m:sSupPr>
                          <m:ctrlPr>
                            <a:rPr lang="en-US" sz="2000" b="1" i="1">
                              <a:latin typeface="Cambria Math" panose="02040503050406030204" pitchFamily="18" charset="0"/>
                            </a:rPr>
                          </m:ctrlPr>
                        </m:sSupPr>
                        <m:e>
                          <m:r>
                            <a:rPr lang="en-US" sz="2000" i="1">
                              <a:latin typeface="Cambria Math" panose="02040503050406030204" pitchFamily="18" charset="0"/>
                            </a:rPr>
                            <m:t>𝜎</m:t>
                          </m:r>
                        </m:e>
                        <m:sup>
                          <m:r>
                            <a:rPr lang="en-US" sz="2000" b="1" i="1">
                              <a:latin typeface="Cambria Math" panose="02040503050406030204" pitchFamily="18" charset="0"/>
                            </a:rPr>
                            <m:t>𝟐</m:t>
                          </m:r>
                        </m:sup>
                      </m:sSup>
                      <m:r>
                        <a:rPr lang="en-US" sz="2000" b="1" i="0">
                          <a:latin typeface="Cambria Math" panose="02040503050406030204" pitchFamily="18" charset="0"/>
                        </a:rPr>
                        <m:t>𝐈</m:t>
                      </m:r>
                    </m:oMath>
                  </m:oMathPara>
                </a14:m>
                <a:br>
                  <a:rPr lang="en-US" sz="2000" b="1" i="1" dirty="0">
                    <a:latin typeface="Cambria Math" panose="02040503050406030204" pitchFamily="18" charset="0"/>
                  </a:rPr>
                </a:br>
                <a:endParaRPr lang="en-US" sz="2000" dirty="0"/>
              </a:p>
            </p:txBody>
          </p:sp>
        </mc:Choice>
        <mc:Fallback xmlns="">
          <p:sp>
            <p:nvSpPr>
              <p:cNvPr id="8" name="TextBox 7">
                <a:extLst>
                  <a:ext uri="{FF2B5EF4-FFF2-40B4-BE49-F238E27FC236}">
                    <a16:creationId xmlns:a16="http://schemas.microsoft.com/office/drawing/2014/main" id="{2205B2F6-1174-75E5-34DB-B5024687CDC9}"/>
                  </a:ext>
                </a:extLst>
              </p:cNvPr>
              <p:cNvSpPr txBox="1">
                <a:spLocks noRot="1" noChangeAspect="1" noMove="1" noResize="1" noEditPoints="1" noAdjustHandles="1" noChangeArrowheads="1" noChangeShapeType="1" noTextEdit="1"/>
              </p:cNvSpPr>
              <p:nvPr/>
            </p:nvSpPr>
            <p:spPr>
              <a:xfrm>
                <a:off x="5671370" y="3152865"/>
                <a:ext cx="3127779" cy="724750"/>
              </a:xfrm>
              <a:prstGeom prst="rect">
                <a:avLst/>
              </a:prstGeom>
              <a:blipFill>
                <a:blip r:embed="rId4"/>
                <a:stretch>
                  <a:fillRect t="-2521" r="-1170"/>
                </a:stretch>
              </a:blipFill>
            </p:spPr>
            <p:txBody>
              <a:bodyPr/>
              <a:lstStyle/>
              <a:p>
                <a:r>
                  <a:rPr lang="en-US">
                    <a:noFill/>
                  </a:rPr>
                  <a:t> </a:t>
                </a:r>
              </a:p>
            </p:txBody>
          </p:sp>
        </mc:Fallback>
      </mc:AlternateContent>
    </p:spTree>
    <p:extLst>
      <p:ext uri="{BB962C8B-B14F-4D97-AF65-F5344CB8AC3E}">
        <p14:creationId xmlns:p14="http://schemas.microsoft.com/office/powerpoint/2010/main" val="13548270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4B0493-1371-4F1A-904E-FE5187152DE4}"/>
              </a:ext>
            </a:extLst>
          </p:cNvPr>
          <p:cNvSpPr>
            <a:spLocks noGrp="1"/>
          </p:cNvSpPr>
          <p:nvPr>
            <p:ph type="body" sz="quarter" idx="10"/>
          </p:nvPr>
        </p:nvSpPr>
        <p:spPr/>
        <p:txBody>
          <a:bodyPr/>
          <a:lstStyle/>
          <a:p>
            <a:r>
              <a:rPr lang="en-US" dirty="0"/>
              <a:t>Prediction</a:t>
            </a:r>
          </a:p>
          <a:p>
            <a:endParaRPr lang="en-US" dirty="0"/>
          </a:p>
          <a:p>
            <a:r>
              <a:rPr lang="en-US" dirty="0"/>
              <a:t>Estimate of the variance of the prediction</a:t>
            </a:r>
          </a:p>
          <a:p>
            <a:endParaRPr lang="en-US" dirty="0"/>
          </a:p>
          <a:p>
            <a:endParaRPr lang="en-US" dirty="0"/>
          </a:p>
          <a:p>
            <a:r>
              <a:rPr lang="en-US" dirty="0"/>
              <a:t>95% confidence intervals around the estimate</a:t>
            </a:r>
          </a:p>
        </p:txBody>
      </p:sp>
      <p:sp>
        <p:nvSpPr>
          <p:cNvPr id="3" name="Title 2">
            <a:extLst>
              <a:ext uri="{FF2B5EF4-FFF2-40B4-BE49-F238E27FC236}">
                <a16:creationId xmlns:a16="http://schemas.microsoft.com/office/drawing/2014/main" id="{FCBB4782-8F36-4E28-906D-917CB5C29080}"/>
              </a:ext>
            </a:extLst>
          </p:cNvPr>
          <p:cNvSpPr>
            <a:spLocks noGrp="1"/>
          </p:cNvSpPr>
          <p:nvPr>
            <p:ph type="title"/>
          </p:nvPr>
        </p:nvSpPr>
        <p:spPr/>
        <p:txBody>
          <a:bodyPr>
            <a:normAutofit fontScale="90000"/>
          </a:bodyPr>
          <a:lstStyle/>
          <a:p>
            <a:r>
              <a:rPr lang="en-US" dirty="0"/>
              <a:t>Uncertainty in prediction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93BE91F-ABD2-4F9B-AF12-0A6621F47F76}"/>
                  </a:ext>
                </a:extLst>
              </p:cNvPr>
              <p:cNvSpPr txBox="1"/>
              <p:nvPr/>
            </p:nvSpPr>
            <p:spPr>
              <a:xfrm>
                <a:off x="2277908" y="1392517"/>
                <a:ext cx="1668790" cy="3246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𝑦</m:t>
                          </m:r>
                        </m:e>
                      </m:acc>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𝐱</m:t>
                          </m:r>
                        </m:e>
                      </m:d>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𝝃</m:t>
                          </m:r>
                          <m:r>
                            <a:rPr lang="en-US" sz="2000" b="1" i="1" smtClean="0">
                              <a:latin typeface="Cambria Math" panose="02040503050406030204" pitchFamily="18" charset="0"/>
                            </a:rPr>
                            <m:t>(</m:t>
                          </m:r>
                          <m:r>
                            <a:rPr lang="en-US" sz="2000" b="1" i="0" smtClean="0">
                              <a:latin typeface="Cambria Math" panose="02040503050406030204" pitchFamily="18" charset="0"/>
                            </a:rPr>
                            <m:t>𝐱</m:t>
                          </m:r>
                          <m:r>
                            <a:rPr lang="en-US" sz="2000" b="1" i="1" smtClean="0">
                              <a:latin typeface="Cambria Math" panose="02040503050406030204" pitchFamily="18" charset="0"/>
                            </a:rPr>
                            <m:t>)</m:t>
                          </m:r>
                        </m:e>
                        <m:sup>
                          <m:r>
                            <m:rPr>
                              <m:sty m:val="p"/>
                            </m:rPr>
                            <a:rPr lang="en-US" sz="2000">
                              <a:latin typeface="Cambria Math" panose="02040503050406030204" pitchFamily="18" charset="0"/>
                            </a:rPr>
                            <m:t>T</m:t>
                          </m:r>
                        </m:sup>
                      </m:sSup>
                      <m:acc>
                        <m:accPr>
                          <m:chr m:val="̂"/>
                          <m:ctrlPr>
                            <a:rPr lang="en-US" sz="2000" i="1">
                              <a:latin typeface="Cambria Math" panose="02040503050406030204" pitchFamily="18" charset="0"/>
                            </a:rPr>
                          </m:ctrlPr>
                        </m:accPr>
                        <m:e>
                          <m:r>
                            <a:rPr lang="en-US" sz="2000" b="1">
                              <a:latin typeface="Cambria Math" panose="02040503050406030204" pitchFamily="18" charset="0"/>
                            </a:rPr>
                            <m:t>𝐛</m:t>
                          </m:r>
                        </m:e>
                      </m:acc>
                    </m:oMath>
                  </m:oMathPara>
                </a14:m>
                <a:endParaRPr lang="en-US" sz="2000" dirty="0"/>
              </a:p>
            </p:txBody>
          </p:sp>
        </mc:Choice>
        <mc:Fallback xmlns="">
          <p:sp>
            <p:nvSpPr>
              <p:cNvPr id="4" name="TextBox 3">
                <a:extLst>
                  <a:ext uri="{FF2B5EF4-FFF2-40B4-BE49-F238E27FC236}">
                    <a16:creationId xmlns:a16="http://schemas.microsoft.com/office/drawing/2014/main" id="{D93BE91F-ABD2-4F9B-AF12-0A6621F47F76}"/>
                  </a:ext>
                </a:extLst>
              </p:cNvPr>
              <p:cNvSpPr txBox="1">
                <a:spLocks noRot="1" noChangeAspect="1" noMove="1" noResize="1" noEditPoints="1" noAdjustHandles="1" noChangeArrowheads="1" noChangeShapeType="1" noTextEdit="1"/>
              </p:cNvSpPr>
              <p:nvPr/>
            </p:nvSpPr>
            <p:spPr>
              <a:xfrm>
                <a:off x="2277908" y="1392517"/>
                <a:ext cx="1668790" cy="324641"/>
              </a:xfrm>
              <a:prstGeom prst="rect">
                <a:avLst/>
              </a:prstGeom>
              <a:blipFill>
                <a:blip r:embed="rId2"/>
                <a:stretch>
                  <a:fillRect l="-2930" t="-18519" r="-1245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9D86E9-3970-4D20-AD0F-CACFE89A5DB7}"/>
                  </a:ext>
                </a:extLst>
              </p:cNvPr>
              <p:cNvSpPr txBox="1"/>
              <p:nvPr/>
            </p:nvSpPr>
            <p:spPr>
              <a:xfrm>
                <a:off x="4661012" y="1243502"/>
                <a:ext cx="2355004" cy="611321"/>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sz="2000" smtClean="0">
                          <a:latin typeface="Cambria Math" panose="02040503050406030204" pitchFamily="18" charset="0"/>
                        </a:rPr>
                        <m:t>cov</m:t>
                      </m:r>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b="1">
                                  <a:latin typeface="Cambria Math" panose="02040503050406030204" pitchFamily="18" charset="0"/>
                                </a:rPr>
                                <m:t>𝐛</m:t>
                              </m:r>
                            </m:e>
                          </m:acc>
                        </m:e>
                      </m:d>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b="1" i="1">
                                      <a:latin typeface="Cambria Math" panose="02040503050406030204" pitchFamily="18" charset="0"/>
                                    </a:rPr>
                                  </m:ctrlPr>
                                </m:sSupPr>
                                <m:e>
                                  <m:r>
                                    <a:rPr lang="en-US" sz="2000" b="1">
                                      <a:latin typeface="Cambria Math" panose="02040503050406030204" pitchFamily="18" charset="0"/>
                                    </a:rPr>
                                    <m:t>𝐗</m:t>
                                  </m:r>
                                </m:e>
                                <m:sup>
                                  <m:r>
                                    <m:rPr>
                                      <m:sty m:val="p"/>
                                    </m:rPr>
                                    <a:rPr lang="en-US" sz="2000">
                                      <a:latin typeface="Cambria Math" panose="02040503050406030204" pitchFamily="18" charset="0"/>
                                    </a:rPr>
                                    <m:t>T</m:t>
                                  </m:r>
                                </m:sup>
                              </m:sSup>
                              <m:r>
                                <a:rPr lang="en-US" sz="2000" b="1">
                                  <a:latin typeface="Cambria Math" panose="02040503050406030204" pitchFamily="18" charset="0"/>
                                </a:rPr>
                                <m:t>𝐗</m:t>
                              </m:r>
                            </m:e>
                          </m:d>
                        </m:e>
                        <m:sup>
                          <m:r>
                            <a:rPr lang="en-US" sz="2000" i="1">
                              <a:latin typeface="Cambria Math" panose="02040503050406030204" pitchFamily="18" charset="0"/>
                            </a:rPr>
                            <m:t>−1</m:t>
                          </m:r>
                        </m:sup>
                      </m:sSup>
                    </m:oMath>
                  </m:oMathPara>
                </a14:m>
                <a:endParaRPr lang="en-US" sz="2000" dirty="0"/>
              </a:p>
            </p:txBody>
          </p:sp>
        </mc:Choice>
        <mc:Fallback xmlns="">
          <p:sp>
            <p:nvSpPr>
              <p:cNvPr id="5" name="TextBox 4">
                <a:extLst>
                  <a:ext uri="{FF2B5EF4-FFF2-40B4-BE49-F238E27FC236}">
                    <a16:creationId xmlns:a16="http://schemas.microsoft.com/office/drawing/2014/main" id="{CD9D86E9-3970-4D20-AD0F-CACFE89A5DB7}"/>
                  </a:ext>
                </a:extLst>
              </p:cNvPr>
              <p:cNvSpPr txBox="1">
                <a:spLocks noRot="1" noChangeAspect="1" noMove="1" noResize="1" noEditPoints="1" noAdjustHandles="1" noChangeArrowheads="1" noChangeShapeType="1" noTextEdit="1"/>
              </p:cNvSpPr>
              <p:nvPr/>
            </p:nvSpPr>
            <p:spPr>
              <a:xfrm>
                <a:off x="4661012" y="1243502"/>
                <a:ext cx="2355004" cy="61132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7810136-10D4-4DF8-B055-42D9DCFC237F}"/>
                  </a:ext>
                </a:extLst>
              </p:cNvPr>
              <p:cNvSpPr txBox="1"/>
              <p:nvPr/>
            </p:nvSpPr>
            <p:spPr>
              <a:xfrm>
                <a:off x="1654822" y="2339790"/>
                <a:ext cx="5207579" cy="1223605"/>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𝑉𝑎𝑟</m:t>
                      </m:r>
                      <m:d>
                        <m:dPr>
                          <m:ctrlPr>
                            <a:rPr lang="en-US" sz="2000" b="0" i="1" smtClean="0">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e>
                      </m:d>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𝝃</m:t>
                          </m:r>
                          <m:r>
                            <a:rPr lang="en-US" sz="2000" b="1" i="1">
                              <a:latin typeface="Cambria Math" panose="02040503050406030204" pitchFamily="18" charset="0"/>
                            </a:rPr>
                            <m:t>(</m:t>
                          </m:r>
                          <m:r>
                            <a:rPr lang="en-US" sz="2000" b="1">
                              <a:latin typeface="Cambria Math" panose="02040503050406030204" pitchFamily="18" charset="0"/>
                            </a:rPr>
                            <m:t>𝐱</m:t>
                          </m:r>
                          <m:r>
                            <a:rPr lang="en-US" sz="2000" b="1" i="1">
                              <a:latin typeface="Cambria Math" panose="02040503050406030204" pitchFamily="18" charset="0"/>
                            </a:rPr>
                            <m:t>)</m:t>
                          </m:r>
                        </m:e>
                        <m:sup>
                          <m:r>
                            <m:rPr>
                              <m:sty m:val="p"/>
                            </m:rPr>
                            <a:rPr lang="en-US" sz="2000">
                              <a:latin typeface="Cambria Math" panose="02040503050406030204" pitchFamily="18" charset="0"/>
                            </a:rPr>
                            <m:t>T</m:t>
                          </m:r>
                        </m:sup>
                      </m:sSup>
                      <m:sSub>
                        <m:sSubPr>
                          <m:ctrlPr>
                            <a:rPr lang="en-US" sz="2000" b="1" i="1">
                              <a:latin typeface="Cambria Math" panose="02040503050406030204" pitchFamily="18" charset="0"/>
                            </a:rPr>
                          </m:ctrlPr>
                        </m:sSubPr>
                        <m:e>
                          <m:r>
                            <a:rPr lang="en-US" sz="2000" b="1" i="1">
                              <a:latin typeface="Cambria Math" panose="02040503050406030204" pitchFamily="18" charset="0"/>
                            </a:rPr>
                            <m:t>𝚺</m:t>
                          </m:r>
                        </m:e>
                        <m:sub>
                          <m:r>
                            <a:rPr lang="en-US" sz="2000" b="1" i="1">
                              <a:latin typeface="Cambria Math" panose="02040503050406030204" pitchFamily="18" charset="0"/>
                            </a:rPr>
                            <m:t>𝐛</m:t>
                          </m:r>
                        </m:sub>
                      </m:sSub>
                      <m:r>
                        <a:rPr lang="en-US" sz="2000" b="1" i="1">
                          <a:latin typeface="Cambria Math" panose="02040503050406030204" pitchFamily="18" charset="0"/>
                        </a:rPr>
                        <m:t>𝝃</m:t>
                      </m:r>
                      <m:d>
                        <m:dPr>
                          <m:ctrlPr>
                            <a:rPr lang="en-US" sz="2000" b="1" i="1">
                              <a:latin typeface="Cambria Math" panose="02040503050406030204" pitchFamily="18" charset="0"/>
                            </a:rPr>
                          </m:ctrlPr>
                        </m:dPr>
                        <m:e>
                          <m:r>
                            <a:rPr lang="en-US" sz="2000" b="1">
                              <a:latin typeface="Cambria Math" panose="02040503050406030204" pitchFamily="18" charset="0"/>
                            </a:rPr>
                            <m:t>𝐱</m:t>
                          </m:r>
                        </m:e>
                      </m:d>
                      <m:r>
                        <a:rPr lang="en-US" sz="2000" b="1" i="1" smtClean="0">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𝝃</m:t>
                          </m:r>
                          <m:r>
                            <a:rPr lang="en-US" sz="2000" b="1" i="1">
                              <a:latin typeface="Cambria Math" panose="02040503050406030204" pitchFamily="18" charset="0"/>
                            </a:rPr>
                            <m:t>(</m:t>
                          </m:r>
                          <m:r>
                            <a:rPr lang="en-US" sz="2000" b="1">
                              <a:latin typeface="Cambria Math" panose="02040503050406030204" pitchFamily="18" charset="0"/>
                            </a:rPr>
                            <m:t>𝐱</m:t>
                          </m:r>
                          <m:r>
                            <a:rPr lang="en-US" sz="2000" b="1" i="1">
                              <a:latin typeface="Cambria Math" panose="02040503050406030204" pitchFamily="18" charset="0"/>
                            </a:rPr>
                            <m:t>)</m:t>
                          </m:r>
                        </m:e>
                        <m:sup>
                          <m:r>
                            <m:rPr>
                              <m:sty m:val="p"/>
                            </m:rPr>
                            <a:rPr lang="en-US" sz="2000">
                              <a:latin typeface="Cambria Math" panose="02040503050406030204" pitchFamily="18" charset="0"/>
                            </a:rPr>
                            <m:t>T</m:t>
                          </m:r>
                        </m:sup>
                      </m:sSup>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b="1" i="1">
                                      <a:latin typeface="Cambria Math" panose="02040503050406030204" pitchFamily="18" charset="0"/>
                                    </a:rPr>
                                  </m:ctrlPr>
                                </m:sSupPr>
                                <m:e>
                                  <m:r>
                                    <a:rPr lang="en-US" sz="2000" b="1">
                                      <a:latin typeface="Cambria Math" panose="02040503050406030204" pitchFamily="18" charset="0"/>
                                    </a:rPr>
                                    <m:t>𝐗</m:t>
                                  </m:r>
                                </m:e>
                                <m:sup>
                                  <m:r>
                                    <m:rPr>
                                      <m:sty m:val="p"/>
                                    </m:rPr>
                                    <a:rPr lang="en-US" sz="2000">
                                      <a:latin typeface="Cambria Math" panose="02040503050406030204" pitchFamily="18" charset="0"/>
                                    </a:rPr>
                                    <m:t>T</m:t>
                                  </m:r>
                                </m:sup>
                              </m:sSup>
                              <m:r>
                                <a:rPr lang="en-US" sz="2000" b="1">
                                  <a:latin typeface="Cambria Math" panose="02040503050406030204" pitchFamily="18" charset="0"/>
                                </a:rPr>
                                <m:t>𝐗</m:t>
                              </m:r>
                            </m:e>
                          </m:d>
                        </m:e>
                        <m:sup>
                          <m:r>
                            <a:rPr lang="en-US" sz="2000" i="1">
                              <a:latin typeface="Cambria Math" panose="02040503050406030204" pitchFamily="18" charset="0"/>
                            </a:rPr>
                            <m:t>−1</m:t>
                          </m:r>
                        </m:sup>
                      </m:sSup>
                      <m:r>
                        <a:rPr lang="en-US" sz="2000" b="1" i="1">
                          <a:latin typeface="Cambria Math" panose="02040503050406030204" pitchFamily="18" charset="0"/>
                        </a:rPr>
                        <m:t>𝝃</m:t>
                      </m:r>
                      <m:d>
                        <m:dPr>
                          <m:ctrlPr>
                            <a:rPr lang="en-US" sz="2000" b="1" i="1">
                              <a:latin typeface="Cambria Math" panose="02040503050406030204" pitchFamily="18" charset="0"/>
                            </a:rPr>
                          </m:ctrlPr>
                        </m:dPr>
                        <m:e>
                          <m:r>
                            <a:rPr lang="en-US" sz="2000" b="1">
                              <a:latin typeface="Cambria Math" panose="02040503050406030204" pitchFamily="18" charset="0"/>
                            </a:rPr>
                            <m:t>𝐱</m:t>
                          </m:r>
                        </m:e>
                      </m:d>
                    </m:oMath>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𝜎</m:t>
                          </m:r>
                        </m:e>
                        <m:sub>
                          <m:r>
                            <a:rPr lang="en-US" sz="2000" b="0" i="1" smtClean="0">
                              <a:latin typeface="Cambria Math" panose="02040503050406030204" pitchFamily="18" charset="0"/>
                            </a:rPr>
                            <m:t>𝑦</m:t>
                          </m:r>
                        </m:sub>
                      </m:sSub>
                      <m:r>
                        <a:rPr lang="en-US" sz="2000" b="1" i="1">
                          <a:latin typeface="Cambria Math" panose="02040503050406030204" pitchFamily="18" charset="0"/>
                        </a:rPr>
                        <m:t>(</m:t>
                      </m:r>
                      <m:r>
                        <a:rPr lang="en-US" sz="2000" b="1">
                          <a:latin typeface="Cambria Math" panose="02040503050406030204" pitchFamily="18" charset="0"/>
                        </a:rPr>
                        <m:t>𝐱</m:t>
                      </m:r>
                      <m:r>
                        <a:rPr lang="en-US" sz="2000" b="1" i="1">
                          <a:latin typeface="Cambria Math" panose="02040503050406030204" pitchFamily="18" charset="0"/>
                        </a:rPr>
                        <m:t>)</m:t>
                      </m:r>
                      <m:r>
                        <a:rPr lang="en-US" sz="2000" b="1" i="1" smtClean="0">
                          <a:latin typeface="Cambria Math" panose="02040503050406030204" pitchFamily="18" charset="0"/>
                        </a:rPr>
                        <m:t>=</m:t>
                      </m:r>
                      <m:rad>
                        <m:radPr>
                          <m:degHide m:val="on"/>
                          <m:ctrlPr>
                            <a:rPr lang="en-US" sz="2000" i="1" smtClean="0">
                              <a:latin typeface="Cambria Math" panose="02040503050406030204" pitchFamily="18" charset="0"/>
                            </a:rPr>
                          </m:ctrlPr>
                        </m:radPr>
                        <m:deg/>
                        <m:e>
                          <m:sSup>
                            <m:sSupPr>
                              <m:ctrlPr>
                                <a:rPr lang="en-US" sz="2000" i="1">
                                  <a:latin typeface="Cambria Math" panose="02040503050406030204" pitchFamily="18" charset="0"/>
                                </a:rPr>
                              </m:ctrlPr>
                            </m:sSupPr>
                            <m:e>
                              <m:r>
                                <a:rPr lang="en-US" sz="2000" b="1" i="1">
                                  <a:latin typeface="Cambria Math" panose="02040503050406030204" pitchFamily="18" charset="0"/>
                                </a:rPr>
                                <m:t>𝝃</m:t>
                              </m:r>
                              <m:r>
                                <a:rPr lang="en-US" sz="2000" b="1" i="1">
                                  <a:latin typeface="Cambria Math" panose="02040503050406030204" pitchFamily="18" charset="0"/>
                                </a:rPr>
                                <m:t>(</m:t>
                              </m:r>
                              <m:r>
                                <a:rPr lang="en-US" sz="2000" b="1">
                                  <a:latin typeface="Cambria Math" panose="02040503050406030204" pitchFamily="18" charset="0"/>
                                </a:rPr>
                                <m:t>𝐱</m:t>
                              </m:r>
                              <m:r>
                                <a:rPr lang="en-US" sz="2000" b="1" i="1">
                                  <a:latin typeface="Cambria Math" panose="02040503050406030204" pitchFamily="18" charset="0"/>
                                </a:rPr>
                                <m:t>)</m:t>
                              </m:r>
                            </m:e>
                            <m:sup>
                              <m:r>
                                <m:rPr>
                                  <m:sty m:val="p"/>
                                </m:rPr>
                                <a:rPr lang="en-US" sz="2000">
                                  <a:latin typeface="Cambria Math" panose="02040503050406030204" pitchFamily="18" charset="0"/>
                                </a:rPr>
                                <m:t>T</m:t>
                              </m:r>
                            </m:sup>
                          </m:sSup>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b="1" i="1">
                                          <a:latin typeface="Cambria Math" panose="02040503050406030204" pitchFamily="18" charset="0"/>
                                        </a:rPr>
                                      </m:ctrlPr>
                                    </m:sSupPr>
                                    <m:e>
                                      <m:r>
                                        <a:rPr lang="en-US" sz="2000" b="1">
                                          <a:latin typeface="Cambria Math" panose="02040503050406030204" pitchFamily="18" charset="0"/>
                                        </a:rPr>
                                        <m:t>𝐗</m:t>
                                      </m:r>
                                    </m:e>
                                    <m:sup>
                                      <m:r>
                                        <m:rPr>
                                          <m:sty m:val="p"/>
                                        </m:rPr>
                                        <a:rPr lang="en-US" sz="2000">
                                          <a:latin typeface="Cambria Math" panose="02040503050406030204" pitchFamily="18" charset="0"/>
                                        </a:rPr>
                                        <m:t>T</m:t>
                                      </m:r>
                                    </m:sup>
                                  </m:sSup>
                                  <m:r>
                                    <a:rPr lang="en-US" sz="2000" b="1">
                                      <a:latin typeface="Cambria Math" panose="02040503050406030204" pitchFamily="18" charset="0"/>
                                    </a:rPr>
                                    <m:t>𝐗</m:t>
                                  </m:r>
                                </m:e>
                              </m:d>
                            </m:e>
                            <m:sup>
                              <m:r>
                                <a:rPr lang="en-US" sz="2000" i="1">
                                  <a:latin typeface="Cambria Math" panose="02040503050406030204" pitchFamily="18" charset="0"/>
                                </a:rPr>
                                <m:t>−1</m:t>
                              </m:r>
                            </m:sup>
                          </m:sSup>
                          <m:r>
                            <a:rPr lang="en-US" sz="2000" b="1" i="1">
                              <a:latin typeface="Cambria Math" panose="02040503050406030204" pitchFamily="18" charset="0"/>
                            </a:rPr>
                            <m:t>𝝃</m:t>
                          </m:r>
                          <m:d>
                            <m:dPr>
                              <m:ctrlPr>
                                <a:rPr lang="en-US" sz="2000" b="1" i="1">
                                  <a:latin typeface="Cambria Math" panose="02040503050406030204" pitchFamily="18" charset="0"/>
                                </a:rPr>
                              </m:ctrlPr>
                            </m:dPr>
                            <m:e>
                              <m:r>
                                <a:rPr lang="en-US" sz="2000" b="1">
                                  <a:latin typeface="Cambria Math" panose="02040503050406030204" pitchFamily="18" charset="0"/>
                                </a:rPr>
                                <m:t>𝐱</m:t>
                              </m:r>
                            </m:e>
                          </m:d>
                        </m:e>
                      </m:rad>
                    </m:oMath>
                  </m:oMathPara>
                </a14:m>
                <a:endParaRPr lang="en-US" sz="2000" dirty="0"/>
              </a:p>
            </p:txBody>
          </p:sp>
        </mc:Choice>
        <mc:Fallback xmlns="">
          <p:sp>
            <p:nvSpPr>
              <p:cNvPr id="6" name="TextBox 5">
                <a:extLst>
                  <a:ext uri="{FF2B5EF4-FFF2-40B4-BE49-F238E27FC236}">
                    <a16:creationId xmlns:a16="http://schemas.microsoft.com/office/drawing/2014/main" id="{A7810136-10D4-4DF8-B055-42D9DCFC237F}"/>
                  </a:ext>
                </a:extLst>
              </p:cNvPr>
              <p:cNvSpPr txBox="1">
                <a:spLocks noRot="1" noChangeAspect="1" noMove="1" noResize="1" noEditPoints="1" noAdjustHandles="1" noChangeArrowheads="1" noChangeShapeType="1" noTextEdit="1"/>
              </p:cNvSpPr>
              <p:nvPr/>
            </p:nvSpPr>
            <p:spPr>
              <a:xfrm>
                <a:off x="1654822" y="2339790"/>
                <a:ext cx="5207579" cy="122360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A06DF6B-4073-4658-801D-A591DBBA8F25}"/>
                  </a:ext>
                </a:extLst>
              </p:cNvPr>
              <p:cNvSpPr txBox="1"/>
              <p:nvPr/>
            </p:nvSpPr>
            <p:spPr>
              <a:xfrm>
                <a:off x="2725660" y="4154002"/>
                <a:ext cx="2769348" cy="331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𝐶</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95</m:t>
                          </m:r>
                        </m:sub>
                      </m:sSub>
                      <m:r>
                        <a:rPr lang="en-US" sz="2000" b="0" i="1" smtClean="0">
                          <a:latin typeface="Cambria Math" panose="02040503050406030204" pitchFamily="18" charset="0"/>
                        </a:rPr>
                        <m:t>=</m:t>
                      </m:r>
                      <m:acc>
                        <m:accPr>
                          <m:chr m:val="̂"/>
                          <m:ctrlPr>
                            <a:rPr lang="en-US" sz="2000" i="1" smtClean="0">
                              <a:latin typeface="Cambria Math" panose="02040503050406030204" pitchFamily="18" charset="0"/>
                            </a:rPr>
                          </m:ctrlPr>
                        </m:accPr>
                        <m:e>
                          <m:r>
                            <a:rPr lang="en-US" sz="2000" i="1">
                              <a:latin typeface="Cambria Math" panose="02040503050406030204" pitchFamily="18" charset="0"/>
                            </a:rPr>
                            <m:t>𝑦</m:t>
                          </m:r>
                        </m:e>
                      </m:acc>
                      <m:r>
                        <a:rPr lang="en-US" sz="2000" b="1" i="1">
                          <a:latin typeface="Cambria Math" panose="02040503050406030204" pitchFamily="18" charset="0"/>
                        </a:rPr>
                        <m:t>(</m:t>
                      </m:r>
                      <m:r>
                        <a:rPr lang="en-US" sz="2000" b="1">
                          <a:latin typeface="Cambria Math" panose="02040503050406030204" pitchFamily="18" charset="0"/>
                        </a:rPr>
                        <m:t>𝐱</m:t>
                      </m:r>
                      <m:r>
                        <a:rPr lang="en-US" sz="2000" b="1" i="1">
                          <a:latin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1.96</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ea typeface="Cambria Math" panose="02040503050406030204" pitchFamily="18" charset="0"/>
                            </a:rPr>
                            <m:t>𝑦</m:t>
                          </m:r>
                        </m:sub>
                      </m:sSub>
                      <m:r>
                        <a:rPr lang="en-US" sz="2000" b="1" i="1">
                          <a:latin typeface="Cambria Math" panose="02040503050406030204" pitchFamily="18" charset="0"/>
                        </a:rPr>
                        <m:t>(</m:t>
                      </m:r>
                      <m:r>
                        <a:rPr lang="en-US" sz="2000" b="1">
                          <a:latin typeface="Cambria Math" panose="02040503050406030204" pitchFamily="18" charset="0"/>
                        </a:rPr>
                        <m:t>𝐱</m:t>
                      </m:r>
                      <m:r>
                        <a:rPr lang="en-US" sz="2000" b="1" i="1">
                          <a:latin typeface="Cambria Math" panose="02040503050406030204" pitchFamily="18" charset="0"/>
                        </a:rPr>
                        <m:t>)</m:t>
                      </m:r>
                    </m:oMath>
                  </m:oMathPara>
                </a14:m>
                <a:endParaRPr lang="en-US" sz="2000" dirty="0"/>
              </a:p>
            </p:txBody>
          </p:sp>
        </mc:Choice>
        <mc:Fallback xmlns="">
          <p:sp>
            <p:nvSpPr>
              <p:cNvPr id="7" name="TextBox 6">
                <a:extLst>
                  <a:ext uri="{FF2B5EF4-FFF2-40B4-BE49-F238E27FC236}">
                    <a16:creationId xmlns:a16="http://schemas.microsoft.com/office/drawing/2014/main" id="{9A06DF6B-4073-4658-801D-A591DBBA8F25}"/>
                  </a:ext>
                </a:extLst>
              </p:cNvPr>
              <p:cNvSpPr txBox="1">
                <a:spLocks noRot="1" noChangeAspect="1" noMove="1" noResize="1" noEditPoints="1" noAdjustHandles="1" noChangeArrowheads="1" noChangeShapeType="1" noTextEdit="1"/>
              </p:cNvSpPr>
              <p:nvPr/>
            </p:nvSpPr>
            <p:spPr>
              <a:xfrm>
                <a:off x="2725660" y="4154002"/>
                <a:ext cx="2769348" cy="331950"/>
              </a:xfrm>
              <a:prstGeom prst="rect">
                <a:avLst/>
              </a:prstGeom>
              <a:blipFill>
                <a:blip r:embed="rId5"/>
                <a:stretch>
                  <a:fillRect l="-1322" t="-18182" r="-2863" b="-25455"/>
                </a:stretch>
              </a:blipFill>
            </p:spPr>
            <p:txBody>
              <a:bodyPr/>
              <a:lstStyle/>
              <a:p>
                <a:r>
                  <a:rPr lang="en-US">
                    <a:noFill/>
                  </a:rPr>
                  <a:t> </a:t>
                </a:r>
              </a:p>
            </p:txBody>
          </p:sp>
        </mc:Fallback>
      </mc:AlternateContent>
    </p:spTree>
    <p:extLst>
      <p:ext uri="{BB962C8B-B14F-4D97-AF65-F5344CB8AC3E}">
        <p14:creationId xmlns:p14="http://schemas.microsoft.com/office/powerpoint/2010/main" val="7140523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5FC31DA-4E0F-9410-79BA-D6063A3DB3F2}"/>
                  </a:ext>
                </a:extLst>
              </p:cNvPr>
              <p:cNvSpPr>
                <a:spLocks noGrp="1"/>
              </p:cNvSpPr>
              <p:nvPr>
                <p:ph type="body" sz="quarter" idx="10"/>
              </p:nvPr>
            </p:nvSpPr>
            <p:spPr>
              <a:xfrm>
                <a:off x="304800" y="774200"/>
                <a:ext cx="8534400" cy="2553525"/>
              </a:xfrm>
            </p:spPr>
            <p:txBody>
              <a:bodyPr/>
              <a:lstStyle/>
              <a:p>
                <a:r>
                  <a:rPr lang="en-US" dirty="0"/>
                  <a:t>Generate 50 equally-spaced samples in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∈[−5,5]</m:t>
                    </m:r>
                  </m:oMath>
                </a14:m>
                <a:r>
                  <a:rPr lang="en-US" dirty="0"/>
                  <a:t> from </a:t>
                </a:r>
                <a14:m>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and add noise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0,100</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a14:m>
                <a:endParaRPr lang="en-US" dirty="0"/>
              </a:p>
              <a:p>
                <a:r>
                  <a:rPr lang="en-US" dirty="0"/>
                  <a:t>Fit the samples using 1st, 3rd, 6th, and 10th-order PRS with 95% confidence intervals</a:t>
                </a:r>
              </a:p>
              <a:p>
                <a:r>
                  <a:rPr lang="en-US" dirty="0"/>
                  <a:t>Matlab script:</a:t>
                </a:r>
              </a:p>
            </p:txBody>
          </p:sp>
        </mc:Choice>
        <mc:Fallback xmlns="">
          <p:sp>
            <p:nvSpPr>
              <p:cNvPr id="2" name="Text Placeholder 1">
                <a:extLst>
                  <a:ext uri="{FF2B5EF4-FFF2-40B4-BE49-F238E27FC236}">
                    <a16:creationId xmlns:a16="http://schemas.microsoft.com/office/drawing/2014/main" id="{35FC31DA-4E0F-9410-79BA-D6063A3DB3F2}"/>
                  </a:ext>
                </a:extLst>
              </p:cNvPr>
              <p:cNvSpPr>
                <a:spLocks noGrp="1" noRot="1" noChangeAspect="1" noMove="1" noResize="1" noEditPoints="1" noAdjustHandles="1" noChangeArrowheads="1" noChangeShapeType="1" noTextEdit="1"/>
              </p:cNvSpPr>
              <p:nvPr>
                <p:ph type="body" sz="quarter" idx="10"/>
              </p:nvPr>
            </p:nvSpPr>
            <p:spPr>
              <a:xfrm>
                <a:off x="304800" y="774200"/>
                <a:ext cx="8534400" cy="2553525"/>
              </a:xfrm>
              <a:blipFill>
                <a:blip r:embed="rId2"/>
                <a:stretch>
                  <a:fillRect l="-929" t="-167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EE7E66D-17BD-1E08-B480-637206D5B2C7}"/>
              </a:ext>
            </a:extLst>
          </p:cNvPr>
          <p:cNvSpPr>
            <a:spLocks noGrp="1"/>
          </p:cNvSpPr>
          <p:nvPr>
            <p:ph type="title"/>
          </p:nvPr>
        </p:nvSpPr>
        <p:spPr/>
        <p:txBody>
          <a:bodyPr>
            <a:normAutofit fontScale="90000"/>
          </a:bodyPr>
          <a:lstStyle/>
          <a:p>
            <a:r>
              <a:rPr lang="en-US" dirty="0"/>
              <a:t>Ex2-13) Confidence Intervals of Prediction</a:t>
            </a:r>
          </a:p>
        </p:txBody>
      </p:sp>
      <p:sp>
        <p:nvSpPr>
          <p:cNvPr id="6" name="TextBox 5">
            <a:extLst>
              <a:ext uri="{FF2B5EF4-FFF2-40B4-BE49-F238E27FC236}">
                <a16:creationId xmlns:a16="http://schemas.microsoft.com/office/drawing/2014/main" id="{24705134-4CD8-93CD-51BF-03A84C23B020}"/>
              </a:ext>
            </a:extLst>
          </p:cNvPr>
          <p:cNvSpPr txBox="1"/>
          <p:nvPr/>
        </p:nvSpPr>
        <p:spPr>
          <a:xfrm>
            <a:off x="82164" y="3327725"/>
            <a:ext cx="8979672" cy="2837636"/>
          </a:xfrm>
          <a:prstGeom prst="rect">
            <a:avLst/>
          </a:prstGeom>
          <a:noFill/>
        </p:spPr>
        <p:txBody>
          <a:bodyPr wrap="square">
            <a:spAutoFit/>
          </a:bodyPr>
          <a:lstStyle/>
          <a:p>
            <a:pPr marL="342900" marR="457200">
              <a:lnSpc>
                <a:spcPts val="1300"/>
              </a:lnSpc>
              <a:spcBef>
                <a:spcPts val="0"/>
              </a:spcBef>
              <a:spcAft>
                <a:spcPts val="0"/>
              </a:spcAft>
              <a:tabLst>
                <a:tab pos="182880" algn="l"/>
                <a:tab pos="5943600" algn="r"/>
              </a:tabLst>
            </a:pPr>
            <a:r>
              <a:rPr lang="en-US" sz="1400" noProof="1">
                <a:effectLst/>
                <a:latin typeface="Courier New" panose="02070309020205020404" pitchFamily="49" charset="0"/>
                <a:ea typeface="Malgun Gothic" panose="020B0503020000020004" pitchFamily="34" charset="-127"/>
                <a:cs typeface="Times New Roman" panose="02020603050405020304" pitchFamily="18" charset="0"/>
              </a:rPr>
              <a:t>rng </a:t>
            </a:r>
            <a:r>
              <a:rPr lang="en-US" sz="1400" noProof="1">
                <a:solidFill>
                  <a:srgbClr val="AA04F9"/>
                </a:solidFill>
                <a:effectLst/>
                <a:latin typeface="Courier New" panose="02070309020205020404" pitchFamily="49" charset="0"/>
                <a:ea typeface="Malgun Gothic" panose="020B0503020000020004" pitchFamily="34" charset="-127"/>
                <a:cs typeface="Times New Roman" panose="02020603050405020304" pitchFamily="18" charset="0"/>
              </a:rPr>
              <a:t>default</a:t>
            </a:r>
            <a:r>
              <a:rPr lang="en-US" sz="1400" noProof="1">
                <a:effectLst/>
                <a:latin typeface="Courier New" panose="02070309020205020404" pitchFamily="49" charset="0"/>
                <a:ea typeface="Malgun Gothic" panose="020B0503020000020004" pitchFamily="34" charset="-127"/>
                <a:cs typeface="Times New Roman" panose="02020603050405020304" pitchFamily="18" charset="0"/>
              </a:rPr>
              <a:t>;                               </a:t>
            </a:r>
            <a:r>
              <a:rPr lang="en-US" sz="1400" noProof="1">
                <a:solidFill>
                  <a:srgbClr val="028009"/>
                </a:solidFill>
                <a:effectLst/>
                <a:latin typeface="Courier New" panose="02070309020205020404" pitchFamily="49" charset="0"/>
                <a:ea typeface="Malgun Gothic" panose="020B0503020000020004" pitchFamily="34" charset="-127"/>
                <a:cs typeface="Times New Roman" panose="02020603050405020304" pitchFamily="18" charset="0"/>
              </a:rPr>
              <a:t>% Control random number sequence</a:t>
            </a:r>
            <a:endParaRPr lang="en-US" sz="1400" noProof="1">
              <a:effectLst/>
              <a:latin typeface="Courier New" panose="02070309020205020404" pitchFamily="49" charset="0"/>
              <a:ea typeface="Malgun Gothic" panose="020B0503020000020004" pitchFamily="34" charset="-127"/>
              <a:cs typeface="Times New Roman" panose="02020603050405020304" pitchFamily="18" charset="0"/>
            </a:endParaRPr>
          </a:p>
          <a:p>
            <a:pPr marL="342900" marR="457200">
              <a:lnSpc>
                <a:spcPts val="1300"/>
              </a:lnSpc>
              <a:spcBef>
                <a:spcPts val="0"/>
              </a:spcBef>
              <a:spcAft>
                <a:spcPts val="0"/>
              </a:spcAft>
              <a:tabLst>
                <a:tab pos="182880" algn="l"/>
                <a:tab pos="5943600" algn="r"/>
              </a:tabLst>
            </a:pPr>
            <a:r>
              <a:rPr lang="en-US" sz="1400" noProof="1">
                <a:effectLst/>
                <a:latin typeface="Courier New" panose="02070309020205020404" pitchFamily="49" charset="0"/>
                <a:ea typeface="Malgun Gothic" panose="020B0503020000020004" pitchFamily="34" charset="-127"/>
                <a:cs typeface="Times New Roman" panose="02020603050405020304" pitchFamily="18" charset="0"/>
              </a:rPr>
              <a:t>x=linspace(-5,5,50)';                     </a:t>
            </a:r>
            <a:r>
              <a:rPr lang="en-US" sz="1400" noProof="1">
                <a:solidFill>
                  <a:srgbClr val="028009"/>
                </a:solidFill>
                <a:effectLst/>
                <a:latin typeface="Courier New" panose="02070309020205020404" pitchFamily="49" charset="0"/>
                <a:ea typeface="Malgun Gothic" panose="020B0503020000020004" pitchFamily="34" charset="-127"/>
                <a:cs typeface="Times New Roman" panose="02020603050405020304" pitchFamily="18" charset="0"/>
              </a:rPr>
              <a:t>% Equally spaces sample locations</a:t>
            </a:r>
            <a:endParaRPr lang="en-US" sz="1400" noProof="1">
              <a:effectLst/>
              <a:latin typeface="Courier New" panose="02070309020205020404" pitchFamily="49" charset="0"/>
              <a:ea typeface="Malgun Gothic" panose="020B0503020000020004" pitchFamily="34" charset="-127"/>
              <a:cs typeface="Times New Roman" panose="02020603050405020304" pitchFamily="18" charset="0"/>
            </a:endParaRPr>
          </a:p>
          <a:p>
            <a:pPr marL="342900" marR="457200">
              <a:lnSpc>
                <a:spcPts val="1300"/>
              </a:lnSpc>
              <a:spcBef>
                <a:spcPts val="0"/>
              </a:spcBef>
              <a:spcAft>
                <a:spcPts val="0"/>
              </a:spcAft>
              <a:tabLst>
                <a:tab pos="182880" algn="l"/>
                <a:tab pos="5943600" algn="r"/>
              </a:tabLst>
            </a:pPr>
            <a:r>
              <a:rPr lang="en-US" sz="1400" noProof="1">
                <a:effectLst/>
                <a:latin typeface="Courier New" panose="02070309020205020404" pitchFamily="49" charset="0"/>
                <a:ea typeface="Malgun Gothic" panose="020B0503020000020004" pitchFamily="34" charset="-127"/>
                <a:cs typeface="Times New Roman" panose="02020603050405020304" pitchFamily="18" charset="0"/>
              </a:rPr>
              <a:t>ytrue=5*x.^3 - x.^2 + x;                                    </a:t>
            </a:r>
            <a:r>
              <a:rPr lang="en-US" sz="1400" noProof="1">
                <a:solidFill>
                  <a:srgbClr val="028009"/>
                </a:solidFill>
                <a:effectLst/>
                <a:latin typeface="Courier New" panose="02070309020205020404" pitchFamily="49" charset="0"/>
                <a:ea typeface="Malgun Gothic" panose="020B0503020000020004" pitchFamily="34" charset="-127"/>
                <a:cs typeface="Times New Roman" panose="02020603050405020304" pitchFamily="18" charset="0"/>
              </a:rPr>
              <a:t>% True function</a:t>
            </a:r>
            <a:endParaRPr lang="en-US" sz="1400" noProof="1">
              <a:effectLst/>
              <a:latin typeface="Courier New" panose="02070309020205020404" pitchFamily="49" charset="0"/>
              <a:ea typeface="Malgun Gothic" panose="020B0503020000020004" pitchFamily="34" charset="-127"/>
              <a:cs typeface="Times New Roman" panose="02020603050405020304" pitchFamily="18" charset="0"/>
            </a:endParaRPr>
          </a:p>
          <a:p>
            <a:pPr marL="342900" marR="457200">
              <a:lnSpc>
                <a:spcPts val="1300"/>
              </a:lnSpc>
              <a:spcBef>
                <a:spcPts val="0"/>
              </a:spcBef>
              <a:spcAft>
                <a:spcPts val="0"/>
              </a:spcAft>
              <a:tabLst>
                <a:tab pos="182880" algn="l"/>
                <a:tab pos="5943600" algn="r"/>
              </a:tabLst>
            </a:pPr>
            <a:r>
              <a:rPr lang="en-US" sz="1400" noProof="1">
                <a:effectLst/>
                <a:latin typeface="Courier New" panose="02070309020205020404" pitchFamily="49" charset="0"/>
                <a:ea typeface="Malgun Gothic" panose="020B0503020000020004" pitchFamily="34" charset="-127"/>
                <a:cs typeface="Times New Roman" panose="02020603050405020304" pitchFamily="18" charset="0"/>
              </a:rPr>
              <a:t>noise=100*randn(50,1); noise=noise-mean(noise);     </a:t>
            </a:r>
            <a:r>
              <a:rPr lang="en-US" sz="1400" noProof="1">
                <a:solidFill>
                  <a:srgbClr val="028009"/>
                </a:solidFill>
                <a:effectLst/>
                <a:latin typeface="Courier New" panose="02070309020205020404" pitchFamily="49" charset="0"/>
                <a:ea typeface="Malgun Gothic" panose="020B0503020000020004" pitchFamily="34" charset="-127"/>
                <a:cs typeface="Times New Roman" panose="02020603050405020304" pitchFamily="18" charset="0"/>
              </a:rPr>
              <a:t>% Unbiased random noise</a:t>
            </a:r>
            <a:endParaRPr lang="en-US" sz="1400" noProof="1">
              <a:effectLst/>
              <a:latin typeface="Courier New" panose="02070309020205020404" pitchFamily="49" charset="0"/>
              <a:ea typeface="Malgun Gothic" panose="020B0503020000020004" pitchFamily="34" charset="-127"/>
              <a:cs typeface="Times New Roman" panose="02020603050405020304" pitchFamily="18" charset="0"/>
            </a:endParaRPr>
          </a:p>
          <a:p>
            <a:pPr marL="342900" marR="457200">
              <a:lnSpc>
                <a:spcPts val="1300"/>
              </a:lnSpc>
              <a:spcBef>
                <a:spcPts val="0"/>
              </a:spcBef>
              <a:spcAft>
                <a:spcPts val="0"/>
              </a:spcAft>
              <a:tabLst>
                <a:tab pos="182880" algn="l"/>
                <a:tab pos="5943600" algn="r"/>
              </a:tabLst>
            </a:pPr>
            <a:r>
              <a:rPr lang="en-US" sz="1400" noProof="1">
                <a:effectLst/>
                <a:latin typeface="Courier New" panose="02070309020205020404" pitchFamily="49" charset="0"/>
                <a:ea typeface="Malgun Gothic" panose="020B0503020000020004" pitchFamily="34" charset="-127"/>
                <a:cs typeface="Times New Roman" panose="02020603050405020304" pitchFamily="18" charset="0"/>
              </a:rPr>
              <a:t>y=ytrue+noise;                                           </a:t>
            </a:r>
            <a:r>
              <a:rPr lang="en-US" sz="1400" noProof="1">
                <a:solidFill>
                  <a:srgbClr val="028009"/>
                </a:solidFill>
                <a:effectLst/>
                <a:latin typeface="Courier New" panose="02070309020205020404" pitchFamily="49" charset="0"/>
                <a:ea typeface="Malgun Gothic" panose="020B0503020000020004" pitchFamily="34" charset="-127"/>
                <a:cs typeface="Times New Roman" panose="02020603050405020304" pitchFamily="18" charset="0"/>
              </a:rPr>
              <a:t>% Generate samples</a:t>
            </a:r>
            <a:endParaRPr lang="en-US" sz="1400" noProof="1">
              <a:effectLst/>
              <a:latin typeface="Courier New" panose="02070309020205020404" pitchFamily="49" charset="0"/>
              <a:ea typeface="Malgun Gothic" panose="020B0503020000020004" pitchFamily="34" charset="-127"/>
              <a:cs typeface="Times New Roman" panose="02020603050405020304" pitchFamily="18" charset="0"/>
            </a:endParaRPr>
          </a:p>
          <a:p>
            <a:pPr marL="342900" marR="0">
              <a:spcBef>
                <a:spcPts val="0"/>
              </a:spcBef>
              <a:spcAft>
                <a:spcPts val="0"/>
              </a:spcAft>
              <a:tabLst>
                <a:tab pos="228600" algn="l"/>
                <a:tab pos="2971800" algn="ctr"/>
                <a:tab pos="5943600" algn="r"/>
                <a:tab pos="457200" algn="l"/>
              </a:tabLst>
            </a:pPr>
            <a:r>
              <a:rPr lang="en-US" sz="1400" noProof="1">
                <a:solidFill>
                  <a:srgbClr val="028009"/>
                </a:solidFill>
                <a:effectLst/>
                <a:latin typeface="Courier New" panose="02070309020205020404" pitchFamily="49" charset="0"/>
                <a:ea typeface="Times New Roman" panose="02020603050405020304" pitchFamily="18" charset="0"/>
                <a:cs typeface="Times New Roman" panose="02020603050405020304" pitchFamily="18" charset="0"/>
              </a:rPr>
              <a:t>%X=[ones(50,1) x];                                 </a:t>
            </a:r>
            <a:endParaRPr lang="en-US" sz="2000" noProof="1">
              <a:effectLst/>
              <a:latin typeface="Times New Roman" panose="02020603050405020304" pitchFamily="18" charset="0"/>
              <a:ea typeface="Malgun Gothic" panose="020B0503020000020004" pitchFamily="34" charset="-127"/>
              <a:cs typeface="Times New Roman" panose="02020603050405020304" pitchFamily="18" charset="0"/>
            </a:endParaRPr>
          </a:p>
          <a:p>
            <a:pPr marL="342900" marR="0">
              <a:spcBef>
                <a:spcPts val="0"/>
              </a:spcBef>
              <a:spcAft>
                <a:spcPts val="0"/>
              </a:spcAft>
              <a:tabLst>
                <a:tab pos="228600" algn="l"/>
                <a:tab pos="2971800" algn="ctr"/>
                <a:tab pos="5943600" algn="r"/>
                <a:tab pos="457200" algn="l"/>
              </a:tabLst>
            </a:pPr>
            <a:r>
              <a:rPr lang="en-US" sz="1400" noProof="1">
                <a:effectLst/>
                <a:latin typeface="Courier New" panose="02070309020205020404" pitchFamily="49" charset="0"/>
                <a:ea typeface="Times New Roman" panose="02020603050405020304" pitchFamily="18" charset="0"/>
                <a:cs typeface="Times New Roman" panose="02020603050405020304" pitchFamily="18" charset="0"/>
              </a:rPr>
              <a:t>X=[ones(50,1) x x.^2 x.^3];                                 </a:t>
            </a:r>
            <a:r>
              <a:rPr lang="en-US" sz="1400" noProof="1">
                <a:solidFill>
                  <a:srgbClr val="028009"/>
                </a:solidFill>
                <a:effectLst/>
                <a:latin typeface="Courier New" panose="02070309020205020404" pitchFamily="49" charset="0"/>
                <a:ea typeface="Times New Roman" panose="02020603050405020304" pitchFamily="18" charset="0"/>
                <a:cs typeface="Times New Roman" panose="02020603050405020304" pitchFamily="18" charset="0"/>
              </a:rPr>
              <a:t>% Design matrix</a:t>
            </a:r>
            <a:endParaRPr lang="en-US" sz="2000" noProof="1">
              <a:effectLst/>
              <a:latin typeface="Times New Roman" panose="02020603050405020304" pitchFamily="18" charset="0"/>
              <a:ea typeface="Malgun Gothic" panose="020B0503020000020004" pitchFamily="34" charset="-127"/>
              <a:cs typeface="Times New Roman" panose="02020603050405020304" pitchFamily="18" charset="0"/>
            </a:endParaRPr>
          </a:p>
          <a:p>
            <a:pPr marL="342900" marR="0">
              <a:spcBef>
                <a:spcPts val="0"/>
              </a:spcBef>
              <a:spcAft>
                <a:spcPts val="0"/>
              </a:spcAft>
              <a:tabLst>
                <a:tab pos="228600" algn="l"/>
                <a:tab pos="2971800" algn="ctr"/>
                <a:tab pos="5943600" algn="r"/>
                <a:tab pos="457200" algn="l"/>
              </a:tabLst>
            </a:pPr>
            <a:r>
              <a:rPr lang="en-US" sz="1400" noProof="1">
                <a:solidFill>
                  <a:srgbClr val="028009"/>
                </a:solidFill>
                <a:effectLst/>
                <a:latin typeface="Courier New" panose="02070309020205020404" pitchFamily="49" charset="0"/>
                <a:ea typeface="Times New Roman" panose="02020603050405020304" pitchFamily="18" charset="0"/>
                <a:cs typeface="Times New Roman" panose="02020603050405020304" pitchFamily="18" charset="0"/>
              </a:rPr>
              <a:t>%X=[ones(50,1) x x.^2 x.^3 x.^4 x.^5 x.^6];</a:t>
            </a:r>
            <a:endParaRPr lang="en-US" sz="2000" noProof="1">
              <a:effectLst/>
              <a:latin typeface="Times New Roman" panose="02020603050405020304" pitchFamily="18" charset="0"/>
              <a:ea typeface="Malgun Gothic" panose="020B0503020000020004" pitchFamily="34" charset="-127"/>
              <a:cs typeface="Times New Roman" panose="02020603050405020304" pitchFamily="18" charset="0"/>
            </a:endParaRPr>
          </a:p>
          <a:p>
            <a:pPr marL="342900" marR="0">
              <a:spcBef>
                <a:spcPts val="0"/>
              </a:spcBef>
              <a:spcAft>
                <a:spcPts val="0"/>
              </a:spcAft>
              <a:tabLst>
                <a:tab pos="228600" algn="l"/>
                <a:tab pos="2971800" algn="ctr"/>
                <a:tab pos="5943600" algn="r"/>
                <a:tab pos="457200" algn="l"/>
              </a:tabLst>
            </a:pPr>
            <a:r>
              <a:rPr lang="en-US" sz="1400" noProof="1">
                <a:solidFill>
                  <a:srgbClr val="028009"/>
                </a:solidFill>
                <a:effectLst/>
                <a:latin typeface="Courier New" panose="02070309020205020404" pitchFamily="49" charset="0"/>
                <a:ea typeface="Times New Roman" panose="02020603050405020304" pitchFamily="18" charset="0"/>
                <a:cs typeface="Times New Roman" panose="02020603050405020304" pitchFamily="18" charset="0"/>
              </a:rPr>
              <a:t>%X=[ones(50,1) x x.^2 x.^3 x.^4 x.^5 x.^6 x.^7 x.^8 x.^9 x.^10];</a:t>
            </a:r>
            <a:endParaRPr lang="en-US" sz="2000" noProof="1">
              <a:effectLst/>
              <a:latin typeface="Times New Roman" panose="02020603050405020304" pitchFamily="18" charset="0"/>
              <a:ea typeface="Malgun Gothic" panose="020B0503020000020004" pitchFamily="34" charset="-127"/>
              <a:cs typeface="Times New Roman" panose="02020603050405020304" pitchFamily="18" charset="0"/>
            </a:endParaRPr>
          </a:p>
          <a:p>
            <a:pPr marL="342900" marR="457200">
              <a:lnSpc>
                <a:spcPts val="1300"/>
              </a:lnSpc>
              <a:spcBef>
                <a:spcPts val="0"/>
              </a:spcBef>
              <a:spcAft>
                <a:spcPts val="0"/>
              </a:spcAft>
              <a:tabLst>
                <a:tab pos="182880" algn="l"/>
                <a:tab pos="5943600" algn="r"/>
              </a:tabLst>
            </a:pPr>
            <a:r>
              <a:rPr lang="en-US" sz="1400" noProof="1">
                <a:effectLst/>
                <a:latin typeface="Courier New" panose="02070309020205020404" pitchFamily="49" charset="0"/>
                <a:ea typeface="Malgun Gothic" panose="020B0503020000020004" pitchFamily="34" charset="-127"/>
                <a:cs typeface="Times New Roman" panose="02020603050405020304" pitchFamily="18" charset="0"/>
              </a:rPr>
              <a:t>[b,bint,r,rint,stats]=regress(y,X);                           </a:t>
            </a:r>
            <a:r>
              <a:rPr lang="en-US" sz="1400" noProof="1">
                <a:solidFill>
                  <a:srgbClr val="028009"/>
                </a:solidFill>
                <a:effectLst/>
                <a:latin typeface="Courier New" panose="02070309020205020404" pitchFamily="49" charset="0"/>
                <a:ea typeface="Malgun Gothic" panose="020B0503020000020004" pitchFamily="34" charset="-127"/>
                <a:cs typeface="Times New Roman" panose="02020603050405020304" pitchFamily="18" charset="0"/>
              </a:rPr>
              <a:t>% Fitting PRS</a:t>
            </a:r>
            <a:endParaRPr lang="en-US" sz="1400" noProof="1">
              <a:effectLst/>
              <a:latin typeface="Courier New" panose="02070309020205020404" pitchFamily="49" charset="0"/>
              <a:ea typeface="Malgun Gothic" panose="020B0503020000020004" pitchFamily="34" charset="-127"/>
              <a:cs typeface="Times New Roman" panose="02020603050405020304" pitchFamily="18" charset="0"/>
            </a:endParaRPr>
          </a:p>
          <a:p>
            <a:pPr marL="342900" marR="457200">
              <a:lnSpc>
                <a:spcPts val="1300"/>
              </a:lnSpc>
              <a:spcBef>
                <a:spcPts val="0"/>
              </a:spcBef>
              <a:spcAft>
                <a:spcPts val="0"/>
              </a:spcAft>
              <a:tabLst>
                <a:tab pos="182880" algn="l"/>
                <a:tab pos="5943600" algn="r"/>
              </a:tabLst>
            </a:pPr>
            <a:r>
              <a:rPr lang="en-US" sz="1400" noProof="1">
                <a:effectLst/>
                <a:latin typeface="Courier New" panose="02070309020205020404" pitchFamily="49" charset="0"/>
                <a:ea typeface="Malgun Gothic" panose="020B0503020000020004" pitchFamily="34" charset="-127"/>
                <a:cs typeface="Times New Roman" panose="02020603050405020304" pitchFamily="18" charset="0"/>
              </a:rPr>
              <a:t>yfit=X*b;                                     </a:t>
            </a:r>
            <a:r>
              <a:rPr lang="en-US" sz="1400" noProof="1">
                <a:solidFill>
                  <a:srgbClr val="028009"/>
                </a:solidFill>
                <a:effectLst/>
                <a:latin typeface="Courier New" panose="02070309020205020404" pitchFamily="49" charset="0"/>
                <a:ea typeface="Malgun Gothic" panose="020B0503020000020004" pitchFamily="34" charset="-127"/>
                <a:cs typeface="Times New Roman" panose="02020603050405020304" pitchFamily="18" charset="0"/>
              </a:rPr>
              <a:t>% Prediction at sample points</a:t>
            </a:r>
            <a:endParaRPr lang="en-US" sz="1400" noProof="1">
              <a:effectLst/>
              <a:latin typeface="Courier New" panose="02070309020205020404" pitchFamily="49" charset="0"/>
              <a:ea typeface="Malgun Gothic" panose="020B0503020000020004" pitchFamily="34" charset="-127"/>
              <a:cs typeface="Times New Roman" panose="02020603050405020304" pitchFamily="18" charset="0"/>
            </a:endParaRPr>
          </a:p>
          <a:p>
            <a:pPr marL="342900" marR="457200">
              <a:lnSpc>
                <a:spcPts val="1300"/>
              </a:lnSpc>
              <a:spcBef>
                <a:spcPts val="0"/>
              </a:spcBef>
              <a:spcAft>
                <a:spcPts val="0"/>
              </a:spcAft>
              <a:tabLst>
                <a:tab pos="182880" algn="l"/>
                <a:tab pos="5943600" algn="r"/>
              </a:tabLst>
            </a:pPr>
            <a:r>
              <a:rPr lang="en-US" sz="1400" noProof="1">
                <a:effectLst/>
                <a:latin typeface="Courier New" panose="02070309020205020404" pitchFamily="49" charset="0"/>
                <a:ea typeface="Malgun Gothic" panose="020B0503020000020004" pitchFamily="34" charset="-127"/>
                <a:cs typeface="Times New Roman" panose="02020603050405020304" pitchFamily="18" charset="0"/>
              </a:rPr>
              <a:t>s=sqrt(r'*r/(50-size(X,2));                       </a:t>
            </a:r>
            <a:r>
              <a:rPr lang="en-US" sz="1400" noProof="1">
                <a:solidFill>
                  <a:srgbClr val="028009"/>
                </a:solidFill>
                <a:effectLst/>
                <a:latin typeface="Courier New" panose="02070309020205020404" pitchFamily="49" charset="0"/>
                <a:ea typeface="Malgun Gothic" panose="020B0503020000020004" pitchFamily="34" charset="-127"/>
                <a:cs typeface="Times New Roman" panose="02020603050405020304" pitchFamily="18" charset="0"/>
              </a:rPr>
              <a:t>% Standard error of noise</a:t>
            </a:r>
            <a:endParaRPr lang="en-US" sz="1400" noProof="1">
              <a:effectLst/>
              <a:latin typeface="Courier New" panose="02070309020205020404" pitchFamily="49" charset="0"/>
              <a:ea typeface="Malgun Gothic" panose="020B0503020000020004" pitchFamily="34" charset="-127"/>
              <a:cs typeface="Times New Roman" panose="02020603050405020304" pitchFamily="18" charset="0"/>
            </a:endParaRPr>
          </a:p>
          <a:p>
            <a:pPr marL="342900" marR="457200">
              <a:lnSpc>
                <a:spcPts val="1300"/>
              </a:lnSpc>
              <a:spcBef>
                <a:spcPts val="0"/>
              </a:spcBef>
              <a:spcAft>
                <a:spcPts val="0"/>
              </a:spcAft>
              <a:tabLst>
                <a:tab pos="182880" algn="l"/>
                <a:tab pos="5943600" algn="r"/>
              </a:tabLst>
            </a:pPr>
            <a:r>
              <a:rPr lang="en-US" sz="1400" noProof="1">
                <a:effectLst/>
                <a:latin typeface="Courier New" panose="02070309020205020404" pitchFamily="49" charset="0"/>
                <a:ea typeface="Malgun Gothic" panose="020B0503020000020004" pitchFamily="34" charset="-127"/>
                <a:cs typeface="Times New Roman" panose="02020603050405020304" pitchFamily="18" charset="0"/>
              </a:rPr>
              <a:t>sy=s.*diag(sqrt(X*inv(X'*X)*X'));             </a:t>
            </a:r>
            <a:r>
              <a:rPr lang="en-US" sz="1400" noProof="1">
                <a:solidFill>
                  <a:srgbClr val="028009"/>
                </a:solidFill>
                <a:effectLst/>
                <a:latin typeface="Courier New" panose="02070309020205020404" pitchFamily="49" charset="0"/>
                <a:ea typeface="Malgun Gothic" panose="020B0503020000020004" pitchFamily="34" charset="-127"/>
                <a:cs typeface="Times New Roman" panose="02020603050405020304" pitchFamily="18" charset="0"/>
              </a:rPr>
              <a:t>%Standard error of prediction</a:t>
            </a:r>
            <a:endParaRPr lang="en-US" sz="1400" noProof="1">
              <a:effectLst/>
              <a:latin typeface="Courier New" panose="02070309020205020404" pitchFamily="49" charset="0"/>
              <a:ea typeface="Malgun Gothic" panose="020B0503020000020004" pitchFamily="34" charset="-127"/>
              <a:cs typeface="Times New Roman" panose="02020603050405020304" pitchFamily="18" charset="0"/>
            </a:endParaRPr>
          </a:p>
          <a:p>
            <a:pPr marL="342900" marR="457200">
              <a:lnSpc>
                <a:spcPts val="1300"/>
              </a:lnSpc>
              <a:spcBef>
                <a:spcPts val="0"/>
              </a:spcBef>
              <a:spcAft>
                <a:spcPts val="0"/>
              </a:spcAft>
              <a:tabLst>
                <a:tab pos="182880" algn="l"/>
                <a:tab pos="5943600" algn="r"/>
              </a:tabLst>
            </a:pPr>
            <a:r>
              <a:rPr lang="en-US" sz="1400" noProof="1">
                <a:effectLst/>
                <a:latin typeface="Courier New" panose="02070309020205020404" pitchFamily="49" charset="0"/>
                <a:ea typeface="Malgun Gothic" panose="020B0503020000020004" pitchFamily="34" charset="-127"/>
                <a:cs typeface="Times New Roman" panose="02020603050405020304" pitchFamily="18" charset="0"/>
              </a:rPr>
              <a:t>plot(x,y,</a:t>
            </a:r>
            <a:r>
              <a:rPr lang="en-US" sz="1400" noProof="1">
                <a:solidFill>
                  <a:srgbClr val="AA04F9"/>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400" noProof="1">
                <a:effectLst/>
                <a:latin typeface="Courier New" panose="02070309020205020404" pitchFamily="49" charset="0"/>
                <a:ea typeface="Malgun Gothic" panose="020B0503020000020004" pitchFamily="34" charset="-127"/>
                <a:cs typeface="Times New Roman" panose="02020603050405020304" pitchFamily="18" charset="0"/>
              </a:rPr>
              <a:t>,x,yfit,</a:t>
            </a:r>
            <a:r>
              <a:rPr lang="en-US" sz="1400" noProof="1">
                <a:solidFill>
                  <a:srgbClr val="AA04F9"/>
                </a:solidFill>
                <a:effectLst/>
                <a:latin typeface="Courier New" panose="02070309020205020404" pitchFamily="49" charset="0"/>
                <a:ea typeface="Malgun Gothic" panose="020B0503020000020004" pitchFamily="34" charset="-127"/>
                <a:cs typeface="Times New Roman" panose="02020603050405020304" pitchFamily="18" charset="0"/>
              </a:rPr>
              <a:t>'b'</a:t>
            </a:r>
            <a:r>
              <a:rPr lang="en-US" sz="1400" noProof="1">
                <a:effectLst/>
                <a:latin typeface="Courier New" panose="02070309020205020404" pitchFamily="49" charset="0"/>
                <a:ea typeface="Malgun Gothic" panose="020B0503020000020004" pitchFamily="34" charset="-127"/>
                <a:cs typeface="Times New Roman" panose="02020603050405020304" pitchFamily="18" charset="0"/>
              </a:rPr>
              <a:t>,x,yfit-2*sy,</a:t>
            </a:r>
            <a:r>
              <a:rPr lang="en-US" sz="1400" noProof="1">
                <a:solidFill>
                  <a:srgbClr val="AA04F9"/>
                </a:solidFill>
                <a:effectLst/>
                <a:latin typeface="Courier New" panose="02070309020205020404" pitchFamily="49" charset="0"/>
                <a:ea typeface="Malgun Gothic" panose="020B0503020000020004" pitchFamily="34" charset="-127"/>
                <a:cs typeface="Times New Roman" panose="02020603050405020304" pitchFamily="18" charset="0"/>
              </a:rPr>
              <a:t>'k'</a:t>
            </a:r>
            <a:r>
              <a:rPr lang="en-US" sz="1400" noProof="1">
                <a:effectLst/>
                <a:latin typeface="Courier New" panose="02070309020205020404" pitchFamily="49" charset="0"/>
                <a:ea typeface="Malgun Gothic" panose="020B0503020000020004" pitchFamily="34" charset="-127"/>
                <a:cs typeface="Times New Roman" panose="02020603050405020304" pitchFamily="18" charset="0"/>
              </a:rPr>
              <a:t>,x,yfit+2*sy,</a:t>
            </a:r>
            <a:r>
              <a:rPr lang="en-US" sz="1400" noProof="1">
                <a:solidFill>
                  <a:srgbClr val="AA04F9"/>
                </a:solidFill>
                <a:effectLst/>
                <a:latin typeface="Courier New" panose="02070309020205020404" pitchFamily="49" charset="0"/>
                <a:ea typeface="Malgun Gothic" panose="020B0503020000020004" pitchFamily="34" charset="-127"/>
                <a:cs typeface="Times New Roman" panose="02020603050405020304" pitchFamily="18" charset="0"/>
              </a:rPr>
              <a:t>'k'</a:t>
            </a:r>
            <a:r>
              <a:rPr lang="en-US" sz="1400" noProof="1">
                <a:effectLst/>
                <a:latin typeface="Courier New" panose="02070309020205020404" pitchFamily="49" charset="0"/>
                <a:ea typeface="Malgun Gothic" panose="020B0503020000020004" pitchFamily="34" charset="-127"/>
                <a:cs typeface="Times New Roman" panose="02020603050405020304" pitchFamily="18" charset="0"/>
              </a:rPr>
              <a:t>);        </a:t>
            </a:r>
            <a:r>
              <a:rPr lang="en-US" sz="1400" noProof="1">
                <a:solidFill>
                  <a:srgbClr val="028009"/>
                </a:solidFill>
                <a:effectLst/>
                <a:latin typeface="Courier New" panose="02070309020205020404" pitchFamily="49" charset="0"/>
                <a:ea typeface="Malgun Gothic" panose="020B0503020000020004" pitchFamily="34" charset="-127"/>
                <a:cs typeface="Times New Roman" panose="02020603050405020304" pitchFamily="18" charset="0"/>
              </a:rPr>
              <a:t>% Plotting</a:t>
            </a:r>
            <a:endParaRPr lang="en-US" sz="1400" noProof="1">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a:lnSpc>
                <a:spcPts val="1500"/>
              </a:lnSpc>
              <a:spcBef>
                <a:spcPts val="0"/>
              </a:spcBef>
              <a:spcAft>
                <a:spcPts val="0"/>
              </a:spcAft>
              <a:tabLst>
                <a:tab pos="228600" algn="l"/>
                <a:tab pos="2971800" algn="ctr"/>
                <a:tab pos="5943600" algn="r"/>
              </a:tabLst>
            </a:pPr>
            <a:r>
              <a:rPr lang="en-US" sz="2000" noProof="1">
                <a:effectLst/>
                <a:latin typeface="Times New Roman" panose="02020603050405020304" pitchFamily="18" charset="0"/>
                <a:ea typeface="Malgun Gothic" panose="020B0503020000020004" pitchFamily="34" charset="-127"/>
                <a:cs typeface="Times New Roman" panose="02020603050405020304" pitchFamily="18" charset="0"/>
              </a:rPr>
              <a:t> </a:t>
            </a:r>
          </a:p>
        </p:txBody>
      </p:sp>
    </p:spTree>
    <p:extLst>
      <p:ext uri="{BB962C8B-B14F-4D97-AF65-F5344CB8AC3E}">
        <p14:creationId xmlns:p14="http://schemas.microsoft.com/office/powerpoint/2010/main" val="37538522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CE5B71F-099C-B54A-B9E5-72CBAED3116F}"/>
              </a:ext>
            </a:extLst>
          </p:cNvPr>
          <p:cNvSpPr>
            <a:spLocks noGrp="1"/>
          </p:cNvSpPr>
          <p:nvPr>
            <p:ph type="body" sz="quarter" idx="10"/>
          </p:nvPr>
        </p:nvSpPr>
        <p:spPr/>
        <p:txBody>
          <a:bodyPr/>
          <a:lstStyle/>
          <a:p>
            <a:r>
              <a:rPr lang="en-US" dirty="0"/>
              <a:t>Linear PRS failed to follow the trend of the true function, and the estimated uncertainty is not consistent (30 samples were out of 95% confidence intervals)</a:t>
            </a:r>
          </a:p>
          <a:p>
            <a:r>
              <a:rPr lang="en-US" dirty="0"/>
              <a:t>Cubic PRS seems to follow the trend of true function well</a:t>
            </a:r>
          </a:p>
        </p:txBody>
      </p:sp>
      <p:sp>
        <p:nvSpPr>
          <p:cNvPr id="2" name="Title 1"/>
          <p:cNvSpPr>
            <a:spLocks noGrp="1"/>
          </p:cNvSpPr>
          <p:nvPr>
            <p:ph type="title"/>
          </p:nvPr>
        </p:nvSpPr>
        <p:spPr/>
        <p:txBody>
          <a:bodyPr>
            <a:normAutofit fontScale="90000"/>
          </a:bodyPr>
          <a:lstStyle/>
          <a:p>
            <a:pPr>
              <a:defRPr/>
            </a:pPr>
            <a:r>
              <a:rPr lang="en-US" dirty="0"/>
              <a:t>Ex2-13) Confidence Intervals of Prediction cont.</a:t>
            </a:r>
          </a:p>
        </p:txBody>
      </p:sp>
      <p:pic>
        <p:nvPicPr>
          <p:cNvPr id="3" name="Picture 2">
            <a:extLst>
              <a:ext uri="{FF2B5EF4-FFF2-40B4-BE49-F238E27FC236}">
                <a16:creationId xmlns:a16="http://schemas.microsoft.com/office/drawing/2014/main" id="{552D2428-4EA4-0410-A508-49C8CB019C4C}"/>
              </a:ext>
            </a:extLst>
          </p:cNvPr>
          <p:cNvPicPr>
            <a:picLocks noChangeAspect="1"/>
          </p:cNvPicPr>
          <p:nvPr/>
        </p:nvPicPr>
        <p:blipFill>
          <a:blip r:embed="rId2"/>
          <a:stretch>
            <a:fillRect/>
          </a:stretch>
        </p:blipFill>
        <p:spPr>
          <a:xfrm>
            <a:off x="4572000" y="2862549"/>
            <a:ext cx="4533900" cy="3400425"/>
          </a:xfrm>
          <a:prstGeom prst="rect">
            <a:avLst/>
          </a:prstGeom>
        </p:spPr>
      </p:pic>
      <p:sp>
        <p:nvSpPr>
          <p:cNvPr id="4" name="TextBox 3">
            <a:extLst>
              <a:ext uri="{FF2B5EF4-FFF2-40B4-BE49-F238E27FC236}">
                <a16:creationId xmlns:a16="http://schemas.microsoft.com/office/drawing/2014/main" id="{24DA4DC5-19AB-6363-5D8D-897EFC83B87D}"/>
              </a:ext>
            </a:extLst>
          </p:cNvPr>
          <p:cNvSpPr txBox="1"/>
          <p:nvPr/>
        </p:nvSpPr>
        <p:spPr>
          <a:xfrm>
            <a:off x="1460889" y="5994084"/>
            <a:ext cx="1756506" cy="369332"/>
          </a:xfrm>
          <a:prstGeom prst="rect">
            <a:avLst/>
          </a:prstGeom>
          <a:noFill/>
        </p:spPr>
        <p:txBody>
          <a:bodyPr wrap="none" rtlCol="0">
            <a:spAutoFit/>
          </a:bodyPr>
          <a:lstStyle/>
          <a:p>
            <a:r>
              <a:rPr lang="en-US" dirty="0"/>
              <a:t>(a) 1st-order PRS</a:t>
            </a:r>
          </a:p>
        </p:txBody>
      </p:sp>
      <p:sp>
        <p:nvSpPr>
          <p:cNvPr id="5" name="TextBox 4">
            <a:extLst>
              <a:ext uri="{FF2B5EF4-FFF2-40B4-BE49-F238E27FC236}">
                <a16:creationId xmlns:a16="http://schemas.microsoft.com/office/drawing/2014/main" id="{416EE89D-5E4A-E489-D60C-614ABB24FECA}"/>
              </a:ext>
            </a:extLst>
          </p:cNvPr>
          <p:cNvSpPr txBox="1"/>
          <p:nvPr/>
        </p:nvSpPr>
        <p:spPr>
          <a:xfrm>
            <a:off x="6031111" y="5994084"/>
            <a:ext cx="1791196" cy="369332"/>
          </a:xfrm>
          <a:prstGeom prst="rect">
            <a:avLst/>
          </a:prstGeom>
          <a:noFill/>
        </p:spPr>
        <p:txBody>
          <a:bodyPr wrap="none" rtlCol="0">
            <a:spAutoFit/>
          </a:bodyPr>
          <a:lstStyle/>
          <a:p>
            <a:r>
              <a:rPr lang="en-US" dirty="0"/>
              <a:t>(b) 3rd-order PRS</a:t>
            </a:r>
          </a:p>
        </p:txBody>
      </p:sp>
      <p:pic>
        <p:nvPicPr>
          <p:cNvPr id="6" name="Picture 5">
            <a:extLst>
              <a:ext uri="{FF2B5EF4-FFF2-40B4-BE49-F238E27FC236}">
                <a16:creationId xmlns:a16="http://schemas.microsoft.com/office/drawing/2014/main" id="{7C1A349C-D50B-113F-8025-898014B340D1}"/>
              </a:ext>
            </a:extLst>
          </p:cNvPr>
          <p:cNvPicPr>
            <a:picLocks noChangeAspect="1"/>
          </p:cNvPicPr>
          <p:nvPr/>
        </p:nvPicPr>
        <p:blipFill>
          <a:blip r:embed="rId3"/>
          <a:stretch>
            <a:fillRect/>
          </a:stretch>
        </p:blipFill>
        <p:spPr>
          <a:xfrm>
            <a:off x="0" y="2862549"/>
            <a:ext cx="4533900" cy="3400425"/>
          </a:xfrm>
          <a:prstGeom prst="rect">
            <a:avLst/>
          </a:prstGeom>
        </p:spPr>
      </p:pic>
    </p:spTree>
    <p:extLst>
      <p:ext uri="{BB962C8B-B14F-4D97-AF65-F5344CB8AC3E}">
        <p14:creationId xmlns:p14="http://schemas.microsoft.com/office/powerpoint/2010/main" val="3442606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47FB6F5-BE88-4CA9-945A-4AE1080A0B50}"/>
              </a:ext>
            </a:extLst>
          </p:cNvPr>
          <p:cNvSpPr>
            <a:spLocks noGrp="1"/>
          </p:cNvSpPr>
          <p:nvPr>
            <p:ph type="body" sz="quarter" idx="10"/>
          </p:nvPr>
        </p:nvSpPr>
        <p:spPr>
          <a:xfrm>
            <a:off x="304800" y="774200"/>
            <a:ext cx="8534400" cy="1586228"/>
          </a:xfrm>
        </p:spPr>
        <p:txBody>
          <a:bodyPr/>
          <a:lstStyle/>
          <a:p>
            <a:r>
              <a:rPr lang="en-US" dirty="0"/>
              <a:t>6th-order PRS seems to follow the trend of true function well</a:t>
            </a:r>
          </a:p>
          <a:p>
            <a:r>
              <a:rPr lang="en-US" dirty="0"/>
              <a:t>10th-order PRS seems overfitting samples</a:t>
            </a:r>
          </a:p>
        </p:txBody>
      </p:sp>
      <p:sp>
        <p:nvSpPr>
          <p:cNvPr id="2" name="Title 1"/>
          <p:cNvSpPr>
            <a:spLocks noGrp="1"/>
          </p:cNvSpPr>
          <p:nvPr>
            <p:ph type="title"/>
          </p:nvPr>
        </p:nvSpPr>
        <p:spPr/>
        <p:txBody>
          <a:bodyPr>
            <a:normAutofit fontScale="90000"/>
          </a:bodyPr>
          <a:lstStyle/>
          <a:p>
            <a:pPr>
              <a:defRPr/>
            </a:pPr>
            <a:r>
              <a:rPr lang="en-US" dirty="0"/>
              <a:t>Ex2-13) Confidence Intervals of Prediction cont.</a:t>
            </a:r>
          </a:p>
        </p:txBody>
      </p:sp>
      <p:pic>
        <p:nvPicPr>
          <p:cNvPr id="3" name="Picture 2">
            <a:extLst>
              <a:ext uri="{FF2B5EF4-FFF2-40B4-BE49-F238E27FC236}">
                <a16:creationId xmlns:a16="http://schemas.microsoft.com/office/drawing/2014/main" id="{C915DF5A-2AFF-1E24-488D-6A2DF758A3CF}"/>
              </a:ext>
            </a:extLst>
          </p:cNvPr>
          <p:cNvPicPr>
            <a:picLocks noChangeAspect="1"/>
          </p:cNvPicPr>
          <p:nvPr/>
        </p:nvPicPr>
        <p:blipFill>
          <a:blip r:embed="rId2"/>
          <a:stretch>
            <a:fillRect/>
          </a:stretch>
        </p:blipFill>
        <p:spPr>
          <a:xfrm>
            <a:off x="15472" y="2850105"/>
            <a:ext cx="4533900" cy="3400425"/>
          </a:xfrm>
          <a:prstGeom prst="rect">
            <a:avLst/>
          </a:prstGeom>
        </p:spPr>
      </p:pic>
      <p:pic>
        <p:nvPicPr>
          <p:cNvPr id="4" name="Picture 3">
            <a:extLst>
              <a:ext uri="{FF2B5EF4-FFF2-40B4-BE49-F238E27FC236}">
                <a16:creationId xmlns:a16="http://schemas.microsoft.com/office/drawing/2014/main" id="{B5B8C49A-F7EB-0E2E-EF31-BF1A423523C3}"/>
              </a:ext>
            </a:extLst>
          </p:cNvPr>
          <p:cNvPicPr>
            <a:picLocks noChangeAspect="1"/>
          </p:cNvPicPr>
          <p:nvPr/>
        </p:nvPicPr>
        <p:blipFill>
          <a:blip r:embed="rId3"/>
          <a:stretch>
            <a:fillRect/>
          </a:stretch>
        </p:blipFill>
        <p:spPr>
          <a:xfrm>
            <a:off x="4587472" y="2850105"/>
            <a:ext cx="4533900" cy="3400425"/>
          </a:xfrm>
          <a:prstGeom prst="rect">
            <a:avLst/>
          </a:prstGeom>
        </p:spPr>
      </p:pic>
      <p:sp>
        <p:nvSpPr>
          <p:cNvPr id="5" name="TextBox 4">
            <a:extLst>
              <a:ext uri="{FF2B5EF4-FFF2-40B4-BE49-F238E27FC236}">
                <a16:creationId xmlns:a16="http://schemas.microsoft.com/office/drawing/2014/main" id="{6D2E718F-053A-A4BA-9EAE-DD4098AB0942}"/>
              </a:ext>
            </a:extLst>
          </p:cNvPr>
          <p:cNvSpPr txBox="1"/>
          <p:nvPr/>
        </p:nvSpPr>
        <p:spPr>
          <a:xfrm>
            <a:off x="1471937" y="6125279"/>
            <a:ext cx="1791131" cy="369332"/>
          </a:xfrm>
          <a:prstGeom prst="rect">
            <a:avLst/>
          </a:prstGeom>
          <a:noFill/>
        </p:spPr>
        <p:txBody>
          <a:bodyPr wrap="none" rtlCol="0">
            <a:spAutoFit/>
          </a:bodyPr>
          <a:lstStyle/>
          <a:p>
            <a:r>
              <a:rPr lang="en-US" dirty="0"/>
              <a:t>(c) 6th-order PRS</a:t>
            </a:r>
          </a:p>
        </p:txBody>
      </p:sp>
      <p:sp>
        <p:nvSpPr>
          <p:cNvPr id="6" name="TextBox 5">
            <a:extLst>
              <a:ext uri="{FF2B5EF4-FFF2-40B4-BE49-F238E27FC236}">
                <a16:creationId xmlns:a16="http://schemas.microsoft.com/office/drawing/2014/main" id="{31B9A98E-1469-388A-24A5-7AABA70ACD2A}"/>
              </a:ext>
            </a:extLst>
          </p:cNvPr>
          <p:cNvSpPr txBox="1"/>
          <p:nvPr/>
        </p:nvSpPr>
        <p:spPr>
          <a:xfrm>
            <a:off x="5981999" y="6125279"/>
            <a:ext cx="1908151" cy="369332"/>
          </a:xfrm>
          <a:prstGeom prst="rect">
            <a:avLst/>
          </a:prstGeom>
          <a:noFill/>
        </p:spPr>
        <p:txBody>
          <a:bodyPr wrap="none" rtlCol="0">
            <a:spAutoFit/>
          </a:bodyPr>
          <a:lstStyle/>
          <a:p>
            <a:r>
              <a:rPr lang="en-US" dirty="0"/>
              <a:t>(d) 10th-order PRS</a:t>
            </a:r>
          </a:p>
        </p:txBody>
      </p:sp>
    </p:spTree>
    <p:extLst>
      <p:ext uri="{BB962C8B-B14F-4D97-AF65-F5344CB8AC3E}">
        <p14:creationId xmlns:p14="http://schemas.microsoft.com/office/powerpoint/2010/main" val="29279070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5C8B2C-6082-EE66-C22D-B3739B26A460}"/>
              </a:ext>
            </a:extLst>
          </p:cNvPr>
          <p:cNvSpPr>
            <a:spLocks noGrp="1"/>
          </p:cNvSpPr>
          <p:nvPr>
            <p:ph type="body" sz="quarter" idx="10"/>
          </p:nvPr>
        </p:nvSpPr>
        <p:spPr/>
        <p:txBody>
          <a:bodyPr/>
          <a:lstStyle/>
          <a:p>
            <a:r>
              <a:rPr lang="en-US" dirty="0"/>
              <a:t>Coefficients of multiple determination</a:t>
            </a:r>
          </a:p>
        </p:txBody>
      </p:sp>
      <p:sp>
        <p:nvSpPr>
          <p:cNvPr id="3" name="Title 2">
            <a:extLst>
              <a:ext uri="{FF2B5EF4-FFF2-40B4-BE49-F238E27FC236}">
                <a16:creationId xmlns:a16="http://schemas.microsoft.com/office/drawing/2014/main" id="{102321E2-08CD-63D0-29B5-1FDD9BD20060}"/>
              </a:ext>
            </a:extLst>
          </p:cNvPr>
          <p:cNvSpPr>
            <a:spLocks noGrp="1"/>
          </p:cNvSpPr>
          <p:nvPr>
            <p:ph type="title"/>
          </p:nvPr>
        </p:nvSpPr>
        <p:spPr/>
        <p:txBody>
          <a:bodyPr>
            <a:normAutofit fontScale="90000"/>
          </a:bodyPr>
          <a:lstStyle/>
          <a:p>
            <a:r>
              <a:rPr lang="en-US" dirty="0"/>
              <a:t>Ex2-13) Confidence Intervals of Prediction cont.</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6070E42-6D25-DFB4-7C6B-F3ABCAE1CF1F}"/>
                  </a:ext>
                </a:extLst>
              </p:cNvPr>
              <p:cNvGraphicFramePr>
                <a:graphicFrameLocks noGrp="1"/>
              </p:cNvGraphicFramePr>
              <p:nvPr/>
            </p:nvGraphicFramePr>
            <p:xfrm>
              <a:off x="551372" y="1365664"/>
              <a:ext cx="8208084" cy="1983591"/>
            </p:xfrm>
            <a:graphic>
              <a:graphicData uri="http://schemas.openxmlformats.org/drawingml/2006/table">
                <a:tbl>
                  <a:tblPr firstRow="1" firstCol="1" bandRow="1">
                    <a:tableStyleId>{5C22544A-7EE6-4342-B048-85BDC9FD1C3A}</a:tableStyleId>
                  </a:tblPr>
                  <a:tblGrid>
                    <a:gridCol w="1641266">
                      <a:extLst>
                        <a:ext uri="{9D8B030D-6E8A-4147-A177-3AD203B41FA5}">
                          <a16:colId xmlns:a16="http://schemas.microsoft.com/office/drawing/2014/main" val="157444379"/>
                        </a:ext>
                      </a:extLst>
                    </a:gridCol>
                    <a:gridCol w="1641266">
                      <a:extLst>
                        <a:ext uri="{9D8B030D-6E8A-4147-A177-3AD203B41FA5}">
                          <a16:colId xmlns:a16="http://schemas.microsoft.com/office/drawing/2014/main" val="984979126"/>
                        </a:ext>
                      </a:extLst>
                    </a:gridCol>
                    <a:gridCol w="1641266">
                      <a:extLst>
                        <a:ext uri="{9D8B030D-6E8A-4147-A177-3AD203B41FA5}">
                          <a16:colId xmlns:a16="http://schemas.microsoft.com/office/drawing/2014/main" val="1140556890"/>
                        </a:ext>
                      </a:extLst>
                    </a:gridCol>
                    <a:gridCol w="1642143">
                      <a:extLst>
                        <a:ext uri="{9D8B030D-6E8A-4147-A177-3AD203B41FA5}">
                          <a16:colId xmlns:a16="http://schemas.microsoft.com/office/drawing/2014/main" val="1815812634"/>
                        </a:ext>
                      </a:extLst>
                    </a:gridCol>
                    <a:gridCol w="1642143">
                      <a:extLst>
                        <a:ext uri="{9D8B030D-6E8A-4147-A177-3AD203B41FA5}">
                          <a16:colId xmlns:a16="http://schemas.microsoft.com/office/drawing/2014/main" val="3886139929"/>
                        </a:ext>
                      </a:extLst>
                    </a:gridCol>
                  </a:tblGrid>
                  <a:tr h="982176">
                    <a:tc>
                      <a:txBody>
                        <a:bodyPr/>
                        <a:lstStyle/>
                        <a:p>
                          <a:pPr marL="0" marR="0" algn="ctr">
                            <a:lnSpc>
                              <a:spcPts val="1500"/>
                            </a:lnSpc>
                            <a:spcBef>
                              <a:spcPts val="0"/>
                            </a:spcBef>
                            <a:spcAft>
                              <a:spcPts val="0"/>
                            </a:spcAft>
                            <a:tabLst>
                              <a:tab pos="228600" algn="l"/>
                              <a:tab pos="2971800" algn="ctr"/>
                              <a:tab pos="5943600" algn="r"/>
                            </a:tabLst>
                          </a:pPr>
                          <a:r>
                            <a:rPr lang="en-US" sz="1800">
                              <a:effectLst/>
                            </a:rPr>
                            <a:t> </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1st-order PRS</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3rd-order PRS</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6th-order PRS</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10th-order PRS</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585424890"/>
                      </a:ext>
                    </a:extLst>
                  </a:tr>
                  <a:tr h="333805">
                    <a:tc>
                      <a:txBody>
                        <a:bodyPr/>
                        <a:lstStyle/>
                        <a:p>
                          <a:pPr marL="0" marR="0" algn="ctr">
                            <a:lnSpc>
                              <a:spcPts val="1500"/>
                            </a:lnSpc>
                            <a:spcBef>
                              <a:spcPts val="0"/>
                            </a:spcBef>
                            <a:spcAft>
                              <a:spcPts val="0"/>
                            </a:spcAft>
                            <a:tabLst>
                              <a:tab pos="228600" algn="l"/>
                              <a:tab pos="2971800" algn="ctr"/>
                              <a:tab pos="5943600" algn="r"/>
                            </a:tabLst>
                          </a:pPr>
                          <a14:m>
                            <m:oMathPara xmlns:m="http://schemas.openxmlformats.org/officeDocument/2006/math">
                              <m:oMathParaPr>
                                <m:jc m:val="centerGroup"/>
                              </m:oMathParaPr>
                              <m:oMath xmlns:m="http://schemas.openxmlformats.org/officeDocument/2006/math">
                                <m:acc>
                                  <m:accPr>
                                    <m:chr m:val="̂"/>
                                    <m:ctrlPr>
                                      <a:rPr lang="en-US" sz="1800" i="1">
                                        <a:effectLst/>
                                        <a:latin typeface="Cambria Math" panose="02040503050406030204" pitchFamily="18" charset="0"/>
                                      </a:rPr>
                                    </m:ctrlPr>
                                  </m:accPr>
                                  <m:e>
                                    <m:r>
                                      <a:rPr lang="en-US" sz="1800">
                                        <a:effectLst/>
                                        <a:latin typeface="Cambria Math" panose="02040503050406030204" pitchFamily="18" charset="0"/>
                                      </a:rPr>
                                      <m:t>𝜎</m:t>
                                    </m:r>
                                  </m:e>
                                </m:acc>
                              </m:oMath>
                            </m:oMathPara>
                          </a14:m>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186.3</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120.8</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123.5</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122.3</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896352884"/>
                      </a:ext>
                    </a:extLst>
                  </a:tr>
                  <a:tr h="333805">
                    <a:tc>
                      <a:txBody>
                        <a:bodyPr/>
                        <a:lstStyle/>
                        <a:p>
                          <a:pPr marL="0" marR="0" algn="ctr">
                            <a:lnSpc>
                              <a:spcPts val="1500"/>
                            </a:lnSpc>
                            <a:spcBef>
                              <a:spcPts val="0"/>
                            </a:spcBef>
                            <a:spcAft>
                              <a:spcPts val="0"/>
                            </a:spcAft>
                            <a:tabLst>
                              <a:tab pos="228600" algn="l"/>
                              <a:tab pos="2971800" algn="ctr"/>
                              <a:tab pos="5943600" algn="r"/>
                            </a:tabLst>
                          </a:pPr>
                          <a14:m>
                            <m:oMathPara xmlns:m="http://schemas.openxmlformats.org/officeDocument/2006/math">
                              <m:oMathParaPr>
                                <m:jc m:val="centerGroup"/>
                              </m:oMathParaPr>
                              <m:oMath xmlns:m="http://schemas.openxmlformats.org/officeDocument/2006/math">
                                <m:sSup>
                                  <m:sSupPr>
                                    <m:ctrlPr>
                                      <a:rPr lang="en-US" sz="1800" i="1">
                                        <a:effectLst/>
                                        <a:latin typeface="Cambria Math" panose="02040503050406030204" pitchFamily="18" charset="0"/>
                                      </a:rPr>
                                    </m:ctrlPr>
                                  </m:sSupPr>
                                  <m:e>
                                    <m:r>
                                      <a:rPr lang="en-US" sz="1800">
                                        <a:effectLst/>
                                        <a:latin typeface="Cambria Math" panose="02040503050406030204" pitchFamily="18" charset="0"/>
                                      </a:rPr>
                                      <m:t>𝑅</m:t>
                                    </m:r>
                                  </m:e>
                                  <m:sup>
                                    <m:r>
                                      <a:rPr lang="en-US" sz="1800">
                                        <a:effectLst/>
                                        <a:latin typeface="Cambria Math" panose="02040503050406030204" pitchFamily="18" charset="0"/>
                                      </a:rPr>
                                      <m:t>2</m:t>
                                    </m:r>
                                  </m:sup>
                                </m:sSup>
                              </m:oMath>
                            </m:oMathPara>
                          </a14:m>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0.57</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0.8267</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0.8306</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0.8494</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693313338"/>
                      </a:ext>
                    </a:extLst>
                  </a:tr>
                  <a:tr h="333805">
                    <a:tc>
                      <a:txBody>
                        <a:bodyPr/>
                        <a:lstStyle/>
                        <a:p>
                          <a:pPr marL="0" marR="0" algn="ctr">
                            <a:lnSpc>
                              <a:spcPts val="1500"/>
                            </a:lnSpc>
                            <a:spcBef>
                              <a:spcPts val="0"/>
                            </a:spcBef>
                            <a:spcAft>
                              <a:spcPts val="0"/>
                            </a:spcAft>
                            <a:tabLst>
                              <a:tab pos="228600" algn="l"/>
                              <a:tab pos="2971800" algn="ctr"/>
                              <a:tab pos="5943600" algn="r"/>
                            </a:tabLst>
                          </a:pPr>
                          <a14:m>
                            <m:oMathPara xmlns:m="http://schemas.openxmlformats.org/officeDocument/2006/math">
                              <m:oMathParaPr>
                                <m:jc m:val="centerGroup"/>
                              </m:oMathParaPr>
                              <m:oMath xmlns:m="http://schemas.openxmlformats.org/officeDocument/2006/math">
                                <m:sSubSup>
                                  <m:sSubSupPr>
                                    <m:ctrlPr>
                                      <a:rPr lang="en-US" sz="1800" i="1">
                                        <a:effectLst/>
                                        <a:latin typeface="Cambria Math" panose="02040503050406030204" pitchFamily="18" charset="0"/>
                                      </a:rPr>
                                    </m:ctrlPr>
                                  </m:sSubSupPr>
                                  <m:e>
                                    <m:r>
                                      <a:rPr lang="en-US" sz="1800">
                                        <a:effectLst/>
                                        <a:latin typeface="Cambria Math" panose="02040503050406030204" pitchFamily="18" charset="0"/>
                                      </a:rPr>
                                      <m:t>𝑅</m:t>
                                    </m:r>
                                  </m:e>
                                  <m:sub>
                                    <m:r>
                                      <a:rPr lang="en-US" sz="1800">
                                        <a:effectLst/>
                                        <a:latin typeface="Cambria Math" panose="02040503050406030204" pitchFamily="18" charset="0"/>
                                      </a:rPr>
                                      <m:t>𝑎</m:t>
                                    </m:r>
                                  </m:sub>
                                  <m:sup>
                                    <m:r>
                                      <a:rPr lang="en-US" sz="1800">
                                        <a:effectLst/>
                                        <a:latin typeface="Cambria Math" panose="02040503050406030204" pitchFamily="18" charset="0"/>
                                      </a:rPr>
                                      <m:t>2</m:t>
                                    </m:r>
                                  </m:sup>
                                </m:sSubSup>
                              </m:oMath>
                            </m:oMathPara>
                          </a14:m>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0.561</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0.8154</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0.8070</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dirty="0">
                              <a:effectLst/>
                            </a:rPr>
                            <a:t>0.8108</a:t>
                          </a:r>
                          <a:endParaRPr lang="en-US" sz="1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600019764"/>
                      </a:ext>
                    </a:extLst>
                  </a:tr>
                </a:tbl>
              </a:graphicData>
            </a:graphic>
          </p:graphicFrame>
        </mc:Choice>
        <mc:Fallback xmlns="">
          <p:graphicFrame>
            <p:nvGraphicFramePr>
              <p:cNvPr id="5" name="Table 4">
                <a:extLst>
                  <a:ext uri="{FF2B5EF4-FFF2-40B4-BE49-F238E27FC236}">
                    <a16:creationId xmlns:a16="http://schemas.microsoft.com/office/drawing/2014/main" id="{E6070E42-6D25-DFB4-7C6B-F3ABCAE1CF1F}"/>
                  </a:ext>
                </a:extLst>
              </p:cNvPr>
              <p:cNvGraphicFramePr>
                <a:graphicFrameLocks noGrp="1"/>
              </p:cNvGraphicFramePr>
              <p:nvPr>
                <p:extLst>
                  <p:ext uri="{D42A27DB-BD31-4B8C-83A1-F6EECF244321}">
                    <p14:modId xmlns:p14="http://schemas.microsoft.com/office/powerpoint/2010/main" val="241359555"/>
                  </p:ext>
                </p:extLst>
              </p:nvPr>
            </p:nvGraphicFramePr>
            <p:xfrm>
              <a:off x="551372" y="1365664"/>
              <a:ext cx="8208084" cy="1983591"/>
            </p:xfrm>
            <a:graphic>
              <a:graphicData uri="http://schemas.openxmlformats.org/drawingml/2006/table">
                <a:tbl>
                  <a:tblPr firstRow="1" firstCol="1" bandRow="1">
                    <a:tableStyleId>{5C22544A-7EE6-4342-B048-85BDC9FD1C3A}</a:tableStyleId>
                  </a:tblPr>
                  <a:tblGrid>
                    <a:gridCol w="1641266">
                      <a:extLst>
                        <a:ext uri="{9D8B030D-6E8A-4147-A177-3AD203B41FA5}">
                          <a16:colId xmlns:a16="http://schemas.microsoft.com/office/drawing/2014/main" val="157444379"/>
                        </a:ext>
                      </a:extLst>
                    </a:gridCol>
                    <a:gridCol w="1641266">
                      <a:extLst>
                        <a:ext uri="{9D8B030D-6E8A-4147-A177-3AD203B41FA5}">
                          <a16:colId xmlns:a16="http://schemas.microsoft.com/office/drawing/2014/main" val="984979126"/>
                        </a:ext>
                      </a:extLst>
                    </a:gridCol>
                    <a:gridCol w="1641266">
                      <a:extLst>
                        <a:ext uri="{9D8B030D-6E8A-4147-A177-3AD203B41FA5}">
                          <a16:colId xmlns:a16="http://schemas.microsoft.com/office/drawing/2014/main" val="1140556890"/>
                        </a:ext>
                      </a:extLst>
                    </a:gridCol>
                    <a:gridCol w="1642143">
                      <a:extLst>
                        <a:ext uri="{9D8B030D-6E8A-4147-A177-3AD203B41FA5}">
                          <a16:colId xmlns:a16="http://schemas.microsoft.com/office/drawing/2014/main" val="1815812634"/>
                        </a:ext>
                      </a:extLst>
                    </a:gridCol>
                    <a:gridCol w="1642143">
                      <a:extLst>
                        <a:ext uri="{9D8B030D-6E8A-4147-A177-3AD203B41FA5}">
                          <a16:colId xmlns:a16="http://schemas.microsoft.com/office/drawing/2014/main" val="3886139929"/>
                        </a:ext>
                      </a:extLst>
                    </a:gridCol>
                  </a:tblGrid>
                  <a:tr h="982176">
                    <a:tc>
                      <a:txBody>
                        <a:bodyPr/>
                        <a:lstStyle/>
                        <a:p>
                          <a:pPr marL="0" marR="0" algn="ctr">
                            <a:lnSpc>
                              <a:spcPts val="1500"/>
                            </a:lnSpc>
                            <a:spcBef>
                              <a:spcPts val="0"/>
                            </a:spcBef>
                            <a:spcAft>
                              <a:spcPts val="0"/>
                            </a:spcAft>
                            <a:tabLst>
                              <a:tab pos="228600" algn="l"/>
                              <a:tab pos="2971800" algn="ctr"/>
                              <a:tab pos="5943600" algn="r"/>
                            </a:tabLst>
                          </a:pPr>
                          <a:r>
                            <a:rPr lang="en-US" sz="1800">
                              <a:effectLst/>
                            </a:rPr>
                            <a:t> </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1st-order PRS</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3rd-order PRS</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6th-order PRS</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10th-order PRS</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585424890"/>
                      </a:ext>
                    </a:extLst>
                  </a:tr>
                  <a:tr h="333805">
                    <a:tc>
                      <a:txBody>
                        <a:bodyPr/>
                        <a:lstStyle/>
                        <a:p>
                          <a:endParaRPr lang="en-US"/>
                        </a:p>
                      </a:txBody>
                      <a:tcPr marL="68580" marR="68580" marT="0" marB="0" anchor="ctr">
                        <a:blipFill>
                          <a:blip r:embed="rId2"/>
                          <a:stretch>
                            <a:fillRect l="-372" t="-296364" r="-402602" b="-220000"/>
                          </a:stretch>
                        </a:blipFill>
                      </a:tcP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186.3</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120.8</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123.5</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122.3</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896352884"/>
                      </a:ext>
                    </a:extLst>
                  </a:tr>
                  <a:tr h="333805">
                    <a:tc>
                      <a:txBody>
                        <a:bodyPr/>
                        <a:lstStyle/>
                        <a:p>
                          <a:endParaRPr lang="en-US"/>
                        </a:p>
                      </a:txBody>
                      <a:tcPr marL="68580" marR="68580" marT="0" marB="0" anchor="ctr">
                        <a:blipFill>
                          <a:blip r:embed="rId2"/>
                          <a:stretch>
                            <a:fillRect l="-372" t="-396364" r="-402602" b="-120000"/>
                          </a:stretch>
                        </a:blipFill>
                      </a:tcP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0.57</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0.8267</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0.8306</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0.8494</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693313338"/>
                      </a:ext>
                    </a:extLst>
                  </a:tr>
                  <a:tr h="333805">
                    <a:tc>
                      <a:txBody>
                        <a:bodyPr/>
                        <a:lstStyle/>
                        <a:p>
                          <a:endParaRPr lang="en-US"/>
                        </a:p>
                      </a:txBody>
                      <a:tcPr marL="68580" marR="68580" marT="0" marB="0" anchor="ctr">
                        <a:blipFill>
                          <a:blip r:embed="rId2"/>
                          <a:stretch>
                            <a:fillRect l="-372" t="-496364" r="-402602" b="-20000"/>
                          </a:stretch>
                        </a:blipFill>
                      </a:tcP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0.561</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0.8154</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a:effectLst/>
                            </a:rPr>
                            <a:t>0.8070</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800" dirty="0">
                              <a:effectLst/>
                            </a:rPr>
                            <a:t>0.8108</a:t>
                          </a:r>
                          <a:endParaRPr lang="en-US" sz="1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600019764"/>
                      </a:ext>
                    </a:extLst>
                  </a:tr>
                </a:tbl>
              </a:graphicData>
            </a:graphic>
          </p:graphicFrame>
        </mc:Fallback>
      </mc:AlternateContent>
      <p:sp>
        <p:nvSpPr>
          <p:cNvPr id="6" name="TextBox 5">
            <a:extLst>
              <a:ext uri="{FF2B5EF4-FFF2-40B4-BE49-F238E27FC236}">
                <a16:creationId xmlns:a16="http://schemas.microsoft.com/office/drawing/2014/main" id="{8571B1B6-0929-55FA-A485-2E355BB21B96}"/>
              </a:ext>
            </a:extLst>
          </p:cNvPr>
          <p:cNvSpPr txBox="1"/>
          <p:nvPr/>
        </p:nvSpPr>
        <p:spPr>
          <a:xfrm>
            <a:off x="3805572" y="3694206"/>
            <a:ext cx="1850186" cy="400110"/>
          </a:xfrm>
          <a:prstGeom prst="rect">
            <a:avLst/>
          </a:prstGeom>
          <a:noFill/>
        </p:spPr>
        <p:txBody>
          <a:bodyPr wrap="none" rtlCol="0">
            <a:spAutoFit/>
          </a:bodyPr>
          <a:lstStyle/>
          <a:p>
            <a:pPr algn="l"/>
            <a:r>
              <a:rPr lang="en-US" sz="2000" dirty="0"/>
              <a:t>Best surrogate</a:t>
            </a:r>
          </a:p>
        </p:txBody>
      </p:sp>
      <p:sp>
        <p:nvSpPr>
          <p:cNvPr id="7" name="Arrow: Up 6">
            <a:extLst>
              <a:ext uri="{FF2B5EF4-FFF2-40B4-BE49-F238E27FC236}">
                <a16:creationId xmlns:a16="http://schemas.microsoft.com/office/drawing/2014/main" id="{7D562B62-803C-8043-B299-35507340626C}"/>
              </a:ext>
            </a:extLst>
          </p:cNvPr>
          <p:cNvSpPr/>
          <p:nvPr/>
        </p:nvSpPr>
        <p:spPr>
          <a:xfrm>
            <a:off x="4655414" y="3349255"/>
            <a:ext cx="150502" cy="334926"/>
          </a:xfrm>
          <a:prstGeom prst="up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3372458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a:xfrm>
                <a:off x="304800" y="774200"/>
                <a:ext cx="8610600" cy="1836138"/>
              </a:xfrm>
            </p:spPr>
            <p:txBody>
              <a:bodyPr/>
              <a:lstStyle/>
              <a:p>
                <a:r>
                  <a:rPr lang="en-US" dirty="0"/>
                  <a:t>Generate samples from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smtClean="0">
                        <a:latin typeface="Cambria Math" panose="02040503050406030204" pitchFamily="18" charset="0"/>
                      </a:rPr>
                      <m:t>𝑥</m:t>
                    </m:r>
                  </m:oMath>
                </a14:m>
                <a:r>
                  <a:rPr lang="en-US" dirty="0"/>
                  <a:t> (red)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=1,2,…,30</m:t>
                    </m:r>
                  </m:oMath>
                </a14:m>
                <a:endParaRPr lang="en-US" dirty="0"/>
              </a:p>
              <a:p>
                <a:r>
                  <a:rPr lang="en-US" dirty="0"/>
                  <a:t>Add random noise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𝑁</m:t>
                    </m:r>
                    <m:r>
                      <a:rPr lang="en-US" i="1" dirty="0" smtClean="0">
                        <a:latin typeface="Cambria Math" panose="02040503050406030204" pitchFamily="18" charset="0"/>
                      </a:rPr>
                      <m:t>(0,1)</m:t>
                    </m:r>
                  </m:oMath>
                </a14:m>
                <a:r>
                  <a:rPr lang="en-US" dirty="0"/>
                  <a:t> and fit a linear polynomial (blue)</a:t>
                </a:r>
              </a:p>
              <a:p>
                <a:r>
                  <a:rPr lang="en-US" dirty="0"/>
                  <a:t>Which one is more accurate? The fit or the data?</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xfrm>
                <a:off x="304800" y="774200"/>
                <a:ext cx="8610600" cy="1836138"/>
              </a:xfrm>
              <a:blipFill>
                <a:blip r:embed="rId3"/>
                <a:stretch>
                  <a:fillRect l="-920" t="-4319" r="-354"/>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dirty="0"/>
              <a:t>Ex: Curve fitting</a:t>
            </a:r>
          </a:p>
        </p:txBody>
      </p:sp>
      <mc:AlternateContent xmlns:mc="http://schemas.openxmlformats.org/markup-compatibility/2006" xmlns:a14="http://schemas.microsoft.com/office/drawing/2010/main">
        <mc:Choice Requires="a14">
          <p:sp>
            <p:nvSpPr>
              <p:cNvPr id="4" name="TextBox 3"/>
              <p:cNvSpPr txBox="1"/>
              <p:nvPr/>
            </p:nvSpPr>
            <p:spPr>
              <a:xfrm>
                <a:off x="5200647" y="5007312"/>
                <a:ext cx="3819519" cy="1348831"/>
              </a:xfrm>
              <a:prstGeom prst="rect">
                <a:avLst/>
              </a:prstGeom>
              <a:noFill/>
            </p:spPr>
            <p:txBody>
              <a:bodyPr wrap="square" rtlCol="0">
                <a:spAutoFit/>
              </a:bodyPr>
              <a:lstStyle/>
              <a:p>
                <a:r>
                  <a:rPr lang="en-US" sz="2000" dirty="0"/>
                  <a:t>With dense data, functional form is clear. Fit serves to </a:t>
                </a:r>
                <a:r>
                  <a:rPr lang="en-US" sz="2000" dirty="0">
                    <a:solidFill>
                      <a:srgbClr val="FF0000"/>
                    </a:solidFill>
                  </a:rPr>
                  <a:t>filter out noise</a:t>
                </a:r>
              </a:p>
              <a:p>
                <a:r>
                  <a:rPr lang="en-US" sz="2000" dirty="0"/>
                  <a:t>Why </a:t>
                </a:r>
                <a14:m>
                  <m:oMath xmlns:m="http://schemas.openxmlformats.org/officeDocument/2006/math">
                    <m:sSubSup>
                      <m:sSubSupPr>
                        <m:ctrlPr>
                          <a:rPr lang="en-US" sz="2000" i="1" smtClean="0">
                            <a:latin typeface="Cambria Math" panose="02040503050406030204" pitchFamily="18" charset="0"/>
                          </a:rPr>
                        </m:ctrlPr>
                      </m:sSubSupPr>
                      <m:e>
                        <m:r>
                          <a:rPr lang="en-US" sz="2000" i="1">
                            <a:latin typeface="Cambria Math" panose="02040503050406030204" pitchFamily="18" charset="0"/>
                          </a:rPr>
                          <m:t>𝑒</m:t>
                        </m:r>
                      </m:e>
                      <m:sub>
                        <m:r>
                          <a:rPr lang="en-US" sz="2000" i="1">
                            <a:latin typeface="Cambria Math" panose="02040503050406030204" pitchFamily="18" charset="0"/>
                          </a:rPr>
                          <m:t>𝑅𝑀𝑆</m:t>
                        </m:r>
                      </m:sub>
                      <m:sup>
                        <m:r>
                          <m:rPr>
                            <m:sty m:val="p"/>
                          </m:rPr>
                          <a:rPr lang="en-US" sz="2000" b="0" i="0" smtClean="0">
                            <a:latin typeface="Cambria Math" panose="02040503050406030204" pitchFamily="18" charset="0"/>
                          </a:rPr>
                          <m:t>fit</m:t>
                        </m:r>
                      </m:sup>
                    </m:sSubSup>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oMath>
                </a14:m>
                <a:r>
                  <a:rPr lang="en-US" sz="2000" dirty="0"/>
                  <a:t>?</a:t>
                </a:r>
              </a:p>
            </p:txBody>
          </p:sp>
        </mc:Choice>
        <mc:Fallback xmlns="">
          <p:sp>
            <p:nvSpPr>
              <p:cNvPr id="4" name="TextBox 3"/>
              <p:cNvSpPr txBox="1">
                <a:spLocks noRot="1" noChangeAspect="1" noMove="1" noResize="1" noEditPoints="1" noAdjustHandles="1" noChangeArrowheads="1" noChangeShapeType="1" noTextEdit="1"/>
              </p:cNvSpPr>
              <p:nvPr/>
            </p:nvSpPr>
            <p:spPr>
              <a:xfrm>
                <a:off x="5200647" y="5007312"/>
                <a:ext cx="3819519" cy="1348831"/>
              </a:xfrm>
              <a:prstGeom prst="rect">
                <a:avLst/>
              </a:prstGeom>
              <a:blipFill>
                <a:blip r:embed="rId4"/>
                <a:stretch>
                  <a:fillRect l="-1595" t="-1802" b="-6757"/>
                </a:stretch>
              </a:blipFill>
            </p:spPr>
            <p:txBody>
              <a:bodyPr/>
              <a:lstStyle/>
              <a:p>
                <a:r>
                  <a:rPr lang="en-US">
                    <a:noFill/>
                  </a:rPr>
                  <a:t> </a:t>
                </a:r>
              </a:p>
            </p:txBody>
          </p:sp>
        </mc:Fallback>
      </mc:AlternateContent>
      <p:sp>
        <p:nvSpPr>
          <p:cNvPr id="5215" name="TextBox 5214">
            <a:extLst>
              <a:ext uri="{FF2B5EF4-FFF2-40B4-BE49-F238E27FC236}">
                <a16:creationId xmlns:a16="http://schemas.microsoft.com/office/drawing/2014/main" id="{419A167A-4F6D-4122-A59D-0E939E6AC4B1}"/>
              </a:ext>
            </a:extLst>
          </p:cNvPr>
          <p:cNvSpPr txBox="1"/>
          <p:nvPr/>
        </p:nvSpPr>
        <p:spPr>
          <a:xfrm>
            <a:off x="5041902" y="2743110"/>
            <a:ext cx="3217547" cy="1200329"/>
          </a:xfrm>
          <a:prstGeom prst="rect">
            <a:avLst/>
          </a:prstGeom>
          <a:noFill/>
        </p:spPr>
        <p:txBody>
          <a:bodyPr wrap="none" rtlCol="0">
            <a:spAutoFit/>
          </a:bodyPr>
          <a:lstStyle/>
          <a:p>
            <a:r>
              <a:rPr lang="en-US" noProof="1">
                <a:latin typeface="Courier New" panose="02070309020205020404" pitchFamily="49" charset="0"/>
                <a:cs typeface="Courier New" panose="02070309020205020404" pitchFamily="49" charset="0"/>
              </a:rPr>
              <a:t>[p,s]=polyfit(x,y,1); </a:t>
            </a:r>
          </a:p>
          <a:p>
            <a:r>
              <a:rPr lang="en-US" noProof="1">
                <a:latin typeface="Courier New" panose="02070309020205020404" pitchFamily="49" charset="0"/>
                <a:cs typeface="Courier New" panose="02070309020205020404" pitchFamily="49" charset="0"/>
              </a:rPr>
              <a:t>yfit=polyval(p,x); </a:t>
            </a:r>
          </a:p>
          <a:p>
            <a:r>
              <a:rPr lang="en-US" noProof="1">
                <a:latin typeface="Courier New" panose="02070309020205020404" pitchFamily="49" charset="0"/>
                <a:cs typeface="Courier New" panose="02070309020205020404" pitchFamily="49" charset="0"/>
              </a:rPr>
              <a:t>plot(x,y,'+',x,x,'r’,</a:t>
            </a:r>
            <a:br>
              <a:rPr lang="en-US" noProof="1">
                <a:latin typeface="Courier New" panose="02070309020205020404" pitchFamily="49" charset="0"/>
                <a:cs typeface="Courier New" panose="02070309020205020404" pitchFamily="49" charset="0"/>
              </a:rPr>
            </a:br>
            <a:r>
              <a:rPr lang="en-US" noProof="1">
                <a:latin typeface="Courier New" panose="02070309020205020404" pitchFamily="49" charset="0"/>
                <a:cs typeface="Courier New" panose="02070309020205020404" pitchFamily="49" charset="0"/>
              </a:rPr>
              <a:t>     x,yfit,'b')</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A7296C2-283D-6B9A-45B4-CD41DD636599}"/>
                  </a:ext>
                </a:extLst>
              </p:cNvPr>
              <p:cNvSpPr txBox="1"/>
              <p:nvPr/>
            </p:nvSpPr>
            <p:spPr>
              <a:xfrm>
                <a:off x="5495924" y="4059426"/>
                <a:ext cx="1906484" cy="7577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𝑒</m:t>
                          </m:r>
                        </m:e>
                        <m:sub>
                          <m:r>
                            <a:rPr lang="en-US" sz="2000" b="0" i="1" smtClean="0">
                              <a:latin typeface="Cambria Math" panose="02040503050406030204" pitchFamily="18" charset="0"/>
                            </a:rPr>
                            <m:t>𝑅𝑀𝑆</m:t>
                          </m:r>
                        </m:sub>
                        <m:sup>
                          <m:r>
                            <m:rPr>
                              <m:sty m:val="p"/>
                            </m:rPr>
                            <a:rPr lang="en-US" sz="2000" b="0" i="0" smtClean="0">
                              <a:latin typeface="Cambria Math" panose="02040503050406030204" pitchFamily="18" charset="0"/>
                            </a:rPr>
                            <m:t>data</m:t>
                          </m:r>
                        </m:sup>
                      </m:sSubSup>
                      <m:r>
                        <a:rPr lang="en-US" sz="2000" b="0" i="1" smtClean="0">
                          <a:latin typeface="Cambria Math" panose="02040503050406030204" pitchFamily="18" charset="0"/>
                        </a:rPr>
                        <m:t>=0.9367</m:t>
                      </m:r>
                    </m:oMath>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𝑒</m:t>
                          </m:r>
                        </m:e>
                        <m:sub>
                          <m:r>
                            <a:rPr lang="en-US" sz="2000" i="1">
                              <a:latin typeface="Cambria Math" panose="02040503050406030204" pitchFamily="18" charset="0"/>
                            </a:rPr>
                            <m:t>𝑅𝑀𝑆</m:t>
                          </m:r>
                        </m:sub>
                        <m:sup>
                          <m:r>
                            <m:rPr>
                              <m:sty m:val="p"/>
                            </m:rPr>
                            <a:rPr lang="en-US" sz="2000" b="0" i="0" smtClean="0">
                              <a:latin typeface="Cambria Math" panose="02040503050406030204" pitchFamily="18" charset="0"/>
                            </a:rPr>
                            <m:t>fit</m:t>
                          </m:r>
                        </m:sup>
                      </m:sSubSup>
                      <m:r>
                        <a:rPr lang="en-US" sz="2000" i="1">
                          <a:latin typeface="Cambria Math" panose="02040503050406030204" pitchFamily="18" charset="0"/>
                        </a:rPr>
                        <m:t>=0.</m:t>
                      </m:r>
                      <m:r>
                        <a:rPr lang="en-US" sz="2000" b="0" i="1" smtClean="0">
                          <a:latin typeface="Cambria Math" panose="02040503050406030204" pitchFamily="18" charset="0"/>
                        </a:rPr>
                        <m:t>3006</m:t>
                      </m:r>
                    </m:oMath>
                  </m:oMathPara>
                </a14:m>
                <a:endParaRPr lang="en-US" sz="2000" dirty="0"/>
              </a:p>
            </p:txBody>
          </p:sp>
        </mc:Choice>
        <mc:Fallback xmlns="">
          <p:sp>
            <p:nvSpPr>
              <p:cNvPr id="6" name="TextBox 5">
                <a:extLst>
                  <a:ext uri="{FF2B5EF4-FFF2-40B4-BE49-F238E27FC236}">
                    <a16:creationId xmlns:a16="http://schemas.microsoft.com/office/drawing/2014/main" id="{EA7296C2-283D-6B9A-45B4-CD41DD636599}"/>
                  </a:ext>
                </a:extLst>
              </p:cNvPr>
              <p:cNvSpPr txBox="1">
                <a:spLocks noRot="1" noChangeAspect="1" noMove="1" noResize="1" noEditPoints="1" noAdjustHandles="1" noChangeArrowheads="1" noChangeShapeType="1" noTextEdit="1"/>
              </p:cNvSpPr>
              <p:nvPr/>
            </p:nvSpPr>
            <p:spPr>
              <a:xfrm>
                <a:off x="5495924" y="4059426"/>
                <a:ext cx="1906484" cy="757708"/>
              </a:xfrm>
              <a:prstGeom prst="rect">
                <a:avLst/>
              </a:prstGeom>
              <a:blipFill>
                <a:blip r:embed="rId5"/>
                <a:stretch>
                  <a:fillRect b="-1613"/>
                </a:stretch>
              </a:blipFill>
            </p:spPr>
            <p:txBody>
              <a:bodyPr/>
              <a:lstStyle/>
              <a:p>
                <a:r>
                  <a:rPr lang="en-US">
                    <a:noFill/>
                  </a:rPr>
                  <a:t> </a:t>
                </a:r>
              </a:p>
            </p:txBody>
          </p:sp>
        </mc:Fallback>
      </mc:AlternateContent>
      <p:pic>
        <p:nvPicPr>
          <p:cNvPr id="7" name="Picture 6" descr="Chart, line chart&#10;&#10;Description automatically generated">
            <a:extLst>
              <a:ext uri="{FF2B5EF4-FFF2-40B4-BE49-F238E27FC236}">
                <a16:creationId xmlns:a16="http://schemas.microsoft.com/office/drawing/2014/main" id="{79BE9835-B2B5-B4AD-BA6D-10F6DFFDE73C}"/>
              </a:ext>
            </a:extLst>
          </p:cNvPr>
          <p:cNvPicPr>
            <a:picLocks noChangeAspect="1"/>
          </p:cNvPicPr>
          <p:nvPr/>
        </p:nvPicPr>
        <p:blipFill>
          <a:blip r:embed="rId6"/>
          <a:stretch>
            <a:fillRect/>
          </a:stretch>
        </p:blipFill>
        <p:spPr>
          <a:xfrm>
            <a:off x="201705" y="2390719"/>
            <a:ext cx="4920628" cy="3992152"/>
          </a:xfrm>
          <a:prstGeom prst="rect">
            <a:avLst/>
          </a:prstGeom>
        </p:spPr>
      </p:pic>
    </p:spTree>
    <p:extLst>
      <p:ext uri="{BB962C8B-B14F-4D97-AF65-F5344CB8AC3E}">
        <p14:creationId xmlns:p14="http://schemas.microsoft.com/office/powerpoint/2010/main" val="3948199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3D1C034-EB36-E5BA-E44B-021A92004B22}"/>
                  </a:ext>
                </a:extLst>
              </p:cNvPr>
              <p:cNvSpPr>
                <a:spLocks noGrp="1"/>
              </p:cNvSpPr>
              <p:nvPr>
                <p:ph type="body" sz="quarter" idx="10"/>
              </p:nvPr>
            </p:nvSpPr>
            <p:spPr/>
            <p:txBody>
              <a:bodyPr/>
              <a:lstStyle/>
              <a:p>
                <a:r>
                  <a:rPr lang="en-US" dirty="0"/>
                  <a:t>Fitting process treats the model-form error as if it is noise </a:t>
                </a:r>
              </a:p>
              <a:p>
                <a:r>
                  <a:rPr lang="en-US" dirty="0">
                    <a:effectLst/>
                    <a:latin typeface="+mn-lt"/>
                    <a:ea typeface="Malgun Gothic" panose="020B0503020000020004" pitchFamily="34" charset="-127"/>
                  </a:rPr>
                  <a:t>31 samples from </a:t>
                </a:r>
                <a14:m>
                  <m:oMath xmlns:m="http://schemas.openxmlformats.org/officeDocument/2006/math">
                    <m:r>
                      <a:rPr lang="en-US" i="1">
                        <a:effectLst/>
                        <a:latin typeface="Cambria Math" panose="02040503050406030204" pitchFamily="18" charset="0"/>
                        <a:ea typeface="Malgun Gothic" panose="020B0503020000020004" pitchFamily="34" charset="-127"/>
                        <a:cs typeface="Times New Roman" panose="02020603050405020304" pitchFamily="18" charset="0"/>
                      </a:rPr>
                      <m:t>𝑦</m:t>
                    </m:r>
                    <m:d>
                      <m:dPr>
                        <m:ctrlPr>
                          <a:rPr lang="en-US" i="1">
                            <a:effectLst/>
                            <a:latin typeface="Cambria Math" panose="02040503050406030204" pitchFamily="18" charset="0"/>
                          </a:rPr>
                        </m:ctrlPr>
                      </m:d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𝑥</m:t>
                        </m:r>
                      </m:e>
                    </m:d>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i="1">
                            <a:effectLst/>
                            <a:latin typeface="Cambria Math" panose="02040503050406030204" pitchFamily="18" charset="0"/>
                          </a:rPr>
                        </m:ctrlPr>
                      </m:sSup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𝑥</m:t>
                        </m:r>
                      </m:e>
                      <m:sup>
                        <m:r>
                          <a:rPr lang="en-US" i="1">
                            <a:effectLst/>
                            <a:latin typeface="Cambria Math" panose="02040503050406030204" pitchFamily="18" charset="0"/>
                            <a:ea typeface="Malgun Gothic" panose="020B0503020000020004" pitchFamily="34" charset="-127"/>
                            <a:cs typeface="Times New Roman" panose="02020603050405020304" pitchFamily="18" charset="0"/>
                          </a:rPr>
                          <m:t>2</m:t>
                        </m:r>
                      </m:sup>
                    </m:sSup>
                  </m:oMath>
                </a14:m>
                <a:r>
                  <a:rPr lang="en-US" dirty="0">
                    <a:latin typeface="+mn-lt"/>
                  </a:rPr>
                  <a:t> with noise </a:t>
                </a:r>
                <a14:m>
                  <m:oMath xmlns:m="http://schemas.openxmlformats.org/officeDocument/2006/math">
                    <m:r>
                      <a:rPr lang="en-US" b="0" i="1" smtClean="0">
                        <a:latin typeface="Cambria Math" panose="02040503050406030204" pitchFamily="18" charset="0"/>
                      </a:rPr>
                      <m:t>𝜀</m:t>
                    </m:r>
                    <m:r>
                      <a:rPr lang="en-US">
                        <a:latin typeface="Cambria Math" panose="02040503050406030204" pitchFamily="18" charset="0"/>
                      </a:rPr>
                      <m:t>~</m:t>
                    </m:r>
                    <m:r>
                      <a:rPr lang="en-US" i="1">
                        <a:latin typeface="Cambria Math" panose="02040503050406030204" pitchFamily="18" charset="0"/>
                      </a:rPr>
                      <m:t>𝑁</m:t>
                    </m:r>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0,0.3</m:t>
                        </m:r>
                      </m:e>
                      <m:sup>
                        <m:r>
                          <a:rPr lang="en-US">
                            <a:latin typeface="Cambria Math" panose="02040503050406030204" pitchFamily="18" charset="0"/>
                          </a:rPr>
                          <m:t>2</m:t>
                        </m:r>
                      </m:sup>
                    </m:sSup>
                    <m:r>
                      <a:rPr lang="en-US" i="1">
                        <a:latin typeface="Cambria Math" panose="02040503050406030204" pitchFamily="18" charset="0"/>
                      </a:rPr>
                      <m:t>)</m:t>
                    </m:r>
                  </m:oMath>
                </a14:m>
                <a:r>
                  <a:rPr lang="en-US" dirty="0"/>
                  <a:t> </a:t>
                </a:r>
              </a:p>
              <a:p>
                <a:r>
                  <a:rPr lang="en-US" dirty="0">
                    <a:latin typeface="+mn-lt"/>
                  </a:rPr>
                  <a:t>Linear polynomial fit: </a:t>
                </a:r>
                <a14:m>
                  <m:oMath xmlns:m="http://schemas.openxmlformats.org/officeDocument/2006/math">
                    <m:acc>
                      <m:accPr>
                        <m:chr m:val="̂"/>
                        <m:ctrlPr>
                          <a:rPr lang="en-US" i="1" smtClean="0">
                            <a:effectLst/>
                            <a:latin typeface="Cambria Math" panose="02040503050406030204" pitchFamily="18" charset="0"/>
                          </a:rPr>
                        </m:ctrlPr>
                      </m:acc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𝑦</m:t>
                        </m:r>
                      </m:e>
                    </m:acc>
                    <m:d>
                      <m:dPr>
                        <m:ctrlPr>
                          <a:rPr lang="en-US" i="1">
                            <a:effectLst/>
                            <a:latin typeface="Cambria Math" panose="02040503050406030204" pitchFamily="18" charset="0"/>
                          </a:rPr>
                        </m:ctrlPr>
                      </m:d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𝑥</m:t>
                        </m:r>
                      </m:e>
                    </m:d>
                    <m:r>
                      <a:rPr lang="en-US" i="1">
                        <a:effectLst/>
                        <a:latin typeface="Cambria Math" panose="02040503050406030204" pitchFamily="18" charset="0"/>
                        <a:ea typeface="Malgun Gothic" panose="020B0503020000020004" pitchFamily="34" charset="-127"/>
                        <a:cs typeface="Times New Roman" panose="02020603050405020304" pitchFamily="18" charset="0"/>
                      </a:rPr>
                      <m:t>=−1.413+2.975</m:t>
                    </m:r>
                    <m:r>
                      <a:rPr lang="en-US"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en-US" dirty="0">
                    <a:latin typeface="+mn-lt"/>
                  </a:rPr>
                  <a:t> (blue curve)</a:t>
                </a:r>
              </a:p>
              <a:p>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𝑒</m:t>
                        </m:r>
                      </m:e>
                      <m:sub>
                        <m:r>
                          <a:rPr lang="en-US" sz="2400" b="0" i="1" smtClean="0">
                            <a:latin typeface="Cambria Math" panose="02040503050406030204" pitchFamily="18" charset="0"/>
                          </a:rPr>
                          <m:t>𝑅𝑀𝑆</m:t>
                        </m:r>
                      </m:sub>
                      <m:sup>
                        <m:r>
                          <m:rPr>
                            <m:sty m:val="p"/>
                          </m:rPr>
                          <a:rPr lang="en-US" sz="2400" b="0" i="0" smtClean="0">
                            <a:latin typeface="Cambria Math" panose="02040503050406030204" pitchFamily="18" charset="0"/>
                          </a:rPr>
                          <m:t>data</m:t>
                        </m:r>
                      </m:sup>
                    </m:sSubSup>
                    <m:r>
                      <a:rPr lang="en-US" sz="2400" b="0" i="1" smtClean="0">
                        <a:latin typeface="Cambria Math" panose="02040503050406030204" pitchFamily="18" charset="0"/>
                      </a:rPr>
                      <m:t>=0.2932</m:t>
                    </m:r>
                  </m:oMath>
                </a14:m>
                <a:r>
                  <a:rPr lang="en-US" sz="2400" b="0" i="1" dirty="0">
                    <a:latin typeface="Cambria Math" panose="02040503050406030204" pitchFamily="18" charset="0"/>
                  </a:rPr>
                  <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𝑒</m:t>
                        </m:r>
                      </m:e>
                      <m:sub>
                        <m:r>
                          <a:rPr lang="en-US" sz="2400" i="1">
                            <a:latin typeface="Cambria Math" panose="02040503050406030204" pitchFamily="18" charset="0"/>
                          </a:rPr>
                          <m:t>𝑅𝑀𝑆</m:t>
                        </m:r>
                      </m:sub>
                      <m:sup>
                        <m:r>
                          <m:rPr>
                            <m:sty m:val="p"/>
                          </m:rPr>
                          <a:rPr lang="en-US" sz="2400" b="0" i="0" smtClean="0">
                            <a:latin typeface="Cambria Math" panose="02040503050406030204" pitchFamily="18" charset="0"/>
                          </a:rPr>
                          <m:t>fit</m:t>
                        </m:r>
                      </m:sup>
                    </m:sSubSup>
                    <m:r>
                      <a:rPr lang="en-US" sz="2400" i="1">
                        <a:latin typeface="Cambria Math" panose="02040503050406030204" pitchFamily="18" charset="0"/>
                      </a:rPr>
                      <m:t>=0.</m:t>
                    </m:r>
                    <m:r>
                      <a:rPr lang="en-US" sz="2400" b="0" i="1" smtClean="0">
                        <a:latin typeface="Cambria Math" panose="02040503050406030204" pitchFamily="18" charset="0"/>
                      </a:rPr>
                      <m:t>7148</m:t>
                    </m:r>
                  </m:oMath>
                </a14:m>
                <a:endParaRPr lang="en-US" dirty="0">
                  <a:latin typeface="+mn-lt"/>
                </a:endParaRPr>
              </a:p>
              <a:p>
                <a:r>
                  <a:rPr lang="en-US" dirty="0">
                    <a:latin typeface="+mn-lt"/>
                  </a:rPr>
                  <a:t>Combined effect of </a:t>
                </a:r>
                <a:br>
                  <a:rPr lang="en-US" dirty="0">
                    <a:latin typeface="+mn-lt"/>
                  </a:rPr>
                </a:br>
                <a:r>
                  <a:rPr lang="en-US" dirty="0">
                    <a:latin typeface="+mn-lt"/>
                  </a:rPr>
                  <a:t>model-form error and </a:t>
                </a:r>
                <a:br>
                  <a:rPr lang="en-US" dirty="0">
                    <a:latin typeface="+mn-lt"/>
                  </a:rPr>
                </a:br>
                <a:r>
                  <a:rPr lang="en-US" dirty="0">
                    <a:latin typeface="+mn-lt"/>
                  </a:rPr>
                  <a:t>noise in data</a:t>
                </a:r>
              </a:p>
            </p:txBody>
          </p:sp>
        </mc:Choice>
        <mc:Fallback xmlns="">
          <p:sp>
            <p:nvSpPr>
              <p:cNvPr id="2" name="Text Placeholder 1">
                <a:extLst>
                  <a:ext uri="{FF2B5EF4-FFF2-40B4-BE49-F238E27FC236}">
                    <a16:creationId xmlns:a16="http://schemas.microsoft.com/office/drawing/2014/main" id="{23D1C034-EB36-E5BA-E44B-021A92004B22}"/>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DF9FE85-9386-DE2A-C734-764FD8182685}"/>
              </a:ext>
            </a:extLst>
          </p:cNvPr>
          <p:cNvSpPr>
            <a:spLocks noGrp="1"/>
          </p:cNvSpPr>
          <p:nvPr>
            <p:ph type="title"/>
          </p:nvPr>
        </p:nvSpPr>
        <p:spPr/>
        <p:txBody>
          <a:bodyPr>
            <a:normAutofit fontScale="90000"/>
          </a:bodyPr>
          <a:lstStyle/>
          <a:p>
            <a:r>
              <a:rPr lang="en-US" dirty="0"/>
              <a:t>Fitting Error and Model-Form Error</a:t>
            </a:r>
          </a:p>
        </p:txBody>
      </p:sp>
      <p:grpSp>
        <p:nvGrpSpPr>
          <p:cNvPr id="4" name="Group 4">
            <a:extLst>
              <a:ext uri="{FF2B5EF4-FFF2-40B4-BE49-F238E27FC236}">
                <a16:creationId xmlns:a16="http://schemas.microsoft.com/office/drawing/2014/main" id="{0E00BF0B-FC1E-D393-7FE0-D10E7AD84CD4}"/>
              </a:ext>
            </a:extLst>
          </p:cNvPr>
          <p:cNvGrpSpPr>
            <a:grpSpLocks noChangeAspect="1"/>
          </p:cNvGrpSpPr>
          <p:nvPr/>
        </p:nvGrpSpPr>
        <p:grpSpPr bwMode="auto">
          <a:xfrm>
            <a:off x="4657540" y="2592609"/>
            <a:ext cx="4540250" cy="3694113"/>
            <a:chOff x="1477" y="1027"/>
            <a:chExt cx="2860" cy="2327"/>
          </a:xfrm>
        </p:grpSpPr>
        <p:sp>
          <p:nvSpPr>
            <p:cNvPr id="5" name="Rectangle 5">
              <a:extLst>
                <a:ext uri="{FF2B5EF4-FFF2-40B4-BE49-F238E27FC236}">
                  <a16:creationId xmlns:a16="http://schemas.microsoft.com/office/drawing/2014/main" id="{EBBADACA-2A4B-6BD7-D79C-64ECBDB5B8D3}"/>
                </a:ext>
              </a:extLst>
            </p:cNvPr>
            <p:cNvSpPr>
              <a:spLocks noChangeArrowheads="1"/>
            </p:cNvSpPr>
            <p:nvPr/>
          </p:nvSpPr>
          <p:spPr bwMode="auto">
            <a:xfrm>
              <a:off x="1639" y="1086"/>
              <a:ext cx="2609" cy="2063"/>
            </a:xfrm>
            <a:prstGeom prst="rect">
              <a:avLst/>
            </a:prstGeom>
            <a:solidFill>
              <a:srgbClr val="FFFFFF"/>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C352EA89-EFD8-C2A1-35DC-94CEA4B34346}"/>
                </a:ext>
              </a:extLst>
            </p:cNvPr>
            <p:cNvSpPr>
              <a:spLocks noChangeShapeType="1"/>
            </p:cNvSpPr>
            <p:nvPr/>
          </p:nvSpPr>
          <p:spPr bwMode="auto">
            <a:xfrm>
              <a:off x="1639" y="3149"/>
              <a:ext cx="260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7">
              <a:extLst>
                <a:ext uri="{FF2B5EF4-FFF2-40B4-BE49-F238E27FC236}">
                  <a16:creationId xmlns:a16="http://schemas.microsoft.com/office/drawing/2014/main" id="{D72187F3-339B-EA2E-E25A-B334330342FF}"/>
                </a:ext>
              </a:extLst>
            </p:cNvPr>
            <p:cNvSpPr>
              <a:spLocks noChangeShapeType="1"/>
            </p:cNvSpPr>
            <p:nvPr/>
          </p:nvSpPr>
          <p:spPr bwMode="auto">
            <a:xfrm>
              <a:off x="1639" y="1086"/>
              <a:ext cx="260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8">
              <a:extLst>
                <a:ext uri="{FF2B5EF4-FFF2-40B4-BE49-F238E27FC236}">
                  <a16:creationId xmlns:a16="http://schemas.microsoft.com/office/drawing/2014/main" id="{8DDF01B7-D1F9-745B-0BE1-E9F8A6B2D20C}"/>
                </a:ext>
              </a:extLst>
            </p:cNvPr>
            <p:cNvSpPr>
              <a:spLocks noChangeShapeType="1"/>
            </p:cNvSpPr>
            <p:nvPr/>
          </p:nvSpPr>
          <p:spPr bwMode="auto">
            <a:xfrm flipV="1">
              <a:off x="1639" y="3123"/>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9">
              <a:extLst>
                <a:ext uri="{FF2B5EF4-FFF2-40B4-BE49-F238E27FC236}">
                  <a16:creationId xmlns:a16="http://schemas.microsoft.com/office/drawing/2014/main" id="{B9BEC444-81B5-25E1-20B7-F748549CB70B}"/>
                </a:ext>
              </a:extLst>
            </p:cNvPr>
            <p:cNvSpPr>
              <a:spLocks noChangeShapeType="1"/>
            </p:cNvSpPr>
            <p:nvPr/>
          </p:nvSpPr>
          <p:spPr bwMode="auto">
            <a:xfrm flipV="1">
              <a:off x="2074" y="3123"/>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0">
              <a:extLst>
                <a:ext uri="{FF2B5EF4-FFF2-40B4-BE49-F238E27FC236}">
                  <a16:creationId xmlns:a16="http://schemas.microsoft.com/office/drawing/2014/main" id="{7E1AAA82-7959-3D8F-995A-9042D0904C6F}"/>
                </a:ext>
              </a:extLst>
            </p:cNvPr>
            <p:cNvSpPr>
              <a:spLocks noChangeShapeType="1"/>
            </p:cNvSpPr>
            <p:nvPr/>
          </p:nvSpPr>
          <p:spPr bwMode="auto">
            <a:xfrm flipV="1">
              <a:off x="2509" y="3123"/>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1">
              <a:extLst>
                <a:ext uri="{FF2B5EF4-FFF2-40B4-BE49-F238E27FC236}">
                  <a16:creationId xmlns:a16="http://schemas.microsoft.com/office/drawing/2014/main" id="{3362B5F8-2375-0352-F196-5BD2BDB61651}"/>
                </a:ext>
              </a:extLst>
            </p:cNvPr>
            <p:cNvSpPr>
              <a:spLocks noChangeShapeType="1"/>
            </p:cNvSpPr>
            <p:nvPr/>
          </p:nvSpPr>
          <p:spPr bwMode="auto">
            <a:xfrm flipV="1">
              <a:off x="2943" y="3123"/>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2">
              <a:extLst>
                <a:ext uri="{FF2B5EF4-FFF2-40B4-BE49-F238E27FC236}">
                  <a16:creationId xmlns:a16="http://schemas.microsoft.com/office/drawing/2014/main" id="{3EDEA07B-EB8D-D5D3-2630-220CF0B91399}"/>
                </a:ext>
              </a:extLst>
            </p:cNvPr>
            <p:cNvSpPr>
              <a:spLocks noChangeShapeType="1"/>
            </p:cNvSpPr>
            <p:nvPr/>
          </p:nvSpPr>
          <p:spPr bwMode="auto">
            <a:xfrm flipV="1">
              <a:off x="3378" y="3123"/>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3">
              <a:extLst>
                <a:ext uri="{FF2B5EF4-FFF2-40B4-BE49-F238E27FC236}">
                  <a16:creationId xmlns:a16="http://schemas.microsoft.com/office/drawing/2014/main" id="{BB9DF3F1-E7BE-53D0-A700-3FDA28FA4FCF}"/>
                </a:ext>
              </a:extLst>
            </p:cNvPr>
            <p:cNvSpPr>
              <a:spLocks noChangeShapeType="1"/>
            </p:cNvSpPr>
            <p:nvPr/>
          </p:nvSpPr>
          <p:spPr bwMode="auto">
            <a:xfrm flipV="1">
              <a:off x="3813" y="3123"/>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4">
              <a:extLst>
                <a:ext uri="{FF2B5EF4-FFF2-40B4-BE49-F238E27FC236}">
                  <a16:creationId xmlns:a16="http://schemas.microsoft.com/office/drawing/2014/main" id="{B8434FE0-F061-D150-3561-6C45F4B24274}"/>
                </a:ext>
              </a:extLst>
            </p:cNvPr>
            <p:cNvSpPr>
              <a:spLocks noChangeShapeType="1"/>
            </p:cNvSpPr>
            <p:nvPr/>
          </p:nvSpPr>
          <p:spPr bwMode="auto">
            <a:xfrm flipV="1">
              <a:off x="4248" y="3123"/>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5">
              <a:extLst>
                <a:ext uri="{FF2B5EF4-FFF2-40B4-BE49-F238E27FC236}">
                  <a16:creationId xmlns:a16="http://schemas.microsoft.com/office/drawing/2014/main" id="{1ECA8E0B-35DB-7239-3208-BF6CA7C802D1}"/>
                </a:ext>
              </a:extLst>
            </p:cNvPr>
            <p:cNvSpPr>
              <a:spLocks noChangeShapeType="1"/>
            </p:cNvSpPr>
            <p:nvPr/>
          </p:nvSpPr>
          <p:spPr bwMode="auto">
            <a:xfrm>
              <a:off x="1639" y="1086"/>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6">
              <a:extLst>
                <a:ext uri="{FF2B5EF4-FFF2-40B4-BE49-F238E27FC236}">
                  <a16:creationId xmlns:a16="http://schemas.microsoft.com/office/drawing/2014/main" id="{7C112CD3-D6C3-4BDF-BC04-0108ACE2F770}"/>
                </a:ext>
              </a:extLst>
            </p:cNvPr>
            <p:cNvSpPr>
              <a:spLocks noChangeShapeType="1"/>
            </p:cNvSpPr>
            <p:nvPr/>
          </p:nvSpPr>
          <p:spPr bwMode="auto">
            <a:xfrm>
              <a:off x="2074" y="1086"/>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7">
              <a:extLst>
                <a:ext uri="{FF2B5EF4-FFF2-40B4-BE49-F238E27FC236}">
                  <a16:creationId xmlns:a16="http://schemas.microsoft.com/office/drawing/2014/main" id="{EA2854AB-64F3-1AEE-7729-061131AC1094}"/>
                </a:ext>
              </a:extLst>
            </p:cNvPr>
            <p:cNvSpPr>
              <a:spLocks noChangeShapeType="1"/>
            </p:cNvSpPr>
            <p:nvPr/>
          </p:nvSpPr>
          <p:spPr bwMode="auto">
            <a:xfrm>
              <a:off x="2509" y="1086"/>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8">
              <a:extLst>
                <a:ext uri="{FF2B5EF4-FFF2-40B4-BE49-F238E27FC236}">
                  <a16:creationId xmlns:a16="http://schemas.microsoft.com/office/drawing/2014/main" id="{528A7E96-050C-4D39-D5E4-43071F00E948}"/>
                </a:ext>
              </a:extLst>
            </p:cNvPr>
            <p:cNvSpPr>
              <a:spLocks noChangeShapeType="1"/>
            </p:cNvSpPr>
            <p:nvPr/>
          </p:nvSpPr>
          <p:spPr bwMode="auto">
            <a:xfrm>
              <a:off x="2943" y="1086"/>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9">
              <a:extLst>
                <a:ext uri="{FF2B5EF4-FFF2-40B4-BE49-F238E27FC236}">
                  <a16:creationId xmlns:a16="http://schemas.microsoft.com/office/drawing/2014/main" id="{21719DBF-EFDD-EF36-56C6-EA5731D99E43}"/>
                </a:ext>
              </a:extLst>
            </p:cNvPr>
            <p:cNvSpPr>
              <a:spLocks noChangeShapeType="1"/>
            </p:cNvSpPr>
            <p:nvPr/>
          </p:nvSpPr>
          <p:spPr bwMode="auto">
            <a:xfrm>
              <a:off x="3378" y="1086"/>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0">
              <a:extLst>
                <a:ext uri="{FF2B5EF4-FFF2-40B4-BE49-F238E27FC236}">
                  <a16:creationId xmlns:a16="http://schemas.microsoft.com/office/drawing/2014/main" id="{C4B190A5-92B9-D65B-FC2C-9F541F0A8096}"/>
                </a:ext>
              </a:extLst>
            </p:cNvPr>
            <p:cNvSpPr>
              <a:spLocks noChangeShapeType="1"/>
            </p:cNvSpPr>
            <p:nvPr/>
          </p:nvSpPr>
          <p:spPr bwMode="auto">
            <a:xfrm>
              <a:off x="3813" y="1086"/>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1">
              <a:extLst>
                <a:ext uri="{FF2B5EF4-FFF2-40B4-BE49-F238E27FC236}">
                  <a16:creationId xmlns:a16="http://schemas.microsoft.com/office/drawing/2014/main" id="{E2B972D8-0CBA-14DF-F540-CB3E5C23D8C7}"/>
                </a:ext>
              </a:extLst>
            </p:cNvPr>
            <p:cNvSpPr>
              <a:spLocks noChangeShapeType="1"/>
            </p:cNvSpPr>
            <p:nvPr/>
          </p:nvSpPr>
          <p:spPr bwMode="auto">
            <a:xfrm>
              <a:off x="4248" y="1086"/>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22">
              <a:extLst>
                <a:ext uri="{FF2B5EF4-FFF2-40B4-BE49-F238E27FC236}">
                  <a16:creationId xmlns:a16="http://schemas.microsoft.com/office/drawing/2014/main" id="{FD0199E5-F4C0-E941-1EF2-B58EADF36F50}"/>
                </a:ext>
              </a:extLst>
            </p:cNvPr>
            <p:cNvSpPr>
              <a:spLocks noChangeArrowheads="1"/>
            </p:cNvSpPr>
            <p:nvPr/>
          </p:nvSpPr>
          <p:spPr bwMode="auto">
            <a:xfrm>
              <a:off x="1609" y="3198"/>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3">
              <a:extLst>
                <a:ext uri="{FF2B5EF4-FFF2-40B4-BE49-F238E27FC236}">
                  <a16:creationId xmlns:a16="http://schemas.microsoft.com/office/drawing/2014/main" id="{26521906-9746-D674-76BA-29219E4D918D}"/>
                </a:ext>
              </a:extLst>
            </p:cNvPr>
            <p:cNvSpPr>
              <a:spLocks noChangeArrowheads="1"/>
            </p:cNvSpPr>
            <p:nvPr/>
          </p:nvSpPr>
          <p:spPr bwMode="auto">
            <a:xfrm>
              <a:off x="1993" y="3198"/>
              <a:ext cx="22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4">
              <a:extLst>
                <a:ext uri="{FF2B5EF4-FFF2-40B4-BE49-F238E27FC236}">
                  <a16:creationId xmlns:a16="http://schemas.microsoft.com/office/drawing/2014/main" id="{BD9CCFE1-A85F-B62A-33CD-1620BDB579B7}"/>
                </a:ext>
              </a:extLst>
            </p:cNvPr>
            <p:cNvSpPr>
              <a:spLocks noChangeArrowheads="1"/>
            </p:cNvSpPr>
            <p:nvPr/>
          </p:nvSpPr>
          <p:spPr bwMode="auto">
            <a:xfrm>
              <a:off x="2480" y="3198"/>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5">
              <a:extLst>
                <a:ext uri="{FF2B5EF4-FFF2-40B4-BE49-F238E27FC236}">
                  <a16:creationId xmlns:a16="http://schemas.microsoft.com/office/drawing/2014/main" id="{8BE42EC2-3629-A19B-3695-A970E8FFA9D9}"/>
                </a:ext>
              </a:extLst>
            </p:cNvPr>
            <p:cNvSpPr>
              <a:spLocks noChangeArrowheads="1"/>
            </p:cNvSpPr>
            <p:nvPr/>
          </p:nvSpPr>
          <p:spPr bwMode="auto">
            <a:xfrm>
              <a:off x="2865" y="3198"/>
              <a:ext cx="22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6">
              <a:extLst>
                <a:ext uri="{FF2B5EF4-FFF2-40B4-BE49-F238E27FC236}">
                  <a16:creationId xmlns:a16="http://schemas.microsoft.com/office/drawing/2014/main" id="{326BB25A-6B90-6DA8-29EA-F672C3D94021}"/>
                </a:ext>
              </a:extLst>
            </p:cNvPr>
            <p:cNvSpPr>
              <a:spLocks noChangeArrowheads="1"/>
            </p:cNvSpPr>
            <p:nvPr/>
          </p:nvSpPr>
          <p:spPr bwMode="auto">
            <a:xfrm>
              <a:off x="3346" y="3198"/>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7">
              <a:extLst>
                <a:ext uri="{FF2B5EF4-FFF2-40B4-BE49-F238E27FC236}">
                  <a16:creationId xmlns:a16="http://schemas.microsoft.com/office/drawing/2014/main" id="{6F8C6B02-5145-9D46-E93D-C5F1D866F005}"/>
                </a:ext>
              </a:extLst>
            </p:cNvPr>
            <p:cNvSpPr>
              <a:spLocks noChangeArrowheads="1"/>
            </p:cNvSpPr>
            <p:nvPr/>
          </p:nvSpPr>
          <p:spPr bwMode="auto">
            <a:xfrm>
              <a:off x="3737" y="3198"/>
              <a:ext cx="22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8">
              <a:extLst>
                <a:ext uri="{FF2B5EF4-FFF2-40B4-BE49-F238E27FC236}">
                  <a16:creationId xmlns:a16="http://schemas.microsoft.com/office/drawing/2014/main" id="{65F86B7F-EA75-9EDD-CCFD-B68E60A0B8C7}"/>
                </a:ext>
              </a:extLst>
            </p:cNvPr>
            <p:cNvSpPr>
              <a:spLocks noChangeArrowheads="1"/>
            </p:cNvSpPr>
            <p:nvPr/>
          </p:nvSpPr>
          <p:spPr bwMode="auto">
            <a:xfrm>
              <a:off x="4217" y="3198"/>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9">
              <a:extLst>
                <a:ext uri="{FF2B5EF4-FFF2-40B4-BE49-F238E27FC236}">
                  <a16:creationId xmlns:a16="http://schemas.microsoft.com/office/drawing/2014/main" id="{57880B74-1068-081E-5E7A-04EA4316E63D}"/>
                </a:ext>
              </a:extLst>
            </p:cNvPr>
            <p:cNvSpPr>
              <a:spLocks noChangeShapeType="1"/>
            </p:cNvSpPr>
            <p:nvPr/>
          </p:nvSpPr>
          <p:spPr bwMode="auto">
            <a:xfrm flipV="1">
              <a:off x="1639" y="1086"/>
              <a:ext cx="0" cy="2063"/>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30">
              <a:extLst>
                <a:ext uri="{FF2B5EF4-FFF2-40B4-BE49-F238E27FC236}">
                  <a16:creationId xmlns:a16="http://schemas.microsoft.com/office/drawing/2014/main" id="{B5C151D6-20AD-1CAF-1460-79BFAEB60A76}"/>
                </a:ext>
              </a:extLst>
            </p:cNvPr>
            <p:cNvSpPr>
              <a:spLocks noChangeShapeType="1"/>
            </p:cNvSpPr>
            <p:nvPr/>
          </p:nvSpPr>
          <p:spPr bwMode="auto">
            <a:xfrm flipV="1">
              <a:off x="4248" y="1086"/>
              <a:ext cx="0" cy="2063"/>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31">
              <a:extLst>
                <a:ext uri="{FF2B5EF4-FFF2-40B4-BE49-F238E27FC236}">
                  <a16:creationId xmlns:a16="http://schemas.microsoft.com/office/drawing/2014/main" id="{651B3D12-A20A-EDAC-0BEE-942C8ED72FA6}"/>
                </a:ext>
              </a:extLst>
            </p:cNvPr>
            <p:cNvSpPr>
              <a:spLocks noChangeShapeType="1"/>
            </p:cNvSpPr>
            <p:nvPr/>
          </p:nvSpPr>
          <p:spPr bwMode="auto">
            <a:xfrm>
              <a:off x="1639" y="3149"/>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2">
              <a:extLst>
                <a:ext uri="{FF2B5EF4-FFF2-40B4-BE49-F238E27FC236}">
                  <a16:creationId xmlns:a16="http://schemas.microsoft.com/office/drawing/2014/main" id="{57A80122-56AB-44F9-B6D4-AA63CBD75549}"/>
                </a:ext>
              </a:extLst>
            </p:cNvPr>
            <p:cNvSpPr>
              <a:spLocks noChangeShapeType="1"/>
            </p:cNvSpPr>
            <p:nvPr/>
          </p:nvSpPr>
          <p:spPr bwMode="auto">
            <a:xfrm>
              <a:off x="1639" y="2806"/>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3">
              <a:extLst>
                <a:ext uri="{FF2B5EF4-FFF2-40B4-BE49-F238E27FC236}">
                  <a16:creationId xmlns:a16="http://schemas.microsoft.com/office/drawing/2014/main" id="{9BE08224-B4AC-23E6-951F-B885297F5418}"/>
                </a:ext>
              </a:extLst>
            </p:cNvPr>
            <p:cNvSpPr>
              <a:spLocks noChangeShapeType="1"/>
            </p:cNvSpPr>
            <p:nvPr/>
          </p:nvSpPr>
          <p:spPr bwMode="auto">
            <a:xfrm>
              <a:off x="1639" y="2462"/>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4">
              <a:extLst>
                <a:ext uri="{FF2B5EF4-FFF2-40B4-BE49-F238E27FC236}">
                  <a16:creationId xmlns:a16="http://schemas.microsoft.com/office/drawing/2014/main" id="{ADE6F9FE-315A-497D-5A9A-D25EC3E41BF2}"/>
                </a:ext>
              </a:extLst>
            </p:cNvPr>
            <p:cNvSpPr>
              <a:spLocks noChangeShapeType="1"/>
            </p:cNvSpPr>
            <p:nvPr/>
          </p:nvSpPr>
          <p:spPr bwMode="auto">
            <a:xfrm>
              <a:off x="1639" y="2118"/>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5">
              <a:extLst>
                <a:ext uri="{FF2B5EF4-FFF2-40B4-BE49-F238E27FC236}">
                  <a16:creationId xmlns:a16="http://schemas.microsoft.com/office/drawing/2014/main" id="{F3E37F3F-0A87-8FC7-DB97-6EC4240554A5}"/>
                </a:ext>
              </a:extLst>
            </p:cNvPr>
            <p:cNvSpPr>
              <a:spLocks noChangeShapeType="1"/>
            </p:cNvSpPr>
            <p:nvPr/>
          </p:nvSpPr>
          <p:spPr bwMode="auto">
            <a:xfrm>
              <a:off x="1639" y="1774"/>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6">
              <a:extLst>
                <a:ext uri="{FF2B5EF4-FFF2-40B4-BE49-F238E27FC236}">
                  <a16:creationId xmlns:a16="http://schemas.microsoft.com/office/drawing/2014/main" id="{45699CA3-EDC5-C9C4-DF72-239606D4880A}"/>
                </a:ext>
              </a:extLst>
            </p:cNvPr>
            <p:cNvSpPr>
              <a:spLocks noChangeShapeType="1"/>
            </p:cNvSpPr>
            <p:nvPr/>
          </p:nvSpPr>
          <p:spPr bwMode="auto">
            <a:xfrm>
              <a:off x="1639" y="1430"/>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7">
              <a:extLst>
                <a:ext uri="{FF2B5EF4-FFF2-40B4-BE49-F238E27FC236}">
                  <a16:creationId xmlns:a16="http://schemas.microsoft.com/office/drawing/2014/main" id="{E48EE08A-6077-BB91-7447-0054D6E80103}"/>
                </a:ext>
              </a:extLst>
            </p:cNvPr>
            <p:cNvSpPr>
              <a:spLocks noChangeShapeType="1"/>
            </p:cNvSpPr>
            <p:nvPr/>
          </p:nvSpPr>
          <p:spPr bwMode="auto">
            <a:xfrm>
              <a:off x="1639" y="1086"/>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8">
              <a:extLst>
                <a:ext uri="{FF2B5EF4-FFF2-40B4-BE49-F238E27FC236}">
                  <a16:creationId xmlns:a16="http://schemas.microsoft.com/office/drawing/2014/main" id="{9F37CF29-61EB-F7FA-C81C-42FB15C454E4}"/>
                </a:ext>
              </a:extLst>
            </p:cNvPr>
            <p:cNvSpPr>
              <a:spLocks noChangeShapeType="1"/>
            </p:cNvSpPr>
            <p:nvPr/>
          </p:nvSpPr>
          <p:spPr bwMode="auto">
            <a:xfrm flipH="1">
              <a:off x="4222" y="3149"/>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9">
              <a:extLst>
                <a:ext uri="{FF2B5EF4-FFF2-40B4-BE49-F238E27FC236}">
                  <a16:creationId xmlns:a16="http://schemas.microsoft.com/office/drawing/2014/main" id="{428DDFA0-9C63-5D7B-947D-5FA1723AC0A1}"/>
                </a:ext>
              </a:extLst>
            </p:cNvPr>
            <p:cNvSpPr>
              <a:spLocks noChangeShapeType="1"/>
            </p:cNvSpPr>
            <p:nvPr/>
          </p:nvSpPr>
          <p:spPr bwMode="auto">
            <a:xfrm flipH="1">
              <a:off x="4222" y="2806"/>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40">
              <a:extLst>
                <a:ext uri="{FF2B5EF4-FFF2-40B4-BE49-F238E27FC236}">
                  <a16:creationId xmlns:a16="http://schemas.microsoft.com/office/drawing/2014/main" id="{1B7E55D0-A60C-ED5C-4C66-6036DC387C06}"/>
                </a:ext>
              </a:extLst>
            </p:cNvPr>
            <p:cNvSpPr>
              <a:spLocks noChangeShapeType="1"/>
            </p:cNvSpPr>
            <p:nvPr/>
          </p:nvSpPr>
          <p:spPr bwMode="auto">
            <a:xfrm flipH="1">
              <a:off x="4222" y="2462"/>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41">
              <a:extLst>
                <a:ext uri="{FF2B5EF4-FFF2-40B4-BE49-F238E27FC236}">
                  <a16:creationId xmlns:a16="http://schemas.microsoft.com/office/drawing/2014/main" id="{1674855D-084A-10EF-6270-B11AD1D78340}"/>
                </a:ext>
              </a:extLst>
            </p:cNvPr>
            <p:cNvSpPr>
              <a:spLocks noChangeShapeType="1"/>
            </p:cNvSpPr>
            <p:nvPr/>
          </p:nvSpPr>
          <p:spPr bwMode="auto">
            <a:xfrm flipH="1">
              <a:off x="4222" y="2118"/>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42">
              <a:extLst>
                <a:ext uri="{FF2B5EF4-FFF2-40B4-BE49-F238E27FC236}">
                  <a16:creationId xmlns:a16="http://schemas.microsoft.com/office/drawing/2014/main" id="{24805D63-2BFD-519E-F7C5-649DD0FD1D5F}"/>
                </a:ext>
              </a:extLst>
            </p:cNvPr>
            <p:cNvSpPr>
              <a:spLocks noChangeShapeType="1"/>
            </p:cNvSpPr>
            <p:nvPr/>
          </p:nvSpPr>
          <p:spPr bwMode="auto">
            <a:xfrm flipH="1">
              <a:off x="4222" y="1774"/>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43">
              <a:extLst>
                <a:ext uri="{FF2B5EF4-FFF2-40B4-BE49-F238E27FC236}">
                  <a16:creationId xmlns:a16="http://schemas.microsoft.com/office/drawing/2014/main" id="{EEC86F5F-16E6-B56B-4DB5-258359FDB839}"/>
                </a:ext>
              </a:extLst>
            </p:cNvPr>
            <p:cNvSpPr>
              <a:spLocks noChangeShapeType="1"/>
            </p:cNvSpPr>
            <p:nvPr/>
          </p:nvSpPr>
          <p:spPr bwMode="auto">
            <a:xfrm flipH="1">
              <a:off x="4222" y="1430"/>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44">
              <a:extLst>
                <a:ext uri="{FF2B5EF4-FFF2-40B4-BE49-F238E27FC236}">
                  <a16:creationId xmlns:a16="http://schemas.microsoft.com/office/drawing/2014/main" id="{655DE4FA-E65B-D720-7320-1507071604B3}"/>
                </a:ext>
              </a:extLst>
            </p:cNvPr>
            <p:cNvSpPr>
              <a:spLocks noChangeShapeType="1"/>
            </p:cNvSpPr>
            <p:nvPr/>
          </p:nvSpPr>
          <p:spPr bwMode="auto">
            <a:xfrm flipH="1">
              <a:off x="4222" y="1086"/>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ectangle 45">
              <a:extLst>
                <a:ext uri="{FF2B5EF4-FFF2-40B4-BE49-F238E27FC236}">
                  <a16:creationId xmlns:a16="http://schemas.microsoft.com/office/drawing/2014/main" id="{DFBA94E5-1A80-3921-5F48-E863A785EE1F}"/>
                </a:ext>
              </a:extLst>
            </p:cNvPr>
            <p:cNvSpPr>
              <a:spLocks noChangeArrowheads="1"/>
            </p:cNvSpPr>
            <p:nvPr/>
          </p:nvSpPr>
          <p:spPr bwMode="auto">
            <a:xfrm>
              <a:off x="1501" y="3089"/>
              <a:ext cx="16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6">
              <a:extLst>
                <a:ext uri="{FF2B5EF4-FFF2-40B4-BE49-F238E27FC236}">
                  <a16:creationId xmlns:a16="http://schemas.microsoft.com/office/drawing/2014/main" id="{1A970405-7E27-A171-0BDF-1564B771E679}"/>
                </a:ext>
              </a:extLst>
            </p:cNvPr>
            <p:cNvSpPr>
              <a:spLocks noChangeArrowheads="1"/>
            </p:cNvSpPr>
            <p:nvPr/>
          </p:nvSpPr>
          <p:spPr bwMode="auto">
            <a:xfrm>
              <a:off x="1537" y="2747"/>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7">
              <a:extLst>
                <a:ext uri="{FF2B5EF4-FFF2-40B4-BE49-F238E27FC236}">
                  <a16:creationId xmlns:a16="http://schemas.microsoft.com/office/drawing/2014/main" id="{7A9B39D5-87BB-E5FC-8C44-5E5EDB5CC819}"/>
                </a:ext>
              </a:extLst>
            </p:cNvPr>
            <p:cNvSpPr>
              <a:spLocks noChangeArrowheads="1"/>
            </p:cNvSpPr>
            <p:nvPr/>
          </p:nvSpPr>
          <p:spPr bwMode="auto">
            <a:xfrm>
              <a:off x="1537" y="2404"/>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8">
              <a:extLst>
                <a:ext uri="{FF2B5EF4-FFF2-40B4-BE49-F238E27FC236}">
                  <a16:creationId xmlns:a16="http://schemas.microsoft.com/office/drawing/2014/main" id="{ED77D0FE-6FB5-A1BE-0D10-F122284DCBE4}"/>
                </a:ext>
              </a:extLst>
            </p:cNvPr>
            <p:cNvSpPr>
              <a:spLocks noChangeArrowheads="1"/>
            </p:cNvSpPr>
            <p:nvPr/>
          </p:nvSpPr>
          <p:spPr bwMode="auto">
            <a:xfrm>
              <a:off x="1537" y="2061"/>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9">
              <a:extLst>
                <a:ext uri="{FF2B5EF4-FFF2-40B4-BE49-F238E27FC236}">
                  <a16:creationId xmlns:a16="http://schemas.microsoft.com/office/drawing/2014/main" id="{1B1F12FE-C6E5-52AB-162E-A9745DAEDC10}"/>
                </a:ext>
              </a:extLst>
            </p:cNvPr>
            <p:cNvSpPr>
              <a:spLocks noChangeArrowheads="1"/>
            </p:cNvSpPr>
            <p:nvPr/>
          </p:nvSpPr>
          <p:spPr bwMode="auto">
            <a:xfrm>
              <a:off x="1537" y="1712"/>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50">
              <a:extLst>
                <a:ext uri="{FF2B5EF4-FFF2-40B4-BE49-F238E27FC236}">
                  <a16:creationId xmlns:a16="http://schemas.microsoft.com/office/drawing/2014/main" id="{A635E2F1-7339-3071-F853-EBC88D83225F}"/>
                </a:ext>
              </a:extLst>
            </p:cNvPr>
            <p:cNvSpPr>
              <a:spLocks noChangeArrowheads="1"/>
            </p:cNvSpPr>
            <p:nvPr/>
          </p:nvSpPr>
          <p:spPr bwMode="auto">
            <a:xfrm>
              <a:off x="1537" y="1369"/>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51">
              <a:extLst>
                <a:ext uri="{FF2B5EF4-FFF2-40B4-BE49-F238E27FC236}">
                  <a16:creationId xmlns:a16="http://schemas.microsoft.com/office/drawing/2014/main" id="{D4364B90-EE15-F781-DC81-424EBFCC1FAB}"/>
                </a:ext>
              </a:extLst>
            </p:cNvPr>
            <p:cNvSpPr>
              <a:spLocks noChangeArrowheads="1"/>
            </p:cNvSpPr>
            <p:nvPr/>
          </p:nvSpPr>
          <p:spPr bwMode="auto">
            <a:xfrm>
              <a:off x="1477" y="1027"/>
              <a:ext cx="18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Freeform 52">
              <a:extLst>
                <a:ext uri="{FF2B5EF4-FFF2-40B4-BE49-F238E27FC236}">
                  <a16:creationId xmlns:a16="http://schemas.microsoft.com/office/drawing/2014/main" id="{B10BB6C6-E436-4140-C940-CA822D24D621}"/>
                </a:ext>
              </a:extLst>
            </p:cNvPr>
            <p:cNvSpPr>
              <a:spLocks noEditPoints="1"/>
            </p:cNvSpPr>
            <p:nvPr/>
          </p:nvSpPr>
          <p:spPr bwMode="auto">
            <a:xfrm>
              <a:off x="1603" y="2745"/>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a:extLst>
                <a:ext uri="{FF2B5EF4-FFF2-40B4-BE49-F238E27FC236}">
                  <a16:creationId xmlns:a16="http://schemas.microsoft.com/office/drawing/2014/main" id="{1ACE6F43-C893-6923-A5B9-900DE1F46C3E}"/>
                </a:ext>
              </a:extLst>
            </p:cNvPr>
            <p:cNvSpPr>
              <a:spLocks noEditPoints="1"/>
            </p:cNvSpPr>
            <p:nvPr/>
          </p:nvSpPr>
          <p:spPr bwMode="auto">
            <a:xfrm>
              <a:off x="1690" y="2715"/>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54">
              <a:extLst>
                <a:ext uri="{FF2B5EF4-FFF2-40B4-BE49-F238E27FC236}">
                  <a16:creationId xmlns:a16="http://schemas.microsoft.com/office/drawing/2014/main" id="{D2362421-5CDE-058F-A587-E02193F2AE03}"/>
                </a:ext>
              </a:extLst>
            </p:cNvPr>
            <p:cNvSpPr>
              <a:spLocks noEditPoints="1"/>
            </p:cNvSpPr>
            <p:nvPr/>
          </p:nvSpPr>
          <p:spPr bwMode="auto">
            <a:xfrm>
              <a:off x="1777" y="2687"/>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55">
              <a:extLst>
                <a:ext uri="{FF2B5EF4-FFF2-40B4-BE49-F238E27FC236}">
                  <a16:creationId xmlns:a16="http://schemas.microsoft.com/office/drawing/2014/main" id="{02F474E4-A114-0793-933F-B566FFE8EDC9}"/>
                </a:ext>
              </a:extLst>
            </p:cNvPr>
            <p:cNvSpPr>
              <a:spLocks noEditPoints="1"/>
            </p:cNvSpPr>
            <p:nvPr/>
          </p:nvSpPr>
          <p:spPr bwMode="auto">
            <a:xfrm>
              <a:off x="1864" y="2754"/>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6">
              <a:extLst>
                <a:ext uri="{FF2B5EF4-FFF2-40B4-BE49-F238E27FC236}">
                  <a16:creationId xmlns:a16="http://schemas.microsoft.com/office/drawing/2014/main" id="{73E6D930-1ECD-04D8-62D4-631CD49C3EBD}"/>
                </a:ext>
              </a:extLst>
            </p:cNvPr>
            <p:cNvSpPr>
              <a:spLocks noEditPoints="1"/>
            </p:cNvSpPr>
            <p:nvPr/>
          </p:nvSpPr>
          <p:spPr bwMode="auto">
            <a:xfrm>
              <a:off x="1951" y="2823"/>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57">
              <a:extLst>
                <a:ext uri="{FF2B5EF4-FFF2-40B4-BE49-F238E27FC236}">
                  <a16:creationId xmlns:a16="http://schemas.microsoft.com/office/drawing/2014/main" id="{E8B0FE28-EAEF-540E-E0B3-596A2FC9C0F6}"/>
                </a:ext>
              </a:extLst>
            </p:cNvPr>
            <p:cNvSpPr>
              <a:spLocks noEditPoints="1"/>
            </p:cNvSpPr>
            <p:nvPr/>
          </p:nvSpPr>
          <p:spPr bwMode="auto">
            <a:xfrm>
              <a:off x="2038" y="2769"/>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8">
              <a:extLst>
                <a:ext uri="{FF2B5EF4-FFF2-40B4-BE49-F238E27FC236}">
                  <a16:creationId xmlns:a16="http://schemas.microsoft.com/office/drawing/2014/main" id="{83A96B71-A84B-FDE8-4031-8FD0BF294874}"/>
                </a:ext>
              </a:extLst>
            </p:cNvPr>
            <p:cNvSpPr>
              <a:spLocks noEditPoints="1"/>
            </p:cNvSpPr>
            <p:nvPr/>
          </p:nvSpPr>
          <p:spPr bwMode="auto">
            <a:xfrm>
              <a:off x="2125" y="2766"/>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59">
              <a:extLst>
                <a:ext uri="{FF2B5EF4-FFF2-40B4-BE49-F238E27FC236}">
                  <a16:creationId xmlns:a16="http://schemas.microsoft.com/office/drawing/2014/main" id="{4F3F08BB-D444-7984-54B6-6D160BCA4E0A}"/>
                </a:ext>
              </a:extLst>
            </p:cNvPr>
            <p:cNvSpPr>
              <a:spLocks noEditPoints="1"/>
            </p:cNvSpPr>
            <p:nvPr/>
          </p:nvSpPr>
          <p:spPr bwMode="auto">
            <a:xfrm>
              <a:off x="2212" y="2568"/>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60">
              <a:extLst>
                <a:ext uri="{FF2B5EF4-FFF2-40B4-BE49-F238E27FC236}">
                  <a16:creationId xmlns:a16="http://schemas.microsoft.com/office/drawing/2014/main" id="{56CA71DC-82ED-2668-2F2A-FC0EE1950E75}"/>
                </a:ext>
              </a:extLst>
            </p:cNvPr>
            <p:cNvSpPr>
              <a:spLocks noEditPoints="1"/>
            </p:cNvSpPr>
            <p:nvPr/>
          </p:nvSpPr>
          <p:spPr bwMode="auto">
            <a:xfrm>
              <a:off x="2299" y="2695"/>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61">
              <a:extLst>
                <a:ext uri="{FF2B5EF4-FFF2-40B4-BE49-F238E27FC236}">
                  <a16:creationId xmlns:a16="http://schemas.microsoft.com/office/drawing/2014/main" id="{F2F21DE0-2FAC-05F9-8235-E85CF3EFE5FA}"/>
                </a:ext>
              </a:extLst>
            </p:cNvPr>
            <p:cNvSpPr>
              <a:spLocks noEditPoints="1"/>
            </p:cNvSpPr>
            <p:nvPr/>
          </p:nvSpPr>
          <p:spPr bwMode="auto">
            <a:xfrm>
              <a:off x="2386" y="2596"/>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a:extLst>
                <a:ext uri="{FF2B5EF4-FFF2-40B4-BE49-F238E27FC236}">
                  <a16:creationId xmlns:a16="http://schemas.microsoft.com/office/drawing/2014/main" id="{F67E2A44-7122-EC0F-81EA-0B5BD00CC9CD}"/>
                </a:ext>
              </a:extLst>
            </p:cNvPr>
            <p:cNvSpPr>
              <a:spLocks noEditPoints="1"/>
            </p:cNvSpPr>
            <p:nvPr/>
          </p:nvSpPr>
          <p:spPr bwMode="auto">
            <a:xfrm>
              <a:off x="2472" y="2611"/>
              <a:ext cx="73" cy="73"/>
            </a:xfrm>
            <a:custGeom>
              <a:avLst/>
              <a:gdLst>
                <a:gd name="T0" fmla="*/ 37 w 73"/>
                <a:gd name="T1" fmla="*/ 0 h 73"/>
                <a:gd name="T2" fmla="*/ 37 w 73"/>
                <a:gd name="T3" fmla="*/ 73 h 73"/>
                <a:gd name="T4" fmla="*/ 0 w 73"/>
                <a:gd name="T5" fmla="*/ 37 h 73"/>
                <a:gd name="T6" fmla="*/ 73 w 73"/>
                <a:gd name="T7" fmla="*/ 37 h 73"/>
              </a:gdLst>
              <a:ahLst/>
              <a:cxnLst>
                <a:cxn ang="0">
                  <a:pos x="T0" y="T1"/>
                </a:cxn>
                <a:cxn ang="0">
                  <a:pos x="T2" y="T3"/>
                </a:cxn>
                <a:cxn ang="0">
                  <a:pos x="T4" y="T5"/>
                </a:cxn>
                <a:cxn ang="0">
                  <a:pos x="T6" y="T7"/>
                </a:cxn>
              </a:cxnLst>
              <a:rect l="0" t="0" r="r" b="b"/>
              <a:pathLst>
                <a:path w="73" h="73">
                  <a:moveTo>
                    <a:pt x="37" y="0"/>
                  </a:moveTo>
                  <a:lnTo>
                    <a:pt x="37" y="73"/>
                  </a:lnTo>
                  <a:moveTo>
                    <a:pt x="0" y="37"/>
                  </a:moveTo>
                  <a:lnTo>
                    <a:pt x="73" y="37"/>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63">
              <a:extLst>
                <a:ext uri="{FF2B5EF4-FFF2-40B4-BE49-F238E27FC236}">
                  <a16:creationId xmlns:a16="http://schemas.microsoft.com/office/drawing/2014/main" id="{FDA9F8B0-C097-D9B7-EBD6-E6EE33C8DD9C}"/>
                </a:ext>
              </a:extLst>
            </p:cNvPr>
            <p:cNvSpPr>
              <a:spLocks noEditPoints="1"/>
            </p:cNvSpPr>
            <p:nvPr/>
          </p:nvSpPr>
          <p:spPr bwMode="auto">
            <a:xfrm>
              <a:off x="2560" y="2520"/>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64">
              <a:extLst>
                <a:ext uri="{FF2B5EF4-FFF2-40B4-BE49-F238E27FC236}">
                  <a16:creationId xmlns:a16="http://schemas.microsoft.com/office/drawing/2014/main" id="{91B7CE2F-309A-7D90-8064-73D98A937940}"/>
                </a:ext>
              </a:extLst>
            </p:cNvPr>
            <p:cNvSpPr>
              <a:spLocks noEditPoints="1"/>
            </p:cNvSpPr>
            <p:nvPr/>
          </p:nvSpPr>
          <p:spPr bwMode="auto">
            <a:xfrm>
              <a:off x="2646" y="2566"/>
              <a:ext cx="73" cy="72"/>
            </a:xfrm>
            <a:custGeom>
              <a:avLst/>
              <a:gdLst>
                <a:gd name="T0" fmla="*/ 36 w 73"/>
                <a:gd name="T1" fmla="*/ 0 h 72"/>
                <a:gd name="T2" fmla="*/ 36 w 73"/>
                <a:gd name="T3" fmla="*/ 72 h 72"/>
                <a:gd name="T4" fmla="*/ 0 w 73"/>
                <a:gd name="T5" fmla="*/ 36 h 72"/>
                <a:gd name="T6" fmla="*/ 73 w 73"/>
                <a:gd name="T7" fmla="*/ 36 h 72"/>
              </a:gdLst>
              <a:ahLst/>
              <a:cxnLst>
                <a:cxn ang="0">
                  <a:pos x="T0" y="T1"/>
                </a:cxn>
                <a:cxn ang="0">
                  <a:pos x="T2" y="T3"/>
                </a:cxn>
                <a:cxn ang="0">
                  <a:pos x="T4" y="T5"/>
                </a:cxn>
                <a:cxn ang="0">
                  <a:pos x="T6" y="T7"/>
                </a:cxn>
              </a:cxnLst>
              <a:rect l="0" t="0" r="r" b="b"/>
              <a:pathLst>
                <a:path w="73" h="72">
                  <a:moveTo>
                    <a:pt x="36" y="0"/>
                  </a:moveTo>
                  <a:lnTo>
                    <a:pt x="36" y="72"/>
                  </a:lnTo>
                  <a:moveTo>
                    <a:pt x="0" y="36"/>
                  </a:moveTo>
                  <a:lnTo>
                    <a:pt x="73"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5">
              <a:extLst>
                <a:ext uri="{FF2B5EF4-FFF2-40B4-BE49-F238E27FC236}">
                  <a16:creationId xmlns:a16="http://schemas.microsoft.com/office/drawing/2014/main" id="{AEC3E941-2F29-8A61-8344-38AFC8E0AC0F}"/>
                </a:ext>
              </a:extLst>
            </p:cNvPr>
            <p:cNvSpPr>
              <a:spLocks noEditPoints="1"/>
            </p:cNvSpPr>
            <p:nvPr/>
          </p:nvSpPr>
          <p:spPr bwMode="auto">
            <a:xfrm>
              <a:off x="2734" y="2555"/>
              <a:ext cx="72" cy="73"/>
            </a:xfrm>
            <a:custGeom>
              <a:avLst/>
              <a:gdLst>
                <a:gd name="T0" fmla="*/ 36 w 72"/>
                <a:gd name="T1" fmla="*/ 0 h 73"/>
                <a:gd name="T2" fmla="*/ 36 w 72"/>
                <a:gd name="T3" fmla="*/ 73 h 73"/>
                <a:gd name="T4" fmla="*/ 0 w 72"/>
                <a:gd name="T5" fmla="*/ 37 h 73"/>
                <a:gd name="T6" fmla="*/ 72 w 72"/>
                <a:gd name="T7" fmla="*/ 37 h 73"/>
              </a:gdLst>
              <a:ahLst/>
              <a:cxnLst>
                <a:cxn ang="0">
                  <a:pos x="T0" y="T1"/>
                </a:cxn>
                <a:cxn ang="0">
                  <a:pos x="T2" y="T3"/>
                </a:cxn>
                <a:cxn ang="0">
                  <a:pos x="T4" y="T5"/>
                </a:cxn>
                <a:cxn ang="0">
                  <a:pos x="T6" y="T7"/>
                </a:cxn>
              </a:cxnLst>
              <a:rect l="0" t="0" r="r" b="b"/>
              <a:pathLst>
                <a:path w="72" h="73">
                  <a:moveTo>
                    <a:pt x="36" y="0"/>
                  </a:moveTo>
                  <a:lnTo>
                    <a:pt x="36" y="73"/>
                  </a:lnTo>
                  <a:moveTo>
                    <a:pt x="0" y="37"/>
                  </a:moveTo>
                  <a:lnTo>
                    <a:pt x="72" y="37"/>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66">
              <a:extLst>
                <a:ext uri="{FF2B5EF4-FFF2-40B4-BE49-F238E27FC236}">
                  <a16:creationId xmlns:a16="http://schemas.microsoft.com/office/drawing/2014/main" id="{4F07D379-1435-ACA3-8810-3030D07F44DA}"/>
                </a:ext>
              </a:extLst>
            </p:cNvPr>
            <p:cNvSpPr>
              <a:spLocks noEditPoints="1"/>
            </p:cNvSpPr>
            <p:nvPr/>
          </p:nvSpPr>
          <p:spPr bwMode="auto">
            <a:xfrm>
              <a:off x="2820" y="2510"/>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67">
              <a:extLst>
                <a:ext uri="{FF2B5EF4-FFF2-40B4-BE49-F238E27FC236}">
                  <a16:creationId xmlns:a16="http://schemas.microsoft.com/office/drawing/2014/main" id="{F31A66D6-9F2D-B016-4A9A-D059E0802444}"/>
                </a:ext>
              </a:extLst>
            </p:cNvPr>
            <p:cNvSpPr>
              <a:spLocks noEditPoints="1"/>
            </p:cNvSpPr>
            <p:nvPr/>
          </p:nvSpPr>
          <p:spPr bwMode="auto">
            <a:xfrm>
              <a:off x="2907" y="2361"/>
              <a:ext cx="72" cy="73"/>
            </a:xfrm>
            <a:custGeom>
              <a:avLst/>
              <a:gdLst>
                <a:gd name="T0" fmla="*/ 36 w 72"/>
                <a:gd name="T1" fmla="*/ 0 h 73"/>
                <a:gd name="T2" fmla="*/ 36 w 72"/>
                <a:gd name="T3" fmla="*/ 73 h 73"/>
                <a:gd name="T4" fmla="*/ 0 w 72"/>
                <a:gd name="T5" fmla="*/ 37 h 73"/>
                <a:gd name="T6" fmla="*/ 72 w 72"/>
                <a:gd name="T7" fmla="*/ 37 h 73"/>
              </a:gdLst>
              <a:ahLst/>
              <a:cxnLst>
                <a:cxn ang="0">
                  <a:pos x="T0" y="T1"/>
                </a:cxn>
                <a:cxn ang="0">
                  <a:pos x="T2" y="T3"/>
                </a:cxn>
                <a:cxn ang="0">
                  <a:pos x="T4" y="T5"/>
                </a:cxn>
                <a:cxn ang="0">
                  <a:pos x="T6" y="T7"/>
                </a:cxn>
              </a:cxnLst>
              <a:rect l="0" t="0" r="r" b="b"/>
              <a:pathLst>
                <a:path w="72" h="73">
                  <a:moveTo>
                    <a:pt x="36" y="0"/>
                  </a:moveTo>
                  <a:lnTo>
                    <a:pt x="36" y="73"/>
                  </a:lnTo>
                  <a:moveTo>
                    <a:pt x="0" y="37"/>
                  </a:moveTo>
                  <a:lnTo>
                    <a:pt x="72" y="37"/>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68">
              <a:extLst>
                <a:ext uri="{FF2B5EF4-FFF2-40B4-BE49-F238E27FC236}">
                  <a16:creationId xmlns:a16="http://schemas.microsoft.com/office/drawing/2014/main" id="{D9C5E9B6-5AAB-E267-3BA5-46E709FF4E13}"/>
                </a:ext>
              </a:extLst>
            </p:cNvPr>
            <p:cNvSpPr>
              <a:spLocks noEditPoints="1"/>
            </p:cNvSpPr>
            <p:nvPr/>
          </p:nvSpPr>
          <p:spPr bwMode="auto">
            <a:xfrm>
              <a:off x="2994" y="2343"/>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9">
              <a:extLst>
                <a:ext uri="{FF2B5EF4-FFF2-40B4-BE49-F238E27FC236}">
                  <a16:creationId xmlns:a16="http://schemas.microsoft.com/office/drawing/2014/main" id="{B88C25D2-AA41-438A-52BD-EAEA2AB9B925}"/>
                </a:ext>
              </a:extLst>
            </p:cNvPr>
            <p:cNvSpPr>
              <a:spLocks noEditPoints="1"/>
            </p:cNvSpPr>
            <p:nvPr/>
          </p:nvSpPr>
          <p:spPr bwMode="auto">
            <a:xfrm>
              <a:off x="3081" y="2287"/>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0">
              <a:extLst>
                <a:ext uri="{FF2B5EF4-FFF2-40B4-BE49-F238E27FC236}">
                  <a16:creationId xmlns:a16="http://schemas.microsoft.com/office/drawing/2014/main" id="{4664F394-CEE0-0653-F5F5-46FF16B071AE}"/>
                </a:ext>
              </a:extLst>
            </p:cNvPr>
            <p:cNvSpPr>
              <a:spLocks noEditPoints="1"/>
            </p:cNvSpPr>
            <p:nvPr/>
          </p:nvSpPr>
          <p:spPr bwMode="auto">
            <a:xfrm>
              <a:off x="3168" y="2143"/>
              <a:ext cx="72" cy="73"/>
            </a:xfrm>
            <a:custGeom>
              <a:avLst/>
              <a:gdLst>
                <a:gd name="T0" fmla="*/ 36 w 72"/>
                <a:gd name="T1" fmla="*/ 0 h 73"/>
                <a:gd name="T2" fmla="*/ 36 w 72"/>
                <a:gd name="T3" fmla="*/ 73 h 73"/>
                <a:gd name="T4" fmla="*/ 0 w 72"/>
                <a:gd name="T5" fmla="*/ 37 h 73"/>
                <a:gd name="T6" fmla="*/ 72 w 72"/>
                <a:gd name="T7" fmla="*/ 37 h 73"/>
              </a:gdLst>
              <a:ahLst/>
              <a:cxnLst>
                <a:cxn ang="0">
                  <a:pos x="T0" y="T1"/>
                </a:cxn>
                <a:cxn ang="0">
                  <a:pos x="T2" y="T3"/>
                </a:cxn>
                <a:cxn ang="0">
                  <a:pos x="T4" y="T5"/>
                </a:cxn>
                <a:cxn ang="0">
                  <a:pos x="T6" y="T7"/>
                </a:cxn>
              </a:cxnLst>
              <a:rect l="0" t="0" r="r" b="b"/>
              <a:pathLst>
                <a:path w="72" h="73">
                  <a:moveTo>
                    <a:pt x="36" y="0"/>
                  </a:moveTo>
                  <a:lnTo>
                    <a:pt x="36" y="73"/>
                  </a:lnTo>
                  <a:moveTo>
                    <a:pt x="0" y="37"/>
                  </a:moveTo>
                  <a:lnTo>
                    <a:pt x="72" y="37"/>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71">
              <a:extLst>
                <a:ext uri="{FF2B5EF4-FFF2-40B4-BE49-F238E27FC236}">
                  <a16:creationId xmlns:a16="http://schemas.microsoft.com/office/drawing/2014/main" id="{42DC0F02-0BD2-C112-BC88-4FBD5A7B887A}"/>
                </a:ext>
              </a:extLst>
            </p:cNvPr>
            <p:cNvSpPr>
              <a:spLocks noEditPoints="1"/>
            </p:cNvSpPr>
            <p:nvPr/>
          </p:nvSpPr>
          <p:spPr bwMode="auto">
            <a:xfrm>
              <a:off x="3255" y="2138"/>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72">
              <a:extLst>
                <a:ext uri="{FF2B5EF4-FFF2-40B4-BE49-F238E27FC236}">
                  <a16:creationId xmlns:a16="http://schemas.microsoft.com/office/drawing/2014/main" id="{B5194765-9F66-62FB-4210-695606544C03}"/>
                </a:ext>
              </a:extLst>
            </p:cNvPr>
            <p:cNvSpPr>
              <a:spLocks noEditPoints="1"/>
            </p:cNvSpPr>
            <p:nvPr/>
          </p:nvSpPr>
          <p:spPr bwMode="auto">
            <a:xfrm>
              <a:off x="3342" y="2076"/>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73">
              <a:extLst>
                <a:ext uri="{FF2B5EF4-FFF2-40B4-BE49-F238E27FC236}">
                  <a16:creationId xmlns:a16="http://schemas.microsoft.com/office/drawing/2014/main" id="{065C5B0C-178F-529D-B7C1-85058CE54C35}"/>
                </a:ext>
              </a:extLst>
            </p:cNvPr>
            <p:cNvSpPr>
              <a:spLocks noEditPoints="1"/>
            </p:cNvSpPr>
            <p:nvPr/>
          </p:nvSpPr>
          <p:spPr bwMode="auto">
            <a:xfrm>
              <a:off x="3429" y="1934"/>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74">
              <a:extLst>
                <a:ext uri="{FF2B5EF4-FFF2-40B4-BE49-F238E27FC236}">
                  <a16:creationId xmlns:a16="http://schemas.microsoft.com/office/drawing/2014/main" id="{6CBA2882-AB41-24BC-665B-CF06547F5C45}"/>
                </a:ext>
              </a:extLst>
            </p:cNvPr>
            <p:cNvSpPr>
              <a:spLocks noEditPoints="1"/>
            </p:cNvSpPr>
            <p:nvPr/>
          </p:nvSpPr>
          <p:spPr bwMode="auto">
            <a:xfrm>
              <a:off x="3516" y="1983"/>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5">
              <a:extLst>
                <a:ext uri="{FF2B5EF4-FFF2-40B4-BE49-F238E27FC236}">
                  <a16:creationId xmlns:a16="http://schemas.microsoft.com/office/drawing/2014/main" id="{D32272AF-4043-79EA-71FF-3BED1EF8B791}"/>
                </a:ext>
              </a:extLst>
            </p:cNvPr>
            <p:cNvSpPr>
              <a:spLocks noEditPoints="1"/>
            </p:cNvSpPr>
            <p:nvPr/>
          </p:nvSpPr>
          <p:spPr bwMode="auto">
            <a:xfrm>
              <a:off x="3603" y="1828"/>
              <a:ext cx="72" cy="73"/>
            </a:xfrm>
            <a:custGeom>
              <a:avLst/>
              <a:gdLst>
                <a:gd name="T0" fmla="*/ 36 w 72"/>
                <a:gd name="T1" fmla="*/ 0 h 73"/>
                <a:gd name="T2" fmla="*/ 36 w 72"/>
                <a:gd name="T3" fmla="*/ 73 h 73"/>
                <a:gd name="T4" fmla="*/ 0 w 72"/>
                <a:gd name="T5" fmla="*/ 37 h 73"/>
                <a:gd name="T6" fmla="*/ 72 w 72"/>
                <a:gd name="T7" fmla="*/ 37 h 73"/>
              </a:gdLst>
              <a:ahLst/>
              <a:cxnLst>
                <a:cxn ang="0">
                  <a:pos x="T0" y="T1"/>
                </a:cxn>
                <a:cxn ang="0">
                  <a:pos x="T2" y="T3"/>
                </a:cxn>
                <a:cxn ang="0">
                  <a:pos x="T4" y="T5"/>
                </a:cxn>
                <a:cxn ang="0">
                  <a:pos x="T6" y="T7"/>
                </a:cxn>
              </a:cxnLst>
              <a:rect l="0" t="0" r="r" b="b"/>
              <a:pathLst>
                <a:path w="72" h="73">
                  <a:moveTo>
                    <a:pt x="36" y="0"/>
                  </a:moveTo>
                  <a:lnTo>
                    <a:pt x="36" y="73"/>
                  </a:lnTo>
                  <a:moveTo>
                    <a:pt x="0" y="37"/>
                  </a:moveTo>
                  <a:lnTo>
                    <a:pt x="72" y="37"/>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6">
              <a:extLst>
                <a:ext uri="{FF2B5EF4-FFF2-40B4-BE49-F238E27FC236}">
                  <a16:creationId xmlns:a16="http://schemas.microsoft.com/office/drawing/2014/main" id="{9A0EC020-9C1E-970B-1A68-ADED4E287A56}"/>
                </a:ext>
              </a:extLst>
            </p:cNvPr>
            <p:cNvSpPr>
              <a:spLocks noEditPoints="1"/>
            </p:cNvSpPr>
            <p:nvPr/>
          </p:nvSpPr>
          <p:spPr bwMode="auto">
            <a:xfrm>
              <a:off x="3690" y="1741"/>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77">
              <a:extLst>
                <a:ext uri="{FF2B5EF4-FFF2-40B4-BE49-F238E27FC236}">
                  <a16:creationId xmlns:a16="http://schemas.microsoft.com/office/drawing/2014/main" id="{A676A96C-FBE3-2061-21BD-8028A01ACB86}"/>
                </a:ext>
              </a:extLst>
            </p:cNvPr>
            <p:cNvSpPr>
              <a:spLocks noEditPoints="1"/>
            </p:cNvSpPr>
            <p:nvPr/>
          </p:nvSpPr>
          <p:spPr bwMode="auto">
            <a:xfrm>
              <a:off x="3777" y="1712"/>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8">
              <a:extLst>
                <a:ext uri="{FF2B5EF4-FFF2-40B4-BE49-F238E27FC236}">
                  <a16:creationId xmlns:a16="http://schemas.microsoft.com/office/drawing/2014/main" id="{ED9DB7BC-2BCE-1CFF-B1C3-0829EFC3ECD4}"/>
                </a:ext>
              </a:extLst>
            </p:cNvPr>
            <p:cNvSpPr>
              <a:spLocks noEditPoints="1"/>
            </p:cNvSpPr>
            <p:nvPr/>
          </p:nvSpPr>
          <p:spPr bwMode="auto">
            <a:xfrm>
              <a:off x="3864" y="1600"/>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79">
              <a:extLst>
                <a:ext uri="{FF2B5EF4-FFF2-40B4-BE49-F238E27FC236}">
                  <a16:creationId xmlns:a16="http://schemas.microsoft.com/office/drawing/2014/main" id="{89308C4F-8941-6066-D320-79DA601320F0}"/>
                </a:ext>
              </a:extLst>
            </p:cNvPr>
            <p:cNvSpPr>
              <a:spLocks noEditPoints="1"/>
            </p:cNvSpPr>
            <p:nvPr/>
          </p:nvSpPr>
          <p:spPr bwMode="auto">
            <a:xfrm>
              <a:off x="3951" y="1580"/>
              <a:ext cx="72" cy="73"/>
            </a:xfrm>
            <a:custGeom>
              <a:avLst/>
              <a:gdLst>
                <a:gd name="T0" fmla="*/ 36 w 72"/>
                <a:gd name="T1" fmla="*/ 0 h 73"/>
                <a:gd name="T2" fmla="*/ 36 w 72"/>
                <a:gd name="T3" fmla="*/ 73 h 73"/>
                <a:gd name="T4" fmla="*/ 0 w 72"/>
                <a:gd name="T5" fmla="*/ 36 h 73"/>
                <a:gd name="T6" fmla="*/ 72 w 72"/>
                <a:gd name="T7" fmla="*/ 36 h 73"/>
              </a:gdLst>
              <a:ahLst/>
              <a:cxnLst>
                <a:cxn ang="0">
                  <a:pos x="T0" y="T1"/>
                </a:cxn>
                <a:cxn ang="0">
                  <a:pos x="T2" y="T3"/>
                </a:cxn>
                <a:cxn ang="0">
                  <a:pos x="T4" y="T5"/>
                </a:cxn>
                <a:cxn ang="0">
                  <a:pos x="T6" y="T7"/>
                </a:cxn>
              </a:cxnLst>
              <a:rect l="0" t="0" r="r" b="b"/>
              <a:pathLst>
                <a:path w="72" h="73">
                  <a:moveTo>
                    <a:pt x="36" y="0"/>
                  </a:moveTo>
                  <a:lnTo>
                    <a:pt x="36" y="73"/>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80">
              <a:extLst>
                <a:ext uri="{FF2B5EF4-FFF2-40B4-BE49-F238E27FC236}">
                  <a16:creationId xmlns:a16="http://schemas.microsoft.com/office/drawing/2014/main" id="{7972F35C-336C-628B-8678-5F9DF7030911}"/>
                </a:ext>
              </a:extLst>
            </p:cNvPr>
            <p:cNvSpPr>
              <a:spLocks noEditPoints="1"/>
            </p:cNvSpPr>
            <p:nvPr/>
          </p:nvSpPr>
          <p:spPr bwMode="auto">
            <a:xfrm>
              <a:off x="4038" y="1485"/>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81">
              <a:extLst>
                <a:ext uri="{FF2B5EF4-FFF2-40B4-BE49-F238E27FC236}">
                  <a16:creationId xmlns:a16="http://schemas.microsoft.com/office/drawing/2014/main" id="{B9E00AFF-20C5-731C-3196-45FEA6093F5F}"/>
                </a:ext>
              </a:extLst>
            </p:cNvPr>
            <p:cNvSpPr>
              <a:spLocks noEditPoints="1"/>
            </p:cNvSpPr>
            <p:nvPr/>
          </p:nvSpPr>
          <p:spPr bwMode="auto">
            <a:xfrm>
              <a:off x="4125" y="1323"/>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82">
              <a:extLst>
                <a:ext uri="{FF2B5EF4-FFF2-40B4-BE49-F238E27FC236}">
                  <a16:creationId xmlns:a16="http://schemas.microsoft.com/office/drawing/2014/main" id="{36848966-7261-8218-E72D-E6E527EB4C07}"/>
                </a:ext>
              </a:extLst>
            </p:cNvPr>
            <p:cNvSpPr>
              <a:spLocks noEditPoints="1"/>
            </p:cNvSpPr>
            <p:nvPr/>
          </p:nvSpPr>
          <p:spPr bwMode="auto">
            <a:xfrm>
              <a:off x="4211" y="1189"/>
              <a:ext cx="73" cy="72"/>
            </a:xfrm>
            <a:custGeom>
              <a:avLst/>
              <a:gdLst>
                <a:gd name="T0" fmla="*/ 37 w 73"/>
                <a:gd name="T1" fmla="*/ 0 h 72"/>
                <a:gd name="T2" fmla="*/ 37 w 73"/>
                <a:gd name="T3" fmla="*/ 72 h 72"/>
                <a:gd name="T4" fmla="*/ 0 w 73"/>
                <a:gd name="T5" fmla="*/ 36 h 72"/>
                <a:gd name="T6" fmla="*/ 73 w 73"/>
                <a:gd name="T7" fmla="*/ 36 h 72"/>
              </a:gdLst>
              <a:ahLst/>
              <a:cxnLst>
                <a:cxn ang="0">
                  <a:pos x="T0" y="T1"/>
                </a:cxn>
                <a:cxn ang="0">
                  <a:pos x="T2" y="T3"/>
                </a:cxn>
                <a:cxn ang="0">
                  <a:pos x="T4" y="T5"/>
                </a:cxn>
                <a:cxn ang="0">
                  <a:pos x="T6" y="T7"/>
                </a:cxn>
              </a:cxnLst>
              <a:rect l="0" t="0" r="r" b="b"/>
              <a:pathLst>
                <a:path w="73" h="72">
                  <a:moveTo>
                    <a:pt x="37" y="0"/>
                  </a:moveTo>
                  <a:lnTo>
                    <a:pt x="37" y="72"/>
                  </a:lnTo>
                  <a:moveTo>
                    <a:pt x="0" y="36"/>
                  </a:moveTo>
                  <a:lnTo>
                    <a:pt x="73"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3">
              <a:extLst>
                <a:ext uri="{FF2B5EF4-FFF2-40B4-BE49-F238E27FC236}">
                  <a16:creationId xmlns:a16="http://schemas.microsoft.com/office/drawing/2014/main" id="{E2F2EA64-C785-7B6E-F13F-A558D56ECA2F}"/>
                </a:ext>
              </a:extLst>
            </p:cNvPr>
            <p:cNvSpPr>
              <a:spLocks/>
            </p:cNvSpPr>
            <p:nvPr/>
          </p:nvSpPr>
          <p:spPr bwMode="auto">
            <a:xfrm>
              <a:off x="1639" y="1259"/>
              <a:ext cx="2609" cy="1547"/>
            </a:xfrm>
            <a:custGeom>
              <a:avLst/>
              <a:gdLst>
                <a:gd name="T0" fmla="*/ 0 w 2609"/>
                <a:gd name="T1" fmla="*/ 1547 h 1547"/>
                <a:gd name="T2" fmla="*/ 87 w 2609"/>
                <a:gd name="T3" fmla="*/ 1545 h 1547"/>
                <a:gd name="T4" fmla="*/ 174 w 2609"/>
                <a:gd name="T5" fmla="*/ 1540 h 1547"/>
                <a:gd name="T6" fmla="*/ 261 w 2609"/>
                <a:gd name="T7" fmla="*/ 1531 h 1547"/>
                <a:gd name="T8" fmla="*/ 348 w 2609"/>
                <a:gd name="T9" fmla="*/ 1519 h 1547"/>
                <a:gd name="T10" fmla="*/ 435 w 2609"/>
                <a:gd name="T11" fmla="*/ 1504 h 1547"/>
                <a:gd name="T12" fmla="*/ 522 w 2609"/>
                <a:gd name="T13" fmla="*/ 1485 h 1547"/>
                <a:gd name="T14" fmla="*/ 609 w 2609"/>
                <a:gd name="T15" fmla="*/ 1463 h 1547"/>
                <a:gd name="T16" fmla="*/ 696 w 2609"/>
                <a:gd name="T17" fmla="*/ 1437 h 1547"/>
                <a:gd name="T18" fmla="*/ 783 w 2609"/>
                <a:gd name="T19" fmla="*/ 1407 h 1547"/>
                <a:gd name="T20" fmla="*/ 870 w 2609"/>
                <a:gd name="T21" fmla="*/ 1375 h 1547"/>
                <a:gd name="T22" fmla="*/ 957 w 2609"/>
                <a:gd name="T23" fmla="*/ 1339 h 1547"/>
                <a:gd name="T24" fmla="*/ 1043 w 2609"/>
                <a:gd name="T25" fmla="*/ 1299 h 1547"/>
                <a:gd name="T26" fmla="*/ 1131 w 2609"/>
                <a:gd name="T27" fmla="*/ 1256 h 1547"/>
                <a:gd name="T28" fmla="*/ 1217 w 2609"/>
                <a:gd name="T29" fmla="*/ 1210 h 1547"/>
                <a:gd name="T30" fmla="*/ 1304 w 2609"/>
                <a:gd name="T31" fmla="*/ 1160 h 1547"/>
                <a:gd name="T32" fmla="*/ 1391 w 2609"/>
                <a:gd name="T33" fmla="*/ 1107 h 1547"/>
                <a:gd name="T34" fmla="*/ 1478 w 2609"/>
                <a:gd name="T35" fmla="*/ 1050 h 1547"/>
                <a:gd name="T36" fmla="*/ 1565 w 2609"/>
                <a:gd name="T37" fmla="*/ 990 h 1547"/>
                <a:gd name="T38" fmla="*/ 1652 w 2609"/>
                <a:gd name="T39" fmla="*/ 926 h 1547"/>
                <a:gd name="T40" fmla="*/ 1739 w 2609"/>
                <a:gd name="T41" fmla="*/ 859 h 1547"/>
                <a:gd name="T42" fmla="*/ 1826 w 2609"/>
                <a:gd name="T43" fmla="*/ 789 h 1547"/>
                <a:gd name="T44" fmla="*/ 1913 w 2609"/>
                <a:gd name="T45" fmla="*/ 715 h 1547"/>
                <a:gd name="T46" fmla="*/ 2000 w 2609"/>
                <a:gd name="T47" fmla="*/ 638 h 1547"/>
                <a:gd name="T48" fmla="*/ 2087 w 2609"/>
                <a:gd name="T49" fmla="*/ 557 h 1547"/>
                <a:gd name="T50" fmla="*/ 2174 w 2609"/>
                <a:gd name="T51" fmla="*/ 472 h 1547"/>
                <a:gd name="T52" fmla="*/ 2261 w 2609"/>
                <a:gd name="T53" fmla="*/ 385 h 1547"/>
                <a:gd name="T54" fmla="*/ 2348 w 2609"/>
                <a:gd name="T55" fmla="*/ 294 h 1547"/>
                <a:gd name="T56" fmla="*/ 2435 w 2609"/>
                <a:gd name="T57" fmla="*/ 199 h 1547"/>
                <a:gd name="T58" fmla="*/ 2522 w 2609"/>
                <a:gd name="T59" fmla="*/ 101 h 1547"/>
                <a:gd name="T60" fmla="*/ 2609 w 2609"/>
                <a:gd name="T61" fmla="*/ 0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09" h="1547">
                  <a:moveTo>
                    <a:pt x="0" y="1547"/>
                  </a:moveTo>
                  <a:lnTo>
                    <a:pt x="87" y="1545"/>
                  </a:lnTo>
                  <a:lnTo>
                    <a:pt x="174" y="1540"/>
                  </a:lnTo>
                  <a:lnTo>
                    <a:pt x="261" y="1531"/>
                  </a:lnTo>
                  <a:lnTo>
                    <a:pt x="348" y="1519"/>
                  </a:lnTo>
                  <a:lnTo>
                    <a:pt x="435" y="1504"/>
                  </a:lnTo>
                  <a:lnTo>
                    <a:pt x="522" y="1485"/>
                  </a:lnTo>
                  <a:lnTo>
                    <a:pt x="609" y="1463"/>
                  </a:lnTo>
                  <a:lnTo>
                    <a:pt x="696" y="1437"/>
                  </a:lnTo>
                  <a:lnTo>
                    <a:pt x="783" y="1407"/>
                  </a:lnTo>
                  <a:lnTo>
                    <a:pt x="870" y="1375"/>
                  </a:lnTo>
                  <a:lnTo>
                    <a:pt x="957" y="1339"/>
                  </a:lnTo>
                  <a:lnTo>
                    <a:pt x="1043" y="1299"/>
                  </a:lnTo>
                  <a:lnTo>
                    <a:pt x="1131" y="1256"/>
                  </a:lnTo>
                  <a:lnTo>
                    <a:pt x="1217" y="1210"/>
                  </a:lnTo>
                  <a:lnTo>
                    <a:pt x="1304" y="1160"/>
                  </a:lnTo>
                  <a:lnTo>
                    <a:pt x="1391" y="1107"/>
                  </a:lnTo>
                  <a:lnTo>
                    <a:pt x="1478" y="1050"/>
                  </a:lnTo>
                  <a:lnTo>
                    <a:pt x="1565" y="990"/>
                  </a:lnTo>
                  <a:lnTo>
                    <a:pt x="1652" y="926"/>
                  </a:lnTo>
                  <a:lnTo>
                    <a:pt x="1739" y="859"/>
                  </a:lnTo>
                  <a:lnTo>
                    <a:pt x="1826" y="789"/>
                  </a:lnTo>
                  <a:lnTo>
                    <a:pt x="1913" y="715"/>
                  </a:lnTo>
                  <a:lnTo>
                    <a:pt x="2000" y="638"/>
                  </a:lnTo>
                  <a:lnTo>
                    <a:pt x="2087" y="557"/>
                  </a:lnTo>
                  <a:lnTo>
                    <a:pt x="2174" y="472"/>
                  </a:lnTo>
                  <a:lnTo>
                    <a:pt x="2261" y="385"/>
                  </a:lnTo>
                  <a:lnTo>
                    <a:pt x="2348" y="294"/>
                  </a:lnTo>
                  <a:lnTo>
                    <a:pt x="2435" y="199"/>
                  </a:lnTo>
                  <a:lnTo>
                    <a:pt x="2522" y="101"/>
                  </a:lnTo>
                  <a:lnTo>
                    <a:pt x="2609" y="0"/>
                  </a:lnTo>
                </a:path>
              </a:pathLst>
            </a:custGeom>
            <a:noFill/>
            <a:ln w="254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84">
              <a:extLst>
                <a:ext uri="{FF2B5EF4-FFF2-40B4-BE49-F238E27FC236}">
                  <a16:creationId xmlns:a16="http://schemas.microsoft.com/office/drawing/2014/main" id="{44D8BD35-8721-7739-C577-D8526919CCB3}"/>
                </a:ext>
              </a:extLst>
            </p:cNvPr>
            <p:cNvSpPr>
              <a:spLocks/>
            </p:cNvSpPr>
            <p:nvPr/>
          </p:nvSpPr>
          <p:spPr bwMode="auto">
            <a:xfrm>
              <a:off x="1639" y="1514"/>
              <a:ext cx="2609" cy="1535"/>
            </a:xfrm>
            <a:custGeom>
              <a:avLst/>
              <a:gdLst>
                <a:gd name="T0" fmla="*/ 0 w 2609"/>
                <a:gd name="T1" fmla="*/ 1535 h 1535"/>
                <a:gd name="T2" fmla="*/ 87 w 2609"/>
                <a:gd name="T3" fmla="*/ 1483 h 1535"/>
                <a:gd name="T4" fmla="*/ 174 w 2609"/>
                <a:gd name="T5" fmla="*/ 1432 h 1535"/>
                <a:gd name="T6" fmla="*/ 261 w 2609"/>
                <a:gd name="T7" fmla="*/ 1381 h 1535"/>
                <a:gd name="T8" fmla="*/ 348 w 2609"/>
                <a:gd name="T9" fmla="*/ 1330 h 1535"/>
                <a:gd name="T10" fmla="*/ 435 w 2609"/>
                <a:gd name="T11" fmla="*/ 1279 h 1535"/>
                <a:gd name="T12" fmla="*/ 522 w 2609"/>
                <a:gd name="T13" fmla="*/ 1228 h 1535"/>
                <a:gd name="T14" fmla="*/ 609 w 2609"/>
                <a:gd name="T15" fmla="*/ 1177 h 1535"/>
                <a:gd name="T16" fmla="*/ 696 w 2609"/>
                <a:gd name="T17" fmla="*/ 1125 h 1535"/>
                <a:gd name="T18" fmla="*/ 783 w 2609"/>
                <a:gd name="T19" fmla="*/ 1074 h 1535"/>
                <a:gd name="T20" fmla="*/ 870 w 2609"/>
                <a:gd name="T21" fmla="*/ 1023 h 1535"/>
                <a:gd name="T22" fmla="*/ 957 w 2609"/>
                <a:gd name="T23" fmla="*/ 972 h 1535"/>
                <a:gd name="T24" fmla="*/ 1043 w 2609"/>
                <a:gd name="T25" fmla="*/ 921 h 1535"/>
                <a:gd name="T26" fmla="*/ 1131 w 2609"/>
                <a:gd name="T27" fmla="*/ 870 h 1535"/>
                <a:gd name="T28" fmla="*/ 1217 w 2609"/>
                <a:gd name="T29" fmla="*/ 819 h 1535"/>
                <a:gd name="T30" fmla="*/ 1304 w 2609"/>
                <a:gd name="T31" fmla="*/ 767 h 1535"/>
                <a:gd name="T32" fmla="*/ 1391 w 2609"/>
                <a:gd name="T33" fmla="*/ 716 h 1535"/>
                <a:gd name="T34" fmla="*/ 1478 w 2609"/>
                <a:gd name="T35" fmla="*/ 665 h 1535"/>
                <a:gd name="T36" fmla="*/ 1565 w 2609"/>
                <a:gd name="T37" fmla="*/ 614 h 1535"/>
                <a:gd name="T38" fmla="*/ 1652 w 2609"/>
                <a:gd name="T39" fmla="*/ 563 h 1535"/>
                <a:gd name="T40" fmla="*/ 1739 w 2609"/>
                <a:gd name="T41" fmla="*/ 512 h 1535"/>
                <a:gd name="T42" fmla="*/ 1826 w 2609"/>
                <a:gd name="T43" fmla="*/ 460 h 1535"/>
                <a:gd name="T44" fmla="*/ 1913 w 2609"/>
                <a:gd name="T45" fmla="*/ 409 h 1535"/>
                <a:gd name="T46" fmla="*/ 2000 w 2609"/>
                <a:gd name="T47" fmla="*/ 358 h 1535"/>
                <a:gd name="T48" fmla="*/ 2087 w 2609"/>
                <a:gd name="T49" fmla="*/ 307 h 1535"/>
                <a:gd name="T50" fmla="*/ 2174 w 2609"/>
                <a:gd name="T51" fmla="*/ 256 h 1535"/>
                <a:gd name="T52" fmla="*/ 2261 w 2609"/>
                <a:gd name="T53" fmla="*/ 205 h 1535"/>
                <a:gd name="T54" fmla="*/ 2348 w 2609"/>
                <a:gd name="T55" fmla="*/ 154 h 1535"/>
                <a:gd name="T56" fmla="*/ 2435 w 2609"/>
                <a:gd name="T57" fmla="*/ 102 h 1535"/>
                <a:gd name="T58" fmla="*/ 2522 w 2609"/>
                <a:gd name="T59" fmla="*/ 51 h 1535"/>
                <a:gd name="T60" fmla="*/ 2609 w 2609"/>
                <a:gd name="T61" fmla="*/ 0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09" h="1535">
                  <a:moveTo>
                    <a:pt x="0" y="1535"/>
                  </a:moveTo>
                  <a:lnTo>
                    <a:pt x="87" y="1483"/>
                  </a:lnTo>
                  <a:lnTo>
                    <a:pt x="174" y="1432"/>
                  </a:lnTo>
                  <a:lnTo>
                    <a:pt x="261" y="1381"/>
                  </a:lnTo>
                  <a:lnTo>
                    <a:pt x="348" y="1330"/>
                  </a:lnTo>
                  <a:lnTo>
                    <a:pt x="435" y="1279"/>
                  </a:lnTo>
                  <a:lnTo>
                    <a:pt x="522" y="1228"/>
                  </a:lnTo>
                  <a:lnTo>
                    <a:pt x="609" y="1177"/>
                  </a:lnTo>
                  <a:lnTo>
                    <a:pt x="696" y="1125"/>
                  </a:lnTo>
                  <a:lnTo>
                    <a:pt x="783" y="1074"/>
                  </a:lnTo>
                  <a:lnTo>
                    <a:pt x="870" y="1023"/>
                  </a:lnTo>
                  <a:lnTo>
                    <a:pt x="957" y="972"/>
                  </a:lnTo>
                  <a:lnTo>
                    <a:pt x="1043" y="921"/>
                  </a:lnTo>
                  <a:lnTo>
                    <a:pt x="1131" y="870"/>
                  </a:lnTo>
                  <a:lnTo>
                    <a:pt x="1217" y="819"/>
                  </a:lnTo>
                  <a:lnTo>
                    <a:pt x="1304" y="767"/>
                  </a:lnTo>
                  <a:lnTo>
                    <a:pt x="1391" y="716"/>
                  </a:lnTo>
                  <a:lnTo>
                    <a:pt x="1478" y="665"/>
                  </a:lnTo>
                  <a:lnTo>
                    <a:pt x="1565" y="614"/>
                  </a:lnTo>
                  <a:lnTo>
                    <a:pt x="1652" y="563"/>
                  </a:lnTo>
                  <a:lnTo>
                    <a:pt x="1739" y="512"/>
                  </a:lnTo>
                  <a:lnTo>
                    <a:pt x="1826" y="460"/>
                  </a:lnTo>
                  <a:lnTo>
                    <a:pt x="1913" y="409"/>
                  </a:lnTo>
                  <a:lnTo>
                    <a:pt x="2000" y="358"/>
                  </a:lnTo>
                  <a:lnTo>
                    <a:pt x="2087" y="307"/>
                  </a:lnTo>
                  <a:lnTo>
                    <a:pt x="2174" y="256"/>
                  </a:lnTo>
                  <a:lnTo>
                    <a:pt x="2261" y="205"/>
                  </a:lnTo>
                  <a:lnTo>
                    <a:pt x="2348" y="154"/>
                  </a:lnTo>
                  <a:lnTo>
                    <a:pt x="2435" y="102"/>
                  </a:lnTo>
                  <a:lnTo>
                    <a:pt x="2522" y="51"/>
                  </a:lnTo>
                  <a:lnTo>
                    <a:pt x="2609" y="0"/>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Rectangle 85">
              <a:extLst>
                <a:ext uri="{FF2B5EF4-FFF2-40B4-BE49-F238E27FC236}">
                  <a16:creationId xmlns:a16="http://schemas.microsoft.com/office/drawing/2014/main" id="{8E0AE75D-3CCE-4887-F58A-3D23C591A569}"/>
                </a:ext>
              </a:extLst>
            </p:cNvPr>
            <p:cNvSpPr>
              <a:spLocks noChangeArrowheads="1"/>
            </p:cNvSpPr>
            <p:nvPr/>
          </p:nvSpPr>
          <p:spPr bwMode="auto">
            <a:xfrm>
              <a:off x="1681" y="1141"/>
              <a:ext cx="1016" cy="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86">
              <a:extLst>
                <a:ext uri="{FF2B5EF4-FFF2-40B4-BE49-F238E27FC236}">
                  <a16:creationId xmlns:a16="http://schemas.microsoft.com/office/drawing/2014/main" id="{1BB67864-210D-1365-8FF0-3ECC3AB5E58E}"/>
                </a:ext>
              </a:extLst>
            </p:cNvPr>
            <p:cNvSpPr>
              <a:spLocks noChangeArrowheads="1"/>
            </p:cNvSpPr>
            <p:nvPr/>
          </p:nvSpPr>
          <p:spPr bwMode="auto">
            <a:xfrm>
              <a:off x="1963" y="1165"/>
              <a:ext cx="30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Data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Freeform 87">
              <a:extLst>
                <a:ext uri="{FF2B5EF4-FFF2-40B4-BE49-F238E27FC236}">
                  <a16:creationId xmlns:a16="http://schemas.microsoft.com/office/drawing/2014/main" id="{9F7EE312-11E9-237E-6A49-D280442A640B}"/>
                </a:ext>
              </a:extLst>
            </p:cNvPr>
            <p:cNvSpPr>
              <a:spLocks noEditPoints="1"/>
            </p:cNvSpPr>
            <p:nvPr/>
          </p:nvSpPr>
          <p:spPr bwMode="auto">
            <a:xfrm>
              <a:off x="1789" y="1189"/>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Rectangle 88">
              <a:extLst>
                <a:ext uri="{FF2B5EF4-FFF2-40B4-BE49-F238E27FC236}">
                  <a16:creationId xmlns:a16="http://schemas.microsoft.com/office/drawing/2014/main" id="{8B0A5381-CD03-45A7-DCD2-E00AD7AC2A9D}"/>
                </a:ext>
              </a:extLst>
            </p:cNvPr>
            <p:cNvSpPr>
              <a:spLocks noChangeArrowheads="1"/>
            </p:cNvSpPr>
            <p:nvPr/>
          </p:nvSpPr>
          <p:spPr bwMode="auto">
            <a:xfrm>
              <a:off x="1963" y="1315"/>
              <a:ext cx="75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True 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Line 89">
              <a:extLst>
                <a:ext uri="{FF2B5EF4-FFF2-40B4-BE49-F238E27FC236}">
                  <a16:creationId xmlns:a16="http://schemas.microsoft.com/office/drawing/2014/main" id="{4B006AAA-39C8-AEE7-729D-2F0B55E809D7}"/>
                </a:ext>
              </a:extLst>
            </p:cNvPr>
            <p:cNvSpPr>
              <a:spLocks noChangeShapeType="1"/>
            </p:cNvSpPr>
            <p:nvPr/>
          </p:nvSpPr>
          <p:spPr bwMode="auto">
            <a:xfrm>
              <a:off x="1705" y="1372"/>
              <a:ext cx="240" cy="0"/>
            </a:xfrm>
            <a:prstGeom prst="line">
              <a:avLst/>
            </a:prstGeom>
            <a:noFill/>
            <a:ln w="25400"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Rectangle 90">
              <a:extLst>
                <a:ext uri="{FF2B5EF4-FFF2-40B4-BE49-F238E27FC236}">
                  <a16:creationId xmlns:a16="http://schemas.microsoft.com/office/drawing/2014/main" id="{6FCB733D-1E4A-E842-29FC-17BF2CFD62A0}"/>
                </a:ext>
              </a:extLst>
            </p:cNvPr>
            <p:cNvSpPr>
              <a:spLocks noChangeArrowheads="1"/>
            </p:cNvSpPr>
            <p:nvPr/>
          </p:nvSpPr>
          <p:spPr bwMode="auto">
            <a:xfrm>
              <a:off x="1963" y="1460"/>
              <a:ext cx="80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Fitted 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Line 91">
              <a:extLst>
                <a:ext uri="{FF2B5EF4-FFF2-40B4-BE49-F238E27FC236}">
                  <a16:creationId xmlns:a16="http://schemas.microsoft.com/office/drawing/2014/main" id="{CE1EC36B-6DEC-7CCC-1484-7F57ABCCE5A4}"/>
                </a:ext>
              </a:extLst>
            </p:cNvPr>
            <p:cNvSpPr>
              <a:spLocks noChangeShapeType="1"/>
            </p:cNvSpPr>
            <p:nvPr/>
          </p:nvSpPr>
          <p:spPr bwMode="auto">
            <a:xfrm>
              <a:off x="1705" y="1519"/>
              <a:ext cx="240" cy="0"/>
            </a:xfrm>
            <a:prstGeom prst="line">
              <a:avLst/>
            </a:prstGeom>
            <a:noFill/>
            <a:ln w="2540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Rectangle 92">
              <a:extLst>
                <a:ext uri="{FF2B5EF4-FFF2-40B4-BE49-F238E27FC236}">
                  <a16:creationId xmlns:a16="http://schemas.microsoft.com/office/drawing/2014/main" id="{795FA67C-7D9C-C1D0-E7A9-879BD182D155}"/>
                </a:ext>
              </a:extLst>
            </p:cNvPr>
            <p:cNvSpPr>
              <a:spLocks noChangeArrowheads="1"/>
            </p:cNvSpPr>
            <p:nvPr/>
          </p:nvSpPr>
          <p:spPr bwMode="auto">
            <a:xfrm>
              <a:off x="1681" y="1141"/>
              <a:ext cx="1016" cy="463"/>
            </a:xfrm>
            <a:prstGeom prst="rect">
              <a:avLst/>
            </a:prstGeom>
            <a:noFill/>
            <a:ln w="6350"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82702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E78E30E-F5E6-5E44-4670-62BE3113428B}"/>
                  </a:ext>
                </a:extLst>
              </p:cNvPr>
              <p:cNvSpPr>
                <a:spLocks noGrp="1"/>
              </p:cNvSpPr>
              <p:nvPr>
                <p:ph type="body" sz="quarter" idx="10"/>
              </p:nvPr>
            </p:nvSpPr>
            <p:spPr/>
            <p:txBody>
              <a:bodyPr/>
              <a:lstStyle/>
              <a:p>
                <a:r>
                  <a:rPr lang="en-US" dirty="0"/>
                  <a:t>Fitting errors are supposed to be random</a:t>
                </a:r>
              </a:p>
              <a:p>
                <a:r>
                  <a:rPr lang="en-US" dirty="0"/>
                  <a:t>The signs of model-form errors are grouped</a:t>
                </a:r>
              </a:p>
              <a:p>
                <a:pPr lvl="1"/>
                <a:r>
                  <a:rPr lang="en-US" dirty="0">
                    <a:effectLst/>
                    <a:latin typeface="+mn-lt"/>
                    <a:ea typeface="Malgun Gothic" panose="020B0503020000020004" pitchFamily="34" charset="-127"/>
                  </a:rPr>
                  <a:t>Errors are positive: </a:t>
                </a:r>
                <a14:m>
                  <m:oMath xmlns:m="http://schemas.openxmlformats.org/officeDocument/2006/math">
                    <m:r>
                      <a:rPr lang="en-US"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a:effectLst/>
                        <a:latin typeface="Cambria Math" panose="02040503050406030204" pitchFamily="18" charset="0"/>
                        <a:ea typeface="Malgun Gothic" panose="020B0503020000020004" pitchFamily="34" charset="-127"/>
                        <a:cs typeface="Times New Roman" panose="02020603050405020304" pitchFamily="18" charset="0"/>
                      </a:rPr>
                      <m:t>≤0.5</m:t>
                    </m:r>
                  </m:oMath>
                </a14:m>
                <a:r>
                  <a:rPr lang="en-US" dirty="0">
                    <a:effectLst/>
                    <a:latin typeface="+mn-lt"/>
                    <a:ea typeface="Malgun Gothic" panose="020B0503020000020004" pitchFamily="34" charset="-127"/>
                  </a:rPr>
                  <a:t> or </a:t>
                </a:r>
                <a14:m>
                  <m:oMath xmlns:m="http://schemas.openxmlformats.org/officeDocument/2006/math">
                    <m:r>
                      <a:rPr lang="en-US"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a:effectLst/>
                        <a:latin typeface="Cambria Math" panose="02040503050406030204" pitchFamily="18" charset="0"/>
                        <a:ea typeface="Malgun Gothic" panose="020B0503020000020004" pitchFamily="34" charset="-127"/>
                        <a:cs typeface="Times New Roman" panose="02020603050405020304" pitchFamily="18" charset="0"/>
                      </a:rPr>
                      <m:t>≥2.5</m:t>
                    </m:r>
                  </m:oMath>
                </a14:m>
                <a:r>
                  <a:rPr lang="en-US" dirty="0">
                    <a:effectLst/>
                    <a:latin typeface="+mn-lt"/>
                    <a:ea typeface="Malgun Gothic" panose="020B0503020000020004" pitchFamily="34" charset="-127"/>
                  </a:rPr>
                  <a:t>, while negative: </a:t>
                </a:r>
                <a14:m>
                  <m:oMath xmlns:m="http://schemas.openxmlformats.org/officeDocument/2006/math">
                    <m:r>
                      <a:rPr lang="en-US">
                        <a:effectLst/>
                        <a:latin typeface="Cambria Math" panose="02040503050406030204" pitchFamily="18" charset="0"/>
                        <a:ea typeface="Malgun Gothic" panose="020B0503020000020004" pitchFamily="34" charset="-127"/>
                        <a:cs typeface="Times New Roman" panose="02020603050405020304" pitchFamily="18" charset="0"/>
                      </a:rPr>
                      <m:t>0.5≤</m:t>
                    </m:r>
                    <m:r>
                      <a:rPr lang="en-US"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a:effectLst/>
                        <a:latin typeface="Cambria Math" panose="02040503050406030204" pitchFamily="18" charset="0"/>
                        <a:ea typeface="Malgun Gothic" panose="020B0503020000020004" pitchFamily="34" charset="-127"/>
                        <a:cs typeface="Times New Roman" panose="02020603050405020304" pitchFamily="18" charset="0"/>
                      </a:rPr>
                      <m:t>≤2.5</m:t>
                    </m:r>
                  </m:oMath>
                </a14:m>
                <a:r>
                  <a:rPr lang="en-US" dirty="0">
                    <a:effectLst/>
                    <a:latin typeface="+mn-lt"/>
                    <a:ea typeface="Malgun Gothic" panose="020B0503020000020004" pitchFamily="34" charset="-127"/>
                  </a:rPr>
                  <a:t>.</a:t>
                </a:r>
                <a:endParaRPr lang="en-US" sz="2400" dirty="0">
                  <a:latin typeface="+mn-lt"/>
                </a:endParaRPr>
              </a:p>
              <a:p>
                <a:pPr lvl="1"/>
                <a:r>
                  <a:rPr lang="en-US" dirty="0"/>
                  <a:t>Cluster of errors in the same sign is a good indicator of a model-form error</a:t>
                </a:r>
              </a:p>
              <a:p>
                <a:r>
                  <a:rPr lang="en-US" dirty="0"/>
                  <a:t>Higher-order polynomials may remove the model-form error but can lead to overfitting (oscillatory behavior)</a:t>
                </a:r>
              </a:p>
              <a:p>
                <a:r>
                  <a:rPr lang="en-US" dirty="0"/>
                  <a:t>If the level of error is similar, a lower-order polynomial is better because it tends to be smoother between samples</a:t>
                </a:r>
              </a:p>
              <a:p>
                <a:r>
                  <a:rPr lang="en-US" dirty="0"/>
                  <a:t>Model-form error may increase quickly in the extrapolation region</a:t>
                </a:r>
              </a:p>
            </p:txBody>
          </p:sp>
        </mc:Choice>
        <mc:Fallback xmlns="">
          <p:sp>
            <p:nvSpPr>
              <p:cNvPr id="2" name="Text Placeholder 1">
                <a:extLst>
                  <a:ext uri="{FF2B5EF4-FFF2-40B4-BE49-F238E27FC236}">
                    <a16:creationId xmlns:a16="http://schemas.microsoft.com/office/drawing/2014/main" id="{0E78E30E-F5E6-5E44-4670-62BE3113428B}"/>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r="-171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AB5E78D-3F3F-6D85-D46C-7553B65B8684}"/>
              </a:ext>
            </a:extLst>
          </p:cNvPr>
          <p:cNvSpPr>
            <a:spLocks noGrp="1"/>
          </p:cNvSpPr>
          <p:nvPr>
            <p:ph type="title"/>
          </p:nvPr>
        </p:nvSpPr>
        <p:spPr/>
        <p:txBody>
          <a:bodyPr>
            <a:normAutofit fontScale="90000"/>
          </a:bodyPr>
          <a:lstStyle/>
          <a:p>
            <a:r>
              <a:rPr lang="en-US" dirty="0"/>
              <a:t>Fitting Error and Model-Form Error cont.</a:t>
            </a:r>
          </a:p>
        </p:txBody>
      </p:sp>
    </p:spTree>
    <p:extLst>
      <p:ext uri="{BB962C8B-B14F-4D97-AF65-F5344CB8AC3E}">
        <p14:creationId xmlns:p14="http://schemas.microsoft.com/office/powerpoint/2010/main" val="1631900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C522F-4DEB-13C1-D109-3E1F52FE131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B29E582-606D-1364-5C26-564063EDB9E4}"/>
              </a:ext>
            </a:extLst>
          </p:cNvPr>
          <p:cNvSpPr>
            <a:spLocks noGrp="1"/>
          </p:cNvSpPr>
          <p:nvPr>
            <p:ph type="ctrTitle"/>
          </p:nvPr>
        </p:nvSpPr>
        <p:spPr>
          <a:xfrm>
            <a:off x="685800" y="1657351"/>
            <a:ext cx="7772400" cy="1943100"/>
          </a:xfrm>
        </p:spPr>
        <p:txBody>
          <a:bodyPr>
            <a:normAutofit/>
          </a:bodyPr>
          <a:lstStyle/>
          <a:p>
            <a:r>
              <a:rPr lang="en-US" dirty="0"/>
              <a:t>2.3</a:t>
            </a:r>
            <a:br>
              <a:rPr lang="en-US" dirty="0"/>
            </a:br>
            <a:br>
              <a:rPr lang="en-US" dirty="0"/>
            </a:br>
            <a:r>
              <a:rPr lang="en-US" dirty="0"/>
              <a:t>Linear Regression</a:t>
            </a:r>
          </a:p>
        </p:txBody>
      </p:sp>
      <p:sp>
        <p:nvSpPr>
          <p:cNvPr id="2" name="Subtitle 1">
            <a:extLst>
              <a:ext uri="{FF2B5EF4-FFF2-40B4-BE49-F238E27FC236}">
                <a16:creationId xmlns:a16="http://schemas.microsoft.com/office/drawing/2014/main" id="{E8AB1420-3AAA-BFE9-45BA-89B704F6413C}"/>
              </a:ext>
            </a:extLst>
          </p:cNvPr>
          <p:cNvSpPr>
            <a:spLocks noGrp="1"/>
          </p:cNvSpPr>
          <p:nvPr>
            <p:ph type="subTitle" idx="1"/>
          </p:nvPr>
        </p:nvSpPr>
        <p:spPr/>
        <p:txBody>
          <a:bodyPr/>
          <a:lstStyle/>
          <a:p>
            <a:r>
              <a:rPr lang="en-US" dirty="0"/>
              <a:t>Regression toward the mean</a:t>
            </a:r>
          </a:p>
        </p:txBody>
      </p:sp>
    </p:spTree>
    <p:extLst>
      <p:ext uri="{BB962C8B-B14F-4D97-AF65-F5344CB8AC3E}">
        <p14:creationId xmlns:p14="http://schemas.microsoft.com/office/powerpoint/2010/main" val="1783500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The process of fitting data with a curve by minimizing the mean square difference from the data is known as </a:t>
            </a:r>
            <a:r>
              <a:rPr lang="en-US" dirty="0">
                <a:solidFill>
                  <a:srgbClr val="FF0000"/>
                </a:solidFill>
              </a:rPr>
              <a:t>regression</a:t>
            </a:r>
          </a:p>
          <a:p>
            <a:r>
              <a:rPr lang="en-US" dirty="0"/>
              <a:t>Term originated from first paper to use regression dealt with a phenomenon called regression toward the mean (check Wikipedia)</a:t>
            </a:r>
          </a:p>
          <a:p>
            <a:r>
              <a:rPr lang="en-US" dirty="0"/>
              <a:t>The polynomial regression on the previous slide is a simple regression, where we know or </a:t>
            </a:r>
            <a:r>
              <a:rPr lang="en-US" dirty="0">
                <a:solidFill>
                  <a:srgbClr val="FF0000"/>
                </a:solidFill>
              </a:rPr>
              <a:t>assume the functional shape </a:t>
            </a:r>
            <a:r>
              <a:rPr lang="en-US" dirty="0"/>
              <a:t>and need to </a:t>
            </a:r>
            <a:r>
              <a:rPr lang="en-US" dirty="0">
                <a:solidFill>
                  <a:srgbClr val="FF0000"/>
                </a:solidFill>
              </a:rPr>
              <a:t>determine only the coefficients</a:t>
            </a:r>
            <a:r>
              <a:rPr lang="en-US" dirty="0"/>
              <a:t>.</a:t>
            </a:r>
          </a:p>
        </p:txBody>
      </p:sp>
      <p:sp>
        <p:nvSpPr>
          <p:cNvPr id="2" name="Title 1"/>
          <p:cNvSpPr>
            <a:spLocks noGrp="1"/>
          </p:cNvSpPr>
          <p:nvPr>
            <p:ph type="title"/>
          </p:nvPr>
        </p:nvSpPr>
        <p:spPr/>
        <p:txBody>
          <a:bodyPr>
            <a:normAutofit fontScale="90000"/>
          </a:bodyPr>
          <a:lstStyle/>
          <a:p>
            <a:r>
              <a:rPr lang="en-US"/>
              <a:t>Regression</a:t>
            </a:r>
            <a:endParaRPr lang="en-US" dirty="0"/>
          </a:p>
        </p:txBody>
      </p:sp>
    </p:spTree>
    <p:extLst>
      <p:ext uri="{BB962C8B-B14F-4D97-AF65-F5344CB8AC3E}">
        <p14:creationId xmlns:p14="http://schemas.microsoft.com/office/powerpoint/2010/main" val="3571034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5ACF618E-127C-44A9-BA57-5FC5E7E9A178}"/>
                  </a:ext>
                </a:extLst>
              </p:cNvPr>
              <p:cNvSpPr>
                <a:spLocks noGrp="1"/>
              </p:cNvSpPr>
              <p:nvPr>
                <p:ph type="body" sz="quarter" idx="10"/>
              </p:nvPr>
            </p:nvSpPr>
            <p:spPr/>
            <p:txBody>
              <a:bodyPr/>
              <a:lstStyle/>
              <a:p>
                <a:r>
                  <a:rPr lang="en-US" dirty="0"/>
                  <a:t>Approximate function</a:t>
                </a:r>
              </a:p>
              <a:p>
                <a:pPr lvl="1"/>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1" i="0" smtClean="0">
                        <a:latin typeface="Cambria Math" panose="02040503050406030204" pitchFamily="18" charset="0"/>
                      </a:rPr>
                      <m:t>𝐱</m:t>
                    </m:r>
                    <m:r>
                      <a:rPr lang="en-US" b="0" i="1" smtClean="0">
                        <a:latin typeface="Cambria Math" panose="02040503050406030204" pitchFamily="18" charset="0"/>
                      </a:rPr>
                      <m:t>)</m:t>
                    </m:r>
                  </m:oMath>
                </a14:m>
                <a:r>
                  <a:rPr lang="en-US" dirty="0"/>
                  <a:t> : response function (stress, displacement, cost, </a:t>
                </a:r>
                <a:r>
                  <a:rPr lang="en-US" dirty="0" err="1"/>
                  <a:t>etc</a:t>
                </a:r>
                <a:r>
                  <a:rPr lang="en-US" dirty="0"/>
                  <a:t>)</a:t>
                </a:r>
              </a:p>
              <a:p>
                <a:pPr lvl="1"/>
                <a14:m>
                  <m:oMath xmlns:m="http://schemas.openxmlformats.org/officeDocument/2006/math">
                    <m:r>
                      <a:rPr lang="en-US" b="1" i="0" smtClean="0">
                        <a:latin typeface="Cambria Math" panose="02040503050406030204" pitchFamily="18" charset="0"/>
                      </a:rPr>
                      <m:t>𝐱</m:t>
                    </m:r>
                  </m:oMath>
                </a14:m>
                <a:r>
                  <a:rPr lang="en-US" dirty="0"/>
                  <a:t> : vector of design variables,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dim</m:t>
                        </m:r>
                      </m:fName>
                      <m:e>
                        <m:d>
                          <m:dPr>
                            <m:ctrlPr>
                              <a:rPr lang="en-US" i="1">
                                <a:latin typeface="Cambria Math" panose="02040503050406030204" pitchFamily="18" charset="0"/>
                              </a:rPr>
                            </m:ctrlPr>
                          </m:dPr>
                          <m:e>
                            <m:r>
                              <a:rPr lang="en-US" b="1" i="0" smtClean="0">
                                <a:latin typeface="Cambria Math" panose="02040503050406030204" pitchFamily="18" charset="0"/>
                              </a:rPr>
                              <m:t>𝐱</m:t>
                            </m:r>
                          </m:e>
                        </m:d>
                      </m:e>
                    </m:func>
                    <m:r>
                      <a:rPr lang="en-US" i="1">
                        <a:latin typeface="Cambria Math" panose="02040503050406030204" pitchFamily="18" charset="0"/>
                      </a:rPr>
                      <m:t>=</m:t>
                    </m:r>
                    <m:r>
                      <a:rPr lang="en-US" b="0" i="1" smtClean="0">
                        <a:latin typeface="Cambria Math" panose="02040503050406030204" pitchFamily="18" charset="0"/>
                      </a:rPr>
                      <m:t>𝑛</m:t>
                    </m:r>
                  </m:oMath>
                </a14:m>
                <a:endParaRPr lang="en-US" dirty="0"/>
              </a:p>
              <a:p>
                <a:pPr lvl="1"/>
                <a14:m>
                  <m:oMath xmlns:m="http://schemas.openxmlformats.org/officeDocument/2006/math">
                    <m:r>
                      <a:rPr lang="en-US" b="1" i="0" smtClean="0">
                        <a:latin typeface="Cambria Math" panose="02040503050406030204" pitchFamily="18" charset="0"/>
                      </a:rPr>
                      <m:t>𝛃</m:t>
                    </m:r>
                  </m:oMath>
                </a14:m>
                <a:r>
                  <a:rPr lang="en-US" dirty="0"/>
                  <a:t>: vector of unknown parameters,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dim</m:t>
                        </m:r>
                      </m:fName>
                      <m:e>
                        <m:d>
                          <m:dPr>
                            <m:ctrlPr>
                              <a:rPr lang="en-US" b="0" i="1" smtClean="0">
                                <a:latin typeface="Cambria Math" panose="02040503050406030204" pitchFamily="18" charset="0"/>
                              </a:rPr>
                            </m:ctrlPr>
                          </m:dPr>
                          <m:e>
                            <m:r>
                              <a:rPr lang="en-US" b="1" i="0" smtClean="0">
                                <a:latin typeface="Cambria Math" panose="02040503050406030204" pitchFamily="18" charset="0"/>
                              </a:rPr>
                              <m:t>𝛃</m:t>
                            </m:r>
                          </m:e>
                        </m:d>
                      </m:e>
                    </m:fun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1" i="0" smtClean="0">
                            <a:latin typeface="Cambria Math" panose="02040503050406030204" pitchFamily="18" charset="0"/>
                          </a:rPr>
                          <m:t>𝛃</m:t>
                        </m:r>
                      </m:sub>
                    </m:sSub>
                  </m:oMath>
                </a14:m>
                <a:endParaRPr lang="en-US" baseline="-25000" dirty="0"/>
              </a:p>
              <a:p>
                <a:pPr lvl="1"/>
                <a:endParaRPr lang="en-US" dirty="0"/>
              </a:p>
              <a:p>
                <a:pPr lvl="1"/>
                <a:endParaRPr lang="en-US" dirty="0"/>
              </a:p>
              <a:p>
                <a:pPr lvl="1"/>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r>
                      <a:rPr lang="en-US" b="1" i="0" smtClean="0">
                        <a:latin typeface="Cambria Math" panose="02040503050406030204" pitchFamily="18" charset="0"/>
                      </a:rPr>
                      <m:t>𝐱</m:t>
                    </m:r>
                    <m:r>
                      <a:rPr lang="en-US" b="0" i="1" smtClean="0">
                        <a:latin typeface="Cambria Math" panose="02040503050406030204" pitchFamily="18" charset="0"/>
                      </a:rPr>
                      <m:t>,</m:t>
                    </m:r>
                    <m:r>
                      <a:rPr lang="en-US" b="1" i="0" smtClean="0">
                        <a:latin typeface="Cambria Math" panose="02040503050406030204" pitchFamily="18" charset="0"/>
                      </a:rPr>
                      <m:t>𝛃</m:t>
                    </m:r>
                    <m:r>
                      <a:rPr lang="en-US" b="0" i="1" smtClean="0">
                        <a:latin typeface="Cambria Math" panose="02040503050406030204" pitchFamily="18" charset="0"/>
                      </a:rPr>
                      <m:t>)</m:t>
                    </m:r>
                    <m:r>
                      <a:rPr lang="en-US" i="1" smtClean="0">
                        <a:latin typeface="Cambria Math" panose="02040503050406030204" pitchFamily="18" charset="0"/>
                      </a:rPr>
                      <m:t> </m:t>
                    </m:r>
                  </m:oMath>
                </a14:m>
                <a:r>
                  <a:rPr lang="en-US" dirty="0"/>
                  <a:t>: approximation of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1" i="0" smtClean="0">
                        <a:latin typeface="Cambria Math" panose="02040503050406030204" pitchFamily="18" charset="0"/>
                      </a:rPr>
                      <m:t>𝐱</m:t>
                    </m:r>
                    <m:r>
                      <a:rPr lang="en-US" b="0" i="1" smtClean="0">
                        <a:latin typeface="Cambria Math" panose="02040503050406030204" pitchFamily="18" charset="0"/>
                      </a:rPr>
                      <m:t>)</m:t>
                    </m:r>
                  </m:oMath>
                </a14:m>
                <a:r>
                  <a:rPr lang="en-US" dirty="0"/>
                  <a:t> (response surface)</a:t>
                </a:r>
              </a:p>
              <a:p>
                <a:pPr lvl="1"/>
                <a14:m>
                  <m:oMath xmlns:m="http://schemas.openxmlformats.org/officeDocument/2006/math">
                    <m:r>
                      <a:rPr lang="en-US" i="1">
                        <a:latin typeface="Cambria Math" panose="02040503050406030204" pitchFamily="18" charset="0"/>
                      </a:rPr>
                      <m:t>𝜀</m:t>
                    </m:r>
                  </m:oMath>
                </a14:m>
                <a:r>
                  <a:rPr lang="en-US" dirty="0"/>
                  <a:t>: approximation error</a:t>
                </a:r>
              </a:p>
              <a:p>
                <a:r>
                  <a:rPr lang="en-US" dirty="0"/>
                  <a:t>Goal: </a:t>
                </a:r>
                <a:r>
                  <a:rPr lang="en-US" dirty="0">
                    <a:solidFill>
                      <a:srgbClr val="FF0000"/>
                    </a:solidFill>
                  </a:rPr>
                  <a:t>determine </a:t>
                </a:r>
                <a14:m>
                  <m:oMath xmlns:m="http://schemas.openxmlformats.org/officeDocument/2006/math">
                    <m:r>
                      <a:rPr lang="en-US" b="1" i="0" smtClean="0">
                        <a:solidFill>
                          <a:srgbClr val="FF0000"/>
                        </a:solidFill>
                        <a:latin typeface="Cambria Math" panose="02040503050406030204" pitchFamily="18" charset="0"/>
                      </a:rPr>
                      <m:t>𝛃</m:t>
                    </m:r>
                  </m:oMath>
                </a14:m>
                <a:r>
                  <a:rPr lang="en-US" dirty="0">
                    <a:solidFill>
                      <a:srgbClr val="FF0000"/>
                    </a:solidFill>
                  </a:rPr>
                  <a:t> so that </a:t>
                </a:r>
                <a14:m>
                  <m:oMath xmlns:m="http://schemas.openxmlformats.org/officeDocument/2006/math">
                    <m:r>
                      <a:rPr lang="en-US" b="0" i="1" smtClean="0">
                        <a:solidFill>
                          <a:srgbClr val="FF0000"/>
                        </a:solidFill>
                        <a:latin typeface="Cambria Math" panose="02040503050406030204" pitchFamily="18" charset="0"/>
                      </a:rPr>
                      <m:t>𝜀</m:t>
                    </m:r>
                  </m:oMath>
                </a14:m>
                <a:r>
                  <a:rPr lang="en-US" dirty="0">
                    <a:solidFill>
                      <a:srgbClr val="FF0000"/>
                    </a:solidFill>
                  </a:rPr>
                  <a:t> is minimized</a:t>
                </a:r>
                <a:r>
                  <a:rPr lang="en-US" dirty="0"/>
                  <a:t> </a:t>
                </a:r>
              </a:p>
            </p:txBody>
          </p:sp>
        </mc:Choice>
        <mc:Fallback xmlns="">
          <p:sp>
            <p:nvSpPr>
              <p:cNvPr id="2" name="Text Placeholder 1">
                <a:extLst>
                  <a:ext uri="{FF2B5EF4-FFF2-40B4-BE49-F238E27FC236}">
                    <a16:creationId xmlns:a16="http://schemas.microsoft.com/office/drawing/2014/main" id="{5ACF618E-127C-44A9-BA57-5FC5E7E9A178}"/>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118439F-43B1-4DF2-85D2-2C48FB492E85}"/>
              </a:ext>
            </a:extLst>
          </p:cNvPr>
          <p:cNvSpPr>
            <a:spLocks noGrp="1"/>
          </p:cNvSpPr>
          <p:nvPr>
            <p:ph type="title"/>
          </p:nvPr>
        </p:nvSpPr>
        <p:spPr/>
        <p:txBody>
          <a:bodyPr>
            <a:normAutofit fontScale="90000"/>
          </a:bodyPr>
          <a:lstStyle/>
          <a:p>
            <a:r>
              <a:rPr lang="en-US" dirty="0"/>
              <a:t>Fitting a function with given data</a:t>
            </a:r>
          </a:p>
        </p:txBody>
      </p:sp>
      <p:sp>
        <p:nvSpPr>
          <p:cNvPr id="7" name="TextBox 6">
            <a:extLst>
              <a:ext uri="{FF2B5EF4-FFF2-40B4-BE49-F238E27FC236}">
                <a16:creationId xmlns:a16="http://schemas.microsoft.com/office/drawing/2014/main" id="{4B389910-3E92-4E40-8AAB-C02552BD31ED}"/>
              </a:ext>
            </a:extLst>
          </p:cNvPr>
          <p:cNvSpPr txBox="1"/>
          <p:nvPr/>
        </p:nvSpPr>
        <p:spPr>
          <a:xfrm>
            <a:off x="613339" y="5640141"/>
            <a:ext cx="7755649" cy="830997"/>
          </a:xfrm>
          <a:prstGeom prst="rect">
            <a:avLst/>
          </a:prstGeom>
          <a:noFill/>
        </p:spPr>
        <p:txBody>
          <a:bodyPr wrap="none" rtlCol="0">
            <a:spAutoFit/>
          </a:bodyPr>
          <a:lstStyle/>
          <a:p>
            <a:r>
              <a:rPr lang="en-US" sz="2400" dirty="0"/>
              <a:t>Question: </a:t>
            </a:r>
            <a:r>
              <a:rPr lang="en-US" sz="2400" dirty="0">
                <a:solidFill>
                  <a:srgbClr val="0000CC"/>
                </a:solidFill>
              </a:rPr>
              <a:t>What</a:t>
            </a:r>
            <a:r>
              <a:rPr lang="ko-KR" altLang="en-US" sz="2400" dirty="0">
                <a:solidFill>
                  <a:srgbClr val="0000CC"/>
                </a:solidFill>
              </a:rPr>
              <a:t> </a:t>
            </a:r>
            <a:r>
              <a:rPr lang="en-US" altLang="ko-KR" sz="2400" dirty="0">
                <a:solidFill>
                  <a:srgbClr val="0000CC"/>
                </a:solidFill>
              </a:rPr>
              <a:t>is the form</a:t>
            </a:r>
            <a:r>
              <a:rPr lang="ko-KR" altLang="en-US" sz="2400" dirty="0">
                <a:solidFill>
                  <a:srgbClr val="0000CC"/>
                </a:solidFill>
              </a:rPr>
              <a:t> </a:t>
            </a:r>
            <a:r>
              <a:rPr lang="en-US" altLang="ko-KR" sz="2400" dirty="0">
                <a:solidFill>
                  <a:srgbClr val="0000CC"/>
                </a:solidFill>
              </a:rPr>
              <a:t>of</a:t>
            </a:r>
            <a:r>
              <a:rPr lang="ko-KR" altLang="en-US" sz="2400" dirty="0">
                <a:solidFill>
                  <a:srgbClr val="0000CC"/>
                </a:solidFill>
              </a:rPr>
              <a:t> </a:t>
            </a:r>
            <a:r>
              <a:rPr lang="en-US" altLang="ko-KR" sz="2400" dirty="0">
                <a:solidFill>
                  <a:srgbClr val="0000CC"/>
                </a:solidFill>
              </a:rPr>
              <a:t>approximate function</a:t>
            </a:r>
            <a:r>
              <a:rPr lang="en-US" altLang="ko-KR" sz="2400" dirty="0"/>
              <a:t>?</a:t>
            </a:r>
          </a:p>
          <a:p>
            <a:r>
              <a:rPr lang="en-US" sz="2400" dirty="0"/>
              <a:t>                 </a:t>
            </a:r>
            <a:r>
              <a:rPr lang="en-US" sz="2400" dirty="0">
                <a:solidFill>
                  <a:srgbClr val="0000CC"/>
                </a:solidFill>
              </a:rPr>
              <a:t>What measure is used to minimize the error</a:t>
            </a:r>
            <a:r>
              <a:rPr lang="en-US" sz="2400" dirty="0"/>
              <a:t>?</a:t>
            </a:r>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AB2C4D7E-E4ED-4A27-A811-1E7629F9A541}"/>
                  </a:ext>
                </a:extLst>
              </p:cNvPr>
              <p:cNvSpPr/>
              <p:nvPr/>
            </p:nvSpPr>
            <p:spPr>
              <a:xfrm>
                <a:off x="2704123" y="3047992"/>
                <a:ext cx="2674122" cy="638908"/>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𝑦</m:t>
                      </m:r>
                      <m:d>
                        <m:dPr>
                          <m:ctrlPr>
                            <a:rPr lang="en-US" sz="2400" b="0" i="1" smtClean="0">
                              <a:solidFill>
                                <a:schemeClr val="tx1"/>
                              </a:solidFill>
                              <a:latin typeface="Cambria Math" panose="02040503050406030204" pitchFamily="18" charset="0"/>
                            </a:rPr>
                          </m:ctrlPr>
                        </m:dPr>
                        <m:e>
                          <m:r>
                            <a:rPr lang="en-US" sz="2400" b="1" i="0" smtClean="0">
                              <a:solidFill>
                                <a:schemeClr val="tx1"/>
                              </a:solidFill>
                              <a:latin typeface="Cambria Math" panose="02040503050406030204" pitchFamily="18" charset="0"/>
                            </a:rPr>
                            <m:t>𝐱</m:t>
                          </m:r>
                        </m:e>
                      </m:d>
                      <m:r>
                        <a:rPr lang="en-US" sz="2400" b="0" i="1" smtClean="0">
                          <a:solidFill>
                            <a:schemeClr val="tx1"/>
                          </a:solidFill>
                          <a:latin typeface="Cambria Math" panose="02040503050406030204" pitchFamily="18" charset="0"/>
                        </a:rPr>
                        <m:t>=</m:t>
                      </m:r>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𝑦</m:t>
                          </m:r>
                        </m:e>
                      </m:acc>
                      <m:r>
                        <m:rPr>
                          <m:nor/>
                        </m:rPr>
                        <a:rPr lang="en-US" sz="2400" b="0" i="0" smtClean="0">
                          <a:solidFill>
                            <a:schemeClr val="tx1"/>
                          </a:solidFill>
                          <a:latin typeface="Cambria Math" panose="02040503050406030204" pitchFamily="18" charset="0"/>
                        </a:rPr>
                        <m:t>(</m:t>
                      </m:r>
                      <m:r>
                        <m:rPr>
                          <m:nor/>
                        </m:rPr>
                        <a:rPr lang="en-US" sz="2400" b="1" i="0" smtClean="0">
                          <a:solidFill>
                            <a:schemeClr val="tx1"/>
                          </a:solidFill>
                          <a:latin typeface="Cambria Math" panose="02040503050406030204" pitchFamily="18" charset="0"/>
                        </a:rPr>
                        <m:t>x</m:t>
                      </m:r>
                      <m:r>
                        <a:rPr lang="en-US" sz="2400" b="1"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𝜷</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𝜀</m:t>
                      </m:r>
                    </m:oMath>
                  </m:oMathPara>
                </a14:m>
                <a:endParaRPr lang="en-US" sz="2400" i="1" dirty="0">
                  <a:solidFill>
                    <a:schemeClr val="tx1"/>
                  </a:solidFill>
                </a:endParaRPr>
              </a:p>
            </p:txBody>
          </p:sp>
        </mc:Choice>
        <mc:Fallback xmlns="">
          <p:sp>
            <p:nvSpPr>
              <p:cNvPr id="6" name="Rectangle: Rounded Corners 5">
                <a:extLst>
                  <a:ext uri="{FF2B5EF4-FFF2-40B4-BE49-F238E27FC236}">
                    <a16:creationId xmlns:a16="http://schemas.microsoft.com/office/drawing/2014/main" id="{AB2C4D7E-E4ED-4A27-A811-1E7629F9A541}"/>
                  </a:ext>
                </a:extLst>
              </p:cNvPr>
              <p:cNvSpPr>
                <a:spLocks noRot="1" noChangeAspect="1" noMove="1" noResize="1" noEditPoints="1" noAdjustHandles="1" noChangeArrowheads="1" noChangeShapeType="1" noTextEdit="1"/>
              </p:cNvSpPr>
              <p:nvPr/>
            </p:nvSpPr>
            <p:spPr>
              <a:xfrm>
                <a:off x="2704123" y="3047992"/>
                <a:ext cx="2674122" cy="638908"/>
              </a:xfrm>
              <a:prstGeom prst="roundRect">
                <a:avLst/>
              </a:prstGeom>
              <a:blipFill>
                <a:blip r:embed="rId4"/>
                <a:stretch>
                  <a:fillRect/>
                </a:stretch>
              </a:blipFill>
              <a:ln w="34925">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736418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09E0F70-F3FB-43ED-999D-F2D6A89EAC3C}"/>
                  </a:ext>
                </a:extLst>
              </p:cNvPr>
              <p:cNvSpPr>
                <a:spLocks noGrp="1"/>
              </p:cNvSpPr>
              <p:nvPr>
                <p:ph type="body" sz="quarter" idx="10"/>
              </p:nvPr>
            </p:nvSpPr>
            <p:spPr/>
            <p:txBody>
              <a:bodyPr/>
              <a:lstStyle/>
              <a:p>
                <a:r>
                  <a:rPr lang="en-US" dirty="0"/>
                  <a:t>Assumption: The true function is unknown, but we can </a:t>
                </a:r>
                <a:r>
                  <a:rPr lang="en-US" dirty="0">
                    <a:solidFill>
                      <a:srgbClr val="FF0000"/>
                    </a:solidFill>
                  </a:rPr>
                  <a:t>evaluate it at discrete points</a:t>
                </a:r>
              </a:p>
              <a:p>
                <a:r>
                  <a:rPr lang="en-US" dirty="0"/>
                  <a:t>Perform </a:t>
                </a:r>
                <a14:m>
                  <m:oMath xmlns:m="http://schemas.openxmlformats.org/officeDocument/2006/math">
                    <m:r>
                      <a:rPr lang="en-US" i="1" dirty="0" smtClean="0">
                        <a:latin typeface="Cambria Math" panose="02040503050406030204" pitchFamily="18" charset="0"/>
                      </a:rPr>
                      <m:t>𝑛</m:t>
                    </m:r>
                    <m:r>
                      <a:rPr lang="en-US" i="1" baseline="-25000" dirty="0" err="1">
                        <a:latin typeface="Cambria Math" panose="02040503050406030204" pitchFamily="18" charset="0"/>
                      </a:rPr>
                      <m:t>𝑦</m:t>
                    </m:r>
                  </m:oMath>
                </a14:m>
                <a:r>
                  <a:rPr lang="en-US" dirty="0"/>
                  <a:t> experiments: </a:t>
                </a:r>
                <a14:m>
                  <m:oMath xmlns:m="http://schemas.openxmlformats.org/officeDocument/2006/math">
                    <m:r>
                      <a:rPr lang="en-US" i="1" dirty="0" smtClean="0">
                        <a:latin typeface="Cambria Math" panose="02040503050406030204" pitchFamily="18" charset="0"/>
                      </a:rPr>
                      <m:t>(</m:t>
                    </m:r>
                    <m:r>
                      <a:rPr lang="en-US" b="1" i="1" dirty="0">
                        <a:latin typeface="Cambria Math" panose="02040503050406030204" pitchFamily="18" charset="0"/>
                      </a:rPr>
                      <m:t>𝒙</m:t>
                    </m:r>
                    <m:r>
                      <a:rPr lang="en-US" i="1" baseline="-25000" dirty="0">
                        <a:latin typeface="Cambria Math" panose="02040503050406030204" pitchFamily="18" charset="0"/>
                      </a:rPr>
                      <m:t>𝑖</m:t>
                    </m:r>
                    <m:r>
                      <a:rPr lang="en-US" i="1" dirty="0">
                        <a:latin typeface="Cambria Math" panose="02040503050406030204" pitchFamily="18" charset="0"/>
                      </a:rPr>
                      <m:t>, </m:t>
                    </m:r>
                    <m:r>
                      <a:rPr lang="en-US" i="1" dirty="0" err="1">
                        <a:latin typeface="Cambria Math" panose="02040503050406030204" pitchFamily="18" charset="0"/>
                      </a:rPr>
                      <m:t>𝑦</m:t>
                    </m:r>
                    <m:r>
                      <a:rPr lang="en-US" i="1" baseline="-25000" dirty="0" err="1">
                        <a:latin typeface="Cambria Math" panose="02040503050406030204" pitchFamily="18" charset="0"/>
                      </a:rPr>
                      <m:t>𝑖</m:t>
                    </m:r>
                    <m:r>
                      <a:rPr lang="en-US" i="1" dirty="0">
                        <a:latin typeface="Cambria Math" panose="02040503050406030204" pitchFamily="18" charset="0"/>
                      </a:rPr>
                      <m:t>), </m:t>
                    </m:r>
                    <m:r>
                      <a:rPr lang="en-US" i="1" dirty="0" err="1">
                        <a:latin typeface="Cambria Math" panose="02040503050406030204" pitchFamily="18" charset="0"/>
                      </a:rPr>
                      <m:t>𝑖</m:t>
                    </m:r>
                    <m:r>
                      <a:rPr lang="en-US" i="1" dirty="0">
                        <a:latin typeface="Cambria Math" panose="02040503050406030204" pitchFamily="18" charset="0"/>
                      </a:rPr>
                      <m:t> = 1, …, </m:t>
                    </m:r>
                    <m:r>
                      <a:rPr lang="en-US" i="1" dirty="0" err="1">
                        <a:latin typeface="Cambria Math" panose="02040503050406030204" pitchFamily="18" charset="0"/>
                      </a:rPr>
                      <m:t>𝑛</m:t>
                    </m:r>
                    <m:r>
                      <a:rPr lang="en-US" i="1" baseline="-25000" dirty="0" err="1">
                        <a:latin typeface="Cambria Math" panose="02040503050406030204" pitchFamily="18" charset="0"/>
                      </a:rPr>
                      <m:t>𝑦</m:t>
                    </m:r>
                  </m:oMath>
                </a14:m>
                <a:endParaRPr lang="en-US" i="1" baseline="-25000" dirty="0"/>
              </a:p>
              <a:p>
                <a:endParaRPr lang="en-US" dirty="0"/>
              </a:p>
              <a:p>
                <a:endParaRPr lang="en-US" dirty="0"/>
              </a:p>
              <a:p>
                <a:r>
                  <a:rPr lang="en-US" dirty="0"/>
                  <a:t>We want to find </a:t>
                </a:r>
                <a14:m>
                  <m:oMath xmlns:m="http://schemas.openxmlformats.org/officeDocument/2006/math">
                    <m:r>
                      <a:rPr lang="en-US" b="1" i="1">
                        <a:latin typeface="Cambria Math" panose="02040503050406030204" pitchFamily="18" charset="0"/>
                      </a:rPr>
                      <m:t>𝜷</m:t>
                    </m:r>
                  </m:oMath>
                </a14:m>
                <a:r>
                  <a:rPr lang="en-US" dirty="0"/>
                  <a:t> that will best fit the experiment data</a:t>
                </a:r>
              </a:p>
              <a:p>
                <a:r>
                  <a:rPr lang="en-US" dirty="0"/>
                  <a:t>Ex) linear polynomials: </a:t>
                </a:r>
              </a:p>
              <a:p>
                <a:r>
                  <a:rPr lang="en-US" dirty="0"/>
                  <a:t>Ex) rational function:</a:t>
                </a:r>
              </a:p>
              <a:p>
                <a:endParaRPr lang="en-US" dirty="0"/>
              </a:p>
            </p:txBody>
          </p:sp>
        </mc:Choice>
        <mc:Fallback xmlns="">
          <p:sp>
            <p:nvSpPr>
              <p:cNvPr id="2" name="Text Placeholder 1">
                <a:extLst>
                  <a:ext uri="{FF2B5EF4-FFF2-40B4-BE49-F238E27FC236}">
                    <a16:creationId xmlns:a16="http://schemas.microsoft.com/office/drawing/2014/main" id="{A09E0F70-F3FB-43ED-999D-F2D6A89EAC3C}"/>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897D26CD-4FBE-44A0-9F8B-14380C384800}"/>
                  </a:ext>
                </a:extLst>
              </p:cNvPr>
              <p:cNvSpPr>
                <a:spLocks noGrp="1"/>
              </p:cNvSpPr>
              <p:nvPr>
                <p:ph type="title"/>
              </p:nvPr>
            </p:nvSpPr>
            <p:spPr/>
            <p:txBody>
              <a:bodyPr>
                <a:normAutofit fontScale="90000"/>
              </a:bodyPr>
              <a:lstStyle/>
              <a:p>
                <a:r>
                  <a:rPr lang="en-US" dirty="0"/>
                  <a:t>How to determine </a:t>
                </a:r>
                <a14:m>
                  <m:oMath xmlns:m="http://schemas.openxmlformats.org/officeDocument/2006/math">
                    <m:r>
                      <a:rPr lang="en-US" b="1" i="0" smtClean="0">
                        <a:latin typeface="Cambria Math" panose="02040503050406030204" pitchFamily="18" charset="0"/>
                      </a:rPr>
                      <m:t>𝛃</m:t>
                    </m:r>
                  </m:oMath>
                </a14:m>
                <a:r>
                  <a:rPr lang="en-US" dirty="0"/>
                  <a:t>?</a:t>
                </a:r>
              </a:p>
            </p:txBody>
          </p:sp>
        </mc:Choice>
        <mc:Fallback xmlns="">
          <p:sp>
            <p:nvSpPr>
              <p:cNvPr id="3" name="Title 2">
                <a:extLst>
                  <a:ext uri="{FF2B5EF4-FFF2-40B4-BE49-F238E27FC236}">
                    <a16:creationId xmlns:a16="http://schemas.microsoft.com/office/drawing/2014/main" id="{897D26CD-4FBE-44A0-9F8B-14380C384800}"/>
                  </a:ext>
                </a:extLst>
              </p:cNvPr>
              <p:cNvSpPr>
                <a:spLocks noGrp="1" noRot="1" noChangeAspect="1" noMove="1" noResize="1" noEditPoints="1" noAdjustHandles="1" noChangeArrowheads="1" noChangeShapeType="1" noTextEdit="1"/>
              </p:cNvSpPr>
              <p:nvPr>
                <p:ph type="title"/>
              </p:nvPr>
            </p:nvSpPr>
            <p:spPr>
              <a:blipFill>
                <a:blip r:embed="rId3"/>
                <a:stretch>
                  <a:fillRect l="-868" t="-14493" b="-275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7CB3DADB-C26C-4B51-BCED-527707D63AD5}"/>
                  </a:ext>
                </a:extLst>
              </p:cNvPr>
              <p:cNvSpPr/>
              <p:nvPr/>
            </p:nvSpPr>
            <p:spPr>
              <a:xfrm>
                <a:off x="1846953" y="2378440"/>
                <a:ext cx="4829152" cy="638908"/>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𝑦</m:t>
                          </m:r>
                        </m:e>
                      </m:acc>
                      <m:d>
                        <m:dPr>
                          <m:ctrlPr>
                            <a:rPr lang="en-US" sz="2400" b="0" i="1" smtClean="0">
                              <a:solidFill>
                                <a:schemeClr val="tx1"/>
                              </a:solidFill>
                              <a:latin typeface="Cambria Math" panose="02040503050406030204" pitchFamily="18" charset="0"/>
                            </a:rPr>
                          </m:ctrlPr>
                        </m:dPr>
                        <m:e>
                          <m:sSub>
                            <m:sSubPr>
                              <m:ctrlPr>
                                <a:rPr lang="en-US" sz="2400" b="0" i="1" smtClean="0">
                                  <a:solidFill>
                                    <a:schemeClr val="tx1"/>
                                  </a:solidFill>
                                  <a:latin typeface="Cambria Math" panose="02040503050406030204" pitchFamily="18" charset="0"/>
                                </a:rPr>
                              </m:ctrlPr>
                            </m:sSubPr>
                            <m:e>
                              <m:r>
                                <a:rPr lang="en-US" sz="2400" b="1" i="0" smtClean="0">
                                  <a:solidFill>
                                    <a:schemeClr val="tx1"/>
                                  </a:solidFill>
                                  <a:latin typeface="Cambria Math" panose="02040503050406030204" pitchFamily="18" charset="0"/>
                                </a:rPr>
                                <m:t>𝐱</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𝜷</m:t>
                          </m:r>
                        </m:e>
                      </m:d>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𝜖</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𝑖</m:t>
                      </m:r>
                      <m:r>
                        <a:rPr lang="en-US" sz="2400" b="0" i="1" smtClean="0">
                          <a:solidFill>
                            <a:schemeClr val="tx1"/>
                          </a:solidFill>
                          <a:latin typeface="Cambria Math" panose="02040503050406030204" pitchFamily="18" charset="0"/>
                        </a:rPr>
                        <m:t>=1,⋯, </m:t>
                      </m:r>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𝑛</m:t>
                          </m:r>
                        </m:e>
                        <m:sub>
                          <m:r>
                            <a:rPr lang="en-US" sz="2400" b="0" i="1" smtClean="0">
                              <a:solidFill>
                                <a:schemeClr val="tx1"/>
                              </a:solidFill>
                              <a:latin typeface="Cambria Math" panose="02040503050406030204" pitchFamily="18" charset="0"/>
                              <a:ea typeface="Cambria Math" panose="02040503050406030204" pitchFamily="18" charset="0"/>
                            </a:rPr>
                            <m:t>𝑦</m:t>
                          </m:r>
                        </m:sub>
                      </m:sSub>
                    </m:oMath>
                  </m:oMathPara>
                </a14:m>
                <a:endParaRPr lang="en-US" sz="2400" i="1" dirty="0">
                  <a:solidFill>
                    <a:schemeClr val="tx1"/>
                  </a:solidFill>
                </a:endParaRPr>
              </a:p>
            </p:txBody>
          </p:sp>
        </mc:Choice>
        <mc:Fallback xmlns="">
          <p:sp>
            <p:nvSpPr>
              <p:cNvPr id="8" name="Rectangle: Rounded Corners 7">
                <a:extLst>
                  <a:ext uri="{FF2B5EF4-FFF2-40B4-BE49-F238E27FC236}">
                    <a16:creationId xmlns:a16="http://schemas.microsoft.com/office/drawing/2014/main" id="{7CB3DADB-C26C-4B51-BCED-527707D63AD5}"/>
                  </a:ext>
                </a:extLst>
              </p:cNvPr>
              <p:cNvSpPr>
                <a:spLocks noRot="1" noChangeAspect="1" noMove="1" noResize="1" noEditPoints="1" noAdjustHandles="1" noChangeArrowheads="1" noChangeShapeType="1" noTextEdit="1"/>
              </p:cNvSpPr>
              <p:nvPr/>
            </p:nvSpPr>
            <p:spPr>
              <a:xfrm>
                <a:off x="1846953" y="2378440"/>
                <a:ext cx="4829152" cy="638908"/>
              </a:xfrm>
              <a:prstGeom prst="roundRect">
                <a:avLst/>
              </a:prstGeom>
              <a:blipFill>
                <a:blip r:embed="rId4"/>
                <a:stretch>
                  <a:fillRect/>
                </a:stretch>
              </a:blipFill>
              <a:ln w="34925">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68351DE-2454-F463-21EC-3166B3172601}"/>
                  </a:ext>
                </a:extLst>
              </p:cNvPr>
              <p:cNvSpPr txBox="1"/>
              <p:nvPr/>
            </p:nvSpPr>
            <p:spPr>
              <a:xfrm>
                <a:off x="3825815" y="3909793"/>
                <a:ext cx="21324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i="1">
                              <a:latin typeface="Cambria Math" panose="02040503050406030204" pitchFamily="18" charset="0"/>
                            </a:rPr>
                            <m:t>𝑦</m:t>
                          </m:r>
                        </m:e>
                      </m:acc>
                      <m:d>
                        <m:dPr>
                          <m:ctrlPr>
                            <a:rPr lang="en-US" sz="2000" i="1">
                              <a:latin typeface="Cambria Math" panose="02040503050406030204" pitchFamily="18" charset="0"/>
                            </a:rPr>
                          </m:ctrlPr>
                        </m:dPr>
                        <m:e>
                          <m:r>
                            <a:rPr lang="en-US" sz="2000" b="1">
                              <a:latin typeface="Cambria Math" panose="02040503050406030204" pitchFamily="18" charset="0"/>
                            </a:rPr>
                            <m:t>𝐱</m:t>
                          </m:r>
                          <m:r>
                            <a:rPr lang="en-US" sz="2000" i="1">
                              <a:latin typeface="Cambria Math" panose="02040503050406030204" pitchFamily="18" charset="0"/>
                            </a:rPr>
                            <m:t>,</m:t>
                          </m:r>
                          <m:r>
                            <a:rPr lang="en-US" sz="2000" b="1" i="1">
                              <a:latin typeface="Cambria Math" panose="02040503050406030204" pitchFamily="18" charset="0"/>
                            </a:rPr>
                            <m:t>𝜷</m:t>
                          </m:r>
                        </m:e>
                      </m:d>
                      <m:r>
                        <a:rPr lang="en-US" sz="2000" b="0" i="0"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𝑥</m:t>
                      </m:r>
                    </m:oMath>
                  </m:oMathPara>
                </a14:m>
                <a:endParaRPr lang="en-US" sz="2000" dirty="0"/>
              </a:p>
            </p:txBody>
          </p:sp>
        </mc:Choice>
        <mc:Fallback xmlns="">
          <p:sp>
            <p:nvSpPr>
              <p:cNvPr id="4" name="TextBox 3">
                <a:extLst>
                  <a:ext uri="{FF2B5EF4-FFF2-40B4-BE49-F238E27FC236}">
                    <a16:creationId xmlns:a16="http://schemas.microsoft.com/office/drawing/2014/main" id="{A68351DE-2454-F463-21EC-3166B3172601}"/>
                  </a:ext>
                </a:extLst>
              </p:cNvPr>
              <p:cNvSpPr txBox="1">
                <a:spLocks noRot="1" noChangeAspect="1" noMove="1" noResize="1" noEditPoints="1" noAdjustHandles="1" noChangeArrowheads="1" noChangeShapeType="1" noTextEdit="1"/>
              </p:cNvSpPr>
              <p:nvPr/>
            </p:nvSpPr>
            <p:spPr>
              <a:xfrm>
                <a:off x="3825815" y="3909793"/>
                <a:ext cx="2132443" cy="307777"/>
              </a:xfrm>
              <a:prstGeom prst="rect">
                <a:avLst/>
              </a:prstGeom>
              <a:blipFill>
                <a:blip r:embed="rId5"/>
                <a:stretch>
                  <a:fillRect l="-2292" t="-21569" r="-57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8CBCF5F-1298-6CE4-3752-91088E3290C7}"/>
                  </a:ext>
                </a:extLst>
              </p:cNvPr>
              <p:cNvSpPr txBox="1"/>
              <p:nvPr/>
            </p:nvSpPr>
            <p:spPr>
              <a:xfrm>
                <a:off x="3825815" y="4366176"/>
                <a:ext cx="1879554" cy="636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i="1">
                              <a:latin typeface="Cambria Math" panose="02040503050406030204" pitchFamily="18" charset="0"/>
                            </a:rPr>
                            <m:t>𝑦</m:t>
                          </m:r>
                        </m:e>
                      </m:acc>
                      <m:d>
                        <m:dPr>
                          <m:ctrlPr>
                            <a:rPr lang="en-US" sz="2000" i="1">
                              <a:latin typeface="Cambria Math" panose="02040503050406030204" pitchFamily="18" charset="0"/>
                            </a:rPr>
                          </m:ctrlPr>
                        </m:dPr>
                        <m:e>
                          <m:r>
                            <a:rPr lang="en-US" sz="2000" b="1">
                              <a:latin typeface="Cambria Math" panose="02040503050406030204" pitchFamily="18" charset="0"/>
                            </a:rPr>
                            <m:t>𝐱</m:t>
                          </m:r>
                          <m:r>
                            <a:rPr lang="en-US" sz="2000" i="1">
                              <a:latin typeface="Cambria Math" panose="02040503050406030204" pitchFamily="18" charset="0"/>
                            </a:rPr>
                            <m:t>,</m:t>
                          </m:r>
                          <m:r>
                            <a:rPr lang="en-US" sz="2000" b="1" i="1">
                              <a:latin typeface="Cambria Math" panose="02040503050406030204" pitchFamily="18" charset="0"/>
                            </a:rPr>
                            <m:t>𝜷</m:t>
                          </m:r>
                        </m:e>
                      </m:d>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1</m:t>
                              </m:r>
                            </m:sub>
                          </m:sSub>
                        </m:num>
                        <m:den>
                          <m:r>
                            <a:rPr lang="en-US" sz="2000" b="0" i="1" smtClean="0">
                              <a:latin typeface="Cambria Math" panose="02040503050406030204" pitchFamily="18" charset="0"/>
                            </a:rPr>
                            <m:t>𝑥</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2</m:t>
                              </m:r>
                            </m:sub>
                          </m:sSub>
                        </m:den>
                      </m:f>
                    </m:oMath>
                  </m:oMathPara>
                </a14:m>
                <a:endParaRPr lang="en-US" sz="2000" dirty="0"/>
              </a:p>
            </p:txBody>
          </p:sp>
        </mc:Choice>
        <mc:Fallback xmlns="">
          <p:sp>
            <p:nvSpPr>
              <p:cNvPr id="5" name="TextBox 4">
                <a:extLst>
                  <a:ext uri="{FF2B5EF4-FFF2-40B4-BE49-F238E27FC236}">
                    <a16:creationId xmlns:a16="http://schemas.microsoft.com/office/drawing/2014/main" id="{F8CBCF5F-1298-6CE4-3752-91088E3290C7}"/>
                  </a:ext>
                </a:extLst>
              </p:cNvPr>
              <p:cNvSpPr txBox="1">
                <a:spLocks noRot="1" noChangeAspect="1" noMove="1" noResize="1" noEditPoints="1" noAdjustHandles="1" noChangeArrowheads="1" noChangeShapeType="1" noTextEdit="1"/>
              </p:cNvSpPr>
              <p:nvPr/>
            </p:nvSpPr>
            <p:spPr>
              <a:xfrm>
                <a:off x="3825815" y="4366176"/>
                <a:ext cx="1879554" cy="63632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64606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7365E27-9DEA-407E-B58F-584023EEDBA8}"/>
                  </a:ext>
                </a:extLst>
              </p:cNvPr>
              <p:cNvSpPr>
                <a:spLocks noGrp="1"/>
              </p:cNvSpPr>
              <p:nvPr>
                <p:ph type="body" sz="quarter" idx="10"/>
              </p:nvPr>
            </p:nvSpPr>
            <p:spPr/>
            <p:txBody>
              <a:bodyPr/>
              <a:lstStyle/>
              <a:p>
                <a:r>
                  <a:rPr lang="en-US" dirty="0"/>
                  <a:t>Finding </a:t>
                </a:r>
                <a14:m>
                  <m:oMath xmlns:m="http://schemas.openxmlformats.org/officeDocument/2006/math">
                    <m:r>
                      <a:rPr lang="en-US" sz="2400" b="1" i="1" smtClean="0">
                        <a:solidFill>
                          <a:schemeClr val="tx1"/>
                        </a:solidFill>
                        <a:latin typeface="Cambria Math" panose="02040503050406030204" pitchFamily="18" charset="0"/>
                      </a:rPr>
                      <m:t>𝜷</m:t>
                    </m:r>
                  </m:oMath>
                </a14:m>
                <a:r>
                  <a:rPr lang="en-US" dirty="0"/>
                  <a:t> to best fit the data (minimize regression error)</a:t>
                </a:r>
              </a:p>
              <a:p>
                <a:r>
                  <a:rPr lang="en-US" dirty="0"/>
                  <a:t>Need to define the regression error first</a:t>
                </a:r>
              </a:p>
              <a:p>
                <a:pPr lvl="1"/>
                <a:r>
                  <a:rPr lang="en-US" dirty="0"/>
                  <a:t>Root-mean-squared (RMS) error</a:t>
                </a:r>
              </a:p>
              <a:p>
                <a:pPr lvl="1"/>
                <a:endParaRPr lang="en-US" dirty="0"/>
              </a:p>
              <a:p>
                <a:pPr lvl="1"/>
                <a:endParaRPr lang="en-US" dirty="0"/>
              </a:p>
              <a:p>
                <a:pPr lvl="1"/>
                <a:r>
                  <a:rPr lang="en-US" dirty="0"/>
                  <a:t>Average error</a:t>
                </a:r>
              </a:p>
              <a:p>
                <a:pPr lvl="1"/>
                <a:endParaRPr lang="en-US" dirty="0"/>
              </a:p>
              <a:p>
                <a:pPr lvl="1"/>
                <a:endParaRPr lang="en-US" dirty="0"/>
              </a:p>
              <a:p>
                <a:pPr lvl="1"/>
                <a:r>
                  <a:rPr lang="en-US" dirty="0"/>
                  <a:t>Maximum error</a:t>
                </a:r>
              </a:p>
            </p:txBody>
          </p:sp>
        </mc:Choice>
        <mc:Fallback xmlns="">
          <p:sp>
            <p:nvSpPr>
              <p:cNvPr id="2" name="Text Placeholder 1">
                <a:extLst>
                  <a:ext uri="{FF2B5EF4-FFF2-40B4-BE49-F238E27FC236}">
                    <a16:creationId xmlns:a16="http://schemas.microsoft.com/office/drawing/2014/main" id="{B7365E27-9DEA-407E-B58F-584023EEDBA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12" name="Rectangle: Rounded Corners 11">
            <a:extLst>
              <a:ext uri="{FF2B5EF4-FFF2-40B4-BE49-F238E27FC236}">
                <a16:creationId xmlns:a16="http://schemas.microsoft.com/office/drawing/2014/main" id="{8E7EE48E-C250-4BC8-8F1B-B91B5856FFCA}"/>
              </a:ext>
            </a:extLst>
          </p:cNvPr>
          <p:cNvSpPr/>
          <p:nvPr/>
        </p:nvSpPr>
        <p:spPr>
          <a:xfrm>
            <a:off x="2782336" y="5268255"/>
            <a:ext cx="3524738" cy="711200"/>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6F379E2-3E68-472F-96B9-EA249937AD51}"/>
              </a:ext>
            </a:extLst>
          </p:cNvPr>
          <p:cNvSpPr/>
          <p:nvPr/>
        </p:nvSpPr>
        <p:spPr>
          <a:xfrm>
            <a:off x="2782336" y="3828852"/>
            <a:ext cx="3524738" cy="966014"/>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79AD227-DF01-4CA8-8C11-FA2EF71F7E03}"/>
              </a:ext>
            </a:extLst>
          </p:cNvPr>
          <p:cNvSpPr/>
          <p:nvPr/>
        </p:nvSpPr>
        <p:spPr>
          <a:xfrm>
            <a:off x="2726652" y="2274187"/>
            <a:ext cx="3524738" cy="1274949"/>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557C04F-19BB-46F0-B81F-8EEAE1CE1001}"/>
              </a:ext>
            </a:extLst>
          </p:cNvPr>
          <p:cNvSpPr>
            <a:spLocks noGrp="1"/>
          </p:cNvSpPr>
          <p:nvPr>
            <p:ph type="title"/>
          </p:nvPr>
        </p:nvSpPr>
        <p:spPr/>
        <p:txBody>
          <a:bodyPr>
            <a:normAutofit fontScale="90000"/>
          </a:bodyPr>
          <a:lstStyle/>
          <a:p>
            <a:r>
              <a:rPr lang="en-US" dirty="0"/>
              <a:t>Measures of Errors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30C7C47-EDC9-48BE-8FA0-BE9DF6DB7EF9}"/>
                  </a:ext>
                </a:extLst>
              </p:cNvPr>
              <p:cNvSpPr txBox="1"/>
              <p:nvPr/>
            </p:nvSpPr>
            <p:spPr>
              <a:xfrm>
                <a:off x="7553518" y="2731777"/>
                <a:ext cx="1090363" cy="400110"/>
              </a:xfrm>
              <a:prstGeom prst="rect">
                <a:avLst/>
              </a:prstGeom>
              <a:noFill/>
            </p:spPr>
            <p:txBody>
              <a:bodyPr wrap="none" rtlCol="0">
                <a:spAutoFit/>
              </a:bodyPr>
              <a:lstStyle/>
              <a:p>
                <a14:m>
                  <m:oMath xmlns:m="http://schemas.openxmlformats.org/officeDocument/2006/math">
                    <m:r>
                      <a:rPr lang="en-US" sz="2000" i="1" dirty="0" smtClean="0">
                        <a:solidFill>
                          <a:srgbClr val="0000FF"/>
                        </a:solidFill>
                        <a:latin typeface="Cambria Math" panose="02040503050406030204" pitchFamily="18" charset="0"/>
                      </a:rPr>
                      <m:t>𝐿</m:t>
                    </m:r>
                    <m:r>
                      <a:rPr lang="en-US" sz="2000" i="1" baseline="-25000" dirty="0">
                        <a:solidFill>
                          <a:srgbClr val="0000FF"/>
                        </a:solidFill>
                        <a:latin typeface="Cambria Math" panose="02040503050406030204" pitchFamily="18" charset="0"/>
                      </a:rPr>
                      <m:t>2</m:t>
                    </m:r>
                  </m:oMath>
                </a14:m>
                <a:r>
                  <a:rPr lang="en-US" sz="2000" dirty="0">
                    <a:solidFill>
                      <a:srgbClr val="0000FF"/>
                    </a:solidFill>
                  </a:rPr>
                  <a:t>-norm</a:t>
                </a:r>
              </a:p>
            </p:txBody>
          </p:sp>
        </mc:Choice>
        <mc:Fallback xmlns="">
          <p:sp>
            <p:nvSpPr>
              <p:cNvPr id="7" name="TextBox 6">
                <a:extLst>
                  <a:ext uri="{FF2B5EF4-FFF2-40B4-BE49-F238E27FC236}">
                    <a16:creationId xmlns:a16="http://schemas.microsoft.com/office/drawing/2014/main" id="{830C7C47-EDC9-48BE-8FA0-BE9DF6DB7EF9}"/>
                  </a:ext>
                </a:extLst>
              </p:cNvPr>
              <p:cNvSpPr txBox="1">
                <a:spLocks noRot="1" noChangeAspect="1" noMove="1" noResize="1" noEditPoints="1" noAdjustHandles="1" noChangeArrowheads="1" noChangeShapeType="1" noTextEdit="1"/>
              </p:cNvSpPr>
              <p:nvPr/>
            </p:nvSpPr>
            <p:spPr>
              <a:xfrm>
                <a:off x="7553518" y="2731777"/>
                <a:ext cx="1090363" cy="400110"/>
              </a:xfrm>
              <a:prstGeom prst="rect">
                <a:avLst/>
              </a:prstGeom>
              <a:blipFill>
                <a:blip r:embed="rId3"/>
                <a:stretch>
                  <a:fillRect t="-6061" r="-5587"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13A509D-F320-4AA9-8F53-C08CF271F3CD}"/>
                  </a:ext>
                </a:extLst>
              </p:cNvPr>
              <p:cNvSpPr txBox="1"/>
              <p:nvPr/>
            </p:nvSpPr>
            <p:spPr>
              <a:xfrm>
                <a:off x="7553518" y="4048895"/>
                <a:ext cx="1090363" cy="400110"/>
              </a:xfrm>
              <a:prstGeom prst="rect">
                <a:avLst/>
              </a:prstGeom>
              <a:noFill/>
            </p:spPr>
            <p:txBody>
              <a:bodyPr wrap="none" rtlCol="0">
                <a:spAutoFit/>
              </a:bodyPr>
              <a:lstStyle/>
              <a:p>
                <a14:m>
                  <m:oMath xmlns:m="http://schemas.openxmlformats.org/officeDocument/2006/math">
                    <m:r>
                      <a:rPr lang="en-US" sz="2000" i="1" dirty="0" smtClean="0">
                        <a:solidFill>
                          <a:srgbClr val="0000FF"/>
                        </a:solidFill>
                        <a:latin typeface="Cambria Math" panose="02040503050406030204" pitchFamily="18" charset="0"/>
                      </a:rPr>
                      <m:t>𝐿</m:t>
                    </m:r>
                    <m:r>
                      <a:rPr lang="en-US" sz="2000" i="1" baseline="-25000" dirty="0">
                        <a:solidFill>
                          <a:srgbClr val="0000FF"/>
                        </a:solidFill>
                        <a:latin typeface="Cambria Math" panose="02040503050406030204" pitchFamily="18" charset="0"/>
                      </a:rPr>
                      <m:t>1</m:t>
                    </m:r>
                  </m:oMath>
                </a14:m>
                <a:r>
                  <a:rPr lang="en-US" sz="2000" dirty="0">
                    <a:solidFill>
                      <a:srgbClr val="0000FF"/>
                    </a:solidFill>
                  </a:rPr>
                  <a:t>-norm</a:t>
                </a:r>
              </a:p>
            </p:txBody>
          </p:sp>
        </mc:Choice>
        <mc:Fallback xmlns="">
          <p:sp>
            <p:nvSpPr>
              <p:cNvPr id="8" name="TextBox 7">
                <a:extLst>
                  <a:ext uri="{FF2B5EF4-FFF2-40B4-BE49-F238E27FC236}">
                    <a16:creationId xmlns:a16="http://schemas.microsoft.com/office/drawing/2014/main" id="{813A509D-F320-4AA9-8F53-C08CF271F3CD}"/>
                  </a:ext>
                </a:extLst>
              </p:cNvPr>
              <p:cNvSpPr txBox="1">
                <a:spLocks noRot="1" noChangeAspect="1" noMove="1" noResize="1" noEditPoints="1" noAdjustHandles="1" noChangeArrowheads="1" noChangeShapeType="1" noTextEdit="1"/>
              </p:cNvSpPr>
              <p:nvPr/>
            </p:nvSpPr>
            <p:spPr>
              <a:xfrm>
                <a:off x="7553518" y="4048895"/>
                <a:ext cx="1090363" cy="400110"/>
              </a:xfrm>
              <a:prstGeom prst="rect">
                <a:avLst/>
              </a:prstGeom>
              <a:blipFill>
                <a:blip r:embed="rId4"/>
                <a:stretch>
                  <a:fillRect t="-6061" r="-5587"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108A50C-FFB9-4439-A846-125C6BCCE960}"/>
                  </a:ext>
                </a:extLst>
              </p:cNvPr>
              <p:cNvSpPr txBox="1"/>
              <p:nvPr/>
            </p:nvSpPr>
            <p:spPr>
              <a:xfrm>
                <a:off x="7539892" y="5414808"/>
                <a:ext cx="1140056" cy="400110"/>
              </a:xfrm>
              <a:prstGeom prst="rect">
                <a:avLst/>
              </a:prstGeom>
              <a:noFill/>
            </p:spPr>
            <p:txBody>
              <a:bodyPr wrap="none" rtlCol="0">
                <a:spAutoFit/>
              </a:bodyPr>
              <a:lstStyle/>
              <a:p>
                <a14:m>
                  <m:oMath xmlns:m="http://schemas.openxmlformats.org/officeDocument/2006/math">
                    <m:r>
                      <a:rPr lang="en-US" sz="2000" i="1" dirty="0" smtClean="0">
                        <a:solidFill>
                          <a:srgbClr val="0000FF"/>
                        </a:solidFill>
                        <a:latin typeface="Cambria Math" panose="02040503050406030204" pitchFamily="18" charset="0"/>
                      </a:rPr>
                      <m:t>𝐿</m:t>
                    </m:r>
                    <m:r>
                      <a:rPr lang="en-US" sz="2000" i="1" baseline="-25000" dirty="0">
                        <a:solidFill>
                          <a:srgbClr val="0000FF"/>
                        </a:solidFill>
                        <a:latin typeface="Cambria Math" panose="02040503050406030204" pitchFamily="18" charset="0"/>
                      </a:rPr>
                      <m:t>∞</m:t>
                    </m:r>
                  </m:oMath>
                </a14:m>
                <a:r>
                  <a:rPr lang="en-US" sz="2000" dirty="0">
                    <a:solidFill>
                      <a:srgbClr val="0000FF"/>
                    </a:solidFill>
                  </a:rPr>
                  <a:t>-norm</a:t>
                </a:r>
              </a:p>
            </p:txBody>
          </p:sp>
        </mc:Choice>
        <mc:Fallback xmlns="">
          <p:sp>
            <p:nvSpPr>
              <p:cNvPr id="9" name="TextBox 8">
                <a:extLst>
                  <a:ext uri="{FF2B5EF4-FFF2-40B4-BE49-F238E27FC236}">
                    <a16:creationId xmlns:a16="http://schemas.microsoft.com/office/drawing/2014/main" id="{8108A50C-FFB9-4439-A846-125C6BCCE960}"/>
                  </a:ext>
                </a:extLst>
              </p:cNvPr>
              <p:cNvSpPr txBox="1">
                <a:spLocks noRot="1" noChangeAspect="1" noMove="1" noResize="1" noEditPoints="1" noAdjustHandles="1" noChangeArrowheads="1" noChangeShapeType="1" noTextEdit="1"/>
              </p:cNvSpPr>
              <p:nvPr/>
            </p:nvSpPr>
            <p:spPr>
              <a:xfrm>
                <a:off x="7539892" y="5414808"/>
                <a:ext cx="1140056" cy="400110"/>
              </a:xfrm>
              <a:prstGeom prst="rect">
                <a:avLst/>
              </a:prstGeom>
              <a:blipFill>
                <a:blip r:embed="rId5"/>
                <a:stretch>
                  <a:fillRect t="-6061" r="-4813"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C3AEF4A-08E4-FC67-DD7F-313643E6523D}"/>
                  </a:ext>
                </a:extLst>
              </p:cNvPr>
              <p:cNvSpPr txBox="1"/>
              <p:nvPr/>
            </p:nvSpPr>
            <p:spPr>
              <a:xfrm>
                <a:off x="2782336" y="2274188"/>
                <a:ext cx="3429465" cy="11973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m:rPr>
                              <m:sty m:val="p"/>
                            </m:rPr>
                            <a:rPr lang="en-US" sz="2000" b="0" i="0" smtClean="0">
                              <a:latin typeface="Cambria Math" panose="02040503050406030204" pitchFamily="18" charset="0"/>
                            </a:rPr>
                            <m:t>rms</m:t>
                          </m:r>
                        </m:sub>
                      </m:sSub>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𝑦</m:t>
                                  </m:r>
                                </m:sub>
                              </m:sSub>
                            </m:den>
                          </m:f>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p>
                            <m:e>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a:latin typeface="Cambria Math" panose="02040503050406030204" pitchFamily="18" charset="0"/>
                                                </a:rPr>
                                                <m:t>𝐱</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b="1" i="1">
                                              <a:latin typeface="Cambria Math" panose="02040503050406030204" pitchFamily="18" charset="0"/>
                                            </a:rPr>
                                            <m:t>𝜷</m:t>
                                          </m:r>
                                        </m:e>
                                      </m:d>
                                    </m:e>
                                  </m:d>
                                </m:e>
                                <m:sup>
                                  <m:r>
                                    <a:rPr lang="en-US" sz="2000" i="1">
                                      <a:latin typeface="Cambria Math" panose="02040503050406030204" pitchFamily="18" charset="0"/>
                                    </a:rPr>
                                    <m:t>2</m:t>
                                  </m:r>
                                </m:sup>
                              </m:sSup>
                            </m:e>
                          </m:nary>
                        </m:e>
                      </m:rad>
                    </m:oMath>
                  </m:oMathPara>
                </a14:m>
                <a:endParaRPr lang="en-US" sz="2000" dirty="0"/>
              </a:p>
            </p:txBody>
          </p:sp>
        </mc:Choice>
        <mc:Fallback xmlns="">
          <p:sp>
            <p:nvSpPr>
              <p:cNvPr id="13" name="TextBox 12">
                <a:extLst>
                  <a:ext uri="{FF2B5EF4-FFF2-40B4-BE49-F238E27FC236}">
                    <a16:creationId xmlns:a16="http://schemas.microsoft.com/office/drawing/2014/main" id="{CC3AEF4A-08E4-FC67-DD7F-313643E6523D}"/>
                  </a:ext>
                </a:extLst>
              </p:cNvPr>
              <p:cNvSpPr txBox="1">
                <a:spLocks noRot="1" noChangeAspect="1" noMove="1" noResize="1" noEditPoints="1" noAdjustHandles="1" noChangeArrowheads="1" noChangeShapeType="1" noTextEdit="1"/>
              </p:cNvSpPr>
              <p:nvPr/>
            </p:nvSpPr>
            <p:spPr>
              <a:xfrm>
                <a:off x="2782336" y="2274188"/>
                <a:ext cx="3429465" cy="119737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520F6E5-1AB8-C8C4-5B48-43B26E8454B2}"/>
                  </a:ext>
                </a:extLst>
              </p:cNvPr>
              <p:cNvSpPr txBox="1"/>
              <p:nvPr/>
            </p:nvSpPr>
            <p:spPr>
              <a:xfrm>
                <a:off x="2831166" y="3870819"/>
                <a:ext cx="2954720" cy="8649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m:rPr>
                              <m:sty m:val="p"/>
                            </m:rPr>
                            <a:rPr lang="en-US" sz="2000" b="0" i="0" smtClean="0">
                              <a:latin typeface="Cambria Math" panose="02040503050406030204" pitchFamily="18" charset="0"/>
                            </a:rPr>
                            <m:t>av</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den>
                      </m:f>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p>
                        <m:e>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a:latin typeface="Cambria Math" panose="02040503050406030204" pitchFamily="18" charset="0"/>
                                        </a:rPr>
                                        <m:t>𝐱</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b="1" i="1">
                                      <a:latin typeface="Cambria Math" panose="02040503050406030204" pitchFamily="18" charset="0"/>
                                    </a:rPr>
                                    <m:t>𝜷</m:t>
                                  </m:r>
                                </m:e>
                              </m:d>
                            </m:e>
                          </m:d>
                        </m:e>
                      </m:nary>
                    </m:oMath>
                  </m:oMathPara>
                </a14:m>
                <a:endParaRPr lang="en-US" sz="2000" dirty="0"/>
              </a:p>
            </p:txBody>
          </p:sp>
        </mc:Choice>
        <mc:Fallback xmlns="">
          <p:sp>
            <p:nvSpPr>
              <p:cNvPr id="14" name="TextBox 13">
                <a:extLst>
                  <a:ext uri="{FF2B5EF4-FFF2-40B4-BE49-F238E27FC236}">
                    <a16:creationId xmlns:a16="http://schemas.microsoft.com/office/drawing/2014/main" id="{E520F6E5-1AB8-C8C4-5B48-43B26E8454B2}"/>
                  </a:ext>
                </a:extLst>
              </p:cNvPr>
              <p:cNvSpPr txBox="1">
                <a:spLocks noRot="1" noChangeAspect="1" noMove="1" noResize="1" noEditPoints="1" noAdjustHandles="1" noChangeArrowheads="1" noChangeShapeType="1" noTextEdit="1"/>
              </p:cNvSpPr>
              <p:nvPr/>
            </p:nvSpPr>
            <p:spPr>
              <a:xfrm>
                <a:off x="2831166" y="3870819"/>
                <a:ext cx="2954720" cy="86498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10C96ED-0024-9FFA-986B-234CE62CFE8A}"/>
                  </a:ext>
                </a:extLst>
              </p:cNvPr>
              <p:cNvSpPr txBox="1"/>
              <p:nvPr/>
            </p:nvSpPr>
            <p:spPr>
              <a:xfrm>
                <a:off x="2865278" y="5450330"/>
                <a:ext cx="2920608" cy="471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m:rPr>
                              <m:sty m:val="p"/>
                            </m:rPr>
                            <a:rPr lang="en-US" sz="2000" b="0" i="0" smtClean="0">
                              <a:latin typeface="Cambria Math" panose="02040503050406030204" pitchFamily="18" charset="0"/>
                            </a:rPr>
                            <m:t>max</m:t>
                          </m:r>
                        </m:sub>
                      </m:sSub>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max</m:t>
                              </m:r>
                            </m:e>
                            <m:lim>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lim>
                          </m:limLow>
                        </m:fName>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a:latin typeface="Cambria Math" panose="02040503050406030204" pitchFamily="18" charset="0"/>
                                        </a:rPr>
                                        <m:t>𝐱</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b="1" i="1">
                                      <a:latin typeface="Cambria Math" panose="02040503050406030204" pitchFamily="18" charset="0"/>
                                    </a:rPr>
                                    <m:t>𝜷</m:t>
                                  </m:r>
                                </m:e>
                              </m:d>
                            </m:e>
                          </m:d>
                        </m:e>
                      </m:func>
                    </m:oMath>
                  </m:oMathPara>
                </a14:m>
                <a:endParaRPr lang="en-US" sz="2000" dirty="0"/>
              </a:p>
            </p:txBody>
          </p:sp>
        </mc:Choice>
        <mc:Fallback xmlns="">
          <p:sp>
            <p:nvSpPr>
              <p:cNvPr id="15" name="TextBox 14">
                <a:extLst>
                  <a:ext uri="{FF2B5EF4-FFF2-40B4-BE49-F238E27FC236}">
                    <a16:creationId xmlns:a16="http://schemas.microsoft.com/office/drawing/2014/main" id="{910C96ED-0024-9FFA-986B-234CE62CFE8A}"/>
                  </a:ext>
                </a:extLst>
              </p:cNvPr>
              <p:cNvSpPr txBox="1">
                <a:spLocks noRot="1" noChangeAspect="1" noMove="1" noResize="1" noEditPoints="1" noAdjustHandles="1" noChangeArrowheads="1" noChangeShapeType="1" noTextEdit="1"/>
              </p:cNvSpPr>
              <p:nvPr/>
            </p:nvSpPr>
            <p:spPr>
              <a:xfrm>
                <a:off x="2865278" y="5450330"/>
                <a:ext cx="2920608" cy="471732"/>
              </a:xfrm>
              <a:prstGeom prst="rect">
                <a:avLst/>
              </a:prstGeom>
              <a:blipFill>
                <a:blip r:embed="rId8"/>
                <a:stretch>
                  <a:fillRect l="-418" t="-12987" b="-11688"/>
                </a:stretch>
              </a:blipFill>
            </p:spPr>
            <p:txBody>
              <a:bodyPr/>
              <a:lstStyle/>
              <a:p>
                <a:r>
                  <a:rPr lang="en-US">
                    <a:noFill/>
                  </a:rPr>
                  <a:t> </a:t>
                </a:r>
              </a:p>
            </p:txBody>
          </p:sp>
        </mc:Fallback>
      </mc:AlternateContent>
    </p:spTree>
    <p:extLst>
      <p:ext uri="{BB962C8B-B14F-4D97-AF65-F5344CB8AC3E}">
        <p14:creationId xmlns:p14="http://schemas.microsoft.com/office/powerpoint/2010/main" val="3431670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a:xfrm>
                <a:off x="304799" y="774200"/>
                <a:ext cx="8651631" cy="2375400"/>
              </a:xfrm>
            </p:spPr>
            <p:txBody>
              <a:bodyPr>
                <a:normAutofit/>
              </a:bodyPr>
              <a:lstStyle/>
              <a:p>
                <a:r>
                  <a:rPr lang="en-US" dirty="0"/>
                  <a:t>In the curve-fitting example with the true function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smtClean="0">
                        <a:latin typeface="Cambria Math" panose="02040503050406030204" pitchFamily="18" charset="0"/>
                      </a:rPr>
                      <m:t>𝑥</m:t>
                    </m:r>
                  </m:oMath>
                </a14:m>
                <a:endParaRPr lang="en-US" i="1" dirty="0"/>
              </a:p>
              <a:p>
                <a:r>
                  <a:rPr lang="en-US" dirty="0"/>
                  <a:t>Noisy data are fitted to a linear polynomial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=1.06</m:t>
                    </m:r>
                    <m:r>
                      <a:rPr lang="en-US" i="1" dirty="0" smtClean="0">
                        <a:latin typeface="Cambria Math" panose="02040503050406030204" pitchFamily="18" charset="0"/>
                      </a:rPr>
                      <m:t>𝑥</m:t>
                    </m:r>
                  </m:oMath>
                </a14:m>
                <a:endParaRPr lang="en-US" i="1" dirty="0"/>
              </a:p>
              <a:p>
                <a:r>
                  <a:rPr lang="en-US" dirty="0"/>
                  <a:t>The data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=10</m:t>
                    </m:r>
                  </m:oMath>
                </a14:m>
                <a:r>
                  <a:rPr lang="en-US" dirty="0"/>
                  <a:t> was </a:t>
                </a:r>
                <a14:m>
                  <m:oMath xmlns:m="http://schemas.openxmlformats.org/officeDocument/2006/math">
                    <m:r>
                      <a:rPr lang="en-US" i="1" dirty="0" smtClean="0">
                        <a:latin typeface="Cambria Math" panose="02040503050406030204" pitchFamily="18" charset="0"/>
                      </a:rPr>
                      <m:t>𝑦</m:t>
                    </m:r>
                    <m:r>
                      <a:rPr lang="en-US" i="1" baseline="-25000" dirty="0">
                        <a:latin typeface="Cambria Math" panose="02040503050406030204" pitchFamily="18" charset="0"/>
                      </a:rPr>
                      <m:t>10</m:t>
                    </m:r>
                    <m:r>
                      <a:rPr lang="en-US" i="1" dirty="0">
                        <a:latin typeface="Cambria Math" panose="02040503050406030204" pitchFamily="18" charset="0"/>
                      </a:rPr>
                      <m:t>=11</m:t>
                    </m:r>
                  </m:oMath>
                </a14:m>
                <a:r>
                  <a:rPr lang="en-US" dirty="0"/>
                  <a:t>.</a:t>
                </a:r>
              </a:p>
              <a:p>
                <a:r>
                  <a:rPr lang="en-US" dirty="0"/>
                  <a:t>What are (a) </a:t>
                </a:r>
                <a14:m>
                  <m:oMath xmlns:m="http://schemas.openxmlformats.org/officeDocument/2006/math">
                    <m:r>
                      <a:rPr lang="en-US" b="0" i="1" dirty="0" smtClean="0">
                        <a:latin typeface="Cambria Math" panose="02040503050406030204" pitchFamily="18" charset="0"/>
                      </a:rPr>
                      <m:t>𝜀</m:t>
                    </m:r>
                  </m:oMath>
                </a14:m>
                <a:r>
                  <a:rPr lang="en-US" dirty="0"/>
                  <a:t>, (b) </a:t>
                </a:r>
                <a14:m>
                  <m:oMath xmlns:m="http://schemas.openxmlformats.org/officeDocument/2006/math">
                    <m:r>
                      <a:rPr lang="en-US" i="1" dirty="0" smtClean="0">
                        <a:latin typeface="Cambria Math" panose="02040503050406030204" pitchFamily="18" charset="0"/>
                        <a:sym typeface="Symbol" panose="05050102010706020507" pitchFamily="18" charset="2"/>
                      </a:rPr>
                      <m:t>𝑒</m:t>
                    </m:r>
                    <m:r>
                      <a:rPr lang="en-US" i="1" baseline="-25000" dirty="0">
                        <a:latin typeface="Cambria Math" panose="02040503050406030204" pitchFamily="18" charset="0"/>
                        <a:sym typeface="Symbol" panose="05050102010706020507" pitchFamily="18" charset="2"/>
                      </a:rPr>
                      <m:t>10</m:t>
                    </m:r>
                  </m:oMath>
                </a14:m>
                <a:r>
                  <a:rPr lang="en-US" dirty="0">
                    <a:sym typeface="Symbol" panose="05050102010706020507" pitchFamily="18" charset="2"/>
                  </a:rPr>
                  <a:t>, and (c) the surrogate error at </a:t>
                </a:r>
                <a14:m>
                  <m:oMath xmlns:m="http://schemas.openxmlformats.org/officeDocument/2006/math">
                    <m:r>
                      <a:rPr lang="en-US" i="1" dirty="0" smtClean="0">
                        <a:latin typeface="Cambria Math" panose="02040503050406030204" pitchFamily="18" charset="0"/>
                        <a:sym typeface="Symbol" panose="05050102010706020507" pitchFamily="18" charset="2"/>
                      </a:rPr>
                      <m:t>𝑥</m:t>
                    </m:r>
                    <m:r>
                      <a:rPr lang="en-US" i="1" dirty="0" smtClean="0">
                        <a:latin typeface="Cambria Math" panose="02040503050406030204" pitchFamily="18" charset="0"/>
                        <a:sym typeface="Symbol" panose="05050102010706020507" pitchFamily="18" charset="2"/>
                      </a:rPr>
                      <m:t>=10</m:t>
                    </m:r>
                  </m:oMath>
                </a14:m>
                <a:r>
                  <a:rPr lang="en-US" dirty="0">
                    <a:sym typeface="Symbol" panose="05050102010706020507" pitchFamily="18" charset="2"/>
                  </a:rPr>
                  <a:t>?</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xfrm>
                <a:off x="304799" y="774200"/>
                <a:ext cx="8651631" cy="2375400"/>
              </a:xfrm>
              <a:blipFill>
                <a:blip r:embed="rId3"/>
                <a:stretch>
                  <a:fillRect l="-916" t="-3333" r="-705"/>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dirty="0"/>
              <a:t>Exercise</a:t>
            </a:r>
          </a:p>
        </p:txBody>
      </p:sp>
      <p:sp>
        <p:nvSpPr>
          <p:cNvPr id="7" name="Rectangle 6"/>
          <p:cNvSpPr/>
          <p:nvPr/>
        </p:nvSpPr>
        <p:spPr>
          <a:xfrm>
            <a:off x="4800600" y="3982521"/>
            <a:ext cx="184731" cy="369332"/>
          </a:xfrm>
          <a:prstGeom prst="rect">
            <a:avLst/>
          </a:prstGeom>
        </p:spPr>
        <p:txBody>
          <a:bodyPr wrap="none">
            <a:spAutoFit/>
          </a:bodyPr>
          <a:lstStyle/>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49E335-E511-CA94-D03E-E66252E5E635}"/>
                  </a:ext>
                </a:extLst>
              </p:cNvPr>
              <p:cNvSpPr txBox="1"/>
              <p:nvPr/>
            </p:nvSpPr>
            <p:spPr>
              <a:xfrm>
                <a:off x="430618" y="4452584"/>
                <a:ext cx="6742551" cy="1631216"/>
              </a:xfrm>
              <a:prstGeom prst="rect">
                <a:avLst/>
              </a:prstGeom>
              <a:noFill/>
            </p:spPr>
            <p:txBody>
              <a:bodyPr wrap="none" rtlCol="0">
                <a:spAutoFit/>
              </a:bodyPr>
              <a:lstStyle/>
              <a:p>
                <a14:m>
                  <m:oMath xmlns:m="http://schemas.openxmlformats.org/officeDocument/2006/math">
                    <m:r>
                      <a:rPr lang="en-US" sz="2000" i="1" dirty="0">
                        <a:latin typeface="Cambria Math" panose="02040503050406030204" pitchFamily="18" charset="0"/>
                      </a:rPr>
                      <m:t>𝜀</m:t>
                    </m:r>
                  </m:oMath>
                </a14:m>
                <a:r>
                  <a:rPr lang="en-US" sz="2000" dirty="0">
                    <a:sym typeface="Symbol" panose="05050102010706020507" pitchFamily="18" charset="2"/>
                  </a:rPr>
                  <a:t>: error between the observation and the true function</a:t>
                </a:r>
                <a:endParaRPr lang="en-US" sz="2000" dirty="0">
                  <a:latin typeface="Symbol" panose="05050102010706020507" pitchFamily="18" charset="2"/>
                  <a:sym typeface="Symbol" panose="05050102010706020507" pitchFamily="18" charset="2"/>
                </a:endParaRPr>
              </a:p>
              <a:p>
                <a:endParaRPr lang="en-US" sz="2000" dirty="0">
                  <a:latin typeface="Symbol" panose="05050102010706020507" pitchFamily="18" charset="2"/>
                  <a:sym typeface="Symbol" panose="05050102010706020507" pitchFamily="18" charset="2"/>
                </a:endParaRPr>
              </a:p>
              <a:p>
                <a14:m>
                  <m:oMath xmlns:m="http://schemas.openxmlformats.org/officeDocument/2006/math">
                    <m:r>
                      <a:rPr lang="en-US" sz="2000" i="1" dirty="0" smtClean="0">
                        <a:latin typeface="Cambria Math" panose="02040503050406030204" pitchFamily="18" charset="0"/>
                        <a:sym typeface="Symbol" panose="05050102010706020507" pitchFamily="18" charset="2"/>
                      </a:rPr>
                      <m:t>𝑒</m:t>
                    </m:r>
                  </m:oMath>
                </a14:m>
                <a:r>
                  <a:rPr lang="en-US" sz="2000" dirty="0">
                    <a:sym typeface="Symbol" panose="05050102010706020507" pitchFamily="18" charset="2"/>
                  </a:rPr>
                  <a:t>: error between the observations and the fit</a:t>
                </a:r>
              </a:p>
              <a:p>
                <a:endParaRPr lang="en-US" sz="2000" dirty="0">
                  <a:sym typeface="Symbol" panose="05050102010706020507" pitchFamily="18" charset="2"/>
                </a:endParaRPr>
              </a:p>
              <a:p>
                <a:r>
                  <a:rPr lang="en-US" sz="2000" dirty="0">
                    <a:sym typeface="Symbol" panose="05050102010706020507" pitchFamily="18" charset="2"/>
                  </a:rPr>
                  <a:t>Surrogate error: error between the fit and the true function</a:t>
                </a:r>
                <a:endParaRPr lang="en-US" sz="2000" dirty="0"/>
              </a:p>
            </p:txBody>
          </p:sp>
        </mc:Choice>
        <mc:Fallback xmlns="">
          <p:sp>
            <p:nvSpPr>
              <p:cNvPr id="4" name="TextBox 3">
                <a:extLst>
                  <a:ext uri="{FF2B5EF4-FFF2-40B4-BE49-F238E27FC236}">
                    <a16:creationId xmlns:a16="http://schemas.microsoft.com/office/drawing/2014/main" id="{5E49E335-E511-CA94-D03E-E66252E5E635}"/>
                  </a:ext>
                </a:extLst>
              </p:cNvPr>
              <p:cNvSpPr txBox="1">
                <a:spLocks noRot="1" noChangeAspect="1" noMove="1" noResize="1" noEditPoints="1" noAdjustHandles="1" noChangeArrowheads="1" noChangeShapeType="1" noTextEdit="1"/>
              </p:cNvSpPr>
              <p:nvPr/>
            </p:nvSpPr>
            <p:spPr>
              <a:xfrm>
                <a:off x="430618" y="4452584"/>
                <a:ext cx="6742551" cy="1631216"/>
              </a:xfrm>
              <a:prstGeom prst="rect">
                <a:avLst/>
              </a:prstGeom>
              <a:blipFill>
                <a:blip r:embed="rId4"/>
                <a:stretch>
                  <a:fillRect l="-995" t="-1493" b="-5597"/>
                </a:stretch>
              </a:blipFill>
            </p:spPr>
            <p:txBody>
              <a:bodyPr/>
              <a:lstStyle/>
              <a:p>
                <a:r>
                  <a:rPr lang="en-US">
                    <a:noFill/>
                  </a:rPr>
                  <a:t> </a:t>
                </a:r>
              </a:p>
            </p:txBody>
          </p:sp>
        </mc:Fallback>
      </mc:AlternateContent>
    </p:spTree>
    <p:extLst>
      <p:ext uri="{BB962C8B-B14F-4D97-AF65-F5344CB8AC3E}">
        <p14:creationId xmlns:p14="http://schemas.microsoft.com/office/powerpoint/2010/main" val="2636340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Chap 2</a:t>
            </a:r>
            <a:br>
              <a:rPr lang="en-US" dirty="0"/>
            </a:br>
            <a:r>
              <a:rPr lang="en-US" dirty="0"/>
              <a:t>Polynomial Response Surface</a:t>
            </a:r>
          </a:p>
        </p:txBody>
      </p:sp>
      <p:sp>
        <p:nvSpPr>
          <p:cNvPr id="2" name="Subtitle 1">
            <a:extLst>
              <a:ext uri="{FF2B5EF4-FFF2-40B4-BE49-F238E27FC236}">
                <a16:creationId xmlns:a16="http://schemas.microsoft.com/office/drawing/2014/main" id="{8EF3E55C-FEDD-1FBE-DF37-0AF788945185}"/>
              </a:ext>
            </a:extLst>
          </p:cNvPr>
          <p:cNvSpPr>
            <a:spLocks noGrp="1"/>
          </p:cNvSpPr>
          <p:nvPr>
            <p:ph type="subTitle" idx="1"/>
          </p:nvPr>
        </p:nvSpPr>
        <p:spPr/>
        <p:txBody>
          <a:bodyPr/>
          <a:lstStyle/>
          <a:p>
            <a:r>
              <a:rPr lang="en-US" dirty="0"/>
              <a:t>How can optimization utilize a batch of experiments?</a:t>
            </a:r>
          </a:p>
          <a:p>
            <a:endParaRPr lang="en-US" dirty="0"/>
          </a:p>
          <a:p>
            <a:r>
              <a:rPr lang="en-US" dirty="0"/>
              <a:t>Build approximation and optimize using it</a:t>
            </a:r>
          </a:p>
        </p:txBody>
      </p:sp>
    </p:spTree>
    <p:extLst>
      <p:ext uri="{BB962C8B-B14F-4D97-AF65-F5344CB8AC3E}">
        <p14:creationId xmlns:p14="http://schemas.microsoft.com/office/powerpoint/2010/main" val="351704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4B501BA-C70D-431B-A65B-CAFEFE2C758C}"/>
                  </a:ext>
                </a:extLst>
              </p:cNvPr>
              <p:cNvSpPr>
                <a:spLocks noGrp="1"/>
              </p:cNvSpPr>
              <p:nvPr>
                <p:ph type="body" sz="quarter" idx="10"/>
              </p:nvPr>
            </p:nvSpPr>
            <p:spPr/>
            <p:txBody>
              <a:bodyPr/>
              <a:lstStyle/>
              <a:p>
                <a:r>
                  <a:rPr lang="en-US" dirty="0"/>
                  <a:t>Exact </a:t>
                </a:r>
                <a14:m>
                  <m:oMath xmlns:m="http://schemas.openxmlformats.org/officeDocument/2006/math">
                    <m:r>
                      <a:rPr lang="en-US" b="1">
                        <a:latin typeface="Cambria Math" panose="02040503050406030204" pitchFamily="18" charset="0"/>
                        <a:sym typeface="Wingdings" panose="05000000000000000000" pitchFamily="2" charset="2"/>
                      </a:rPr>
                      <m:t>𝛃</m:t>
                    </m:r>
                  </m:oMath>
                </a14:m>
                <a:r>
                  <a:rPr lang="en-US" dirty="0"/>
                  <a:t> can be found 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b="0" i="1" smtClean="0">
                        <a:latin typeface="Cambria Math" panose="02040503050406030204" pitchFamily="18" charset="0"/>
                        <a:ea typeface="Cambria Math" panose="02040503050406030204" pitchFamily="18" charset="0"/>
                      </a:rPr>
                      <m:t>→∞</m:t>
                    </m:r>
                  </m:oMath>
                </a14:m>
                <a:r>
                  <a:rPr lang="en-US" dirty="0">
                    <a:sym typeface="Wingdings" panose="05000000000000000000" pitchFamily="2" charset="2"/>
                  </a:rPr>
                  <a:t>. For finite </a:t>
                </a:r>
                <a14:m>
                  <m:oMath xmlns:m="http://schemas.openxmlformats.org/officeDocument/2006/math">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𝑛</m:t>
                        </m:r>
                      </m:e>
                      <m:sub>
                        <m:r>
                          <a:rPr lang="en-US" b="0" i="1" smtClean="0">
                            <a:latin typeface="Cambria Math" panose="02040503050406030204" pitchFamily="18" charset="0"/>
                            <a:sym typeface="Wingdings" panose="05000000000000000000" pitchFamily="2" charset="2"/>
                          </a:rPr>
                          <m:t>𝑦</m:t>
                        </m:r>
                      </m:sub>
                    </m:sSub>
                  </m:oMath>
                </a14:m>
                <a:r>
                  <a:rPr lang="en-US" dirty="0">
                    <a:sym typeface="Wingdings" panose="05000000000000000000" pitchFamily="2" charset="2"/>
                  </a:rPr>
                  <a:t>, we can only find the estimate of </a:t>
                </a:r>
                <a14:m>
                  <m:oMath xmlns:m="http://schemas.openxmlformats.org/officeDocument/2006/math">
                    <m:r>
                      <a:rPr lang="en-US" b="1" i="0" smtClean="0">
                        <a:latin typeface="Cambria Math" panose="02040503050406030204" pitchFamily="18" charset="0"/>
                        <a:sym typeface="Wingdings" panose="05000000000000000000" pitchFamily="2" charset="2"/>
                      </a:rPr>
                      <m:t>𝛃</m:t>
                    </m:r>
                    <m:r>
                      <a:rPr lang="en-US" b="0" i="1" smtClean="0">
                        <a:latin typeface="Cambria Math" panose="02040503050406030204" pitchFamily="18" charset="0"/>
                        <a:ea typeface="Cambria Math" panose="02040503050406030204" pitchFamily="18" charset="0"/>
                        <a:sym typeface="Wingdings" panose="05000000000000000000" pitchFamily="2" charset="2"/>
                      </a:rPr>
                      <m:t>→</m:t>
                    </m:r>
                    <m:r>
                      <a:rPr lang="en-US" b="1" i="0" smtClean="0">
                        <a:latin typeface="Cambria Math" panose="02040503050406030204" pitchFamily="18" charset="0"/>
                        <a:ea typeface="Cambria Math" panose="02040503050406030204" pitchFamily="18" charset="0"/>
                        <a:sym typeface="Wingdings" panose="05000000000000000000" pitchFamily="2" charset="2"/>
                      </a:rPr>
                      <m:t>𝐛</m:t>
                    </m:r>
                  </m:oMath>
                </a14:m>
                <a:endParaRPr lang="en-US" b="1" dirty="0">
                  <a:sym typeface="Wingdings" panose="05000000000000000000" pitchFamily="2" charset="2"/>
                </a:endParaRPr>
              </a:p>
              <a:p>
                <a:r>
                  <a:rPr lang="en-US" dirty="0">
                    <a:solidFill>
                      <a:srgbClr val="FF0000"/>
                    </a:solidFill>
                    <a:sym typeface="Wingdings" panose="05000000000000000000" pitchFamily="2" charset="2"/>
                  </a:rPr>
                  <a:t>Linear regression</a:t>
                </a:r>
                <a:r>
                  <a:rPr lang="en-US" dirty="0">
                    <a:sym typeface="Wingdings" panose="05000000000000000000" pitchFamily="2" charset="2"/>
                  </a:rPr>
                  <a:t>: </a:t>
                </a:r>
                <a14:m>
                  <m:oMath xmlns:m="http://schemas.openxmlformats.org/officeDocument/2006/math">
                    <m:acc>
                      <m:accPr>
                        <m:chr m:val="̂"/>
                        <m:ctrlPr>
                          <a:rPr lang="en-US" i="1" smtClean="0">
                            <a:latin typeface="Cambria Math" panose="02040503050406030204" pitchFamily="18" charset="0"/>
                            <a:sym typeface="Wingdings" panose="05000000000000000000" pitchFamily="2" charset="2"/>
                          </a:rPr>
                        </m:ctrlPr>
                      </m:accPr>
                      <m:e>
                        <m:r>
                          <a:rPr lang="en-US" b="0" i="1" smtClean="0">
                            <a:latin typeface="Cambria Math" panose="02040503050406030204" pitchFamily="18" charset="0"/>
                            <a:sym typeface="Wingdings" panose="05000000000000000000" pitchFamily="2" charset="2"/>
                          </a:rPr>
                          <m:t>𝑦</m:t>
                        </m:r>
                      </m:e>
                    </m:acc>
                    <m:r>
                      <a:rPr lang="en-US" b="0" i="1" smtClean="0">
                        <a:latin typeface="Cambria Math" panose="02040503050406030204" pitchFamily="18" charset="0"/>
                        <a:sym typeface="Wingdings" panose="05000000000000000000" pitchFamily="2" charset="2"/>
                      </a:rPr>
                      <m:t>(</m:t>
                    </m:r>
                    <m:r>
                      <a:rPr lang="en-US" b="1" i="0" smtClean="0">
                        <a:latin typeface="Cambria Math" panose="02040503050406030204" pitchFamily="18" charset="0"/>
                        <a:sym typeface="Wingdings" panose="05000000000000000000" pitchFamily="2" charset="2"/>
                      </a:rPr>
                      <m:t>𝐱</m:t>
                    </m:r>
                    <m:r>
                      <a:rPr lang="en-US" b="0" i="1" smtClean="0">
                        <a:latin typeface="Cambria Math" panose="02040503050406030204" pitchFamily="18" charset="0"/>
                        <a:sym typeface="Wingdings" panose="05000000000000000000" pitchFamily="2" charset="2"/>
                      </a:rPr>
                      <m:t>,</m:t>
                    </m:r>
                    <m:r>
                      <a:rPr lang="en-US" b="1" i="0" smtClean="0">
                        <a:latin typeface="Cambria Math" panose="02040503050406030204" pitchFamily="18" charset="0"/>
                        <a:sym typeface="Wingdings" panose="05000000000000000000" pitchFamily="2" charset="2"/>
                      </a:rPr>
                      <m:t>𝛃</m:t>
                    </m:r>
                    <m:r>
                      <a:rPr lang="en-US" b="0" i="1" smtClean="0">
                        <a:latin typeface="Cambria Math" panose="02040503050406030204" pitchFamily="18" charset="0"/>
                        <a:sym typeface="Wingdings" panose="05000000000000000000" pitchFamily="2" charset="2"/>
                      </a:rPr>
                      <m:t>)</m:t>
                    </m:r>
                  </m:oMath>
                </a14:m>
                <a:r>
                  <a:rPr lang="en-US" dirty="0">
                    <a:sym typeface="Wingdings" panose="05000000000000000000" pitchFamily="2" charset="2"/>
                  </a:rPr>
                  <a:t> is a linear function of </a:t>
                </a:r>
                <a14:m>
                  <m:oMath xmlns:m="http://schemas.openxmlformats.org/officeDocument/2006/math">
                    <m:r>
                      <a:rPr lang="en-US" b="1">
                        <a:latin typeface="Cambria Math" panose="02040503050406030204" pitchFamily="18" charset="0"/>
                        <a:sym typeface="Wingdings" panose="05000000000000000000" pitchFamily="2" charset="2"/>
                      </a:rPr>
                      <m:t>𝛃</m:t>
                    </m:r>
                  </m:oMath>
                </a14:m>
                <a:endParaRPr lang="en-US" b="1" dirty="0">
                  <a:latin typeface="Euclid Symbol" panose="05050102010706020507" pitchFamily="18" charset="2"/>
                  <a:sym typeface="Wingdings" panose="05000000000000000000" pitchFamily="2" charset="2"/>
                </a:endParaRPr>
              </a:p>
              <a:p>
                <a:pPr lvl="1"/>
                <a:endParaRPr lang="en-US" dirty="0"/>
              </a:p>
              <a:p>
                <a:pPr lvl="1"/>
                <a:endParaRPr lang="en-US" dirty="0"/>
              </a:p>
              <a:p>
                <a:pPr lvl="1"/>
                <a:endParaRPr lang="en-US" dirty="0"/>
              </a:p>
              <a:p>
                <a:pPr lvl="1"/>
                <a:r>
                  <a:rPr lang="en-US" dirty="0"/>
                  <a:t>Ex) linear approximation: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𝜉</m:t>
                        </m:r>
                      </m:e>
                      <m:sub>
                        <m:r>
                          <a:rPr lang="en-US" b="0" i="1" smtClean="0">
                            <a:latin typeface="Cambria Math" panose="02040503050406030204" pitchFamily="18" charset="0"/>
                          </a:rPr>
                          <m:t>1</m:t>
                        </m:r>
                      </m:sub>
                    </m:sSub>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𝜉</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 </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𝑦</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1" i="0" smtClean="0">
                            <a:latin typeface="Cambria Math" panose="02040503050406030204" pitchFamily="18" charset="0"/>
                          </a:rPr>
                          <m:t>𝛃</m:t>
                        </m:r>
                      </m:e>
                    </m:d>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𝛽</m:t>
                        </m:r>
                      </m:e>
                      <m:sub>
                        <m:r>
                          <a:rPr lang="en-US" b="0" i="1" smtClean="0">
                            <a:latin typeface="Cambria Math" panose="02040503050406030204" pitchFamily="18" charset="0"/>
                          </a:rPr>
                          <m:t>2</m:t>
                        </m:r>
                      </m:sub>
                    </m:sSub>
                    <m:r>
                      <a:rPr lang="en-US" b="0" i="1" smtClean="0">
                        <a:latin typeface="Cambria Math" panose="02040503050406030204" pitchFamily="18" charset="0"/>
                      </a:rPr>
                      <m:t>𝑥</m:t>
                    </m:r>
                  </m:oMath>
                </a14:m>
                <a:endParaRPr lang="en-US" i="1" dirty="0"/>
              </a:p>
              <a:p>
                <a:endParaRPr lang="en-US" dirty="0"/>
              </a:p>
            </p:txBody>
          </p:sp>
        </mc:Choice>
        <mc:Fallback xmlns="">
          <p:sp>
            <p:nvSpPr>
              <p:cNvPr id="2" name="Text Placeholder 1">
                <a:extLst>
                  <a:ext uri="{FF2B5EF4-FFF2-40B4-BE49-F238E27FC236}">
                    <a16:creationId xmlns:a16="http://schemas.microsoft.com/office/drawing/2014/main" id="{44B501BA-C70D-431B-A65B-CAFEFE2C758C}"/>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929" t="-8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C4C16AF3-05C5-4F9B-9433-94E936A1AA93}"/>
                  </a:ext>
                </a:extLst>
              </p:cNvPr>
              <p:cNvSpPr/>
              <p:nvPr/>
            </p:nvSpPr>
            <p:spPr>
              <a:xfrm>
                <a:off x="1963190" y="2203149"/>
                <a:ext cx="3077912" cy="1215433"/>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i="1" smtClean="0">
                              <a:solidFill>
                                <a:schemeClr val="tx1"/>
                              </a:solidFill>
                              <a:latin typeface="Cambria Math" panose="02040503050406030204" pitchFamily="18" charset="0"/>
                              <a:sym typeface="Wingdings" panose="05000000000000000000" pitchFamily="2" charset="2"/>
                            </a:rPr>
                          </m:ctrlPr>
                        </m:accPr>
                        <m:e>
                          <m:r>
                            <a:rPr lang="en-US" sz="2400" i="1">
                              <a:solidFill>
                                <a:schemeClr val="tx1"/>
                              </a:solidFill>
                              <a:latin typeface="Cambria Math" panose="02040503050406030204" pitchFamily="18" charset="0"/>
                              <a:sym typeface="Wingdings" panose="05000000000000000000" pitchFamily="2" charset="2"/>
                            </a:rPr>
                            <m:t>𝑦</m:t>
                          </m:r>
                        </m:e>
                      </m:acc>
                      <m:d>
                        <m:dPr>
                          <m:ctrlPr>
                            <a:rPr lang="en-US" sz="2400" i="1">
                              <a:solidFill>
                                <a:schemeClr val="tx1"/>
                              </a:solidFill>
                              <a:latin typeface="Cambria Math" panose="02040503050406030204" pitchFamily="18" charset="0"/>
                              <a:sym typeface="Wingdings" panose="05000000000000000000" pitchFamily="2" charset="2"/>
                            </a:rPr>
                          </m:ctrlPr>
                        </m:dPr>
                        <m:e>
                          <m:r>
                            <a:rPr lang="en-US" sz="2400" b="1">
                              <a:solidFill>
                                <a:schemeClr val="tx1"/>
                              </a:solidFill>
                              <a:latin typeface="Cambria Math" panose="02040503050406030204" pitchFamily="18" charset="0"/>
                              <a:sym typeface="Wingdings" panose="05000000000000000000" pitchFamily="2" charset="2"/>
                            </a:rPr>
                            <m:t>𝐱</m:t>
                          </m:r>
                          <m:r>
                            <a:rPr lang="en-US" sz="2400" i="1">
                              <a:solidFill>
                                <a:schemeClr val="tx1"/>
                              </a:solidFill>
                              <a:latin typeface="Cambria Math" panose="02040503050406030204" pitchFamily="18" charset="0"/>
                              <a:sym typeface="Wingdings" panose="05000000000000000000" pitchFamily="2" charset="2"/>
                            </a:rPr>
                            <m:t>,</m:t>
                          </m:r>
                          <m:r>
                            <a:rPr lang="en-US" sz="2400" b="1">
                              <a:solidFill>
                                <a:schemeClr val="tx1"/>
                              </a:solidFill>
                              <a:latin typeface="Cambria Math" panose="02040503050406030204" pitchFamily="18" charset="0"/>
                              <a:sym typeface="Wingdings" panose="05000000000000000000" pitchFamily="2" charset="2"/>
                            </a:rPr>
                            <m:t>𝛃</m:t>
                          </m:r>
                        </m:e>
                      </m:d>
                      <m:r>
                        <a:rPr lang="en-US" sz="2400" b="0" i="1" smtClean="0">
                          <a:solidFill>
                            <a:schemeClr val="tx1"/>
                          </a:solidFill>
                          <a:latin typeface="Cambria Math" panose="02040503050406030204" pitchFamily="18" charset="0"/>
                          <a:sym typeface="Wingdings" panose="05000000000000000000" pitchFamily="2" charset="2"/>
                        </a:rPr>
                        <m:t>=</m:t>
                      </m:r>
                      <m:nary>
                        <m:naryPr>
                          <m:chr m:val="∑"/>
                          <m:ctrlPr>
                            <a:rPr lang="en-US" sz="2400" b="0" i="1" smtClean="0">
                              <a:solidFill>
                                <a:schemeClr val="tx1"/>
                              </a:solidFill>
                              <a:latin typeface="Cambria Math" panose="02040503050406030204" pitchFamily="18" charset="0"/>
                              <a:sym typeface="Wingdings" panose="05000000000000000000" pitchFamily="2" charset="2"/>
                            </a:rPr>
                          </m:ctrlPr>
                        </m:naryPr>
                        <m:sub>
                          <m:r>
                            <m:rPr>
                              <m:brk m:alnAt="23"/>
                            </m:rPr>
                            <a:rPr lang="en-US" sz="2400" b="0" i="1" smtClean="0">
                              <a:solidFill>
                                <a:schemeClr val="tx1"/>
                              </a:solidFill>
                              <a:latin typeface="Cambria Math" panose="02040503050406030204" pitchFamily="18" charset="0"/>
                              <a:sym typeface="Wingdings" panose="05000000000000000000" pitchFamily="2" charset="2"/>
                            </a:rPr>
                            <m:t>𝑖</m:t>
                          </m:r>
                          <m:r>
                            <a:rPr lang="en-US" sz="2400" b="0" i="1" smtClean="0">
                              <a:solidFill>
                                <a:schemeClr val="tx1"/>
                              </a:solidFill>
                              <a:latin typeface="Cambria Math" panose="02040503050406030204" pitchFamily="18" charset="0"/>
                              <a:sym typeface="Wingdings" panose="05000000000000000000" pitchFamily="2" charset="2"/>
                            </a:rPr>
                            <m:t>=1</m:t>
                          </m:r>
                        </m:sub>
                        <m:sup>
                          <m:sSub>
                            <m:sSubPr>
                              <m:ctrlPr>
                                <a:rPr lang="en-US" sz="2400" b="0" i="1" smtClean="0">
                                  <a:solidFill>
                                    <a:schemeClr val="tx1"/>
                                  </a:solidFill>
                                  <a:latin typeface="Cambria Math" panose="02040503050406030204" pitchFamily="18" charset="0"/>
                                  <a:sym typeface="Wingdings" panose="05000000000000000000" pitchFamily="2" charset="2"/>
                                </a:rPr>
                              </m:ctrlPr>
                            </m:sSubPr>
                            <m:e>
                              <m:r>
                                <a:rPr lang="en-US" sz="2400" b="0" i="1" smtClean="0">
                                  <a:solidFill>
                                    <a:schemeClr val="tx1"/>
                                  </a:solidFill>
                                  <a:latin typeface="Cambria Math" panose="02040503050406030204" pitchFamily="18" charset="0"/>
                                  <a:sym typeface="Wingdings" panose="05000000000000000000" pitchFamily="2" charset="2"/>
                                </a:rPr>
                                <m:t>𝑛</m:t>
                              </m:r>
                            </m:e>
                            <m:sub>
                              <m:r>
                                <a:rPr lang="en-US" sz="2400" b="0" i="1" smtClean="0">
                                  <a:solidFill>
                                    <a:schemeClr val="tx1"/>
                                  </a:solidFill>
                                  <a:latin typeface="Cambria Math" panose="02040503050406030204" pitchFamily="18" charset="0"/>
                                  <a:sym typeface="Wingdings" panose="05000000000000000000" pitchFamily="2" charset="2"/>
                                </a:rPr>
                                <m:t>𝛽</m:t>
                              </m:r>
                            </m:sub>
                          </m:sSub>
                        </m:sup>
                        <m:e>
                          <m:sSub>
                            <m:sSubPr>
                              <m:ctrlPr>
                                <a:rPr lang="en-US" sz="2400" b="0" i="1" smtClean="0">
                                  <a:solidFill>
                                    <a:schemeClr val="tx1"/>
                                  </a:solidFill>
                                  <a:latin typeface="Cambria Math" panose="02040503050406030204" pitchFamily="18" charset="0"/>
                                  <a:sym typeface="Wingdings" panose="05000000000000000000" pitchFamily="2" charset="2"/>
                                </a:rPr>
                              </m:ctrlPr>
                            </m:sSubPr>
                            <m:e>
                              <m:r>
                                <a:rPr lang="en-US" sz="2400" b="0" i="1" smtClean="0">
                                  <a:solidFill>
                                    <a:schemeClr val="tx1"/>
                                  </a:solidFill>
                                  <a:latin typeface="Cambria Math" panose="02040503050406030204" pitchFamily="18" charset="0"/>
                                  <a:sym typeface="Wingdings" panose="05000000000000000000" pitchFamily="2" charset="2"/>
                                </a:rPr>
                                <m:t>𝛽</m:t>
                              </m:r>
                            </m:e>
                            <m:sub>
                              <m:r>
                                <a:rPr lang="en-US" sz="2400" b="0" i="1" smtClean="0">
                                  <a:solidFill>
                                    <a:schemeClr val="tx1"/>
                                  </a:solidFill>
                                  <a:latin typeface="Cambria Math" panose="02040503050406030204" pitchFamily="18" charset="0"/>
                                  <a:sym typeface="Wingdings" panose="05000000000000000000" pitchFamily="2" charset="2"/>
                                </a:rPr>
                                <m:t>𝑖</m:t>
                              </m:r>
                            </m:sub>
                          </m:sSub>
                          <m:sSub>
                            <m:sSubPr>
                              <m:ctrlPr>
                                <a:rPr lang="en-US" sz="2400" b="0" i="1" smtClean="0">
                                  <a:solidFill>
                                    <a:schemeClr val="tx1"/>
                                  </a:solidFill>
                                  <a:latin typeface="Cambria Math" panose="02040503050406030204" pitchFamily="18" charset="0"/>
                                  <a:sym typeface="Wingdings" panose="05000000000000000000" pitchFamily="2" charset="2"/>
                                </a:rPr>
                              </m:ctrlPr>
                            </m:sSubPr>
                            <m:e>
                              <m:r>
                                <a:rPr lang="en-US" sz="2400" b="0" i="1" smtClean="0">
                                  <a:solidFill>
                                    <a:schemeClr val="tx1"/>
                                  </a:solidFill>
                                  <a:latin typeface="Cambria Math" panose="02040503050406030204" pitchFamily="18" charset="0"/>
                                  <a:sym typeface="Wingdings" panose="05000000000000000000" pitchFamily="2" charset="2"/>
                                </a:rPr>
                                <m:t>𝜉</m:t>
                              </m:r>
                            </m:e>
                            <m:sub>
                              <m:r>
                                <a:rPr lang="en-US" sz="2400" b="0" i="1" smtClean="0">
                                  <a:solidFill>
                                    <a:schemeClr val="tx1"/>
                                  </a:solidFill>
                                  <a:latin typeface="Cambria Math" panose="02040503050406030204" pitchFamily="18" charset="0"/>
                                  <a:sym typeface="Wingdings" panose="05000000000000000000" pitchFamily="2" charset="2"/>
                                </a:rPr>
                                <m:t>𝑖</m:t>
                              </m:r>
                            </m:sub>
                          </m:sSub>
                          <m:r>
                            <a:rPr lang="en-US" sz="2400" b="0" i="1" smtClean="0">
                              <a:solidFill>
                                <a:schemeClr val="tx1"/>
                              </a:solidFill>
                              <a:latin typeface="Cambria Math" panose="02040503050406030204" pitchFamily="18" charset="0"/>
                              <a:sym typeface="Wingdings" panose="05000000000000000000" pitchFamily="2" charset="2"/>
                            </a:rPr>
                            <m:t>(</m:t>
                          </m:r>
                          <m:r>
                            <a:rPr lang="en-US" sz="2400" b="1" i="0" smtClean="0">
                              <a:solidFill>
                                <a:schemeClr val="tx1"/>
                              </a:solidFill>
                              <a:latin typeface="Cambria Math" panose="02040503050406030204" pitchFamily="18" charset="0"/>
                              <a:sym typeface="Wingdings" panose="05000000000000000000" pitchFamily="2" charset="2"/>
                            </a:rPr>
                            <m:t>𝐱</m:t>
                          </m:r>
                          <m:r>
                            <a:rPr lang="en-US" sz="2400" b="0" i="1" smtClean="0">
                              <a:solidFill>
                                <a:schemeClr val="tx1"/>
                              </a:solidFill>
                              <a:latin typeface="Cambria Math" panose="02040503050406030204" pitchFamily="18" charset="0"/>
                              <a:sym typeface="Wingdings" panose="05000000000000000000" pitchFamily="2" charset="2"/>
                            </a:rPr>
                            <m:t>)</m:t>
                          </m:r>
                        </m:e>
                      </m:nary>
                    </m:oMath>
                  </m:oMathPara>
                </a14:m>
                <a:endParaRPr lang="en-US" sz="2400" dirty="0">
                  <a:solidFill>
                    <a:schemeClr val="tx1"/>
                  </a:solidFill>
                </a:endParaRPr>
              </a:p>
            </p:txBody>
          </p:sp>
        </mc:Choice>
        <mc:Fallback xmlns="">
          <p:sp>
            <p:nvSpPr>
              <p:cNvPr id="6" name="Rectangle: Rounded Corners 5">
                <a:extLst>
                  <a:ext uri="{FF2B5EF4-FFF2-40B4-BE49-F238E27FC236}">
                    <a16:creationId xmlns:a16="http://schemas.microsoft.com/office/drawing/2014/main" id="{C4C16AF3-05C5-4F9B-9433-94E936A1AA93}"/>
                  </a:ext>
                </a:extLst>
              </p:cNvPr>
              <p:cNvSpPr>
                <a:spLocks noRot="1" noChangeAspect="1" noMove="1" noResize="1" noEditPoints="1" noAdjustHandles="1" noChangeArrowheads="1" noChangeShapeType="1" noTextEdit="1"/>
              </p:cNvSpPr>
              <p:nvPr/>
            </p:nvSpPr>
            <p:spPr>
              <a:xfrm>
                <a:off x="1963190" y="2203149"/>
                <a:ext cx="3077912" cy="1215433"/>
              </a:xfrm>
              <a:prstGeom prst="roundRect">
                <a:avLst/>
              </a:prstGeom>
              <a:blipFill>
                <a:blip r:embed="rId4"/>
                <a:stretch>
                  <a:fillRect/>
                </a:stretch>
              </a:blipFill>
              <a:ln w="34925">
                <a:solidFill>
                  <a:srgbClr val="0000FF"/>
                </a:solidFill>
              </a:ln>
            </p:spPr>
            <p:txBody>
              <a:bodyPr/>
              <a:lstStyle/>
              <a:p>
                <a:r>
                  <a:rPr lang="en-US">
                    <a:noFill/>
                  </a:rPr>
                  <a:t> </a:t>
                </a:r>
              </a:p>
            </p:txBody>
          </p:sp>
        </mc:Fallback>
      </mc:AlternateContent>
      <p:sp>
        <p:nvSpPr>
          <p:cNvPr id="3" name="Title 2">
            <a:extLst>
              <a:ext uri="{FF2B5EF4-FFF2-40B4-BE49-F238E27FC236}">
                <a16:creationId xmlns:a16="http://schemas.microsoft.com/office/drawing/2014/main" id="{B8C7A546-B92D-456B-8816-0183315E48CA}"/>
              </a:ext>
            </a:extLst>
          </p:cNvPr>
          <p:cNvSpPr>
            <a:spLocks noGrp="1"/>
          </p:cNvSpPr>
          <p:nvPr>
            <p:ph type="title"/>
          </p:nvPr>
        </p:nvSpPr>
        <p:spPr/>
        <p:txBody>
          <a:bodyPr>
            <a:normAutofit fontScale="90000"/>
          </a:bodyPr>
          <a:lstStyle/>
          <a:p>
            <a:r>
              <a:rPr lang="en-US" dirty="0"/>
              <a:t>Linear regression</a:t>
            </a:r>
          </a:p>
        </p:txBody>
      </p:sp>
      <p:grpSp>
        <p:nvGrpSpPr>
          <p:cNvPr id="9" name="Group 8">
            <a:extLst>
              <a:ext uri="{FF2B5EF4-FFF2-40B4-BE49-F238E27FC236}">
                <a16:creationId xmlns:a16="http://schemas.microsoft.com/office/drawing/2014/main" id="{05F40CBA-4FD3-426A-BEE1-4EE3823FAE20}"/>
              </a:ext>
            </a:extLst>
          </p:cNvPr>
          <p:cNvGrpSpPr/>
          <p:nvPr/>
        </p:nvGrpSpPr>
        <p:grpSpPr>
          <a:xfrm>
            <a:off x="4275520" y="3081213"/>
            <a:ext cx="3791208" cy="689277"/>
            <a:chOff x="4501662" y="3001108"/>
            <a:chExt cx="3791208" cy="689277"/>
          </a:xfrm>
        </p:grpSpPr>
        <p:sp>
          <p:nvSpPr>
            <p:cNvPr id="7" name="Freeform: Shape 6">
              <a:extLst>
                <a:ext uri="{FF2B5EF4-FFF2-40B4-BE49-F238E27FC236}">
                  <a16:creationId xmlns:a16="http://schemas.microsoft.com/office/drawing/2014/main" id="{A8026A28-E5C2-422D-BE8E-92F0E5EFA9A1}"/>
                </a:ext>
              </a:extLst>
            </p:cNvPr>
            <p:cNvSpPr/>
            <p:nvPr/>
          </p:nvSpPr>
          <p:spPr>
            <a:xfrm>
              <a:off x="4501662" y="3001108"/>
              <a:ext cx="515815" cy="508000"/>
            </a:xfrm>
            <a:custGeom>
              <a:avLst/>
              <a:gdLst>
                <a:gd name="connsiteX0" fmla="*/ 0 w 515815"/>
                <a:gd name="connsiteY0" fmla="*/ 0 h 508000"/>
                <a:gd name="connsiteX1" fmla="*/ 0 w 515815"/>
                <a:gd name="connsiteY1" fmla="*/ 508000 h 508000"/>
                <a:gd name="connsiteX2" fmla="*/ 515815 w 515815"/>
                <a:gd name="connsiteY2" fmla="*/ 508000 h 508000"/>
              </a:gdLst>
              <a:ahLst/>
              <a:cxnLst>
                <a:cxn ang="0">
                  <a:pos x="connsiteX0" y="connsiteY0"/>
                </a:cxn>
                <a:cxn ang="0">
                  <a:pos x="connsiteX1" y="connsiteY1"/>
                </a:cxn>
                <a:cxn ang="0">
                  <a:pos x="connsiteX2" y="connsiteY2"/>
                </a:cxn>
              </a:cxnLst>
              <a:rect l="l" t="t" r="r" b="b"/>
              <a:pathLst>
                <a:path w="515815" h="508000">
                  <a:moveTo>
                    <a:pt x="0" y="0"/>
                  </a:moveTo>
                  <a:lnTo>
                    <a:pt x="0" y="508000"/>
                  </a:lnTo>
                  <a:lnTo>
                    <a:pt x="515815" y="508000"/>
                  </a:lnTo>
                </a:path>
              </a:pathLst>
            </a:custGeom>
            <a:noFill/>
            <a:ln w="34925">
              <a:solidFill>
                <a:srgbClr val="0000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0DC46DF-452A-43D4-A6EA-B3C468409980}"/>
                </a:ext>
              </a:extLst>
            </p:cNvPr>
            <p:cNvSpPr txBox="1"/>
            <p:nvPr/>
          </p:nvSpPr>
          <p:spPr>
            <a:xfrm>
              <a:off x="5016011" y="3290275"/>
              <a:ext cx="3276859" cy="400110"/>
            </a:xfrm>
            <a:prstGeom prst="rect">
              <a:avLst/>
            </a:prstGeom>
            <a:noFill/>
          </p:spPr>
          <p:txBody>
            <a:bodyPr wrap="none" rtlCol="0">
              <a:spAutoFit/>
            </a:bodyPr>
            <a:lstStyle/>
            <a:p>
              <a:pPr algn="l"/>
              <a:r>
                <a:rPr lang="en-US" sz="2000" dirty="0"/>
                <a:t>given shape function, </a:t>
              </a:r>
              <a:r>
                <a:rPr lang="en-US" sz="2000" dirty="0">
                  <a:solidFill>
                    <a:srgbClr val="FF0000"/>
                  </a:solidFill>
                </a:rPr>
                <a:t>basis</a:t>
              </a:r>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C6DDBD3-4A53-4277-8948-B56BDA95110E}"/>
                  </a:ext>
                </a:extLst>
              </p:cNvPr>
              <p:cNvSpPr txBox="1"/>
              <p:nvPr/>
            </p:nvSpPr>
            <p:spPr>
              <a:xfrm>
                <a:off x="3128411" y="4385758"/>
                <a:ext cx="2294218" cy="400110"/>
              </a:xfrm>
              <a:prstGeom prst="rect">
                <a:avLst/>
              </a:prstGeom>
              <a:noFill/>
            </p:spPr>
            <p:txBody>
              <a:bodyPr wrap="none" rtlCol="0">
                <a:spAutoFit/>
              </a:bodyPr>
              <a:lstStyle/>
              <a:p>
                <a:r>
                  <a:rPr lang="en-US" sz="2000" dirty="0">
                    <a:solidFill>
                      <a:srgbClr val="0000CC"/>
                    </a:solidFill>
                  </a:rPr>
                  <a:t>Only </a:t>
                </a:r>
                <a14:m>
                  <m:oMath xmlns:m="http://schemas.openxmlformats.org/officeDocument/2006/math">
                    <m:r>
                      <a:rPr lang="en-US" sz="2000" b="1" smtClean="0">
                        <a:solidFill>
                          <a:srgbClr val="0000FF"/>
                        </a:solidFill>
                        <a:latin typeface="Cambria Math" panose="02040503050406030204" pitchFamily="18" charset="0"/>
                      </a:rPr>
                      <m:t>𝛃</m:t>
                    </m:r>
                  </m:oMath>
                </a14:m>
                <a:r>
                  <a:rPr lang="en-US" sz="2000" dirty="0">
                    <a:solidFill>
                      <a:srgbClr val="0000CC"/>
                    </a:solidFill>
                  </a:rPr>
                  <a:t> is unknown</a:t>
                </a:r>
              </a:p>
            </p:txBody>
          </p:sp>
        </mc:Choice>
        <mc:Fallback xmlns="">
          <p:sp>
            <p:nvSpPr>
              <p:cNvPr id="11" name="TextBox 10">
                <a:extLst>
                  <a:ext uri="{FF2B5EF4-FFF2-40B4-BE49-F238E27FC236}">
                    <a16:creationId xmlns:a16="http://schemas.microsoft.com/office/drawing/2014/main" id="{1C6DDBD3-4A53-4277-8948-B56BDA95110E}"/>
                  </a:ext>
                </a:extLst>
              </p:cNvPr>
              <p:cNvSpPr txBox="1">
                <a:spLocks noRot="1" noChangeAspect="1" noMove="1" noResize="1" noEditPoints="1" noAdjustHandles="1" noChangeArrowheads="1" noChangeShapeType="1" noTextEdit="1"/>
              </p:cNvSpPr>
              <p:nvPr/>
            </p:nvSpPr>
            <p:spPr>
              <a:xfrm>
                <a:off x="3128411" y="4385758"/>
                <a:ext cx="2294218" cy="400110"/>
              </a:xfrm>
              <a:prstGeom prst="rect">
                <a:avLst/>
              </a:prstGeom>
              <a:blipFill>
                <a:blip r:embed="rId5"/>
                <a:stretch>
                  <a:fillRect l="-2653" t="-6061" b="-27273"/>
                </a:stretch>
              </a:blipFill>
            </p:spPr>
            <p:txBody>
              <a:bodyPr/>
              <a:lstStyle/>
              <a:p>
                <a:r>
                  <a:rPr lang="en-US">
                    <a:noFill/>
                  </a:rPr>
                  <a:t> </a:t>
                </a:r>
              </a:p>
            </p:txBody>
          </p:sp>
        </mc:Fallback>
      </mc:AlternateContent>
    </p:spTree>
    <p:extLst>
      <p:ext uri="{BB962C8B-B14F-4D97-AF65-F5344CB8AC3E}">
        <p14:creationId xmlns:p14="http://schemas.microsoft.com/office/powerpoint/2010/main" val="905478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B48DBDA-7E45-4233-981D-297332539DD9}"/>
                  </a:ext>
                </a:extLst>
              </p:cNvPr>
              <p:cNvSpPr>
                <a:spLocks noGrp="1"/>
              </p:cNvSpPr>
              <p:nvPr>
                <p:ph type="body" sz="quarter" idx="10"/>
              </p:nvPr>
            </p:nvSpPr>
            <p:spPr/>
            <p:txBody>
              <a:bodyPr/>
              <a:lstStyle/>
              <a:p>
                <a:r>
                  <a:rPr lang="en-US" dirty="0">
                    <a:solidFill>
                      <a:srgbClr val="FF0000"/>
                    </a:solidFill>
                  </a:rPr>
                  <a:t>Regression error </a:t>
                </a:r>
                <a:r>
                  <a:rPr lang="en-US" dirty="0"/>
                  <a:t>vector</a:t>
                </a:r>
              </a:p>
              <a:p>
                <a:pPr lvl="1"/>
                <a:r>
                  <a:rPr lang="en-US" dirty="0"/>
                  <a:t>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oMath>
                </a14:m>
                <a:r>
                  <a:rPr lang="en-US" dirty="0"/>
                  <a:t> samples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endParaRPr lang="en-US" dirty="0"/>
              </a:p>
              <a:p>
                <a:pPr lvl="1"/>
                <a:endParaRPr lang="en-US" dirty="0"/>
              </a:p>
              <a:p>
                <a:pPr lvl="1"/>
                <a:endParaRPr lang="en-US" dirty="0"/>
              </a:p>
              <a:p>
                <a:pPr lvl="1"/>
                <a:r>
                  <a:rPr lang="en-US" dirty="0"/>
                  <a:t>In matrix notation</a:t>
                </a:r>
              </a:p>
            </p:txBody>
          </p:sp>
        </mc:Choice>
        <mc:Fallback xmlns="">
          <p:sp>
            <p:nvSpPr>
              <p:cNvPr id="2" name="Text Placeholder 1">
                <a:extLst>
                  <a:ext uri="{FF2B5EF4-FFF2-40B4-BE49-F238E27FC236}">
                    <a16:creationId xmlns:a16="http://schemas.microsoft.com/office/drawing/2014/main" id="{FB48DBDA-7E45-4233-981D-297332539DD9}"/>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929" t="-758"/>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7B11B253-8699-4545-9A02-9589E188E1B1}"/>
              </a:ext>
            </a:extLst>
          </p:cNvPr>
          <p:cNvSpPr/>
          <p:nvPr/>
        </p:nvSpPr>
        <p:spPr>
          <a:xfrm>
            <a:off x="918097" y="1882217"/>
            <a:ext cx="2148254" cy="565517"/>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8C3D40E-A819-4434-9534-690C61F424F6}"/>
              </a:ext>
            </a:extLst>
          </p:cNvPr>
          <p:cNvSpPr>
            <a:spLocks noGrp="1"/>
          </p:cNvSpPr>
          <p:nvPr>
            <p:ph type="title"/>
          </p:nvPr>
        </p:nvSpPr>
        <p:spPr/>
        <p:txBody>
          <a:bodyPr>
            <a:normAutofit fontScale="90000"/>
          </a:bodyPr>
          <a:lstStyle/>
          <a:p>
            <a:r>
              <a:rPr lang="en-US" dirty="0"/>
              <a:t>Regress error</a:t>
            </a:r>
          </a:p>
        </p:txBody>
      </p:sp>
      <p:grpSp>
        <p:nvGrpSpPr>
          <p:cNvPr id="14" name="Group 13">
            <a:extLst>
              <a:ext uri="{FF2B5EF4-FFF2-40B4-BE49-F238E27FC236}">
                <a16:creationId xmlns:a16="http://schemas.microsoft.com/office/drawing/2014/main" id="{D5CB4AA5-B0FE-4E12-A300-7E349BE216CE}"/>
              </a:ext>
            </a:extLst>
          </p:cNvPr>
          <p:cNvGrpSpPr/>
          <p:nvPr/>
        </p:nvGrpSpPr>
        <p:grpSpPr>
          <a:xfrm>
            <a:off x="2950382" y="5507771"/>
            <a:ext cx="4794442" cy="751256"/>
            <a:chOff x="2162173" y="5779721"/>
            <a:chExt cx="4794442" cy="751256"/>
          </a:xfrm>
        </p:grpSpPr>
        <p:sp>
          <p:nvSpPr>
            <p:cNvPr id="7" name="Right Brace 6">
              <a:extLst>
                <a:ext uri="{FF2B5EF4-FFF2-40B4-BE49-F238E27FC236}">
                  <a16:creationId xmlns:a16="http://schemas.microsoft.com/office/drawing/2014/main" id="{19B6C6F1-1C8B-419A-A8AD-1055D17DC169}"/>
                </a:ext>
              </a:extLst>
            </p:cNvPr>
            <p:cNvSpPr/>
            <p:nvPr/>
          </p:nvSpPr>
          <p:spPr>
            <a:xfrm rot="5400000">
              <a:off x="4396247" y="3545647"/>
              <a:ext cx="326293" cy="4794441"/>
            </a:xfrm>
            <a:prstGeom prst="rightBrace">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1AD1D0E-1431-42A9-99C6-A55651D963E9}"/>
                    </a:ext>
                  </a:extLst>
                </p:cNvPr>
                <p:cNvSpPr txBox="1"/>
                <p:nvPr/>
              </p:nvSpPr>
              <p:spPr>
                <a:xfrm>
                  <a:off x="3958807" y="6103359"/>
                  <a:ext cx="2997808" cy="427618"/>
                </a:xfrm>
                <a:prstGeom prst="rect">
                  <a:avLst/>
                </a:prstGeom>
                <a:noFill/>
              </p:spPr>
              <p:txBody>
                <a:bodyPr wrap="none" rtlCol="0">
                  <a:spAutoFit/>
                </a:bodyPr>
                <a:lstStyle/>
                <a:p>
                  <a:pPr algn="l"/>
                  <a14:m>
                    <m:oMath xmlns:m="http://schemas.openxmlformats.org/officeDocument/2006/math">
                      <m:r>
                        <a:rPr lang="en-US" sz="2000" b="1" i="0" smtClean="0">
                          <a:latin typeface="Cambria Math" panose="02040503050406030204" pitchFamily="18" charset="0"/>
                        </a:rPr>
                        <m:t>𝐗</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𝑦</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𝑛</m:t>
                          </m:r>
                        </m:e>
                        <m:sub>
                          <m:r>
                            <a:rPr lang="en-US" sz="2000" b="1" i="0" smtClean="0">
                              <a:latin typeface="Cambria Math" panose="02040503050406030204" pitchFamily="18" charset="0"/>
                              <a:ea typeface="Cambria Math" panose="02040503050406030204" pitchFamily="18" charset="0"/>
                            </a:rPr>
                            <m:t>𝛃</m:t>
                          </m:r>
                        </m:sub>
                      </m:sSub>
                    </m:oMath>
                  </a14:m>
                  <a:r>
                    <a:rPr lang="en-US" sz="2000" dirty="0"/>
                    <a:t> </a:t>
                  </a:r>
                  <a:r>
                    <a:rPr lang="en-US" sz="2000" dirty="0">
                      <a:solidFill>
                        <a:srgbClr val="FF0000"/>
                      </a:solidFill>
                    </a:rPr>
                    <a:t>design matrix</a:t>
                  </a:r>
                  <a:endParaRPr lang="en-US" sz="2000" b="1" dirty="0">
                    <a:solidFill>
                      <a:srgbClr val="FF0000"/>
                    </a:solidFill>
                  </a:endParaRPr>
                </a:p>
              </p:txBody>
            </p:sp>
          </mc:Choice>
          <mc:Fallback xmlns="">
            <p:sp>
              <p:nvSpPr>
                <p:cNvPr id="8" name="TextBox 7">
                  <a:extLst>
                    <a:ext uri="{FF2B5EF4-FFF2-40B4-BE49-F238E27FC236}">
                      <a16:creationId xmlns:a16="http://schemas.microsoft.com/office/drawing/2014/main" id="{E1AD1D0E-1431-42A9-99C6-A55651D963E9}"/>
                    </a:ext>
                  </a:extLst>
                </p:cNvPr>
                <p:cNvSpPr txBox="1">
                  <a:spLocks noRot="1" noChangeAspect="1" noMove="1" noResize="1" noEditPoints="1" noAdjustHandles="1" noChangeArrowheads="1" noChangeShapeType="1" noTextEdit="1"/>
                </p:cNvSpPr>
                <p:nvPr/>
              </p:nvSpPr>
              <p:spPr>
                <a:xfrm>
                  <a:off x="3958807" y="6103359"/>
                  <a:ext cx="2997808" cy="427618"/>
                </a:xfrm>
                <a:prstGeom prst="rect">
                  <a:avLst/>
                </a:prstGeom>
                <a:blipFill>
                  <a:blip r:embed="rId8"/>
                  <a:stretch>
                    <a:fillRect t="-7143" b="-18571"/>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2D3738EF-CD76-487D-80FA-D77A504E3A8B}"/>
              </a:ext>
            </a:extLst>
          </p:cNvPr>
          <p:cNvGrpSpPr/>
          <p:nvPr/>
        </p:nvGrpSpPr>
        <p:grpSpPr>
          <a:xfrm>
            <a:off x="3845169" y="2399323"/>
            <a:ext cx="5151038" cy="1273908"/>
            <a:chOff x="3845169" y="2399323"/>
            <a:chExt cx="5151038" cy="1273908"/>
          </a:xfrm>
        </p:grpSpPr>
        <p:sp>
          <p:nvSpPr>
            <p:cNvPr id="5" name="TextBox 4">
              <a:extLst>
                <a:ext uri="{FF2B5EF4-FFF2-40B4-BE49-F238E27FC236}">
                  <a16:creationId xmlns:a16="http://schemas.microsoft.com/office/drawing/2014/main" id="{6CFE0793-A491-4383-BF17-9EE41D0D0F51}"/>
                </a:ext>
              </a:extLst>
            </p:cNvPr>
            <p:cNvSpPr txBox="1"/>
            <p:nvPr/>
          </p:nvSpPr>
          <p:spPr>
            <a:xfrm>
              <a:off x="6658708" y="2703659"/>
              <a:ext cx="2337499" cy="707886"/>
            </a:xfrm>
            <a:prstGeom prst="rect">
              <a:avLst/>
            </a:prstGeom>
            <a:noFill/>
          </p:spPr>
          <p:txBody>
            <a:bodyPr wrap="none" rtlCol="0">
              <a:spAutoFit/>
            </a:bodyPr>
            <a:lstStyle/>
            <a:p>
              <a:pPr algn="l"/>
              <a:r>
                <a:rPr lang="en-US" sz="2000" dirty="0"/>
                <a:t>Evaluation of basis</a:t>
              </a:r>
              <a:br>
                <a:rPr lang="en-US" sz="2000" dirty="0"/>
              </a:br>
              <a:r>
                <a:rPr lang="en-US" sz="2000" dirty="0"/>
                <a:t>at sample points</a:t>
              </a:r>
            </a:p>
          </p:txBody>
        </p:sp>
        <p:sp>
          <p:nvSpPr>
            <p:cNvPr id="10" name="Freeform: Shape 9">
              <a:extLst>
                <a:ext uri="{FF2B5EF4-FFF2-40B4-BE49-F238E27FC236}">
                  <a16:creationId xmlns:a16="http://schemas.microsoft.com/office/drawing/2014/main" id="{5CE8DD94-5AB0-45D3-B7E6-3E6596A5A5E3}"/>
                </a:ext>
              </a:extLst>
            </p:cNvPr>
            <p:cNvSpPr/>
            <p:nvPr/>
          </p:nvSpPr>
          <p:spPr>
            <a:xfrm>
              <a:off x="6056923" y="2399323"/>
              <a:ext cx="601785" cy="432654"/>
            </a:xfrm>
            <a:custGeom>
              <a:avLst/>
              <a:gdLst>
                <a:gd name="connsiteX0" fmla="*/ 0 w 601785"/>
                <a:gd name="connsiteY0" fmla="*/ 0 h 508000"/>
                <a:gd name="connsiteX1" fmla="*/ 0 w 601785"/>
                <a:gd name="connsiteY1" fmla="*/ 508000 h 508000"/>
                <a:gd name="connsiteX2" fmla="*/ 601785 w 601785"/>
                <a:gd name="connsiteY2" fmla="*/ 508000 h 508000"/>
              </a:gdLst>
              <a:ahLst/>
              <a:cxnLst>
                <a:cxn ang="0">
                  <a:pos x="connsiteX0" y="connsiteY0"/>
                </a:cxn>
                <a:cxn ang="0">
                  <a:pos x="connsiteX1" y="connsiteY1"/>
                </a:cxn>
                <a:cxn ang="0">
                  <a:pos x="connsiteX2" y="connsiteY2"/>
                </a:cxn>
              </a:cxnLst>
              <a:rect l="l" t="t" r="r" b="b"/>
              <a:pathLst>
                <a:path w="601785" h="508000">
                  <a:moveTo>
                    <a:pt x="0" y="0"/>
                  </a:moveTo>
                  <a:lnTo>
                    <a:pt x="0" y="508000"/>
                  </a:lnTo>
                  <a:lnTo>
                    <a:pt x="601785" y="508000"/>
                  </a:lnTo>
                </a:path>
              </a:pathLst>
            </a:custGeom>
            <a:noFill/>
            <a:ln w="34925">
              <a:solidFill>
                <a:srgbClr val="0000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57E25CE-E36C-4AAA-828D-E2E5522B5001}"/>
                </a:ext>
              </a:extLst>
            </p:cNvPr>
            <p:cNvSpPr/>
            <p:nvPr/>
          </p:nvSpPr>
          <p:spPr>
            <a:xfrm>
              <a:off x="3845169" y="3297272"/>
              <a:ext cx="2782277" cy="375959"/>
            </a:xfrm>
            <a:custGeom>
              <a:avLst/>
              <a:gdLst>
                <a:gd name="connsiteX0" fmla="*/ 0 w 2782277"/>
                <a:gd name="connsiteY0" fmla="*/ 625231 h 625231"/>
                <a:gd name="connsiteX1" fmla="*/ 0 w 2782277"/>
                <a:gd name="connsiteY1" fmla="*/ 0 h 625231"/>
                <a:gd name="connsiteX2" fmla="*/ 2782277 w 2782277"/>
                <a:gd name="connsiteY2" fmla="*/ 0 h 625231"/>
              </a:gdLst>
              <a:ahLst/>
              <a:cxnLst>
                <a:cxn ang="0">
                  <a:pos x="connsiteX0" y="connsiteY0"/>
                </a:cxn>
                <a:cxn ang="0">
                  <a:pos x="connsiteX1" y="connsiteY1"/>
                </a:cxn>
                <a:cxn ang="0">
                  <a:pos x="connsiteX2" y="connsiteY2"/>
                </a:cxn>
              </a:cxnLst>
              <a:rect l="l" t="t" r="r" b="b"/>
              <a:pathLst>
                <a:path w="2782277" h="625231">
                  <a:moveTo>
                    <a:pt x="0" y="625231"/>
                  </a:moveTo>
                  <a:lnTo>
                    <a:pt x="0" y="0"/>
                  </a:lnTo>
                  <a:lnTo>
                    <a:pt x="2782277" y="0"/>
                  </a:lnTo>
                </a:path>
              </a:pathLst>
            </a:custGeom>
            <a:noFill/>
            <a:ln w="34925">
              <a:solidFill>
                <a:srgbClr val="0000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FE8F01C-A689-0B21-0500-F320DFD7422F}"/>
                  </a:ext>
                </a:extLst>
              </p:cNvPr>
              <p:cNvSpPr txBox="1"/>
              <p:nvPr/>
            </p:nvSpPr>
            <p:spPr>
              <a:xfrm>
                <a:off x="304800" y="3548958"/>
                <a:ext cx="8628654" cy="19024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m>
                            <m:mPr>
                              <m:plcHide m:val="on"/>
                              <m:mcs>
                                <m:mc>
                                  <m:mcPr>
                                    <m:count m:val="1"/>
                                    <m:mcJc m:val="center"/>
                                  </m:mcPr>
                                </m:mc>
                              </m:mcs>
                              <m:ctrlPr>
                                <a:rPr lang="en-US" sz="2400" i="1">
                                  <a:latin typeface="Cambria Math" panose="02040503050406030204" pitchFamily="18" charset="0"/>
                                </a:rPr>
                              </m:ctrlPr>
                            </m:mPr>
                            <m:mr>
                              <m:e>
                                <m:m>
                                  <m:mPr>
                                    <m:plcHide m:val="on"/>
                                    <m:mcs>
                                      <m:mc>
                                        <m:mcPr>
                                          <m:count m:val="1"/>
                                          <m:mcJc m:val="center"/>
                                        </m:mcPr>
                                      </m:mc>
                                    </m:mcs>
                                    <m:ctrlPr>
                                      <a:rPr lang="en-US" sz="2400" i="1">
                                        <a:latin typeface="Cambria Math" panose="02040503050406030204" pitchFamily="18" charset="0"/>
                                      </a:rPr>
                                    </m:ctrlPr>
                                  </m:mPr>
                                  <m:mr>
                                    <m:e>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0">
                                              <a:latin typeface="Cambria Math" panose="02040503050406030204" pitchFamily="18" charset="0"/>
                                            </a:rPr>
                                            <m:t>1</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0">
                                              <a:latin typeface="Cambria Math" panose="02040503050406030204" pitchFamily="18" charset="0"/>
                                            </a:rPr>
                                            <m:t>2</m:t>
                                          </m:r>
                                        </m:sub>
                                      </m:sSub>
                                    </m:e>
                                  </m:mr>
                                </m:m>
                              </m:e>
                            </m:mr>
                            <m:mr>
                              <m:e>
                                <m:m>
                                  <m:mPr>
                                    <m:plcHide m:val="on"/>
                                    <m:mcs>
                                      <m:mc>
                                        <m:mcPr>
                                          <m:count m:val="1"/>
                                          <m:mcJc m:val="center"/>
                                        </m:mcPr>
                                      </m:mc>
                                    </m:mcs>
                                    <m:ctrlPr>
                                      <a:rPr lang="en-US" sz="2400" i="1">
                                        <a:latin typeface="Cambria Math" panose="02040503050406030204" pitchFamily="18" charset="0"/>
                                      </a:rPr>
                                    </m:ctrlPr>
                                  </m:mPr>
                                  <m:mr>
                                    <m:e>
                                      <m:r>
                                        <a:rPr lang="en-US" sz="2400" i="0">
                                          <a:latin typeface="Cambria Math" panose="02040503050406030204" pitchFamily="18" charset="0"/>
                                        </a:rPr>
                                        <m:t>⋮</m:t>
                                      </m:r>
                                    </m:e>
                                  </m:mr>
                                  <m:mr>
                                    <m:e>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𝑦</m:t>
                                              </m:r>
                                            </m:sub>
                                          </m:sSub>
                                        </m:sub>
                                      </m:sSub>
                                    </m:e>
                                  </m:mr>
                                </m:m>
                              </m:e>
                            </m:mr>
                          </m:m>
                        </m:e>
                      </m:d>
                      <m:r>
                        <a:rPr lang="en-US" sz="2400" i="0">
                          <a:latin typeface="Cambria Math" panose="02040503050406030204" pitchFamily="18" charset="0"/>
                        </a:rPr>
                        <m:t>=</m:t>
                      </m:r>
                      <m:d>
                        <m:dPr>
                          <m:begChr m:val="{"/>
                          <m:endChr m:val="}"/>
                          <m:ctrlPr>
                            <a:rPr lang="en-US" sz="2400" i="1">
                              <a:latin typeface="Cambria Math" panose="02040503050406030204" pitchFamily="18" charset="0"/>
                            </a:rPr>
                          </m:ctrlPr>
                        </m:dPr>
                        <m:e>
                          <m:m>
                            <m:mPr>
                              <m:plcHide m:val="on"/>
                              <m:mcs>
                                <m:mc>
                                  <m:mcPr>
                                    <m:count m:val="1"/>
                                    <m:mcJc m:val="center"/>
                                  </m:mcPr>
                                </m:mc>
                              </m:mcs>
                              <m:ctrlPr>
                                <a:rPr lang="en-US" sz="2400" i="1">
                                  <a:latin typeface="Cambria Math" panose="02040503050406030204" pitchFamily="18" charset="0"/>
                                </a:rPr>
                              </m:ctrlPr>
                            </m:mPr>
                            <m:mr>
                              <m:e>
                                <m:m>
                                  <m:mPr>
                                    <m:plcHide m:val="on"/>
                                    <m:mcs>
                                      <m:mc>
                                        <m:mcPr>
                                          <m:count m:val="1"/>
                                          <m:mcJc m:val="center"/>
                                        </m:mcPr>
                                      </m:mc>
                                    </m:mcs>
                                    <m:ctrlPr>
                                      <a:rPr lang="en-US" sz="2400" i="1">
                                        <a:latin typeface="Cambria Math" panose="02040503050406030204" pitchFamily="18" charset="0"/>
                                      </a:rPr>
                                    </m:ctrlPr>
                                  </m:mPr>
                                  <m:mr>
                                    <m:e>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0">
                                              <a:latin typeface="Cambria Math" panose="02040503050406030204" pitchFamily="18" charset="0"/>
                                            </a:rPr>
                                            <m:t>1</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0">
                                              <a:latin typeface="Cambria Math" panose="02040503050406030204" pitchFamily="18" charset="0"/>
                                            </a:rPr>
                                            <m:t>2</m:t>
                                          </m:r>
                                        </m:sub>
                                      </m:sSub>
                                    </m:e>
                                  </m:mr>
                                </m:m>
                              </m:e>
                            </m:mr>
                            <m:mr>
                              <m:e>
                                <m:m>
                                  <m:mPr>
                                    <m:plcHide m:val="on"/>
                                    <m:mcs>
                                      <m:mc>
                                        <m:mcPr>
                                          <m:count m:val="1"/>
                                          <m:mcJc m:val="center"/>
                                        </m:mcPr>
                                      </m:mc>
                                    </m:mcs>
                                    <m:ctrlPr>
                                      <a:rPr lang="en-US" sz="2400" i="1">
                                        <a:latin typeface="Cambria Math" panose="02040503050406030204" pitchFamily="18" charset="0"/>
                                      </a:rPr>
                                    </m:ctrlPr>
                                  </m:mPr>
                                  <m:mr>
                                    <m:e>
                                      <m:r>
                                        <a:rPr lang="en-US" sz="2400" i="0">
                                          <a:latin typeface="Cambria Math" panose="02040503050406030204" pitchFamily="18" charset="0"/>
                                        </a:rPr>
                                        <m:t>⋮</m:t>
                                      </m:r>
                                    </m:e>
                                  </m:mr>
                                  <m:mr>
                                    <m:e>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𝑦</m:t>
                                              </m:r>
                                            </m:sub>
                                          </m:sSub>
                                        </m:sub>
                                      </m:sSub>
                                    </m:e>
                                  </m:mr>
                                </m:m>
                              </m:e>
                            </m:mr>
                          </m:m>
                        </m:e>
                      </m:d>
                      <m:r>
                        <a:rPr lang="en-US" sz="2400" i="0">
                          <a:latin typeface="Cambria Math" panose="02040503050406030204" pitchFamily="18" charset="0"/>
                        </a:rPr>
                        <m:t>−</m:t>
                      </m:r>
                      <m:d>
                        <m:dPr>
                          <m:begChr m:val="["/>
                          <m:endChr m:val="]"/>
                          <m:ctrlPr>
                            <a:rPr lang="en-US" sz="2400" i="1">
                              <a:latin typeface="Cambria Math" panose="02040503050406030204" pitchFamily="18" charset="0"/>
                            </a:rPr>
                          </m:ctrlPr>
                        </m:dPr>
                        <m:e>
                          <m:m>
                            <m:mPr>
                              <m:plcHide m:val="on"/>
                              <m:mcs>
                                <m:mc>
                                  <m:mcPr>
                                    <m:count m:val="2"/>
                                    <m:mcJc m:val="center"/>
                                  </m:mcPr>
                                </m:mc>
                              </m:mcs>
                              <m:ctrlPr>
                                <a:rPr lang="en-US" sz="2400" i="1">
                                  <a:latin typeface="Cambria Math" panose="02040503050406030204" pitchFamily="18" charset="0"/>
                                </a:rPr>
                              </m:ctrlPr>
                            </m:mPr>
                            <m:mr>
                              <m:e>
                                <m:m>
                                  <m:mPr>
                                    <m:plcHide m:val="on"/>
                                    <m:mcs>
                                      <m:mc>
                                        <m:mcPr>
                                          <m:count m:val="2"/>
                                          <m:mcJc m:val="center"/>
                                        </m:mcPr>
                                      </m:mc>
                                    </m:mcs>
                                    <m:ctrlPr>
                                      <a:rPr lang="en-US" sz="2400" i="1">
                                        <a:latin typeface="Cambria Math" panose="02040503050406030204" pitchFamily="18" charset="0"/>
                                      </a:rPr>
                                    </m:ctrlPr>
                                  </m:mPr>
                                  <m:mr>
                                    <m:e>
                                      <m:sSub>
                                        <m:sSubPr>
                                          <m:ctrlPr>
                                            <a:rPr lang="en-US" sz="2400" i="1">
                                              <a:latin typeface="Cambria Math" panose="02040503050406030204" pitchFamily="18" charset="0"/>
                                            </a:rPr>
                                          </m:ctrlPr>
                                        </m:sSubPr>
                                        <m:e>
                                          <m:r>
                                            <a:rPr lang="en-US" sz="2400" i="1">
                                              <a:latin typeface="Cambria Math" panose="02040503050406030204" pitchFamily="18" charset="0"/>
                                            </a:rPr>
                                            <m:t>𝜉</m:t>
                                          </m:r>
                                        </m:e>
                                        <m:sub>
                                          <m:r>
                                            <a:rPr lang="en-US" sz="2400" i="0">
                                              <a:latin typeface="Cambria Math" panose="02040503050406030204" pitchFamily="18" charset="0"/>
                                            </a:rPr>
                                            <m:t>1</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1" i="0">
                                                  <a:latin typeface="Cambria Math" panose="02040503050406030204" pitchFamily="18" charset="0"/>
                                                </a:rPr>
                                                <m:t>𝐱</m:t>
                                              </m:r>
                                            </m:e>
                                            <m:sub>
                                              <m:r>
                                                <a:rPr lang="en-US" sz="2400" b="0" i="0">
                                                  <a:latin typeface="Cambria Math" panose="02040503050406030204" pitchFamily="18" charset="0"/>
                                                </a:rPr>
                                                <m:t>1</m:t>
                                              </m:r>
                                            </m:sub>
                                          </m:sSub>
                                        </m:e>
                                      </m:d>
                                    </m:e>
                                    <m:e>
                                      <m:sSub>
                                        <m:sSubPr>
                                          <m:ctrlPr>
                                            <a:rPr lang="en-US" sz="2400" b="0" i="1">
                                              <a:latin typeface="Cambria Math" panose="02040503050406030204" pitchFamily="18" charset="0"/>
                                            </a:rPr>
                                          </m:ctrlPr>
                                        </m:sSubPr>
                                        <m:e>
                                          <m:r>
                                            <a:rPr lang="en-US" sz="2400" b="0" i="1">
                                              <a:latin typeface="Cambria Math" panose="02040503050406030204" pitchFamily="18" charset="0"/>
                                            </a:rPr>
                                            <m:t>𝜉</m:t>
                                          </m:r>
                                        </m:e>
                                        <m:sub>
                                          <m:r>
                                            <a:rPr lang="en-US" sz="2400" b="0" i="0">
                                              <a:latin typeface="Cambria Math" panose="02040503050406030204" pitchFamily="18" charset="0"/>
                                            </a:rPr>
                                            <m:t>2</m:t>
                                          </m:r>
                                        </m:sub>
                                      </m:sSub>
                                      <m:d>
                                        <m:dPr>
                                          <m:ctrlPr>
                                            <a:rPr lang="en-US" sz="2400" b="0" i="1">
                                              <a:latin typeface="Cambria Math" panose="02040503050406030204" pitchFamily="18" charset="0"/>
                                            </a:rPr>
                                          </m:ctrlPr>
                                        </m:dPr>
                                        <m:e>
                                          <m:sSub>
                                            <m:sSubPr>
                                              <m:ctrlPr>
                                                <a:rPr lang="en-US" sz="2400" b="0" i="1">
                                                  <a:latin typeface="Cambria Math" panose="02040503050406030204" pitchFamily="18" charset="0"/>
                                                </a:rPr>
                                              </m:ctrlPr>
                                            </m:sSubPr>
                                            <m:e>
                                              <m:r>
                                                <a:rPr lang="en-US" sz="2400" b="1" i="0">
                                                  <a:latin typeface="Cambria Math" panose="02040503050406030204" pitchFamily="18" charset="0"/>
                                                </a:rPr>
                                                <m:t>𝐱</m:t>
                                              </m:r>
                                            </m:e>
                                            <m:sub>
                                              <m:r>
                                                <a:rPr lang="en-US" sz="2400" b="0" i="0">
                                                  <a:latin typeface="Cambria Math" panose="02040503050406030204" pitchFamily="18" charset="0"/>
                                                </a:rPr>
                                                <m:t>1</m:t>
                                              </m:r>
                                            </m:sub>
                                          </m:sSub>
                                        </m:e>
                                      </m:d>
                                    </m:e>
                                  </m:mr>
                                  <m:mr>
                                    <m:e>
                                      <m:sSub>
                                        <m:sSubPr>
                                          <m:ctrlPr>
                                            <a:rPr lang="en-US" sz="2400" b="0" i="1">
                                              <a:latin typeface="Cambria Math" panose="02040503050406030204" pitchFamily="18" charset="0"/>
                                            </a:rPr>
                                          </m:ctrlPr>
                                        </m:sSubPr>
                                        <m:e>
                                          <m:r>
                                            <a:rPr lang="en-US" sz="2400" b="0" i="1">
                                              <a:latin typeface="Cambria Math" panose="02040503050406030204" pitchFamily="18" charset="0"/>
                                            </a:rPr>
                                            <m:t>𝜉</m:t>
                                          </m:r>
                                        </m:e>
                                        <m:sub>
                                          <m:r>
                                            <a:rPr lang="en-US" sz="2400" b="0" i="0">
                                              <a:latin typeface="Cambria Math" panose="02040503050406030204" pitchFamily="18" charset="0"/>
                                            </a:rPr>
                                            <m:t>1</m:t>
                                          </m:r>
                                        </m:sub>
                                      </m:sSub>
                                      <m:d>
                                        <m:dPr>
                                          <m:ctrlPr>
                                            <a:rPr lang="en-US" sz="2400" b="0" i="1">
                                              <a:latin typeface="Cambria Math" panose="02040503050406030204" pitchFamily="18" charset="0"/>
                                            </a:rPr>
                                          </m:ctrlPr>
                                        </m:dPr>
                                        <m:e>
                                          <m:sSub>
                                            <m:sSubPr>
                                              <m:ctrlPr>
                                                <a:rPr lang="en-US" sz="2400" b="0" i="1">
                                                  <a:latin typeface="Cambria Math" panose="02040503050406030204" pitchFamily="18" charset="0"/>
                                                </a:rPr>
                                              </m:ctrlPr>
                                            </m:sSubPr>
                                            <m:e>
                                              <m:r>
                                                <a:rPr lang="en-US" sz="2400" b="1" i="0">
                                                  <a:latin typeface="Cambria Math" panose="02040503050406030204" pitchFamily="18" charset="0"/>
                                                </a:rPr>
                                                <m:t>𝐱</m:t>
                                              </m:r>
                                            </m:e>
                                            <m:sub>
                                              <m:r>
                                                <a:rPr lang="en-US" sz="2400" b="0" i="0">
                                                  <a:latin typeface="Cambria Math" panose="02040503050406030204" pitchFamily="18" charset="0"/>
                                                </a:rPr>
                                                <m:t>2</m:t>
                                              </m:r>
                                            </m:sub>
                                          </m:sSub>
                                        </m:e>
                                      </m:d>
                                    </m:e>
                                    <m:e>
                                      <m:sSub>
                                        <m:sSubPr>
                                          <m:ctrlPr>
                                            <a:rPr lang="en-US" sz="2400" b="0" i="1">
                                              <a:latin typeface="Cambria Math" panose="02040503050406030204" pitchFamily="18" charset="0"/>
                                            </a:rPr>
                                          </m:ctrlPr>
                                        </m:sSubPr>
                                        <m:e>
                                          <m:r>
                                            <a:rPr lang="en-US" sz="2400" b="0" i="1">
                                              <a:latin typeface="Cambria Math" panose="02040503050406030204" pitchFamily="18" charset="0"/>
                                            </a:rPr>
                                            <m:t>𝜉</m:t>
                                          </m:r>
                                        </m:e>
                                        <m:sub>
                                          <m:r>
                                            <a:rPr lang="en-US" sz="2400" b="0" i="0">
                                              <a:latin typeface="Cambria Math" panose="02040503050406030204" pitchFamily="18" charset="0"/>
                                            </a:rPr>
                                            <m:t>1</m:t>
                                          </m:r>
                                        </m:sub>
                                      </m:sSub>
                                      <m:d>
                                        <m:dPr>
                                          <m:ctrlPr>
                                            <a:rPr lang="en-US" sz="2400" b="0" i="1">
                                              <a:latin typeface="Cambria Math" panose="02040503050406030204" pitchFamily="18" charset="0"/>
                                            </a:rPr>
                                          </m:ctrlPr>
                                        </m:dPr>
                                        <m:e>
                                          <m:sSub>
                                            <m:sSubPr>
                                              <m:ctrlPr>
                                                <a:rPr lang="en-US" sz="2400" b="0" i="1">
                                                  <a:latin typeface="Cambria Math" panose="02040503050406030204" pitchFamily="18" charset="0"/>
                                                </a:rPr>
                                              </m:ctrlPr>
                                            </m:sSubPr>
                                            <m:e>
                                              <m:r>
                                                <a:rPr lang="en-US" sz="2400" b="1" i="0">
                                                  <a:latin typeface="Cambria Math" panose="02040503050406030204" pitchFamily="18" charset="0"/>
                                                </a:rPr>
                                                <m:t>𝐱</m:t>
                                              </m:r>
                                            </m:e>
                                            <m:sub>
                                              <m:r>
                                                <a:rPr lang="en-US" sz="2400" b="0" i="0">
                                                  <a:latin typeface="Cambria Math" panose="02040503050406030204" pitchFamily="18" charset="0"/>
                                                </a:rPr>
                                                <m:t>2</m:t>
                                              </m:r>
                                            </m:sub>
                                          </m:sSub>
                                        </m:e>
                                      </m:d>
                                    </m:e>
                                  </m:mr>
                                </m:m>
                              </m:e>
                              <m:e>
                                <m:m>
                                  <m:mPr>
                                    <m:plcHide m:val="on"/>
                                    <m:mcs>
                                      <m:mc>
                                        <m:mcPr>
                                          <m:count m:val="2"/>
                                          <m:mcJc m:val="center"/>
                                        </m:mcPr>
                                      </m:mc>
                                    </m:mcs>
                                    <m:ctrlPr>
                                      <a:rPr lang="en-US" sz="2400" b="0" i="1">
                                        <a:latin typeface="Cambria Math" panose="02040503050406030204" pitchFamily="18" charset="0"/>
                                      </a:rPr>
                                    </m:ctrlPr>
                                  </m:mPr>
                                  <m:mr>
                                    <m:e>
                                      <m:r>
                                        <a:rPr lang="en-US" sz="2400" b="0" i="0">
                                          <a:latin typeface="Cambria Math" panose="02040503050406030204" pitchFamily="18" charset="0"/>
                                        </a:rPr>
                                        <m:t>⋯</m:t>
                                      </m:r>
                                    </m:e>
                                    <m:e>
                                      <m:sSub>
                                        <m:sSubPr>
                                          <m:ctrlPr>
                                            <a:rPr lang="en-US" sz="2400" b="0" i="1">
                                              <a:latin typeface="Cambria Math" panose="02040503050406030204" pitchFamily="18" charset="0"/>
                                            </a:rPr>
                                          </m:ctrlPr>
                                        </m:sSubPr>
                                        <m:e>
                                          <m:r>
                                            <a:rPr lang="en-US" sz="2400" b="0" i="1">
                                              <a:latin typeface="Cambria Math" panose="02040503050406030204" pitchFamily="18" charset="0"/>
                                            </a:rPr>
                                            <m:t>𝜉</m:t>
                                          </m:r>
                                        </m:e>
                                        <m:sub>
                                          <m:sSub>
                                            <m:sSubPr>
                                              <m:ctrlPr>
                                                <a:rPr lang="en-US" sz="2400" b="0" i="1">
                                                  <a:latin typeface="Cambria Math" panose="02040503050406030204" pitchFamily="18" charset="0"/>
                                                </a:rPr>
                                              </m:ctrlPr>
                                            </m:sSubPr>
                                            <m:e>
                                              <m:r>
                                                <a:rPr lang="en-US" sz="2400" b="0" i="1">
                                                  <a:latin typeface="Cambria Math" panose="02040503050406030204" pitchFamily="18" charset="0"/>
                                                </a:rPr>
                                                <m:t>𝑛</m:t>
                                              </m:r>
                                            </m:e>
                                            <m:sub>
                                              <m:r>
                                                <a:rPr lang="en-US" sz="2400" b="0" i="1">
                                                  <a:latin typeface="Cambria Math" panose="02040503050406030204" pitchFamily="18" charset="0"/>
                                                </a:rPr>
                                                <m:t>𝛽</m:t>
                                              </m:r>
                                            </m:sub>
                                          </m:sSub>
                                        </m:sub>
                                      </m:sSub>
                                      <m:d>
                                        <m:dPr>
                                          <m:ctrlPr>
                                            <a:rPr lang="en-US" sz="2400" b="0" i="1">
                                              <a:latin typeface="Cambria Math" panose="02040503050406030204" pitchFamily="18" charset="0"/>
                                            </a:rPr>
                                          </m:ctrlPr>
                                        </m:dPr>
                                        <m:e>
                                          <m:sSub>
                                            <m:sSubPr>
                                              <m:ctrlPr>
                                                <a:rPr lang="en-US" sz="2400" b="0" i="1">
                                                  <a:latin typeface="Cambria Math" panose="02040503050406030204" pitchFamily="18" charset="0"/>
                                                </a:rPr>
                                              </m:ctrlPr>
                                            </m:sSubPr>
                                            <m:e>
                                              <m:r>
                                                <a:rPr lang="en-US" sz="2400" b="1" i="0">
                                                  <a:latin typeface="Cambria Math" panose="02040503050406030204" pitchFamily="18" charset="0"/>
                                                </a:rPr>
                                                <m:t>𝐱</m:t>
                                              </m:r>
                                            </m:e>
                                            <m:sub>
                                              <m:r>
                                                <a:rPr lang="en-US" sz="2400" b="0" i="0">
                                                  <a:latin typeface="Cambria Math" panose="02040503050406030204" pitchFamily="18" charset="0"/>
                                                </a:rPr>
                                                <m:t>1</m:t>
                                              </m:r>
                                            </m:sub>
                                          </m:sSub>
                                        </m:e>
                                      </m:d>
                                    </m:e>
                                  </m:mr>
                                  <m:mr>
                                    <m:e>
                                      <m:r>
                                        <a:rPr lang="en-US" sz="2400" b="0" i="0">
                                          <a:latin typeface="Cambria Math" panose="02040503050406030204" pitchFamily="18" charset="0"/>
                                        </a:rPr>
                                        <m:t>⋯</m:t>
                                      </m:r>
                                    </m:e>
                                    <m:e>
                                      <m:sSub>
                                        <m:sSubPr>
                                          <m:ctrlPr>
                                            <a:rPr lang="en-US" sz="2400" b="0" i="1">
                                              <a:latin typeface="Cambria Math" panose="02040503050406030204" pitchFamily="18" charset="0"/>
                                            </a:rPr>
                                          </m:ctrlPr>
                                        </m:sSubPr>
                                        <m:e>
                                          <m:r>
                                            <a:rPr lang="en-US" sz="2400" b="0" i="1">
                                              <a:latin typeface="Cambria Math" panose="02040503050406030204" pitchFamily="18" charset="0"/>
                                            </a:rPr>
                                            <m:t>𝜉</m:t>
                                          </m:r>
                                        </m:e>
                                        <m:sub>
                                          <m:sSub>
                                            <m:sSubPr>
                                              <m:ctrlPr>
                                                <a:rPr lang="en-US" sz="2400" b="0" i="1">
                                                  <a:latin typeface="Cambria Math" panose="02040503050406030204" pitchFamily="18" charset="0"/>
                                                </a:rPr>
                                              </m:ctrlPr>
                                            </m:sSubPr>
                                            <m:e>
                                              <m:r>
                                                <a:rPr lang="en-US" sz="2400" b="0" i="1">
                                                  <a:latin typeface="Cambria Math" panose="02040503050406030204" pitchFamily="18" charset="0"/>
                                                </a:rPr>
                                                <m:t>𝑛</m:t>
                                              </m:r>
                                            </m:e>
                                            <m:sub>
                                              <m:r>
                                                <a:rPr lang="en-US" sz="2400" b="0" i="1">
                                                  <a:latin typeface="Cambria Math" panose="02040503050406030204" pitchFamily="18" charset="0"/>
                                                </a:rPr>
                                                <m:t>𝛽</m:t>
                                              </m:r>
                                            </m:sub>
                                          </m:sSub>
                                        </m:sub>
                                      </m:sSub>
                                      <m:d>
                                        <m:dPr>
                                          <m:ctrlPr>
                                            <a:rPr lang="en-US" sz="2400" b="0" i="1">
                                              <a:latin typeface="Cambria Math" panose="02040503050406030204" pitchFamily="18" charset="0"/>
                                            </a:rPr>
                                          </m:ctrlPr>
                                        </m:dPr>
                                        <m:e>
                                          <m:sSub>
                                            <m:sSubPr>
                                              <m:ctrlPr>
                                                <a:rPr lang="en-US" sz="2400" b="0" i="1">
                                                  <a:latin typeface="Cambria Math" panose="02040503050406030204" pitchFamily="18" charset="0"/>
                                                </a:rPr>
                                              </m:ctrlPr>
                                            </m:sSubPr>
                                            <m:e>
                                              <m:r>
                                                <a:rPr lang="en-US" sz="2400" b="1" i="0">
                                                  <a:latin typeface="Cambria Math" panose="02040503050406030204" pitchFamily="18" charset="0"/>
                                                </a:rPr>
                                                <m:t>𝐱</m:t>
                                              </m:r>
                                            </m:e>
                                            <m:sub>
                                              <m:r>
                                                <a:rPr lang="en-US" sz="2400" b="0" i="0">
                                                  <a:latin typeface="Cambria Math" panose="02040503050406030204" pitchFamily="18" charset="0"/>
                                                </a:rPr>
                                                <m:t>2</m:t>
                                              </m:r>
                                            </m:sub>
                                          </m:sSub>
                                        </m:e>
                                      </m:d>
                                    </m:e>
                                  </m:mr>
                                </m:m>
                              </m:e>
                            </m:mr>
                            <m:mr>
                              <m:e>
                                <m:m>
                                  <m:mPr>
                                    <m:plcHide m:val="on"/>
                                    <m:mcs>
                                      <m:mc>
                                        <m:mcPr>
                                          <m:count m:val="2"/>
                                          <m:mcJc m:val="center"/>
                                        </m:mcPr>
                                      </m:mc>
                                    </m:mcs>
                                    <m:ctrlPr>
                                      <a:rPr lang="en-US" sz="2400" b="0" i="1">
                                        <a:latin typeface="Cambria Math" panose="02040503050406030204" pitchFamily="18" charset="0"/>
                                      </a:rPr>
                                    </m:ctrlPr>
                                  </m:mPr>
                                  <m:mr>
                                    <m:e>
                                      <m:r>
                                        <a:rPr lang="en-US" sz="2400" b="0" i="0">
                                          <a:latin typeface="Cambria Math" panose="02040503050406030204" pitchFamily="18" charset="0"/>
                                        </a:rPr>
                                        <m:t>⋮</m:t>
                                      </m:r>
                                    </m:e>
                                    <m:e>
                                      <m:r>
                                        <a:rPr lang="en-US" sz="2400" b="0" i="0">
                                          <a:latin typeface="Cambria Math" panose="02040503050406030204" pitchFamily="18" charset="0"/>
                                        </a:rPr>
                                        <m:t>⋮</m:t>
                                      </m:r>
                                    </m:e>
                                  </m:mr>
                                  <m:mr>
                                    <m:e>
                                      <m:sSub>
                                        <m:sSubPr>
                                          <m:ctrlPr>
                                            <a:rPr lang="en-US" sz="2400" b="0" i="1">
                                              <a:latin typeface="Cambria Math" panose="02040503050406030204" pitchFamily="18" charset="0"/>
                                            </a:rPr>
                                          </m:ctrlPr>
                                        </m:sSubPr>
                                        <m:e>
                                          <m:r>
                                            <a:rPr lang="en-US" sz="2400" b="0" i="1">
                                              <a:latin typeface="Cambria Math" panose="02040503050406030204" pitchFamily="18" charset="0"/>
                                            </a:rPr>
                                            <m:t>𝜉</m:t>
                                          </m:r>
                                        </m:e>
                                        <m:sub>
                                          <m:r>
                                            <a:rPr lang="en-US" sz="2400" b="0" i="0">
                                              <a:latin typeface="Cambria Math" panose="02040503050406030204" pitchFamily="18" charset="0"/>
                                            </a:rPr>
                                            <m:t>1</m:t>
                                          </m:r>
                                        </m:sub>
                                      </m:sSub>
                                      <m:d>
                                        <m:dPr>
                                          <m:ctrlPr>
                                            <a:rPr lang="en-US" sz="2400" b="0" i="1">
                                              <a:latin typeface="Cambria Math" panose="02040503050406030204" pitchFamily="18" charset="0"/>
                                            </a:rPr>
                                          </m:ctrlPr>
                                        </m:dPr>
                                        <m:e>
                                          <m:sSub>
                                            <m:sSubPr>
                                              <m:ctrlPr>
                                                <a:rPr lang="en-US" sz="2400" b="0" i="1">
                                                  <a:latin typeface="Cambria Math" panose="02040503050406030204" pitchFamily="18" charset="0"/>
                                                </a:rPr>
                                              </m:ctrlPr>
                                            </m:sSubPr>
                                            <m:e>
                                              <m:r>
                                                <a:rPr lang="en-US" sz="2400" b="1" i="0">
                                                  <a:latin typeface="Cambria Math" panose="02040503050406030204" pitchFamily="18" charset="0"/>
                                                </a:rPr>
                                                <m:t>𝐱</m:t>
                                              </m:r>
                                            </m:e>
                                            <m:sub>
                                              <m:sSub>
                                                <m:sSubPr>
                                                  <m:ctrlPr>
                                                    <a:rPr lang="en-US" sz="2400" b="1" i="1">
                                                      <a:latin typeface="Cambria Math" panose="02040503050406030204" pitchFamily="18" charset="0"/>
                                                    </a:rPr>
                                                  </m:ctrlPr>
                                                </m:sSubPr>
                                                <m:e>
                                                  <m:r>
                                                    <a:rPr lang="en-US" sz="2400" b="0" i="1">
                                                      <a:latin typeface="Cambria Math" panose="02040503050406030204" pitchFamily="18" charset="0"/>
                                                    </a:rPr>
                                                    <m:t>𝑛</m:t>
                                                  </m:r>
                                                </m:e>
                                                <m:sub>
                                                  <m:r>
                                                    <a:rPr lang="en-US" sz="2400" b="0" i="1">
                                                      <a:latin typeface="Cambria Math" panose="02040503050406030204" pitchFamily="18" charset="0"/>
                                                    </a:rPr>
                                                    <m:t>𝑦</m:t>
                                                  </m:r>
                                                </m:sub>
                                              </m:sSub>
                                            </m:sub>
                                          </m:sSub>
                                        </m:e>
                                      </m:d>
                                    </m:e>
                                    <m:e>
                                      <m:sSub>
                                        <m:sSubPr>
                                          <m:ctrlPr>
                                            <a:rPr lang="en-US" sz="2400" b="0" i="1">
                                              <a:latin typeface="Cambria Math" panose="02040503050406030204" pitchFamily="18" charset="0"/>
                                            </a:rPr>
                                          </m:ctrlPr>
                                        </m:sSubPr>
                                        <m:e>
                                          <m:r>
                                            <a:rPr lang="en-US" sz="2400" b="0" i="1">
                                              <a:latin typeface="Cambria Math" panose="02040503050406030204" pitchFamily="18" charset="0"/>
                                            </a:rPr>
                                            <m:t>𝜉</m:t>
                                          </m:r>
                                        </m:e>
                                        <m:sub>
                                          <m:r>
                                            <a:rPr lang="en-US" sz="2400" b="0" i="0">
                                              <a:latin typeface="Cambria Math" panose="02040503050406030204" pitchFamily="18" charset="0"/>
                                            </a:rPr>
                                            <m:t>1</m:t>
                                          </m:r>
                                        </m:sub>
                                      </m:sSub>
                                      <m:d>
                                        <m:dPr>
                                          <m:ctrlPr>
                                            <a:rPr lang="en-US" sz="2400" b="0" i="1">
                                              <a:latin typeface="Cambria Math" panose="02040503050406030204" pitchFamily="18" charset="0"/>
                                            </a:rPr>
                                          </m:ctrlPr>
                                        </m:dPr>
                                        <m:e>
                                          <m:sSub>
                                            <m:sSubPr>
                                              <m:ctrlPr>
                                                <a:rPr lang="en-US" sz="2400" b="0" i="1">
                                                  <a:latin typeface="Cambria Math" panose="02040503050406030204" pitchFamily="18" charset="0"/>
                                                </a:rPr>
                                              </m:ctrlPr>
                                            </m:sSubPr>
                                            <m:e>
                                              <m:r>
                                                <a:rPr lang="en-US" sz="2400" b="1" i="0">
                                                  <a:latin typeface="Cambria Math" panose="02040503050406030204" pitchFamily="18" charset="0"/>
                                                </a:rPr>
                                                <m:t>𝐱</m:t>
                                              </m:r>
                                            </m:e>
                                            <m:sub>
                                              <m:sSub>
                                                <m:sSubPr>
                                                  <m:ctrlPr>
                                                    <a:rPr lang="en-US" sz="2400" b="1" i="1">
                                                      <a:latin typeface="Cambria Math" panose="02040503050406030204" pitchFamily="18" charset="0"/>
                                                    </a:rPr>
                                                  </m:ctrlPr>
                                                </m:sSubPr>
                                                <m:e>
                                                  <m:r>
                                                    <a:rPr lang="en-US" sz="2400" b="0" i="1">
                                                      <a:latin typeface="Cambria Math" panose="02040503050406030204" pitchFamily="18" charset="0"/>
                                                    </a:rPr>
                                                    <m:t>𝑛</m:t>
                                                  </m:r>
                                                </m:e>
                                                <m:sub>
                                                  <m:r>
                                                    <a:rPr lang="en-US" sz="2400" b="0" i="1">
                                                      <a:latin typeface="Cambria Math" panose="02040503050406030204" pitchFamily="18" charset="0"/>
                                                    </a:rPr>
                                                    <m:t>𝑦</m:t>
                                                  </m:r>
                                                </m:sub>
                                              </m:sSub>
                                            </m:sub>
                                          </m:sSub>
                                        </m:e>
                                      </m:d>
                                    </m:e>
                                  </m:mr>
                                </m:m>
                              </m:e>
                              <m:e>
                                <m:m>
                                  <m:mPr>
                                    <m:plcHide m:val="on"/>
                                    <m:mcs>
                                      <m:mc>
                                        <m:mcPr>
                                          <m:count m:val="2"/>
                                          <m:mcJc m:val="center"/>
                                        </m:mcPr>
                                      </m:mc>
                                    </m:mcs>
                                    <m:ctrlPr>
                                      <a:rPr lang="en-US" sz="2400" b="0" i="1">
                                        <a:latin typeface="Cambria Math" panose="02040503050406030204" pitchFamily="18" charset="0"/>
                                      </a:rPr>
                                    </m:ctrlPr>
                                  </m:mPr>
                                  <m:mr>
                                    <m:e>
                                      <m:r>
                                        <a:rPr lang="en-US" sz="2400" b="0" i="0">
                                          <a:latin typeface="Cambria Math" panose="02040503050406030204" pitchFamily="18" charset="0"/>
                                        </a:rPr>
                                        <m:t>⋱</m:t>
                                      </m:r>
                                    </m:e>
                                    <m:e>
                                      <m:r>
                                        <a:rPr lang="en-US" sz="2400" b="0" i="0">
                                          <a:latin typeface="Cambria Math" panose="02040503050406030204" pitchFamily="18" charset="0"/>
                                        </a:rPr>
                                        <m:t>⋮</m:t>
                                      </m:r>
                                    </m:e>
                                  </m:mr>
                                  <m:mr>
                                    <m:e>
                                      <m:r>
                                        <a:rPr lang="en-US" sz="2400" b="0" i="0">
                                          <a:latin typeface="Cambria Math" panose="02040503050406030204" pitchFamily="18" charset="0"/>
                                        </a:rPr>
                                        <m:t>⋯</m:t>
                                      </m:r>
                                    </m:e>
                                    <m:e>
                                      <m:sSub>
                                        <m:sSubPr>
                                          <m:ctrlPr>
                                            <a:rPr lang="en-US" sz="2400" b="0" i="1">
                                              <a:latin typeface="Cambria Math" panose="02040503050406030204" pitchFamily="18" charset="0"/>
                                            </a:rPr>
                                          </m:ctrlPr>
                                        </m:sSubPr>
                                        <m:e>
                                          <m:r>
                                            <a:rPr lang="en-US" sz="2400" b="0" i="1">
                                              <a:latin typeface="Cambria Math" panose="02040503050406030204" pitchFamily="18" charset="0"/>
                                            </a:rPr>
                                            <m:t>𝜉</m:t>
                                          </m:r>
                                        </m:e>
                                        <m:sub>
                                          <m:sSub>
                                            <m:sSubPr>
                                              <m:ctrlPr>
                                                <a:rPr lang="en-US" sz="2400" b="0" i="1">
                                                  <a:latin typeface="Cambria Math" panose="02040503050406030204" pitchFamily="18" charset="0"/>
                                                </a:rPr>
                                              </m:ctrlPr>
                                            </m:sSubPr>
                                            <m:e>
                                              <m:r>
                                                <a:rPr lang="en-US" sz="2400" b="0" i="1">
                                                  <a:latin typeface="Cambria Math" panose="02040503050406030204" pitchFamily="18" charset="0"/>
                                                </a:rPr>
                                                <m:t>𝑛</m:t>
                                              </m:r>
                                            </m:e>
                                            <m:sub>
                                              <m:r>
                                                <a:rPr lang="en-US" sz="2400" b="0" i="1">
                                                  <a:latin typeface="Cambria Math" panose="02040503050406030204" pitchFamily="18" charset="0"/>
                                                </a:rPr>
                                                <m:t>𝛽</m:t>
                                              </m:r>
                                            </m:sub>
                                          </m:sSub>
                                        </m:sub>
                                      </m:sSub>
                                      <m:d>
                                        <m:dPr>
                                          <m:ctrlPr>
                                            <a:rPr lang="en-US" sz="2400" b="0" i="1">
                                              <a:latin typeface="Cambria Math" panose="02040503050406030204" pitchFamily="18" charset="0"/>
                                            </a:rPr>
                                          </m:ctrlPr>
                                        </m:dPr>
                                        <m:e>
                                          <m:sSub>
                                            <m:sSubPr>
                                              <m:ctrlPr>
                                                <a:rPr lang="en-US" sz="2400" b="0" i="1">
                                                  <a:latin typeface="Cambria Math" panose="02040503050406030204" pitchFamily="18" charset="0"/>
                                                </a:rPr>
                                              </m:ctrlPr>
                                            </m:sSubPr>
                                            <m:e>
                                              <m:r>
                                                <a:rPr lang="en-US" sz="2400" b="1" i="0">
                                                  <a:latin typeface="Cambria Math" panose="02040503050406030204" pitchFamily="18" charset="0"/>
                                                </a:rPr>
                                                <m:t>𝐱</m:t>
                                              </m:r>
                                            </m:e>
                                            <m:sub>
                                              <m:sSub>
                                                <m:sSubPr>
                                                  <m:ctrlPr>
                                                    <a:rPr lang="en-US" sz="2400" b="1" i="1">
                                                      <a:latin typeface="Cambria Math" panose="02040503050406030204" pitchFamily="18" charset="0"/>
                                                    </a:rPr>
                                                  </m:ctrlPr>
                                                </m:sSubPr>
                                                <m:e>
                                                  <m:r>
                                                    <a:rPr lang="en-US" sz="2400" b="0" i="1">
                                                      <a:latin typeface="Cambria Math" panose="02040503050406030204" pitchFamily="18" charset="0"/>
                                                    </a:rPr>
                                                    <m:t>𝑛</m:t>
                                                  </m:r>
                                                </m:e>
                                                <m:sub>
                                                  <m:r>
                                                    <a:rPr lang="en-US" sz="2400" b="0" i="1">
                                                      <a:latin typeface="Cambria Math" panose="02040503050406030204" pitchFamily="18" charset="0"/>
                                                    </a:rPr>
                                                    <m:t>𝑦</m:t>
                                                  </m:r>
                                                </m:sub>
                                              </m:sSub>
                                            </m:sub>
                                          </m:sSub>
                                        </m:e>
                                      </m:d>
                                    </m:e>
                                  </m:mr>
                                </m:m>
                              </m:e>
                            </m:mr>
                          </m:m>
                        </m:e>
                      </m:d>
                      <m:d>
                        <m:dPr>
                          <m:begChr m:val="{"/>
                          <m:endChr m:val="}"/>
                          <m:ctrlPr>
                            <a:rPr lang="en-US" sz="2400" b="0" i="1">
                              <a:latin typeface="Cambria Math" panose="02040503050406030204" pitchFamily="18" charset="0"/>
                            </a:rPr>
                          </m:ctrlPr>
                        </m:dPr>
                        <m:e>
                          <m:m>
                            <m:mPr>
                              <m:plcHide m:val="on"/>
                              <m:mcs>
                                <m:mc>
                                  <m:mcPr>
                                    <m:count m:val="1"/>
                                    <m:mcJc m:val="center"/>
                                  </m:mcPr>
                                </m:mc>
                              </m:mcs>
                              <m:ctrlPr>
                                <a:rPr lang="en-US" sz="2400" b="0" i="1">
                                  <a:latin typeface="Cambria Math" panose="02040503050406030204" pitchFamily="18" charset="0"/>
                                </a:rPr>
                              </m:ctrlPr>
                            </m:mPr>
                            <m:mr>
                              <m:e>
                                <m:m>
                                  <m:mPr>
                                    <m:plcHide m:val="on"/>
                                    <m:mcs>
                                      <m:mc>
                                        <m:mcPr>
                                          <m:count m:val="1"/>
                                          <m:mcJc m:val="center"/>
                                        </m:mcPr>
                                      </m:mc>
                                    </m:mcs>
                                    <m:ctrlPr>
                                      <a:rPr lang="en-US" sz="2400" b="0" i="1">
                                        <a:latin typeface="Cambria Math" panose="02040503050406030204" pitchFamily="18" charset="0"/>
                                      </a:rPr>
                                    </m:ctrlPr>
                                  </m:mPr>
                                  <m:mr>
                                    <m:e>
                                      <m:sSub>
                                        <m:sSubPr>
                                          <m:ctrlPr>
                                            <a:rPr lang="en-US" sz="2400" b="0" i="1">
                                              <a:latin typeface="Cambria Math" panose="02040503050406030204" pitchFamily="18" charset="0"/>
                                            </a:rPr>
                                          </m:ctrlPr>
                                        </m:sSubPr>
                                        <m:e>
                                          <m:r>
                                            <a:rPr lang="en-US" sz="2400" b="0" i="1">
                                              <a:latin typeface="Cambria Math" panose="02040503050406030204" pitchFamily="18" charset="0"/>
                                            </a:rPr>
                                            <m:t>𝑏</m:t>
                                          </m:r>
                                        </m:e>
                                        <m:sub>
                                          <m:r>
                                            <a:rPr lang="en-US" sz="2400" b="0" i="0">
                                              <a:latin typeface="Cambria Math" panose="02040503050406030204" pitchFamily="18" charset="0"/>
                                            </a:rPr>
                                            <m:t>1</m:t>
                                          </m:r>
                                        </m:sub>
                                      </m:sSub>
                                    </m:e>
                                  </m:mr>
                                  <m:mr>
                                    <m:e>
                                      <m:sSub>
                                        <m:sSubPr>
                                          <m:ctrlPr>
                                            <a:rPr lang="en-US" sz="2400" b="0" i="1">
                                              <a:latin typeface="Cambria Math" panose="02040503050406030204" pitchFamily="18" charset="0"/>
                                            </a:rPr>
                                          </m:ctrlPr>
                                        </m:sSubPr>
                                        <m:e>
                                          <m:r>
                                            <a:rPr lang="en-US" sz="2400" b="0" i="1">
                                              <a:latin typeface="Cambria Math" panose="02040503050406030204" pitchFamily="18" charset="0"/>
                                            </a:rPr>
                                            <m:t>𝑏</m:t>
                                          </m:r>
                                        </m:e>
                                        <m:sub>
                                          <m:r>
                                            <a:rPr lang="en-US" sz="2400" b="0" i="0">
                                              <a:latin typeface="Cambria Math" panose="02040503050406030204" pitchFamily="18" charset="0"/>
                                            </a:rPr>
                                            <m:t>2</m:t>
                                          </m:r>
                                        </m:sub>
                                      </m:sSub>
                                    </m:e>
                                  </m:mr>
                                </m:m>
                              </m:e>
                            </m:mr>
                            <m:mr>
                              <m:e>
                                <m:m>
                                  <m:mPr>
                                    <m:plcHide m:val="on"/>
                                    <m:mcs>
                                      <m:mc>
                                        <m:mcPr>
                                          <m:count m:val="1"/>
                                          <m:mcJc m:val="center"/>
                                        </m:mcPr>
                                      </m:mc>
                                    </m:mcs>
                                    <m:ctrlPr>
                                      <a:rPr lang="en-US" sz="2400" b="0" i="1">
                                        <a:latin typeface="Cambria Math" panose="02040503050406030204" pitchFamily="18" charset="0"/>
                                      </a:rPr>
                                    </m:ctrlPr>
                                  </m:mPr>
                                  <m:mr>
                                    <m:e>
                                      <m:r>
                                        <a:rPr lang="en-US" sz="2400" b="0" i="0">
                                          <a:latin typeface="Cambria Math" panose="02040503050406030204" pitchFamily="18" charset="0"/>
                                        </a:rPr>
                                        <m:t>⋮</m:t>
                                      </m:r>
                                    </m:e>
                                  </m:mr>
                                  <m:mr>
                                    <m:e>
                                      <m:sSub>
                                        <m:sSubPr>
                                          <m:ctrlPr>
                                            <a:rPr lang="en-US" sz="2400" b="0" i="1">
                                              <a:latin typeface="Cambria Math" panose="02040503050406030204" pitchFamily="18" charset="0"/>
                                            </a:rPr>
                                          </m:ctrlPr>
                                        </m:sSubPr>
                                        <m:e>
                                          <m:r>
                                            <a:rPr lang="en-US" sz="2400" b="0" i="1">
                                              <a:latin typeface="Cambria Math" panose="02040503050406030204" pitchFamily="18" charset="0"/>
                                            </a:rPr>
                                            <m:t>𝑏</m:t>
                                          </m:r>
                                        </m:e>
                                        <m:sub>
                                          <m:sSub>
                                            <m:sSubPr>
                                              <m:ctrlPr>
                                                <a:rPr lang="en-US" sz="2400" b="0" i="1">
                                                  <a:latin typeface="Cambria Math" panose="02040503050406030204" pitchFamily="18" charset="0"/>
                                                </a:rPr>
                                              </m:ctrlPr>
                                            </m:sSubPr>
                                            <m:e>
                                              <m:r>
                                                <a:rPr lang="en-US" sz="2400" b="0" i="1">
                                                  <a:latin typeface="Cambria Math" panose="02040503050406030204" pitchFamily="18" charset="0"/>
                                                </a:rPr>
                                                <m:t>𝑛</m:t>
                                              </m:r>
                                            </m:e>
                                            <m:sub>
                                              <m:r>
                                                <a:rPr lang="en-US" sz="2400" b="0" i="1">
                                                  <a:latin typeface="Cambria Math" panose="02040503050406030204" pitchFamily="18" charset="0"/>
                                                </a:rPr>
                                                <m:t>𝛽</m:t>
                                              </m:r>
                                            </m:sub>
                                          </m:sSub>
                                        </m:sub>
                                      </m:sSub>
                                    </m:e>
                                  </m:mr>
                                </m:m>
                              </m:e>
                            </m:mr>
                          </m:m>
                        </m:e>
                      </m:d>
                    </m:oMath>
                  </m:oMathPara>
                </a14:m>
                <a:endParaRPr lang="en-US" sz="2400" dirty="0"/>
              </a:p>
            </p:txBody>
          </p:sp>
        </mc:Choice>
        <mc:Fallback xmlns="">
          <p:sp>
            <p:nvSpPr>
              <p:cNvPr id="16" name="TextBox 15">
                <a:extLst>
                  <a:ext uri="{FF2B5EF4-FFF2-40B4-BE49-F238E27FC236}">
                    <a16:creationId xmlns:a16="http://schemas.microsoft.com/office/drawing/2014/main" id="{BFE8F01C-A689-0B21-0500-F320DFD7422F}"/>
                  </a:ext>
                </a:extLst>
              </p:cNvPr>
              <p:cNvSpPr txBox="1">
                <a:spLocks noRot="1" noChangeAspect="1" noMove="1" noResize="1" noEditPoints="1" noAdjustHandles="1" noChangeArrowheads="1" noChangeShapeType="1" noTextEdit="1"/>
              </p:cNvSpPr>
              <p:nvPr/>
            </p:nvSpPr>
            <p:spPr>
              <a:xfrm>
                <a:off x="304800" y="3548958"/>
                <a:ext cx="8628654" cy="190244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7044F8F-65E4-5AA0-D771-06D65202A94B}"/>
                  </a:ext>
                </a:extLst>
              </p:cNvPr>
              <p:cNvSpPr txBox="1"/>
              <p:nvPr/>
            </p:nvSpPr>
            <p:spPr>
              <a:xfrm>
                <a:off x="1030281" y="1930747"/>
                <a:ext cx="181759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smtClean="0">
                          <a:latin typeface="Cambria Math" panose="02040503050406030204" pitchFamily="18" charset="0"/>
                        </a:rPr>
                        <m:t>𝐞</m:t>
                      </m:r>
                      <m:r>
                        <a:rPr lang="en-US" sz="2400" b="0" i="0">
                          <a:latin typeface="Cambria Math" panose="02040503050406030204" pitchFamily="18" charset="0"/>
                        </a:rPr>
                        <m:t>=</m:t>
                      </m:r>
                      <m:r>
                        <a:rPr lang="en-US" sz="2400" b="1" i="0">
                          <a:latin typeface="Cambria Math" panose="02040503050406030204" pitchFamily="18" charset="0"/>
                        </a:rPr>
                        <m:t>𝐲</m:t>
                      </m:r>
                      <m:r>
                        <a:rPr lang="en-US" sz="2400" b="0" i="0">
                          <a:latin typeface="Cambria Math" panose="02040503050406030204" pitchFamily="18" charset="0"/>
                        </a:rPr>
                        <m:t>−</m:t>
                      </m:r>
                      <m:r>
                        <a:rPr lang="en-US" sz="2400" b="1" i="0">
                          <a:latin typeface="Cambria Math" panose="02040503050406030204" pitchFamily="18" charset="0"/>
                        </a:rPr>
                        <m:t>𝐗𝐛</m:t>
                      </m:r>
                    </m:oMath>
                  </m:oMathPara>
                </a14:m>
                <a:endParaRPr lang="en-US" sz="2400" dirty="0"/>
              </a:p>
            </p:txBody>
          </p:sp>
        </mc:Choice>
        <mc:Fallback xmlns="">
          <p:sp>
            <p:nvSpPr>
              <p:cNvPr id="15" name="TextBox 14">
                <a:extLst>
                  <a:ext uri="{FF2B5EF4-FFF2-40B4-BE49-F238E27FC236}">
                    <a16:creationId xmlns:a16="http://schemas.microsoft.com/office/drawing/2014/main" id="{87044F8F-65E4-5AA0-D771-06D65202A94B}"/>
                  </a:ext>
                </a:extLst>
              </p:cNvPr>
              <p:cNvSpPr txBox="1">
                <a:spLocks noRot="1" noChangeAspect="1" noMove="1" noResize="1" noEditPoints="1" noAdjustHandles="1" noChangeArrowheads="1" noChangeShapeType="1" noTextEdit="1"/>
              </p:cNvSpPr>
              <p:nvPr/>
            </p:nvSpPr>
            <p:spPr>
              <a:xfrm>
                <a:off x="1030281" y="1930747"/>
                <a:ext cx="1817594" cy="461665"/>
              </a:xfrm>
              <a:prstGeom prst="rect">
                <a:avLst/>
              </a:prstGeom>
              <a:blipFill>
                <a:blip r:embed="rId10"/>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F027FA9-1645-BBC2-7A6C-CFFD336AA703}"/>
                  </a:ext>
                </a:extLst>
              </p:cNvPr>
              <p:cNvSpPr txBox="1"/>
              <p:nvPr/>
            </p:nvSpPr>
            <p:spPr>
              <a:xfrm>
                <a:off x="2930137" y="1580494"/>
                <a:ext cx="4612340" cy="11342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nary>
                        <m:naryPr>
                          <m:chr m:val="∑"/>
                          <m:limLoc m:val="undOvr"/>
                          <m:ctrlPr>
                            <a:rPr lang="en-US" sz="2400" i="1" smtClean="0">
                              <a:latin typeface="Cambria Math" panose="02040503050406030204" pitchFamily="18" charset="0"/>
                            </a:rPr>
                          </m:ctrlPr>
                        </m:naryPr>
                        <m:sub>
                          <m:r>
                            <a:rPr lang="en-US" sz="2400" i="1">
                              <a:latin typeface="Cambria Math" panose="02040503050406030204" pitchFamily="18" charset="0"/>
                            </a:rPr>
                            <m:t>𝑖</m:t>
                          </m:r>
                          <m:r>
                            <a:rPr lang="en-US" sz="2400" i="0">
                              <a:latin typeface="Cambria Math" panose="02040503050406030204" pitchFamily="18" charset="0"/>
                            </a:rPr>
                            <m:t>=1</m:t>
                          </m:r>
                        </m:sub>
                        <m:sup>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𝛽</m:t>
                              </m:r>
                            </m:sub>
                          </m:sSub>
                        </m:sup>
                        <m:e>
                          <m:sSub>
                            <m:sSubPr>
                              <m:ctrlPr>
                                <a:rPr lang="en-US" sz="2400" i="1">
                                  <a:latin typeface="Cambria Math" panose="02040503050406030204" pitchFamily="18" charset="0"/>
                                </a:rPr>
                              </m:ctrlPr>
                            </m:sSubPr>
                            <m:e>
                              <m:r>
                                <a:rPr lang="en-US" sz="2400" b="0" i="1" smtClean="0">
                                  <a:latin typeface="Cambria Math" panose="02040503050406030204" pitchFamily="18" charset="0"/>
                                </a:rPr>
                                <m:t>𝑏</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𝜉</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b>
                                <m:sSubPr>
                                  <m:ctrlPr>
                                    <a:rPr lang="en-US" sz="2400" b="1" i="1" smtClean="0">
                                      <a:latin typeface="Cambria Math" panose="02040503050406030204" pitchFamily="18" charset="0"/>
                                    </a:rPr>
                                  </m:ctrlPr>
                                </m:sSubPr>
                                <m:e>
                                  <m:r>
                                    <a:rPr lang="en-US" sz="2400" b="1" i="0">
                                      <a:latin typeface="Cambria Math" panose="02040503050406030204" pitchFamily="18" charset="0"/>
                                    </a:rPr>
                                    <m:t>𝐱</m:t>
                                  </m:r>
                                </m:e>
                                <m:sub>
                                  <m:r>
                                    <a:rPr lang="en-US" sz="2400" b="0" i="1" smtClean="0">
                                      <a:latin typeface="Cambria Math" panose="02040503050406030204" pitchFamily="18" charset="0"/>
                                    </a:rPr>
                                    <m:t>𝑗</m:t>
                                  </m:r>
                                </m:sub>
                              </m:sSub>
                            </m:e>
                          </m:d>
                          <m:r>
                            <a:rPr lang="en-US" sz="2400" b="0" i="0">
                              <a:latin typeface="Cambria Math" panose="02040503050406030204" pitchFamily="18" charset="0"/>
                            </a:rPr>
                            <m:t> </m:t>
                          </m:r>
                        </m:e>
                      </m:nary>
                    </m:oMath>
                  </m:oMathPara>
                </a14:m>
                <a:endParaRPr lang="en-US" sz="2400" dirty="0"/>
              </a:p>
            </p:txBody>
          </p:sp>
        </mc:Choice>
        <mc:Fallback xmlns="">
          <p:sp>
            <p:nvSpPr>
              <p:cNvPr id="19" name="TextBox 18">
                <a:extLst>
                  <a:ext uri="{FF2B5EF4-FFF2-40B4-BE49-F238E27FC236}">
                    <a16:creationId xmlns:a16="http://schemas.microsoft.com/office/drawing/2014/main" id="{9F027FA9-1645-BBC2-7A6C-CFFD336AA703}"/>
                  </a:ext>
                </a:extLst>
              </p:cNvPr>
              <p:cNvSpPr txBox="1">
                <a:spLocks noRot="1" noChangeAspect="1" noMove="1" noResize="1" noEditPoints="1" noAdjustHandles="1" noChangeArrowheads="1" noChangeShapeType="1" noTextEdit="1"/>
              </p:cNvSpPr>
              <p:nvPr/>
            </p:nvSpPr>
            <p:spPr>
              <a:xfrm>
                <a:off x="2930137" y="1580494"/>
                <a:ext cx="4612340" cy="1134285"/>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7641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5AFEB4F-5D56-4DD4-BC43-C0F5E786C31F}"/>
                  </a:ext>
                </a:extLst>
              </p:cNvPr>
              <p:cNvSpPr>
                <a:spLocks noGrp="1"/>
              </p:cNvSpPr>
              <p:nvPr>
                <p:ph type="body" sz="quarter" idx="10"/>
              </p:nvPr>
            </p:nvSpPr>
            <p:spPr/>
            <p:txBody>
              <a:bodyPr/>
              <a:lstStyle/>
              <a:p>
                <a:r>
                  <a:rPr lang="en-US" dirty="0"/>
                  <a:t>We will use RMS error</a:t>
                </a:r>
              </a:p>
              <a:p>
                <a:pPr lvl="1"/>
                <a:r>
                  <a:rPr lang="en-US" dirty="0"/>
                  <a:t>The magnitude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m:rPr>
                            <m:sty m:val="p"/>
                          </m:rPr>
                          <a:rPr lang="en-US" b="0" i="0" smtClean="0">
                            <a:latin typeface="Cambria Math" panose="02040503050406030204" pitchFamily="18" charset="0"/>
                          </a:rPr>
                          <m:t>rms</m:t>
                        </m:r>
                      </m:sub>
                    </m:sSub>
                  </m:oMath>
                </a14:m>
                <a:r>
                  <a:rPr lang="en-US" dirty="0"/>
                  <a:t> is not the focus, </a:t>
                </a:r>
                <a14:m>
                  <m:oMath xmlns:m="http://schemas.openxmlformats.org/officeDocument/2006/math">
                    <m:r>
                      <a:rPr lang="en-US" b="1" i="1" dirty="0" smtClean="0">
                        <a:latin typeface="Cambria Math" panose="02040503050406030204" pitchFamily="18" charset="0"/>
                      </a:rPr>
                      <m:t>𝒃</m:t>
                    </m:r>
                  </m:oMath>
                </a14:m>
                <a:r>
                  <a:rPr lang="en-US" dirty="0"/>
                  <a:t> that minimizes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m:rPr>
                            <m:sty m:val="p"/>
                          </m:rPr>
                          <a:rPr lang="en-US">
                            <a:latin typeface="Cambria Math" panose="02040503050406030204" pitchFamily="18" charset="0"/>
                          </a:rPr>
                          <m:t>rms</m:t>
                        </m:r>
                      </m:sub>
                    </m:sSub>
                  </m:oMath>
                </a14:m>
                <a:r>
                  <a:rPr lang="en-US" dirty="0"/>
                  <a:t> is</a:t>
                </a:r>
              </a:p>
              <a:p>
                <a:pPr lvl="1"/>
                <a:endParaRPr lang="en-US" dirty="0"/>
              </a:p>
              <a:p>
                <a:pPr lvl="1"/>
                <a:endParaRPr lang="en-US" dirty="0"/>
              </a:p>
              <a:p>
                <a:pPr lvl="1"/>
                <a:r>
                  <a:rPr lang="en-US" dirty="0"/>
                  <a:t>Therefore, it is equivalent to minimize </a:t>
                </a:r>
                <a14:m>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𝐞</m:t>
                        </m:r>
                      </m:e>
                      <m:sup>
                        <m:r>
                          <m:rPr>
                            <m:sty m:val="p"/>
                          </m:rPr>
                          <a:rPr lang="en-US" b="0" i="0" smtClean="0">
                            <a:latin typeface="Cambria Math" panose="02040503050406030204" pitchFamily="18" charset="0"/>
                          </a:rPr>
                          <m:t>T</m:t>
                        </m:r>
                      </m:sup>
                    </m:sSup>
                    <m:r>
                      <a:rPr lang="en-US" b="1" i="0" smtClean="0">
                        <a:latin typeface="Cambria Math" panose="02040503050406030204" pitchFamily="18" charset="0"/>
                      </a:rPr>
                      <m:t>𝐞</m:t>
                    </m:r>
                  </m:oMath>
                </a14:m>
                <a:endParaRPr lang="en-US" b="1" dirty="0"/>
              </a:p>
              <a:p>
                <a:endParaRPr lang="en-US" dirty="0"/>
              </a:p>
            </p:txBody>
          </p:sp>
        </mc:Choice>
        <mc:Fallback xmlns="">
          <p:sp>
            <p:nvSpPr>
              <p:cNvPr id="2" name="Text Placeholder 1">
                <a:extLst>
                  <a:ext uri="{FF2B5EF4-FFF2-40B4-BE49-F238E27FC236}">
                    <a16:creationId xmlns:a16="http://schemas.microsoft.com/office/drawing/2014/main" id="{25AFEB4F-5D56-4DD4-BC43-C0F5E786C31F}"/>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A51379C-EC97-4CD6-B543-87596CF5A844}"/>
              </a:ext>
            </a:extLst>
          </p:cNvPr>
          <p:cNvSpPr>
            <a:spLocks noGrp="1"/>
          </p:cNvSpPr>
          <p:nvPr>
            <p:ph type="title"/>
          </p:nvPr>
        </p:nvSpPr>
        <p:spPr/>
        <p:txBody>
          <a:bodyPr>
            <a:normAutofit fontScale="90000"/>
          </a:bodyPr>
          <a:lstStyle/>
          <a:p>
            <a:r>
              <a:rPr lang="en-US" dirty="0"/>
              <a:t>Determining unknown coefficients</a:t>
            </a:r>
          </a:p>
        </p:txBody>
      </p:sp>
      <p:sp>
        <p:nvSpPr>
          <p:cNvPr id="7" name="Right Brace 6">
            <a:extLst>
              <a:ext uri="{FF2B5EF4-FFF2-40B4-BE49-F238E27FC236}">
                <a16:creationId xmlns:a16="http://schemas.microsoft.com/office/drawing/2014/main" id="{69318541-2D30-4C65-B419-FABDEDB3E8A5}"/>
              </a:ext>
            </a:extLst>
          </p:cNvPr>
          <p:cNvSpPr/>
          <p:nvPr/>
        </p:nvSpPr>
        <p:spPr>
          <a:xfrm rot="5400000">
            <a:off x="4534266" y="3777686"/>
            <a:ext cx="326293" cy="1813901"/>
          </a:xfrm>
          <a:prstGeom prst="rightBrace">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B6C4BF92-C5A0-482E-94F2-A940521B04D0}"/>
              </a:ext>
            </a:extLst>
          </p:cNvPr>
          <p:cNvSpPr txBox="1"/>
          <p:nvPr/>
        </p:nvSpPr>
        <p:spPr>
          <a:xfrm>
            <a:off x="6060142" y="4835467"/>
            <a:ext cx="1029256" cy="461665"/>
          </a:xfrm>
          <a:prstGeom prst="rect">
            <a:avLst/>
          </a:prstGeom>
          <a:noFill/>
        </p:spPr>
        <p:txBody>
          <a:bodyPr wrap="none" rtlCol="0">
            <a:spAutoFit/>
          </a:bodyPr>
          <a:lstStyle/>
          <a:p>
            <a:pPr algn="l"/>
            <a:r>
              <a:rPr lang="en-US" sz="2400" dirty="0"/>
              <a:t>Scalar</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84F871F-A47F-7A25-6F6A-F3BE445B23F5}"/>
                  </a:ext>
                </a:extLst>
              </p:cNvPr>
              <p:cNvSpPr txBox="1"/>
              <p:nvPr/>
            </p:nvSpPr>
            <p:spPr>
              <a:xfrm>
                <a:off x="1857935" y="1663200"/>
                <a:ext cx="4612340" cy="12897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𝑅𝑀𝑆</m:t>
                          </m:r>
                        </m:sub>
                      </m:sSub>
                      <m:r>
                        <a:rPr lang="en-US" sz="2000" i="0">
                          <a:latin typeface="Cambria Math" panose="02040503050406030204" pitchFamily="18" charset="0"/>
                        </a:rPr>
                        <m:t>=</m:t>
                      </m:r>
                      <m:rad>
                        <m:radPr>
                          <m:degHide m:val="on"/>
                          <m:ctrlPr>
                            <a:rPr lang="en-US" sz="2000" i="1">
                              <a:latin typeface="Cambria Math" panose="02040503050406030204" pitchFamily="18" charset="0"/>
                            </a:rPr>
                          </m:ctrlPr>
                        </m:radPr>
                        <m:deg/>
                        <m:e>
                          <m:f>
                            <m:fPr>
                              <m:ctrlPr>
                                <a:rPr lang="en-US" sz="2000" i="1">
                                  <a:latin typeface="Cambria Math" panose="02040503050406030204" pitchFamily="18" charset="0"/>
                                </a:rPr>
                              </m:ctrlPr>
                            </m:fPr>
                            <m:num>
                              <m:r>
                                <a:rPr lang="en-US" sz="2000" i="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den>
                          </m:f>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0">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p>
                            <m:e>
                              <m:sSubSup>
                                <m:sSubSupPr>
                                  <m:ctrlPr>
                                    <a:rPr lang="en-US" sz="2000" i="1">
                                      <a:latin typeface="Cambria Math" panose="02040503050406030204" pitchFamily="18" charset="0"/>
                                    </a:rPr>
                                  </m:ctrlPr>
                                </m:sSubSupPr>
                                <m:e>
                                  <m:r>
                                    <a:rPr lang="en-US" sz="2000" i="1">
                                      <a:latin typeface="Cambria Math" panose="02040503050406030204" pitchFamily="18" charset="0"/>
                                    </a:rPr>
                                    <m:t>𝑒</m:t>
                                  </m:r>
                                </m:e>
                                <m:sub>
                                  <m:r>
                                    <a:rPr lang="en-US" sz="2000" i="1">
                                      <a:latin typeface="Cambria Math" panose="02040503050406030204" pitchFamily="18" charset="0"/>
                                    </a:rPr>
                                    <m:t>𝑖</m:t>
                                  </m:r>
                                </m:sub>
                                <m:sup>
                                  <m:r>
                                    <a:rPr lang="en-US" sz="2000" i="0">
                                      <a:latin typeface="Cambria Math" panose="02040503050406030204" pitchFamily="18" charset="0"/>
                                    </a:rPr>
                                    <m:t>2</m:t>
                                  </m:r>
                                </m:sup>
                              </m:sSubSup>
                            </m:e>
                          </m:nary>
                        </m:e>
                      </m:rad>
                      <m:r>
                        <a:rPr lang="en-US" sz="2000" i="0">
                          <a:latin typeface="Cambria Math" panose="02040503050406030204" pitchFamily="18" charset="0"/>
                        </a:rPr>
                        <m:t>=</m:t>
                      </m:r>
                      <m:rad>
                        <m:radPr>
                          <m:degHide m:val="on"/>
                          <m:ctrlPr>
                            <a:rPr lang="en-US" sz="2000" i="1">
                              <a:latin typeface="Cambria Math" panose="02040503050406030204" pitchFamily="18" charset="0"/>
                            </a:rPr>
                          </m:ctrlPr>
                        </m:radPr>
                        <m:deg/>
                        <m:e>
                          <m:f>
                            <m:fPr>
                              <m:ctrlPr>
                                <a:rPr lang="en-US" sz="2000" i="1">
                                  <a:latin typeface="Cambria Math" panose="02040503050406030204" pitchFamily="18" charset="0"/>
                                </a:rPr>
                              </m:ctrlPr>
                            </m:fPr>
                            <m:num>
                              <m:r>
                                <a:rPr lang="en-US" sz="2000" i="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den>
                          </m:f>
                          <m:sSup>
                            <m:sSupPr>
                              <m:ctrlPr>
                                <a:rPr lang="en-US" sz="2000" i="1">
                                  <a:latin typeface="Cambria Math" panose="02040503050406030204" pitchFamily="18" charset="0"/>
                                </a:rPr>
                              </m:ctrlPr>
                            </m:sSupPr>
                            <m:e>
                              <m:r>
                                <a:rPr lang="en-US" sz="2000" b="1" i="0">
                                  <a:latin typeface="Cambria Math" panose="02040503050406030204" pitchFamily="18" charset="0"/>
                                </a:rPr>
                                <m:t>𝐞</m:t>
                              </m:r>
                            </m:e>
                            <m:sup>
                              <m:r>
                                <a:rPr lang="en-US" sz="2000" b="0" i="1">
                                  <a:latin typeface="Cambria Math" panose="02040503050406030204" pitchFamily="18" charset="0"/>
                                </a:rPr>
                                <m:t>𝑇</m:t>
                              </m:r>
                            </m:sup>
                          </m:sSup>
                          <m:r>
                            <a:rPr lang="en-US" sz="2000" b="1" i="0">
                              <a:latin typeface="Cambria Math" panose="02040503050406030204" pitchFamily="18" charset="0"/>
                            </a:rPr>
                            <m:t>𝐞</m:t>
                          </m:r>
                        </m:e>
                      </m:rad>
                    </m:oMath>
                  </m:oMathPara>
                </a14:m>
                <a:endParaRPr lang="en-US" sz="2000" dirty="0"/>
              </a:p>
            </p:txBody>
          </p:sp>
        </mc:Choice>
        <mc:Fallback xmlns="">
          <p:sp>
            <p:nvSpPr>
              <p:cNvPr id="11" name="TextBox 10">
                <a:extLst>
                  <a:ext uri="{FF2B5EF4-FFF2-40B4-BE49-F238E27FC236}">
                    <a16:creationId xmlns:a16="http://schemas.microsoft.com/office/drawing/2014/main" id="{684F871F-A47F-7A25-6F6A-F3BE445B23F5}"/>
                  </a:ext>
                </a:extLst>
              </p:cNvPr>
              <p:cNvSpPr txBox="1">
                <a:spLocks noRot="1" noChangeAspect="1" noMove="1" noResize="1" noEditPoints="1" noAdjustHandles="1" noChangeArrowheads="1" noChangeShapeType="1" noTextEdit="1"/>
              </p:cNvSpPr>
              <p:nvPr/>
            </p:nvSpPr>
            <p:spPr>
              <a:xfrm>
                <a:off x="1857935" y="1663200"/>
                <a:ext cx="4612340" cy="128971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74B9E48-6E3B-8C21-2040-12EE33A975A6}"/>
                  </a:ext>
                </a:extLst>
              </p:cNvPr>
              <p:cNvSpPr txBox="1"/>
              <p:nvPr/>
            </p:nvSpPr>
            <p:spPr>
              <a:xfrm>
                <a:off x="1402976" y="3587500"/>
                <a:ext cx="6338047" cy="8300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b="1" i="1" smtClean="0">
                              <a:latin typeface="Cambria Math" panose="02040503050406030204" pitchFamily="18" charset="0"/>
                            </a:rPr>
                          </m:ctrlPr>
                        </m:sSupPr>
                        <m:e>
                          <m:r>
                            <a:rPr lang="en-US" sz="2400" b="1">
                              <a:latin typeface="Cambria Math" panose="02040503050406030204" pitchFamily="18" charset="0"/>
                            </a:rPr>
                            <m:t>𝐞</m:t>
                          </m:r>
                        </m:e>
                        <m:sup>
                          <m:r>
                            <a:rPr lang="en-US" sz="2400" b="0" i="1">
                              <a:latin typeface="Cambria Math" panose="02040503050406030204" pitchFamily="18" charset="0"/>
                            </a:rPr>
                            <m:t>𝑇</m:t>
                          </m:r>
                        </m:sup>
                      </m:sSup>
                      <m:r>
                        <a:rPr lang="en-US" sz="2400" b="1" i="0">
                          <a:latin typeface="Cambria Math" panose="02040503050406030204" pitchFamily="18" charset="0"/>
                        </a:rPr>
                        <m:t>𝐞</m:t>
                      </m:r>
                      <m:r>
                        <a:rPr lang="en-US" sz="2400" b="0" i="0">
                          <a:latin typeface="Cambria Math" panose="02040503050406030204" pitchFamily="18" charset="0"/>
                        </a:rPr>
                        <m:t>=</m:t>
                      </m:r>
                      <m:sSup>
                        <m:sSupPr>
                          <m:ctrlPr>
                            <a:rPr lang="en-US" sz="2400" b="0" i="1">
                              <a:latin typeface="Cambria Math" panose="02040503050406030204" pitchFamily="18" charset="0"/>
                            </a:rPr>
                          </m:ctrlPr>
                        </m:sSupPr>
                        <m:e>
                          <m:d>
                            <m:dPr>
                              <m:ctrlPr>
                                <a:rPr lang="en-US" sz="2400" b="0" i="1">
                                  <a:latin typeface="Cambria Math" panose="02040503050406030204" pitchFamily="18" charset="0"/>
                                </a:rPr>
                              </m:ctrlPr>
                            </m:dPr>
                            <m:e>
                              <m:r>
                                <a:rPr lang="en-US" sz="2400" b="1" i="0">
                                  <a:latin typeface="Cambria Math" panose="02040503050406030204" pitchFamily="18" charset="0"/>
                                </a:rPr>
                                <m:t>𝐲</m:t>
                              </m:r>
                              <m:r>
                                <a:rPr lang="en-US" sz="2400" b="0" i="0">
                                  <a:latin typeface="Cambria Math" panose="02040503050406030204" pitchFamily="18" charset="0"/>
                                </a:rPr>
                                <m:t>−</m:t>
                              </m:r>
                              <m:r>
                                <a:rPr lang="en-US" sz="2400" b="1" i="0">
                                  <a:latin typeface="Cambria Math" panose="02040503050406030204" pitchFamily="18" charset="0"/>
                                </a:rPr>
                                <m:t>𝐗𝐛</m:t>
                              </m:r>
                            </m:e>
                          </m:d>
                        </m:e>
                        <m:sup>
                          <m:r>
                            <a:rPr lang="en-US" sz="2400" b="0" i="1">
                              <a:latin typeface="Cambria Math" panose="02040503050406030204" pitchFamily="18" charset="0"/>
                            </a:rPr>
                            <m:t>𝑇</m:t>
                          </m:r>
                        </m:sup>
                      </m:sSup>
                      <m:d>
                        <m:dPr>
                          <m:ctrlPr>
                            <a:rPr lang="en-US" sz="2400" b="0" i="1">
                              <a:latin typeface="Cambria Math" panose="02040503050406030204" pitchFamily="18" charset="0"/>
                            </a:rPr>
                          </m:ctrlPr>
                        </m:dPr>
                        <m:e>
                          <m:r>
                            <a:rPr lang="en-US" sz="2400" b="1" i="0">
                              <a:latin typeface="Cambria Math" panose="02040503050406030204" pitchFamily="18" charset="0"/>
                            </a:rPr>
                            <m:t>𝐲</m:t>
                          </m:r>
                          <m:r>
                            <a:rPr lang="en-US" sz="2400" b="0" i="0">
                              <a:latin typeface="Cambria Math" panose="02040503050406030204" pitchFamily="18" charset="0"/>
                            </a:rPr>
                            <m:t>−</m:t>
                          </m:r>
                          <m:r>
                            <a:rPr lang="en-US" sz="2400" b="1" i="0">
                              <a:latin typeface="Cambria Math" panose="02040503050406030204" pitchFamily="18" charset="0"/>
                            </a:rPr>
                            <m:t>𝐗𝐛</m:t>
                          </m:r>
                        </m:e>
                      </m:d>
                    </m:oMath>
                    <m:oMath xmlns:m="http://schemas.openxmlformats.org/officeDocument/2006/math">
                      <m:r>
                        <a:rPr lang="en-US" sz="2400" b="0" i="1" smtClean="0">
                          <a:latin typeface="Cambria Math" panose="02040503050406030204" pitchFamily="18" charset="0"/>
                        </a:rPr>
                        <m:t>         </m:t>
                      </m:r>
                      <m:r>
                        <a:rPr lang="en-US" sz="2400" b="0" i="0">
                          <a:latin typeface="Cambria Math" panose="02040503050406030204" pitchFamily="18" charset="0"/>
                        </a:rPr>
                        <m:t>=</m:t>
                      </m:r>
                      <m:sSup>
                        <m:sSupPr>
                          <m:ctrlPr>
                            <a:rPr lang="en-US" sz="2400" b="0" i="1">
                              <a:latin typeface="Cambria Math" panose="02040503050406030204" pitchFamily="18" charset="0"/>
                            </a:rPr>
                          </m:ctrlPr>
                        </m:sSupPr>
                        <m:e>
                          <m:r>
                            <a:rPr lang="en-US" sz="2400" b="1" i="0">
                              <a:latin typeface="Cambria Math" panose="02040503050406030204" pitchFamily="18" charset="0"/>
                            </a:rPr>
                            <m:t>𝐲</m:t>
                          </m:r>
                        </m:e>
                        <m:sup>
                          <m:r>
                            <a:rPr lang="en-US" sz="2400" b="0" i="1">
                              <a:latin typeface="Cambria Math" panose="02040503050406030204" pitchFamily="18" charset="0"/>
                            </a:rPr>
                            <m:t>𝑇</m:t>
                          </m:r>
                        </m:sup>
                      </m:sSup>
                      <m:r>
                        <a:rPr lang="en-US" sz="2400" b="1" i="0">
                          <a:latin typeface="Cambria Math" panose="02040503050406030204" pitchFamily="18" charset="0"/>
                        </a:rPr>
                        <m:t>𝐲</m:t>
                      </m:r>
                      <m:r>
                        <a:rPr lang="en-US" sz="2400" b="0" i="0">
                          <a:latin typeface="Cambria Math" panose="02040503050406030204" pitchFamily="18" charset="0"/>
                        </a:rPr>
                        <m:t>−</m:t>
                      </m:r>
                      <m:sSup>
                        <m:sSupPr>
                          <m:ctrlPr>
                            <a:rPr lang="en-US" sz="2400" b="0" i="1">
                              <a:latin typeface="Cambria Math" panose="02040503050406030204" pitchFamily="18" charset="0"/>
                            </a:rPr>
                          </m:ctrlPr>
                        </m:sSupPr>
                        <m:e>
                          <m:r>
                            <a:rPr lang="en-US" sz="2400" b="1" i="0">
                              <a:latin typeface="Cambria Math" panose="02040503050406030204" pitchFamily="18" charset="0"/>
                            </a:rPr>
                            <m:t>𝐲</m:t>
                          </m:r>
                        </m:e>
                        <m:sup>
                          <m:r>
                            <a:rPr lang="en-US" sz="2400" b="0" i="1">
                              <a:latin typeface="Cambria Math" panose="02040503050406030204" pitchFamily="18" charset="0"/>
                            </a:rPr>
                            <m:t>𝑇</m:t>
                          </m:r>
                        </m:sup>
                      </m:sSup>
                      <m:r>
                        <a:rPr lang="en-US" sz="2400" b="1" i="0">
                          <a:latin typeface="Cambria Math" panose="02040503050406030204" pitchFamily="18" charset="0"/>
                        </a:rPr>
                        <m:t>𝐗𝐛</m:t>
                      </m:r>
                      <m:r>
                        <a:rPr lang="en-US" sz="2400" b="0" i="0">
                          <a:latin typeface="Cambria Math" panose="02040503050406030204" pitchFamily="18" charset="0"/>
                        </a:rPr>
                        <m:t>−</m:t>
                      </m:r>
                      <m:sSup>
                        <m:sSupPr>
                          <m:ctrlPr>
                            <a:rPr lang="en-US" sz="2400" b="0" i="1">
                              <a:latin typeface="Cambria Math" panose="02040503050406030204" pitchFamily="18" charset="0"/>
                            </a:rPr>
                          </m:ctrlPr>
                        </m:sSupPr>
                        <m:e>
                          <m:r>
                            <a:rPr lang="en-US" sz="2400" b="1" i="0">
                              <a:latin typeface="Cambria Math" panose="02040503050406030204" pitchFamily="18" charset="0"/>
                            </a:rPr>
                            <m:t>𝐛</m:t>
                          </m:r>
                        </m:e>
                        <m:sup>
                          <m:r>
                            <a:rPr lang="en-US" sz="2400" b="0" i="1">
                              <a:latin typeface="Cambria Math" panose="02040503050406030204" pitchFamily="18" charset="0"/>
                            </a:rPr>
                            <m:t>𝑇</m:t>
                          </m:r>
                        </m:sup>
                      </m:sSup>
                      <m:sSup>
                        <m:sSupPr>
                          <m:ctrlPr>
                            <a:rPr lang="en-US" sz="2400" b="0" i="1">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𝐲</m:t>
                      </m:r>
                      <m:r>
                        <a:rPr lang="en-US" sz="2400" b="0" i="0">
                          <a:latin typeface="Cambria Math" panose="02040503050406030204" pitchFamily="18" charset="0"/>
                        </a:rPr>
                        <m:t>+</m:t>
                      </m:r>
                      <m:sSup>
                        <m:sSupPr>
                          <m:ctrlPr>
                            <a:rPr lang="en-US" sz="2400" b="0" i="1">
                              <a:latin typeface="Cambria Math" panose="02040503050406030204" pitchFamily="18" charset="0"/>
                            </a:rPr>
                          </m:ctrlPr>
                        </m:sSupPr>
                        <m:e>
                          <m:r>
                            <a:rPr lang="en-US" sz="2400" b="1" i="0">
                              <a:latin typeface="Cambria Math" panose="02040503050406030204" pitchFamily="18" charset="0"/>
                            </a:rPr>
                            <m:t>𝐛</m:t>
                          </m:r>
                        </m:e>
                        <m:sup>
                          <m:r>
                            <a:rPr lang="en-US" sz="2400" b="0" i="1">
                              <a:latin typeface="Cambria Math" panose="02040503050406030204" pitchFamily="18" charset="0"/>
                            </a:rPr>
                            <m:t>𝑇</m:t>
                          </m:r>
                        </m:sup>
                      </m:sSup>
                      <m:sSup>
                        <m:sSupPr>
                          <m:ctrlPr>
                            <a:rPr lang="en-US" sz="2400" b="0" i="1">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𝐗𝐛</m:t>
                      </m:r>
                    </m:oMath>
                  </m:oMathPara>
                </a14:m>
                <a:endParaRPr lang="en-US" sz="2400" dirty="0"/>
              </a:p>
            </p:txBody>
          </p:sp>
        </mc:Choice>
        <mc:Fallback xmlns="">
          <p:sp>
            <p:nvSpPr>
              <p:cNvPr id="14" name="TextBox 13">
                <a:extLst>
                  <a:ext uri="{FF2B5EF4-FFF2-40B4-BE49-F238E27FC236}">
                    <a16:creationId xmlns:a16="http://schemas.microsoft.com/office/drawing/2014/main" id="{E74B9E48-6E3B-8C21-2040-12EE33A975A6}"/>
                  </a:ext>
                </a:extLst>
              </p:cNvPr>
              <p:cNvSpPr txBox="1">
                <a:spLocks noRot="1" noChangeAspect="1" noMove="1" noResize="1" noEditPoints="1" noAdjustHandles="1" noChangeArrowheads="1" noChangeShapeType="1" noTextEdit="1"/>
              </p:cNvSpPr>
              <p:nvPr/>
            </p:nvSpPr>
            <p:spPr>
              <a:xfrm>
                <a:off x="1402976" y="3587500"/>
                <a:ext cx="6338047" cy="830099"/>
              </a:xfrm>
              <a:prstGeom prst="rect">
                <a:avLst/>
              </a:prstGeom>
              <a:blipFill>
                <a:blip r:embed="rId4"/>
                <a:stretch>
                  <a:fillRect b="-51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B074459-CDFF-20D6-99B1-891741E47861}"/>
                  </a:ext>
                </a:extLst>
              </p:cNvPr>
              <p:cNvSpPr txBox="1"/>
              <p:nvPr/>
            </p:nvSpPr>
            <p:spPr>
              <a:xfrm>
                <a:off x="3579160" y="4835467"/>
                <a:ext cx="248098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1" i="0">
                              <a:latin typeface="Cambria Math" panose="02040503050406030204" pitchFamily="18" charset="0"/>
                            </a:rPr>
                            <m:t>𝐲</m:t>
                          </m:r>
                        </m:e>
                        <m:sup>
                          <m:r>
                            <a:rPr lang="en-US" sz="2400" b="0" i="1">
                              <a:latin typeface="Cambria Math" panose="02040503050406030204" pitchFamily="18" charset="0"/>
                            </a:rPr>
                            <m:t>𝑇</m:t>
                          </m:r>
                        </m:sup>
                      </m:sSup>
                      <m:r>
                        <a:rPr lang="en-US" sz="2400" b="1" i="0">
                          <a:latin typeface="Cambria Math" panose="02040503050406030204" pitchFamily="18" charset="0"/>
                        </a:rPr>
                        <m:t>𝐗𝐛</m:t>
                      </m:r>
                      <m:r>
                        <a:rPr lang="en-US" sz="2400" b="0" i="0" smtClean="0">
                          <a:latin typeface="Cambria Math" panose="02040503050406030204" pitchFamily="18" charset="0"/>
                        </a:rPr>
                        <m:t>=</m:t>
                      </m:r>
                      <m:sSup>
                        <m:sSupPr>
                          <m:ctrlPr>
                            <a:rPr lang="en-US" sz="2400" b="0" i="1">
                              <a:latin typeface="Cambria Math" panose="02040503050406030204" pitchFamily="18" charset="0"/>
                            </a:rPr>
                          </m:ctrlPr>
                        </m:sSupPr>
                        <m:e>
                          <m:r>
                            <a:rPr lang="en-US" sz="2400" b="1" i="0">
                              <a:latin typeface="Cambria Math" panose="02040503050406030204" pitchFamily="18" charset="0"/>
                            </a:rPr>
                            <m:t>𝐛</m:t>
                          </m:r>
                        </m:e>
                        <m:sup>
                          <m:r>
                            <a:rPr lang="en-US" sz="2400" b="0" i="1">
                              <a:latin typeface="Cambria Math" panose="02040503050406030204" pitchFamily="18" charset="0"/>
                            </a:rPr>
                            <m:t>𝑇</m:t>
                          </m:r>
                        </m:sup>
                      </m:sSup>
                      <m:sSup>
                        <m:sSupPr>
                          <m:ctrlPr>
                            <a:rPr lang="en-US" sz="2400" b="0" i="1">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𝐲</m:t>
                      </m:r>
                    </m:oMath>
                  </m:oMathPara>
                </a14:m>
                <a:endParaRPr lang="en-US" sz="2400" dirty="0"/>
              </a:p>
            </p:txBody>
          </p:sp>
        </mc:Choice>
        <mc:Fallback xmlns="">
          <p:sp>
            <p:nvSpPr>
              <p:cNvPr id="16" name="TextBox 15">
                <a:extLst>
                  <a:ext uri="{FF2B5EF4-FFF2-40B4-BE49-F238E27FC236}">
                    <a16:creationId xmlns:a16="http://schemas.microsoft.com/office/drawing/2014/main" id="{DB074459-CDFF-20D6-99B1-891741E47861}"/>
                  </a:ext>
                </a:extLst>
              </p:cNvPr>
              <p:cNvSpPr txBox="1">
                <a:spLocks noRot="1" noChangeAspect="1" noMove="1" noResize="1" noEditPoints="1" noAdjustHandles="1" noChangeArrowheads="1" noChangeShapeType="1" noTextEdit="1"/>
              </p:cNvSpPr>
              <p:nvPr/>
            </p:nvSpPr>
            <p:spPr>
              <a:xfrm>
                <a:off x="3579160" y="4835467"/>
                <a:ext cx="2480982" cy="461665"/>
              </a:xfrm>
              <a:prstGeom prst="rect">
                <a:avLst/>
              </a:prstGeom>
              <a:blipFill>
                <a:blip r:embed="rId5"/>
                <a:stretch>
                  <a:fillRect b="-10526"/>
                </a:stretch>
              </a:blipFill>
            </p:spPr>
            <p:txBody>
              <a:bodyPr/>
              <a:lstStyle/>
              <a:p>
                <a:r>
                  <a:rPr lang="en-US">
                    <a:noFill/>
                  </a:rPr>
                  <a:t> </a:t>
                </a:r>
              </a:p>
            </p:txBody>
          </p:sp>
        </mc:Fallback>
      </mc:AlternateContent>
    </p:spTree>
    <p:extLst>
      <p:ext uri="{BB962C8B-B14F-4D97-AF65-F5344CB8AC3E}">
        <p14:creationId xmlns:p14="http://schemas.microsoft.com/office/powerpoint/2010/main" val="4263235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A45525D-4CEC-4025-9194-93EC6582AA7D}"/>
                  </a:ext>
                </a:extLst>
              </p:cNvPr>
              <p:cNvSpPr>
                <a:spLocks noGrp="1"/>
              </p:cNvSpPr>
              <p:nvPr>
                <p:ph type="body" sz="quarter" idx="10"/>
              </p:nvPr>
            </p:nvSpPr>
            <p:spPr/>
            <p:txBody>
              <a:bodyPr/>
              <a:lstStyle/>
              <a:p>
                <a:r>
                  <a:rPr lang="en-US" dirty="0"/>
                  <a:t>Minimum of function = zero derivative</a:t>
                </a:r>
              </a:p>
              <a:p>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Remedy: Solve </a:t>
                </a:r>
                <a14:m>
                  <m:oMath xmlns:m="http://schemas.openxmlformats.org/officeDocument/2006/math">
                    <m:r>
                      <a:rPr lang="en-US" b="1" i="0" smtClean="0">
                        <a:latin typeface="Cambria Math" panose="02040503050406030204" pitchFamily="18" charset="0"/>
                      </a:rPr>
                      <m:t>𝐗𝐛</m:t>
                    </m:r>
                    <m:r>
                      <a:rPr lang="en-US" b="0" i="1" smtClean="0">
                        <a:latin typeface="Cambria Math" panose="02040503050406030204" pitchFamily="18" charset="0"/>
                      </a:rPr>
                      <m:t>=</m:t>
                    </m:r>
                    <m:r>
                      <a:rPr lang="en-US" b="1" i="0" smtClean="0">
                        <a:latin typeface="Cambria Math" panose="02040503050406030204" pitchFamily="18" charset="0"/>
                      </a:rPr>
                      <m:t>𝐲</m:t>
                    </m:r>
                  </m:oMath>
                </a14:m>
                <a:r>
                  <a:rPr lang="en-US" dirty="0"/>
                  <a:t> using QR decomposition</a:t>
                </a:r>
              </a:p>
              <a:p>
                <a:r>
                  <a:rPr lang="en-US" dirty="0"/>
                  <a:t>Computationally </a:t>
                </a:r>
                <a:r>
                  <a:rPr lang="en-US" dirty="0">
                    <a:solidFill>
                      <a:srgbClr val="FF0000"/>
                    </a:solidFill>
                  </a:rPr>
                  <a:t>efficient</a:t>
                </a:r>
                <a:r>
                  <a:rPr lang="en-US" dirty="0"/>
                  <a:t>. Nonlinear regression requires solving an optimization problem to determine </a:t>
                </a:r>
                <a14:m>
                  <m:oMath xmlns:m="http://schemas.openxmlformats.org/officeDocument/2006/math">
                    <m:r>
                      <a:rPr lang="en-US" b="1" i="1" dirty="0" smtClean="0">
                        <a:latin typeface="Cambria Math" panose="02040503050406030204" pitchFamily="18" charset="0"/>
                      </a:rPr>
                      <m:t>𝒃</m:t>
                    </m:r>
                  </m:oMath>
                </a14:m>
                <a:endParaRPr lang="en-US" b="1" dirty="0"/>
              </a:p>
              <a:p>
                <a:endParaRPr lang="en-US" dirty="0"/>
              </a:p>
            </p:txBody>
          </p:sp>
        </mc:Choice>
        <mc:Fallback xmlns="">
          <p:sp>
            <p:nvSpPr>
              <p:cNvPr id="2" name="Text Placeholder 1">
                <a:extLst>
                  <a:ext uri="{FF2B5EF4-FFF2-40B4-BE49-F238E27FC236}">
                    <a16:creationId xmlns:a16="http://schemas.microsoft.com/office/drawing/2014/main" id="{FA45525D-4CEC-4025-9194-93EC6582AA7D}"/>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A8642873-39BC-45B9-8530-7A1331689118}"/>
              </a:ext>
            </a:extLst>
          </p:cNvPr>
          <p:cNvSpPr/>
          <p:nvPr/>
        </p:nvSpPr>
        <p:spPr>
          <a:xfrm>
            <a:off x="1946153" y="2409641"/>
            <a:ext cx="2148254" cy="565517"/>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CFF86F4-7454-4F77-A6B5-A48D62F4EB4E}"/>
              </a:ext>
            </a:extLst>
          </p:cNvPr>
          <p:cNvSpPr>
            <a:spLocks noGrp="1"/>
          </p:cNvSpPr>
          <p:nvPr>
            <p:ph type="title"/>
          </p:nvPr>
        </p:nvSpPr>
        <p:spPr/>
        <p:txBody>
          <a:bodyPr>
            <a:normAutofit fontScale="90000"/>
          </a:bodyPr>
          <a:lstStyle/>
          <a:p>
            <a:r>
              <a:rPr lang="en-US" dirty="0"/>
              <a:t>Determining unknown coefficients </a:t>
            </a:r>
            <a:r>
              <a:rPr lang="en-US" i="1" dirty="0"/>
              <a:t>cont</a:t>
            </a:r>
            <a:r>
              <a:rPr lang="en-US" dirty="0"/>
              <a:t>.</a:t>
            </a:r>
          </a:p>
        </p:txBody>
      </p:sp>
      <p:sp>
        <p:nvSpPr>
          <p:cNvPr id="5" name="Arrow: Right 4">
            <a:extLst>
              <a:ext uri="{FF2B5EF4-FFF2-40B4-BE49-F238E27FC236}">
                <a16:creationId xmlns:a16="http://schemas.microsoft.com/office/drawing/2014/main" id="{218ACBFF-CAF8-4275-B360-C765BB7FC452}"/>
              </a:ext>
            </a:extLst>
          </p:cNvPr>
          <p:cNvSpPr/>
          <p:nvPr/>
        </p:nvSpPr>
        <p:spPr>
          <a:xfrm>
            <a:off x="1281723" y="2532185"/>
            <a:ext cx="523631" cy="320430"/>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D011C32A-5E4F-4500-AC61-6B3C0B8046EC}"/>
              </a:ext>
            </a:extLst>
          </p:cNvPr>
          <p:cNvSpPr txBox="1"/>
          <p:nvPr/>
        </p:nvSpPr>
        <p:spPr>
          <a:xfrm>
            <a:off x="4915876" y="2338456"/>
            <a:ext cx="3448380" cy="707886"/>
          </a:xfrm>
          <a:prstGeom prst="rect">
            <a:avLst/>
          </a:prstGeom>
          <a:noFill/>
        </p:spPr>
        <p:txBody>
          <a:bodyPr wrap="none" rtlCol="0">
            <a:spAutoFit/>
          </a:bodyPr>
          <a:lstStyle/>
          <a:p>
            <a:pPr algn="l"/>
            <a:r>
              <a:rPr lang="en-US" sz="2000" dirty="0">
                <a:solidFill>
                  <a:srgbClr val="0000CC"/>
                </a:solidFill>
              </a:rPr>
              <a:t>Equation of linear regression</a:t>
            </a:r>
          </a:p>
          <a:p>
            <a:pPr algn="l"/>
            <a:r>
              <a:rPr lang="en-US" sz="2000" dirty="0">
                <a:solidFill>
                  <a:srgbClr val="0000CC"/>
                </a:solidFill>
              </a:rPr>
              <a:t>Normal equation</a:t>
            </a:r>
          </a:p>
        </p:txBody>
      </p:sp>
      <p:sp>
        <p:nvSpPr>
          <p:cNvPr id="10" name="Right Brace 9">
            <a:extLst>
              <a:ext uri="{FF2B5EF4-FFF2-40B4-BE49-F238E27FC236}">
                <a16:creationId xmlns:a16="http://schemas.microsoft.com/office/drawing/2014/main" id="{D7B45AD1-7BDB-41C5-8653-CDAC758B9DCD}"/>
              </a:ext>
            </a:extLst>
          </p:cNvPr>
          <p:cNvSpPr/>
          <p:nvPr/>
        </p:nvSpPr>
        <p:spPr>
          <a:xfrm rot="5400000">
            <a:off x="2795341" y="3475649"/>
            <a:ext cx="326293" cy="852608"/>
          </a:xfrm>
          <a:prstGeom prst="rightBrace">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63D36AB-7BE7-445A-91DF-EF470C2AE2C2}"/>
                  </a:ext>
                </a:extLst>
              </p:cNvPr>
              <p:cNvSpPr txBox="1"/>
              <p:nvPr/>
            </p:nvSpPr>
            <p:spPr>
              <a:xfrm>
                <a:off x="2532183" y="4035126"/>
                <a:ext cx="4926990" cy="427618"/>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1" i="0" smtClean="0">
                            <a:latin typeface="Cambria Math" panose="02040503050406030204" pitchFamily="18" charset="0"/>
                          </a:rPr>
                          <m:t>𝛃</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b="1">
                            <a:latin typeface="Cambria Math" panose="02040503050406030204" pitchFamily="18" charset="0"/>
                          </a:rPr>
                          <m:t>𝛃</m:t>
                        </m:r>
                      </m:sub>
                    </m:sSub>
                  </m:oMath>
                </a14:m>
                <a:r>
                  <a:rPr lang="en-US" sz="2000" dirty="0"/>
                  <a:t> matrix: </a:t>
                </a:r>
                <a:r>
                  <a:rPr lang="en-US" sz="2000" dirty="0">
                    <a:solidFill>
                      <a:srgbClr val="FF0000"/>
                    </a:solidFill>
                  </a:rPr>
                  <a:t>ill-conditioned</a:t>
                </a:r>
                <a:r>
                  <a:rPr lang="en-US" sz="2000" dirty="0"/>
                  <a:t> for large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b="1">
                            <a:latin typeface="Cambria Math" panose="02040503050406030204" pitchFamily="18" charset="0"/>
                          </a:rPr>
                          <m:t>𝛃</m:t>
                        </m:r>
                      </m:sub>
                    </m:sSub>
                  </m:oMath>
                </a14:m>
                <a:endParaRPr lang="en-US" sz="2000" dirty="0"/>
              </a:p>
            </p:txBody>
          </p:sp>
        </mc:Choice>
        <mc:Fallback xmlns="">
          <p:sp>
            <p:nvSpPr>
              <p:cNvPr id="11" name="TextBox 10">
                <a:extLst>
                  <a:ext uri="{FF2B5EF4-FFF2-40B4-BE49-F238E27FC236}">
                    <a16:creationId xmlns:a16="http://schemas.microsoft.com/office/drawing/2014/main" id="{863D36AB-7BE7-445A-91DF-EF470C2AE2C2}"/>
                  </a:ext>
                </a:extLst>
              </p:cNvPr>
              <p:cNvSpPr txBox="1">
                <a:spLocks noRot="1" noChangeAspect="1" noMove="1" noResize="1" noEditPoints="1" noAdjustHandles="1" noChangeArrowheads="1" noChangeShapeType="1" noTextEdit="1"/>
              </p:cNvSpPr>
              <p:nvPr/>
            </p:nvSpPr>
            <p:spPr>
              <a:xfrm>
                <a:off x="2532183" y="4035126"/>
                <a:ext cx="4926990" cy="427618"/>
              </a:xfrm>
              <a:prstGeom prst="rect">
                <a:avLst/>
              </a:prstGeom>
              <a:blipFill>
                <a:blip r:embed="rId10"/>
                <a:stretch>
                  <a:fillRect t="-8571" b="-1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8E953F8-F31D-7E0C-6EAC-499860C51E98}"/>
                  </a:ext>
                </a:extLst>
              </p:cNvPr>
              <p:cNvSpPr txBox="1"/>
              <p:nvPr/>
            </p:nvSpPr>
            <p:spPr>
              <a:xfrm>
                <a:off x="1805354" y="1270441"/>
                <a:ext cx="4612340" cy="7936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rPr>
                            <m:t>𝑑</m:t>
                          </m:r>
                        </m:num>
                        <m:den>
                          <m:r>
                            <a:rPr lang="en-US" sz="2400" i="1">
                              <a:latin typeface="Cambria Math" panose="02040503050406030204" pitchFamily="18" charset="0"/>
                            </a:rPr>
                            <m:t>𝑑</m:t>
                          </m:r>
                          <m:r>
                            <a:rPr lang="en-US" sz="2400" b="1" i="0">
                              <a:latin typeface="Cambria Math" panose="02040503050406030204" pitchFamily="18" charset="0"/>
                            </a:rPr>
                            <m:t>𝐛</m:t>
                          </m:r>
                        </m:den>
                      </m:f>
                      <m:d>
                        <m:dPr>
                          <m:ctrlPr>
                            <a:rPr lang="en-US" sz="2400" b="1" i="1">
                              <a:latin typeface="Cambria Math" panose="02040503050406030204" pitchFamily="18" charset="0"/>
                            </a:rPr>
                          </m:ctrlPr>
                        </m:dPr>
                        <m:e>
                          <m:sSup>
                            <m:sSupPr>
                              <m:ctrlPr>
                                <a:rPr lang="en-US" sz="2400" b="1" i="1">
                                  <a:latin typeface="Cambria Math" panose="02040503050406030204" pitchFamily="18" charset="0"/>
                                </a:rPr>
                              </m:ctrlPr>
                            </m:sSupPr>
                            <m:e>
                              <m:r>
                                <a:rPr lang="en-US" sz="2400" b="1" i="0">
                                  <a:latin typeface="Cambria Math" panose="02040503050406030204" pitchFamily="18" charset="0"/>
                                </a:rPr>
                                <m:t>𝐞</m:t>
                              </m:r>
                            </m:e>
                            <m:sup>
                              <m:r>
                                <a:rPr lang="en-US" sz="2400" b="0" i="1">
                                  <a:latin typeface="Cambria Math" panose="02040503050406030204" pitchFamily="18" charset="0"/>
                                </a:rPr>
                                <m:t>𝑇</m:t>
                              </m:r>
                            </m:sup>
                          </m:sSup>
                          <m:r>
                            <a:rPr lang="en-US" sz="2400" b="1" i="0">
                              <a:latin typeface="Cambria Math" panose="02040503050406030204" pitchFamily="18" charset="0"/>
                            </a:rPr>
                            <m:t>𝐞</m:t>
                          </m:r>
                        </m:e>
                      </m:d>
                      <m:r>
                        <a:rPr lang="en-US" sz="2400" b="0" i="0">
                          <a:latin typeface="Cambria Math" panose="02040503050406030204" pitchFamily="18" charset="0"/>
                        </a:rPr>
                        <m:t>=−2</m:t>
                      </m:r>
                      <m:sSup>
                        <m:sSupPr>
                          <m:ctrlPr>
                            <a:rPr lang="en-US" sz="2400" b="0" i="1">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𝐲</m:t>
                      </m:r>
                      <m:r>
                        <a:rPr lang="en-US" sz="2400" b="0" i="0">
                          <a:latin typeface="Cambria Math" panose="02040503050406030204" pitchFamily="18" charset="0"/>
                        </a:rPr>
                        <m:t>+2</m:t>
                      </m:r>
                      <m:sSup>
                        <m:sSupPr>
                          <m:ctrlPr>
                            <a:rPr lang="en-US" sz="2400" b="0" i="1">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𝐗𝐛</m:t>
                      </m:r>
                      <m:r>
                        <a:rPr lang="en-US" sz="2400" b="0" i="0">
                          <a:latin typeface="Cambria Math" panose="02040503050406030204" pitchFamily="18" charset="0"/>
                        </a:rPr>
                        <m:t>=0</m:t>
                      </m:r>
                    </m:oMath>
                  </m:oMathPara>
                </a14:m>
                <a:endParaRPr lang="en-US" sz="2400" dirty="0"/>
              </a:p>
            </p:txBody>
          </p:sp>
        </mc:Choice>
        <mc:Fallback xmlns="">
          <p:sp>
            <p:nvSpPr>
              <p:cNvPr id="14" name="TextBox 13">
                <a:extLst>
                  <a:ext uri="{FF2B5EF4-FFF2-40B4-BE49-F238E27FC236}">
                    <a16:creationId xmlns:a16="http://schemas.microsoft.com/office/drawing/2014/main" id="{F8E953F8-F31D-7E0C-6EAC-499860C51E98}"/>
                  </a:ext>
                </a:extLst>
              </p:cNvPr>
              <p:cNvSpPr txBox="1">
                <a:spLocks noRot="1" noChangeAspect="1" noMove="1" noResize="1" noEditPoints="1" noAdjustHandles="1" noChangeArrowheads="1" noChangeShapeType="1" noTextEdit="1"/>
              </p:cNvSpPr>
              <p:nvPr/>
            </p:nvSpPr>
            <p:spPr>
              <a:xfrm>
                <a:off x="1805354" y="1270441"/>
                <a:ext cx="4612340" cy="79361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19E9BC9-0777-EF6A-8C84-7CA3F86A3AE8}"/>
                  </a:ext>
                </a:extLst>
              </p:cNvPr>
              <p:cNvSpPr txBox="1"/>
              <p:nvPr/>
            </p:nvSpPr>
            <p:spPr>
              <a:xfrm>
                <a:off x="2094785" y="2493345"/>
                <a:ext cx="185098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b="1" i="1" smtClean="0">
                              <a:latin typeface="Cambria Math" panose="02040503050406030204" pitchFamily="18" charset="0"/>
                            </a:rPr>
                          </m:ctrlPr>
                        </m:sSupPr>
                        <m:e>
                          <m:r>
                            <a:rPr lang="en-US" sz="2400" b="1">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𝐗𝐛</m:t>
                      </m:r>
                      <m:r>
                        <a:rPr lang="en-US" sz="2400" b="0" i="0">
                          <a:latin typeface="Cambria Math" panose="02040503050406030204" pitchFamily="18" charset="0"/>
                        </a:rPr>
                        <m:t>=</m:t>
                      </m:r>
                      <m:sSup>
                        <m:sSupPr>
                          <m:ctrlPr>
                            <a:rPr lang="en-US" sz="2400" b="0" i="1">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𝐲</m:t>
                      </m:r>
                    </m:oMath>
                  </m:oMathPara>
                </a14:m>
                <a:endParaRPr lang="en-US" sz="2400" dirty="0"/>
              </a:p>
            </p:txBody>
          </p:sp>
        </mc:Choice>
        <mc:Fallback xmlns="">
          <p:sp>
            <p:nvSpPr>
              <p:cNvPr id="17" name="TextBox 16">
                <a:extLst>
                  <a:ext uri="{FF2B5EF4-FFF2-40B4-BE49-F238E27FC236}">
                    <a16:creationId xmlns:a16="http://schemas.microsoft.com/office/drawing/2014/main" id="{F19E9BC9-0777-EF6A-8C84-7CA3F86A3AE8}"/>
                  </a:ext>
                </a:extLst>
              </p:cNvPr>
              <p:cNvSpPr txBox="1">
                <a:spLocks noRot="1" noChangeAspect="1" noMove="1" noResize="1" noEditPoints="1" noAdjustHandles="1" noChangeArrowheads="1" noChangeShapeType="1" noTextEdit="1"/>
              </p:cNvSpPr>
              <p:nvPr/>
            </p:nvSpPr>
            <p:spPr>
              <a:xfrm>
                <a:off x="2094785" y="2493345"/>
                <a:ext cx="1850989" cy="461665"/>
              </a:xfrm>
              <a:prstGeom prst="rect">
                <a:avLst/>
              </a:prstGeom>
              <a:blipFill>
                <a:blip r:embed="rId12"/>
                <a:stretch>
                  <a:fillRect l="-330" r="-660"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1E09CFB-612C-4775-4F79-7ADA7B953151}"/>
                  </a:ext>
                </a:extLst>
              </p:cNvPr>
              <p:cNvSpPr txBox="1"/>
              <p:nvPr/>
            </p:nvSpPr>
            <p:spPr>
              <a:xfrm>
                <a:off x="1805354" y="3206696"/>
                <a:ext cx="2480487" cy="5915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𝐛</m:t>
                      </m:r>
                      <m:r>
                        <a:rPr lang="en-US" sz="2400" i="1">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𝐗</m:t>
                                  </m:r>
                                </m:e>
                                <m:sup>
                                  <m:r>
                                    <a:rPr lang="en-US" sz="2400" i="1">
                                      <a:latin typeface="Cambria Math" panose="02040503050406030204" pitchFamily="18" charset="0"/>
                                    </a:rPr>
                                    <m:t>𝑇</m:t>
                                  </m:r>
                                </m:sup>
                              </m:sSup>
                              <m:r>
                                <a:rPr lang="en-US" sz="2400" b="1" i="1">
                                  <a:latin typeface="Cambria Math" panose="02040503050406030204" pitchFamily="18" charset="0"/>
                                </a:rPr>
                                <m:t>𝐗</m:t>
                              </m:r>
                            </m:e>
                          </m:d>
                        </m:e>
                        <m:sup>
                          <m:r>
                            <a:rPr lang="en-US" sz="2400" i="1">
                              <a:latin typeface="Cambria Math" panose="02040503050406030204" pitchFamily="18" charset="0"/>
                            </a:rPr>
                            <m:t>−1</m:t>
                          </m:r>
                        </m:sup>
                      </m:sSup>
                      <m:sSup>
                        <m:sSupPr>
                          <m:ctrlPr>
                            <a:rPr lang="en-US" sz="2400" i="1">
                              <a:latin typeface="Cambria Math" panose="02040503050406030204" pitchFamily="18" charset="0"/>
                            </a:rPr>
                          </m:ctrlPr>
                        </m:sSupPr>
                        <m:e>
                          <m:r>
                            <a:rPr lang="en-US" sz="2400" b="1" i="1">
                              <a:latin typeface="Cambria Math" panose="02040503050406030204" pitchFamily="18" charset="0"/>
                            </a:rPr>
                            <m:t>𝐗</m:t>
                          </m:r>
                        </m:e>
                        <m:sup>
                          <m:r>
                            <a:rPr lang="en-US" sz="2400" i="1">
                              <a:latin typeface="Cambria Math" panose="02040503050406030204" pitchFamily="18" charset="0"/>
                            </a:rPr>
                            <m:t>𝑇</m:t>
                          </m:r>
                        </m:sup>
                      </m:sSup>
                      <m:r>
                        <a:rPr lang="en-US" sz="2400" b="1" i="1">
                          <a:latin typeface="Cambria Math" panose="02040503050406030204" pitchFamily="18" charset="0"/>
                        </a:rPr>
                        <m:t>𝐲</m:t>
                      </m:r>
                    </m:oMath>
                  </m:oMathPara>
                </a14:m>
                <a:endParaRPr lang="en-US" sz="3200" dirty="0"/>
              </a:p>
            </p:txBody>
          </p:sp>
        </mc:Choice>
        <mc:Fallback xmlns="">
          <p:sp>
            <p:nvSpPr>
              <p:cNvPr id="18" name="TextBox 17">
                <a:extLst>
                  <a:ext uri="{FF2B5EF4-FFF2-40B4-BE49-F238E27FC236}">
                    <a16:creationId xmlns:a16="http://schemas.microsoft.com/office/drawing/2014/main" id="{51E09CFB-612C-4775-4F79-7ADA7B953151}"/>
                  </a:ext>
                </a:extLst>
              </p:cNvPr>
              <p:cNvSpPr txBox="1">
                <a:spLocks noRot="1" noChangeAspect="1" noMove="1" noResize="1" noEditPoints="1" noAdjustHandles="1" noChangeArrowheads="1" noChangeShapeType="1" noTextEdit="1"/>
              </p:cNvSpPr>
              <p:nvPr/>
            </p:nvSpPr>
            <p:spPr>
              <a:xfrm>
                <a:off x="1805354" y="3206696"/>
                <a:ext cx="2480487" cy="591572"/>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73869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509BAD2B-6309-F113-8361-62C1E6B7DC31}"/>
                  </a:ext>
                </a:extLst>
              </p:cNvPr>
              <p:cNvSpPr>
                <a:spLocks noGrp="1"/>
              </p:cNvSpPr>
              <p:nvPr>
                <p:ph type="body" sz="quarter" idx="10"/>
              </p:nvPr>
            </p:nvSpPr>
            <p:spPr>
              <a:xfrm>
                <a:off x="304800" y="774200"/>
                <a:ext cx="8534400" cy="4801847"/>
              </a:xfrm>
            </p:spPr>
            <p:txBody>
              <a:bodyPr/>
              <a:lstStyle/>
              <a:p>
                <a:r>
                  <a:rPr lang="en-US" dirty="0"/>
                  <a:t>The moment (information) matrix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𝐗</m:t>
                        </m:r>
                      </m:e>
                      <m:sup>
                        <m:r>
                          <a:rPr lang="en-US" i="1">
                            <a:latin typeface="Cambria Math" panose="02040503050406030204" pitchFamily="18" charset="0"/>
                          </a:rPr>
                          <m:t>𝑇</m:t>
                        </m:r>
                      </m:sup>
                    </m:sSup>
                    <m:r>
                      <a:rPr lang="en-US" b="1" i="1">
                        <a:latin typeface="Cambria Math" panose="02040503050406030204" pitchFamily="18" charset="0"/>
                      </a:rPr>
                      <m:t>𝐗</m:t>
                    </m:r>
                  </m:oMath>
                </a14:m>
                <a:r>
                  <a:rPr lang="en-US" dirty="0"/>
                  <a:t> can be ill-conditioned</a:t>
                </a:r>
              </a:p>
              <a:p>
                <a:pPr lvl="1"/>
                <a:r>
                  <a:rPr lang="en-US" dirty="0"/>
                  <a:t>With monomial basis with a large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1">
                            <a:latin typeface="Cambria Math" panose="02040503050406030204" pitchFamily="18" charset="0"/>
                          </a:rPr>
                          <m:t>𝛃</m:t>
                        </m:r>
                      </m:sub>
                    </m:sSub>
                  </m:oMath>
                </a14:m>
                <a:r>
                  <a:rPr lang="en-US" dirty="0"/>
                  <a:t> </a:t>
                </a:r>
              </a:p>
              <a:p>
                <a:r>
                  <a:rPr lang="en-US" dirty="0"/>
                  <a:t>QR decomposition can be used instead of moment matrix</a:t>
                </a:r>
              </a:p>
              <a:p>
                <a:pPr lvl="1"/>
                <a:endParaRPr lang="en-US" dirty="0"/>
              </a:p>
              <a:p>
                <a:pPr lvl="1"/>
                <a:r>
                  <a:rPr lang="en-US" dirty="0"/>
                  <a:t>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r>
                      <a:rPr lang="en-US" b="0" i="1" smtClean="0">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𝛽</m:t>
                        </m:r>
                      </m:sub>
                    </m:sSub>
                  </m:oMath>
                </a14:m>
                <a:r>
                  <a:rPr lang="en-US" dirty="0"/>
                  <a:t>, no exact solution can be found</a:t>
                </a:r>
              </a:p>
              <a:p>
                <a:pPr lvl="1"/>
                <a:r>
                  <a:rPr lang="en-US" dirty="0"/>
                  <a:t>QR decomposition solve the equation directly for the least-squares solution</a:t>
                </a:r>
              </a:p>
              <a:p>
                <a:pPr lvl="1"/>
                <a:r>
                  <a:rPr lang="en-US" dirty="0"/>
                  <a:t>more numerically stable than directly solving the normal equations</a:t>
                </a:r>
              </a:p>
            </p:txBody>
          </p:sp>
        </mc:Choice>
        <mc:Fallback xmlns="">
          <p:sp>
            <p:nvSpPr>
              <p:cNvPr id="2" name="Text Placeholder 1">
                <a:extLst>
                  <a:ext uri="{FF2B5EF4-FFF2-40B4-BE49-F238E27FC236}">
                    <a16:creationId xmlns:a16="http://schemas.microsoft.com/office/drawing/2014/main" id="{509BAD2B-6309-F113-8361-62C1E6B7DC31}"/>
                  </a:ext>
                </a:extLst>
              </p:cNvPr>
              <p:cNvSpPr>
                <a:spLocks noGrp="1" noRot="1" noChangeAspect="1" noMove="1" noResize="1" noEditPoints="1" noAdjustHandles="1" noChangeArrowheads="1" noChangeShapeType="1" noTextEdit="1"/>
              </p:cNvSpPr>
              <p:nvPr>
                <p:ph type="body" sz="quarter" idx="10"/>
              </p:nvPr>
            </p:nvSpPr>
            <p:spPr>
              <a:xfrm>
                <a:off x="304800" y="774200"/>
                <a:ext cx="8534400" cy="4801847"/>
              </a:xfrm>
              <a:blipFill>
                <a:blip r:embed="rId2"/>
                <a:stretch>
                  <a:fillRect l="-929" t="-1650" r="-64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A3E640C-D744-74EC-A8DF-ECA092113FD2}"/>
              </a:ext>
            </a:extLst>
          </p:cNvPr>
          <p:cNvSpPr>
            <a:spLocks noGrp="1"/>
          </p:cNvSpPr>
          <p:nvPr>
            <p:ph type="title"/>
          </p:nvPr>
        </p:nvSpPr>
        <p:spPr/>
        <p:txBody>
          <a:bodyPr>
            <a:normAutofit fontScale="90000"/>
          </a:bodyPr>
          <a:lstStyle/>
          <a:p>
            <a:r>
              <a:rPr lang="en-US" dirty="0"/>
              <a:t>QR Decomposition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E6CC7A1-5F2C-6855-89CA-386BC497E69A}"/>
                  </a:ext>
                </a:extLst>
              </p:cNvPr>
              <p:cNvSpPr txBox="1"/>
              <p:nvPr/>
            </p:nvSpPr>
            <p:spPr>
              <a:xfrm>
                <a:off x="3372971" y="2446475"/>
                <a:ext cx="144107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smtClean="0">
                          <a:latin typeface="Cambria Math" panose="02040503050406030204" pitchFamily="18" charset="0"/>
                        </a:rPr>
                        <m:t>𝐗</m:t>
                      </m:r>
                      <m:r>
                        <a:rPr lang="en-US" sz="2400" b="1" i="0">
                          <a:latin typeface="Cambria Math" panose="02040503050406030204" pitchFamily="18" charset="0"/>
                        </a:rPr>
                        <m:t>𝐛</m:t>
                      </m:r>
                      <m:r>
                        <a:rPr lang="en-US" sz="2400" b="0" i="0">
                          <a:latin typeface="Cambria Math" panose="02040503050406030204" pitchFamily="18" charset="0"/>
                        </a:rPr>
                        <m:t>=</m:t>
                      </m:r>
                      <m:r>
                        <a:rPr lang="en-US" sz="2400" b="1" i="0">
                          <a:latin typeface="Cambria Math" panose="02040503050406030204" pitchFamily="18" charset="0"/>
                        </a:rPr>
                        <m:t>𝐲</m:t>
                      </m:r>
                    </m:oMath>
                  </m:oMathPara>
                </a14:m>
                <a:endParaRPr lang="en-US" sz="2400" dirty="0"/>
              </a:p>
            </p:txBody>
          </p:sp>
        </mc:Choice>
        <mc:Fallback xmlns="">
          <p:sp>
            <p:nvSpPr>
              <p:cNvPr id="6" name="TextBox 5">
                <a:extLst>
                  <a:ext uri="{FF2B5EF4-FFF2-40B4-BE49-F238E27FC236}">
                    <a16:creationId xmlns:a16="http://schemas.microsoft.com/office/drawing/2014/main" id="{7E6CC7A1-5F2C-6855-89CA-386BC497E69A}"/>
                  </a:ext>
                </a:extLst>
              </p:cNvPr>
              <p:cNvSpPr txBox="1">
                <a:spLocks noRot="1" noChangeAspect="1" noMove="1" noResize="1" noEditPoints="1" noAdjustHandles="1" noChangeArrowheads="1" noChangeShapeType="1" noTextEdit="1"/>
              </p:cNvSpPr>
              <p:nvPr/>
            </p:nvSpPr>
            <p:spPr>
              <a:xfrm>
                <a:off x="3372971" y="2446475"/>
                <a:ext cx="1441076" cy="461665"/>
              </a:xfrm>
              <a:prstGeom prst="rect">
                <a:avLst/>
              </a:prstGeom>
              <a:blipFill>
                <a:blip r:embed="rId3"/>
                <a:stretch>
                  <a:fillRect b="-921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89C69EE5-A8B9-6FBD-63E0-1E613CFB20AE}"/>
              </a:ext>
            </a:extLst>
          </p:cNvPr>
          <p:cNvSpPr txBox="1"/>
          <p:nvPr/>
        </p:nvSpPr>
        <p:spPr>
          <a:xfrm>
            <a:off x="2537012" y="4688541"/>
            <a:ext cx="2031325" cy="707886"/>
          </a:xfrm>
          <a:prstGeom prst="rect">
            <a:avLst/>
          </a:prstGeom>
          <a:noFill/>
        </p:spPr>
        <p:txBody>
          <a:bodyPr wrap="none" rtlCol="0">
            <a:spAutoFit/>
          </a:bodyPr>
          <a:lstStyle/>
          <a:p>
            <a:pPr algn="l"/>
            <a:r>
              <a:rPr lang="en-US" sz="2000" noProof="1">
                <a:latin typeface="Courier New" panose="02070309020205020404" pitchFamily="49" charset="0"/>
                <a:cs typeface="Courier New" panose="02070309020205020404" pitchFamily="49" charset="0"/>
              </a:rPr>
              <a:t>[Q,R]=qr(X);</a:t>
            </a:r>
          </a:p>
          <a:p>
            <a:pPr algn="l"/>
            <a:r>
              <a:rPr lang="en-US" sz="2000" noProof="1">
                <a:latin typeface="Courier New" panose="02070309020205020404" pitchFamily="49" charset="0"/>
                <a:cs typeface="Courier New" panose="02070309020205020404" pitchFamily="49" charset="0"/>
              </a:rPr>
              <a:t>b=Q\(Q’*y)</a:t>
            </a:r>
          </a:p>
        </p:txBody>
      </p:sp>
    </p:spTree>
    <p:extLst>
      <p:ext uri="{BB962C8B-B14F-4D97-AF65-F5344CB8AC3E}">
        <p14:creationId xmlns:p14="http://schemas.microsoft.com/office/powerpoint/2010/main" val="3188739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2AAAFB-9730-44E7-B5D4-C9A01879D2FD}"/>
              </a:ext>
            </a:extLst>
          </p:cNvPr>
          <p:cNvSpPr>
            <a:spLocks noGrp="1"/>
          </p:cNvSpPr>
          <p:nvPr>
            <p:ph type="body" sz="quarter" idx="10"/>
          </p:nvPr>
        </p:nvSpPr>
        <p:spPr/>
        <p:txBody>
          <a:bodyPr/>
          <a:lstStyle/>
          <a:p>
            <a:r>
              <a:rPr lang="en-US" dirty="0"/>
              <a:t>Linear function with 3 data</a:t>
            </a:r>
          </a:p>
          <a:p>
            <a:endParaRPr lang="en-US" dirty="0"/>
          </a:p>
          <a:p>
            <a:r>
              <a:rPr lang="en-US" dirty="0"/>
              <a:t>Apply data to the model</a:t>
            </a:r>
          </a:p>
        </p:txBody>
      </p:sp>
      <p:sp>
        <p:nvSpPr>
          <p:cNvPr id="3" name="Title 2">
            <a:extLst>
              <a:ext uri="{FF2B5EF4-FFF2-40B4-BE49-F238E27FC236}">
                <a16:creationId xmlns:a16="http://schemas.microsoft.com/office/drawing/2014/main" id="{37D6DCC0-FE62-455C-A969-8345BEC59086}"/>
              </a:ext>
            </a:extLst>
          </p:cNvPr>
          <p:cNvSpPr>
            <a:spLocks noGrp="1"/>
          </p:cNvSpPr>
          <p:nvPr>
            <p:ph type="title"/>
          </p:nvPr>
        </p:nvSpPr>
        <p:spPr/>
        <p:txBody>
          <a:bodyPr>
            <a:normAutofit fontScale="90000"/>
          </a:bodyPr>
          <a:lstStyle/>
          <a:p>
            <a:r>
              <a:rPr lang="en-US" dirty="0"/>
              <a:t>Ex2-1) Linear approximation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711A5C1-E329-E70B-A53D-14C8965A3610}"/>
                  </a:ext>
                </a:extLst>
              </p:cNvPr>
              <p:cNvSpPr txBox="1"/>
              <p:nvPr/>
            </p:nvSpPr>
            <p:spPr>
              <a:xfrm>
                <a:off x="795879" y="1298026"/>
                <a:ext cx="7567713" cy="50674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400" i="1" dirty="0" smtClean="0">
                              <a:latin typeface="Cambria Math" panose="02040503050406030204" pitchFamily="18" charset="0"/>
                            </a:rPr>
                          </m:ctrlPr>
                        </m:accPr>
                        <m:e>
                          <m:r>
                            <a:rPr lang="en-US" sz="2400" i="1" dirty="0">
                              <a:latin typeface="Cambria Math" panose="02040503050406030204" pitchFamily="18" charset="0"/>
                            </a:rPr>
                            <m:t>𝑦</m:t>
                          </m:r>
                        </m:e>
                      </m:acc>
                      <m:d>
                        <m:dPr>
                          <m:sepChr m:val=","/>
                          <m:ctrlPr>
                            <a:rPr lang="en-US" sz="2400" i="1" dirty="0">
                              <a:latin typeface="Cambria Math" panose="02040503050406030204" pitchFamily="18" charset="0"/>
                            </a:rPr>
                          </m:ctrlPr>
                        </m:dPr>
                        <m:e>
                          <m:r>
                            <a:rPr lang="en-US" sz="2400" i="1" dirty="0">
                              <a:latin typeface="Cambria Math" panose="02040503050406030204" pitchFamily="18" charset="0"/>
                            </a:rPr>
                            <m:t>𝑥</m:t>
                          </m:r>
                        </m:e>
                        <m:e>
                          <m:r>
                            <a:rPr lang="en-US" sz="2400" b="1" i="0" dirty="0">
                              <a:latin typeface="Cambria Math" panose="02040503050406030204" pitchFamily="18" charset="0"/>
                            </a:rPr>
                            <m:t>𝐛</m:t>
                          </m:r>
                        </m:e>
                      </m:d>
                      <m:r>
                        <a:rPr lang="en-US" sz="2400" b="0" i="0" dirty="0">
                          <a:latin typeface="Cambria Math" panose="02040503050406030204" pitchFamily="18" charset="0"/>
                        </a:rPr>
                        <m:t>=</m:t>
                      </m:r>
                      <m:sSub>
                        <m:sSubPr>
                          <m:ctrlPr>
                            <a:rPr lang="en-US" sz="2400" b="0" i="1" dirty="0">
                              <a:latin typeface="Cambria Math" panose="02040503050406030204" pitchFamily="18" charset="0"/>
                            </a:rPr>
                          </m:ctrlPr>
                        </m:sSubPr>
                        <m:e>
                          <m:r>
                            <a:rPr lang="en-US" sz="2400" b="0" i="1" dirty="0">
                              <a:latin typeface="Cambria Math" panose="02040503050406030204" pitchFamily="18" charset="0"/>
                            </a:rPr>
                            <m:t>𝑏</m:t>
                          </m:r>
                        </m:e>
                        <m:sub>
                          <m:r>
                            <a:rPr lang="en-US" sz="2400" b="0" i="0" dirty="0" smtClean="0">
                              <a:latin typeface="Cambria Math" panose="02040503050406030204" pitchFamily="18" charset="0"/>
                            </a:rPr>
                            <m:t>1</m:t>
                          </m:r>
                        </m:sub>
                      </m:sSub>
                      <m:r>
                        <a:rPr lang="en-US" sz="2400" b="0" i="0" dirty="0">
                          <a:latin typeface="Cambria Math" panose="02040503050406030204" pitchFamily="18" charset="0"/>
                        </a:rPr>
                        <m:t>+</m:t>
                      </m:r>
                      <m:sSub>
                        <m:sSubPr>
                          <m:ctrlPr>
                            <a:rPr lang="en-US" sz="2400" b="0" i="1" dirty="0">
                              <a:latin typeface="Cambria Math" panose="02040503050406030204" pitchFamily="18" charset="0"/>
                            </a:rPr>
                          </m:ctrlPr>
                        </m:sSubPr>
                        <m:e>
                          <m:r>
                            <a:rPr lang="en-US" sz="2400" b="0" i="1" dirty="0">
                              <a:latin typeface="Cambria Math" panose="02040503050406030204" pitchFamily="18" charset="0"/>
                            </a:rPr>
                            <m:t>𝑏</m:t>
                          </m:r>
                        </m:e>
                        <m:sub>
                          <m:r>
                            <a:rPr lang="en-US" sz="2400" b="0" i="0" dirty="0" smtClean="0">
                              <a:latin typeface="Cambria Math" panose="02040503050406030204" pitchFamily="18" charset="0"/>
                            </a:rPr>
                            <m:t>2</m:t>
                          </m:r>
                        </m:sub>
                      </m:sSub>
                      <m:r>
                        <a:rPr lang="en-US" sz="2400" b="0" i="1" dirty="0">
                          <a:latin typeface="Cambria Math" panose="02040503050406030204" pitchFamily="18" charset="0"/>
                        </a:rPr>
                        <m:t>𝑥</m:t>
                      </m:r>
                      <m:r>
                        <a:rPr lang="en-US" sz="2400" b="0" i="0" dirty="0">
                          <a:latin typeface="Cambria Math" panose="02040503050406030204" pitchFamily="18" charset="0"/>
                        </a:rPr>
                        <m:t>,</m:t>
                      </m:r>
                      <m:r>
                        <a:rPr lang="en-US" sz="2400" b="0" i="1" dirty="0">
                          <a:latin typeface="Cambria Math" panose="02040503050406030204" pitchFamily="18" charset="0"/>
                        </a:rPr>
                        <m:t>  </m:t>
                      </m:r>
                      <m:r>
                        <a:rPr lang="en-US" sz="2400" b="0" i="1" dirty="0">
                          <a:latin typeface="Cambria Math" panose="02040503050406030204" pitchFamily="18" charset="0"/>
                        </a:rPr>
                        <m:t>𝑦</m:t>
                      </m:r>
                      <m:d>
                        <m:dPr>
                          <m:ctrlPr>
                            <a:rPr lang="en-US" sz="2400" b="0" i="1" dirty="0">
                              <a:latin typeface="Cambria Math" panose="02040503050406030204" pitchFamily="18" charset="0"/>
                            </a:rPr>
                          </m:ctrlPr>
                        </m:dPr>
                        <m:e>
                          <m:r>
                            <a:rPr lang="en-US" sz="2400" b="0" i="0" dirty="0">
                              <a:latin typeface="Cambria Math" panose="02040503050406030204" pitchFamily="18" charset="0"/>
                            </a:rPr>
                            <m:t>0</m:t>
                          </m:r>
                        </m:e>
                      </m:d>
                      <m:r>
                        <a:rPr lang="en-US" sz="2400" b="0" i="0" dirty="0">
                          <a:latin typeface="Cambria Math" panose="02040503050406030204" pitchFamily="18" charset="0"/>
                        </a:rPr>
                        <m:t>=0,</m:t>
                      </m:r>
                      <m:r>
                        <a:rPr lang="en-US" sz="2400" b="0" i="1" dirty="0">
                          <a:latin typeface="Cambria Math" panose="02040503050406030204" pitchFamily="18" charset="0"/>
                        </a:rPr>
                        <m:t>  </m:t>
                      </m:r>
                      <m:r>
                        <a:rPr lang="en-US" sz="2400" b="0" i="1" dirty="0">
                          <a:latin typeface="Cambria Math" panose="02040503050406030204" pitchFamily="18" charset="0"/>
                        </a:rPr>
                        <m:t>𝑦</m:t>
                      </m:r>
                      <m:d>
                        <m:dPr>
                          <m:ctrlPr>
                            <a:rPr lang="en-US" sz="2400" b="0" i="1" dirty="0">
                              <a:latin typeface="Cambria Math" panose="02040503050406030204" pitchFamily="18" charset="0"/>
                            </a:rPr>
                          </m:ctrlPr>
                        </m:dPr>
                        <m:e>
                          <m:r>
                            <a:rPr lang="en-US" sz="2400" b="0" i="0" dirty="0">
                              <a:latin typeface="Cambria Math" panose="02040503050406030204" pitchFamily="18" charset="0"/>
                            </a:rPr>
                            <m:t>1</m:t>
                          </m:r>
                        </m:e>
                      </m:d>
                      <m:r>
                        <a:rPr lang="en-US" sz="2400" b="0" i="0" dirty="0">
                          <a:latin typeface="Cambria Math" panose="02040503050406030204" pitchFamily="18" charset="0"/>
                        </a:rPr>
                        <m:t>=1,</m:t>
                      </m:r>
                      <m:r>
                        <a:rPr lang="en-US" sz="2400" b="0" i="1" dirty="0">
                          <a:latin typeface="Cambria Math" panose="02040503050406030204" pitchFamily="18" charset="0"/>
                        </a:rPr>
                        <m:t>  </m:t>
                      </m:r>
                      <m:r>
                        <a:rPr lang="en-US" sz="2400" b="0" i="1" dirty="0">
                          <a:latin typeface="Cambria Math" panose="02040503050406030204" pitchFamily="18" charset="0"/>
                        </a:rPr>
                        <m:t>𝑦</m:t>
                      </m:r>
                      <m:d>
                        <m:dPr>
                          <m:ctrlPr>
                            <a:rPr lang="en-US" sz="2400" b="0" i="1" dirty="0">
                              <a:latin typeface="Cambria Math" panose="02040503050406030204" pitchFamily="18" charset="0"/>
                            </a:rPr>
                          </m:ctrlPr>
                        </m:dPr>
                        <m:e>
                          <m:r>
                            <a:rPr lang="en-US" sz="2400" b="0" i="0" dirty="0">
                              <a:latin typeface="Cambria Math" panose="02040503050406030204" pitchFamily="18" charset="0"/>
                            </a:rPr>
                            <m:t>2</m:t>
                          </m:r>
                        </m:e>
                      </m:d>
                      <m:r>
                        <a:rPr lang="en-US" sz="2400" b="0" i="0" dirty="0">
                          <a:latin typeface="Cambria Math" panose="02040503050406030204" pitchFamily="18" charset="0"/>
                        </a:rPr>
                        <m:t>=0</m:t>
                      </m:r>
                    </m:oMath>
                  </m:oMathPara>
                </a14:m>
                <a:endParaRPr lang="en-US" sz="2400" dirty="0"/>
              </a:p>
            </p:txBody>
          </p:sp>
        </mc:Choice>
        <mc:Fallback xmlns="">
          <p:sp>
            <p:nvSpPr>
              <p:cNvPr id="8" name="TextBox 7">
                <a:extLst>
                  <a:ext uri="{FF2B5EF4-FFF2-40B4-BE49-F238E27FC236}">
                    <a16:creationId xmlns:a16="http://schemas.microsoft.com/office/drawing/2014/main" id="{8711A5C1-E329-E70B-A53D-14C8965A3610}"/>
                  </a:ext>
                </a:extLst>
              </p:cNvPr>
              <p:cNvSpPr txBox="1">
                <a:spLocks noRot="1" noChangeAspect="1" noMove="1" noResize="1" noEditPoints="1" noAdjustHandles="1" noChangeArrowheads="1" noChangeShapeType="1" noTextEdit="1"/>
              </p:cNvSpPr>
              <p:nvPr/>
            </p:nvSpPr>
            <p:spPr>
              <a:xfrm>
                <a:off x="795879" y="1298026"/>
                <a:ext cx="7567713" cy="50674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8A90D77-80B8-C45A-CEEA-E68DDCE8E2EF}"/>
                  </a:ext>
                </a:extLst>
              </p:cNvPr>
              <p:cNvSpPr txBox="1"/>
              <p:nvPr/>
            </p:nvSpPr>
            <p:spPr>
              <a:xfrm>
                <a:off x="795879" y="2668823"/>
                <a:ext cx="7231275" cy="1520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1</m:t>
                                    </m:r>
                                  </m:sub>
                                </m:sSub>
                                <m:r>
                                  <a:rPr lang="en-US" sz="2400" i="1">
                                    <a:latin typeface="Cambria Math" panose="02040503050406030204" pitchFamily="18" charset="0"/>
                                  </a:rPr>
                                  <m:t>= </m:t>
                                </m:r>
                                <m:r>
                                  <a:rPr lang="en-US" sz="2400" i="1">
                                    <a:latin typeface="Cambria Math" panose="02040503050406030204" pitchFamily="18" charset="0"/>
                                  </a:rPr>
                                  <m:t>𝑦</m:t>
                                </m:r>
                                <m:d>
                                  <m:dPr>
                                    <m:ctrlPr>
                                      <a:rPr lang="en-US" sz="2400" i="1">
                                        <a:latin typeface="Cambria Math" panose="02040503050406030204" pitchFamily="18" charset="0"/>
                                      </a:rPr>
                                    </m:ctrlPr>
                                  </m:dPr>
                                  <m:e>
                                    <m:r>
                                      <a:rPr lang="en-US" sz="2400" i="1">
                                        <a:latin typeface="Cambria Math" panose="02040503050406030204" pitchFamily="18" charset="0"/>
                                      </a:rPr>
                                      <m:t>0</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2</m:t>
                                    </m:r>
                                  </m:sub>
                                </m:sSub>
                                <m:r>
                                  <a:rPr lang="en-US" sz="2400" i="1">
                                    <a:latin typeface="Cambria Math" panose="02040503050406030204" pitchFamily="18" charset="0"/>
                                  </a:rPr>
                                  <m:t>∙0</m:t>
                                </m:r>
                              </m:e>
                            </m:mr>
                            <m:mr>
                              <m:e>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2</m:t>
                                    </m:r>
                                  </m:sub>
                                </m:sSub>
                                <m:r>
                                  <a:rPr lang="en-US" sz="2400" i="1">
                                    <a:latin typeface="Cambria Math" panose="02040503050406030204" pitchFamily="18" charset="0"/>
                                  </a:rPr>
                                  <m:t>=</m:t>
                                </m:r>
                                <m:r>
                                  <a:rPr lang="en-US" sz="2400" i="1">
                                    <a:latin typeface="Cambria Math" panose="02040503050406030204" pitchFamily="18" charset="0"/>
                                  </a:rPr>
                                  <m:t>𝑦</m:t>
                                </m:r>
                                <m:d>
                                  <m:dPr>
                                    <m:ctrlPr>
                                      <a:rPr lang="en-US" sz="2400" i="1">
                                        <a:latin typeface="Cambria Math" panose="02040503050406030204" pitchFamily="18" charset="0"/>
                                      </a:rPr>
                                    </m:ctrlPr>
                                  </m:dPr>
                                  <m:e>
                                    <m:r>
                                      <a:rPr lang="en-US" sz="2400" i="1">
                                        <a:latin typeface="Cambria Math" panose="02040503050406030204" pitchFamily="18" charset="0"/>
                                      </a:rPr>
                                      <m:t>1</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2</m:t>
                                    </m:r>
                                  </m:sub>
                                </m:sSub>
                                <m:r>
                                  <a:rPr lang="en-US" sz="2400" i="1">
                                    <a:latin typeface="Cambria Math" panose="02040503050406030204" pitchFamily="18" charset="0"/>
                                  </a:rPr>
                                  <m:t>∙1</m:t>
                                </m:r>
                              </m:e>
                            </m:mr>
                            <m:mr>
                              <m:e>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3</m:t>
                                    </m:r>
                                  </m:sub>
                                </m:sSub>
                                <m:r>
                                  <a:rPr lang="en-US" sz="2400" i="1">
                                    <a:latin typeface="Cambria Math" panose="02040503050406030204" pitchFamily="18" charset="0"/>
                                  </a:rPr>
                                  <m:t>=</m:t>
                                </m:r>
                                <m:r>
                                  <a:rPr lang="en-US" sz="2400" i="1">
                                    <a:latin typeface="Cambria Math" panose="02040503050406030204" pitchFamily="18" charset="0"/>
                                  </a:rPr>
                                  <m:t>𝑦</m:t>
                                </m:r>
                                <m:d>
                                  <m:dPr>
                                    <m:ctrlPr>
                                      <a:rPr lang="en-US" sz="2400" i="1">
                                        <a:latin typeface="Cambria Math" panose="02040503050406030204" pitchFamily="18" charset="0"/>
                                      </a:rPr>
                                    </m:ctrlPr>
                                  </m:dPr>
                                  <m:e>
                                    <m:r>
                                      <a:rPr lang="en-US" sz="2400" i="1">
                                        <a:latin typeface="Cambria Math" panose="02040503050406030204" pitchFamily="18" charset="0"/>
                                      </a:rPr>
                                      <m:t>2</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2</m:t>
                                    </m:r>
                                  </m:sub>
                                </m:sSub>
                                <m:r>
                                  <a:rPr lang="en-US" sz="2400" i="1">
                                    <a:latin typeface="Cambria Math" panose="02040503050406030204" pitchFamily="18" charset="0"/>
                                  </a:rPr>
                                  <m:t>∙2</m:t>
                                </m:r>
                              </m:e>
                            </m:mr>
                          </m:m>
                        </m:e>
                      </m:d>
                      <m:r>
                        <a:rPr lang="en-US" sz="2400" i="1">
                          <a:latin typeface="Cambria Math" panose="02040503050406030204" pitchFamily="18" charset="0"/>
                        </a:rPr>
                        <m:t> → </m:t>
                      </m:r>
                      <m:limLow>
                        <m:limLowPr>
                          <m:ctrlPr>
                            <a:rPr lang="en-US" sz="2400" i="1">
                              <a:latin typeface="Cambria Math" panose="02040503050406030204" pitchFamily="18" charset="0"/>
                            </a:rPr>
                          </m:ctrlPr>
                        </m:limLowPr>
                        <m:e>
                          <m:groupChr>
                            <m:groupChrPr>
                              <m:chr m:val="⏟"/>
                              <m:ctrlPr>
                                <a:rPr lang="en-US" sz="2400" i="1">
                                  <a:latin typeface="Cambria Math" panose="02040503050406030204" pitchFamily="18" charset="0"/>
                                </a:rPr>
                              </m:ctrlPr>
                            </m:groupChrPr>
                            <m:e>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1</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2</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3</m:t>
                                            </m:r>
                                          </m:sub>
                                        </m:sSub>
                                      </m:e>
                                    </m:mr>
                                  </m:m>
                                </m:e>
                              </m:d>
                            </m:e>
                          </m:groupChr>
                        </m:e>
                        <m:lim>
                          <m:r>
                            <a:rPr lang="en-US" sz="2400" b="1" i="1">
                              <a:latin typeface="Cambria Math" panose="02040503050406030204" pitchFamily="18" charset="0"/>
                            </a:rPr>
                            <m:t>𝐞</m:t>
                          </m:r>
                        </m:lim>
                      </m:limLow>
                      <m:r>
                        <a:rPr lang="en-US" sz="2400" i="1">
                          <a:latin typeface="Cambria Math" panose="02040503050406030204" pitchFamily="18" charset="0"/>
                        </a:rPr>
                        <m:t>=</m:t>
                      </m:r>
                      <m:limLow>
                        <m:limLowPr>
                          <m:ctrlPr>
                            <a:rPr lang="en-US" sz="2400" i="1">
                              <a:latin typeface="Cambria Math" panose="02040503050406030204" pitchFamily="18" charset="0"/>
                            </a:rPr>
                          </m:ctrlPr>
                        </m:limLowPr>
                        <m:e>
                          <m:groupChr>
                            <m:groupChrPr>
                              <m:chr m:val="⏟"/>
                              <m:ctrlPr>
                                <a:rPr lang="en-US" sz="2400" i="1">
                                  <a:latin typeface="Cambria Math" panose="02040503050406030204" pitchFamily="18" charset="0"/>
                                </a:rPr>
                              </m:ctrlPr>
                            </m:groupChrPr>
                            <m:e>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0</m:t>
                                        </m:r>
                                      </m:e>
                                    </m:mr>
                                    <m:mr>
                                      <m:e>
                                        <m:r>
                                          <a:rPr lang="en-US" sz="2400" i="1">
                                            <a:latin typeface="Cambria Math" panose="02040503050406030204" pitchFamily="18" charset="0"/>
                                          </a:rPr>
                                          <m:t>1</m:t>
                                        </m:r>
                                      </m:e>
                                    </m:mr>
                                    <m:mr>
                                      <m:e>
                                        <m:r>
                                          <a:rPr lang="en-US" sz="2400" i="1">
                                            <a:latin typeface="Cambria Math" panose="02040503050406030204" pitchFamily="18" charset="0"/>
                                          </a:rPr>
                                          <m:t>0</m:t>
                                        </m:r>
                                      </m:e>
                                    </m:mr>
                                  </m:m>
                                </m:e>
                              </m:d>
                            </m:e>
                          </m:groupChr>
                        </m:e>
                        <m:lim>
                          <m:r>
                            <a:rPr lang="en-US" sz="2400" b="1" i="1">
                              <a:latin typeface="Cambria Math" panose="02040503050406030204" pitchFamily="18" charset="0"/>
                            </a:rPr>
                            <m:t>𝐲</m:t>
                          </m:r>
                        </m:lim>
                      </m:limLow>
                      <m:r>
                        <a:rPr lang="en-US" sz="2400" i="1">
                          <a:latin typeface="Cambria Math" panose="02040503050406030204" pitchFamily="18" charset="0"/>
                        </a:rPr>
                        <m:t>−</m:t>
                      </m:r>
                      <m:limLow>
                        <m:limLowPr>
                          <m:ctrlPr>
                            <a:rPr lang="en-US" sz="2400" i="1">
                              <a:latin typeface="Cambria Math" panose="02040503050406030204" pitchFamily="18" charset="0"/>
                            </a:rPr>
                          </m:ctrlPr>
                        </m:limLowPr>
                        <m:e>
                          <m:groupChr>
                            <m:groupChrPr>
                              <m:chr m:val="⏟"/>
                              <m:ctrlPr>
                                <a:rPr lang="en-US" sz="2400" i="1">
                                  <a:latin typeface="Cambria Math" panose="02040503050406030204" pitchFamily="18" charset="0"/>
                                </a:rPr>
                              </m:ctrlPr>
                            </m:groupChrPr>
                            <m:e>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1</m:t>
                                        </m:r>
                                      </m:e>
                                      <m:e>
                                        <m:r>
                                          <a:rPr lang="en-US" sz="2400" i="1">
                                            <a:latin typeface="Cambria Math" panose="02040503050406030204" pitchFamily="18" charset="0"/>
                                          </a:rPr>
                                          <m:t>0</m:t>
                                        </m:r>
                                      </m:e>
                                    </m:mr>
                                    <m:mr>
                                      <m:e>
                                        <m:r>
                                          <a:rPr lang="en-US" sz="2400" i="1">
                                            <a:latin typeface="Cambria Math" panose="02040503050406030204" pitchFamily="18" charset="0"/>
                                          </a:rPr>
                                          <m:t>1</m:t>
                                        </m:r>
                                      </m:e>
                                      <m:e>
                                        <m:r>
                                          <a:rPr lang="en-US" sz="2400" i="1">
                                            <a:latin typeface="Cambria Math" panose="02040503050406030204" pitchFamily="18" charset="0"/>
                                          </a:rPr>
                                          <m:t>1</m:t>
                                        </m:r>
                                      </m:e>
                                    </m:mr>
                                    <m:mr>
                                      <m:e>
                                        <m:r>
                                          <a:rPr lang="en-US" sz="2400" i="1">
                                            <a:latin typeface="Cambria Math" panose="02040503050406030204" pitchFamily="18" charset="0"/>
                                          </a:rPr>
                                          <m:t>1</m:t>
                                        </m:r>
                                      </m:e>
                                      <m:e>
                                        <m:r>
                                          <a:rPr lang="en-US" sz="2400" i="1">
                                            <a:latin typeface="Cambria Math" panose="02040503050406030204" pitchFamily="18" charset="0"/>
                                          </a:rPr>
                                          <m:t>2</m:t>
                                        </m:r>
                                      </m:e>
                                    </m:mr>
                                  </m:m>
                                </m:e>
                              </m:d>
                            </m:e>
                          </m:groupChr>
                        </m:e>
                        <m:lim>
                          <m:r>
                            <a:rPr lang="en-US" sz="2400" b="1" i="1">
                              <a:latin typeface="Cambria Math" panose="02040503050406030204" pitchFamily="18" charset="0"/>
                            </a:rPr>
                            <m:t>𝐗</m:t>
                          </m:r>
                        </m:lim>
                      </m:limLow>
                      <m:limLow>
                        <m:limLowPr>
                          <m:ctrlPr>
                            <a:rPr lang="en-US" sz="2400" i="1">
                              <a:latin typeface="Cambria Math" panose="02040503050406030204" pitchFamily="18" charset="0"/>
                            </a:rPr>
                          </m:ctrlPr>
                        </m:limLowPr>
                        <m:e>
                          <m:groupChr>
                            <m:groupChrPr>
                              <m:chr m:val="⏟"/>
                              <m:ctrlPr>
                                <a:rPr lang="en-US" sz="2400" i="1">
                                  <a:latin typeface="Cambria Math" panose="02040503050406030204" pitchFamily="18" charset="0"/>
                                </a:rPr>
                              </m:ctrlPr>
                            </m:groupChrPr>
                            <m:e>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1</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2</m:t>
                                            </m:r>
                                          </m:sub>
                                        </m:sSub>
                                      </m:e>
                                    </m:mr>
                                  </m:m>
                                </m:e>
                              </m:d>
                            </m:e>
                          </m:groupChr>
                        </m:e>
                        <m:lim>
                          <m:r>
                            <a:rPr lang="en-US" sz="2400" b="1" i="1">
                              <a:latin typeface="Cambria Math" panose="02040503050406030204" pitchFamily="18" charset="0"/>
                            </a:rPr>
                            <m:t>𝐛</m:t>
                          </m:r>
                        </m:lim>
                      </m:limLow>
                    </m:oMath>
                  </m:oMathPara>
                </a14:m>
                <a:endParaRPr lang="en-US" sz="3200" dirty="0"/>
              </a:p>
            </p:txBody>
          </p:sp>
        </mc:Choice>
        <mc:Fallback xmlns="">
          <p:sp>
            <p:nvSpPr>
              <p:cNvPr id="9" name="TextBox 8">
                <a:extLst>
                  <a:ext uri="{FF2B5EF4-FFF2-40B4-BE49-F238E27FC236}">
                    <a16:creationId xmlns:a16="http://schemas.microsoft.com/office/drawing/2014/main" id="{A8A90D77-80B8-C45A-CEEA-E68DDCE8E2EF}"/>
                  </a:ext>
                </a:extLst>
              </p:cNvPr>
              <p:cNvSpPr txBox="1">
                <a:spLocks noRot="1" noChangeAspect="1" noMove="1" noResize="1" noEditPoints="1" noAdjustHandles="1" noChangeArrowheads="1" noChangeShapeType="1" noTextEdit="1"/>
              </p:cNvSpPr>
              <p:nvPr/>
            </p:nvSpPr>
            <p:spPr>
              <a:xfrm>
                <a:off x="795879" y="2668823"/>
                <a:ext cx="7231275" cy="152035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04F1A82-99AD-58AF-B9D1-B74B35505D79}"/>
                  </a:ext>
                </a:extLst>
              </p:cNvPr>
              <p:cNvSpPr txBox="1"/>
              <p:nvPr/>
            </p:nvSpPr>
            <p:spPr>
              <a:xfrm>
                <a:off x="1809896" y="4273394"/>
                <a:ext cx="4940007" cy="20431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1" i="1">
                              <a:latin typeface="Cambria Math" panose="02040503050406030204" pitchFamily="18" charset="0"/>
                            </a:rPr>
                            <m:t>𝐗</m:t>
                          </m:r>
                        </m:e>
                        <m:sup>
                          <m:r>
                            <a:rPr lang="en-US" sz="2400" i="1">
                              <a:latin typeface="Cambria Math" panose="02040503050406030204" pitchFamily="18" charset="0"/>
                            </a:rPr>
                            <m:t>𝑇</m:t>
                          </m:r>
                        </m:sup>
                      </m:sSup>
                      <m:r>
                        <a:rPr lang="en-US" sz="2400" b="1" i="1">
                          <a:latin typeface="Cambria Math" panose="02040503050406030204" pitchFamily="18" charset="0"/>
                        </a:rPr>
                        <m:t>𝐗</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1</m:t>
                                </m:r>
                              </m:e>
                              <m:e>
                                <m:r>
                                  <a:rPr lang="en-US" sz="2400" i="1">
                                    <a:latin typeface="Cambria Math" panose="02040503050406030204" pitchFamily="18" charset="0"/>
                                  </a:rPr>
                                  <m:t>1</m:t>
                                </m:r>
                              </m:e>
                              <m:e>
                                <m:r>
                                  <a:rPr lang="en-US" sz="2400" i="1">
                                    <a:latin typeface="Cambria Math" panose="02040503050406030204" pitchFamily="18" charset="0"/>
                                  </a:rPr>
                                  <m:t>1</m:t>
                                </m:r>
                              </m:e>
                            </m:mr>
                            <m:mr>
                              <m:e>
                                <m:r>
                                  <a:rPr lang="en-US" sz="2400" i="1">
                                    <a:latin typeface="Cambria Math" panose="02040503050406030204" pitchFamily="18" charset="0"/>
                                  </a:rPr>
                                  <m:t>0</m:t>
                                </m:r>
                              </m:e>
                              <m:e>
                                <m:r>
                                  <a:rPr lang="en-US" sz="2400" i="1">
                                    <a:latin typeface="Cambria Math" panose="02040503050406030204" pitchFamily="18" charset="0"/>
                                  </a:rPr>
                                  <m:t>1</m:t>
                                </m:r>
                              </m:e>
                              <m:e>
                                <m:r>
                                  <a:rPr lang="en-US" sz="2400" i="1">
                                    <a:latin typeface="Cambria Math" panose="02040503050406030204" pitchFamily="18" charset="0"/>
                                  </a:rPr>
                                  <m:t>2</m:t>
                                </m:r>
                              </m:e>
                            </m:mr>
                          </m:m>
                        </m:e>
                      </m:d>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1</m:t>
                                </m:r>
                              </m:e>
                              <m:e>
                                <m:r>
                                  <a:rPr lang="en-US" sz="2400" i="1">
                                    <a:latin typeface="Cambria Math" panose="02040503050406030204" pitchFamily="18" charset="0"/>
                                  </a:rPr>
                                  <m:t>0</m:t>
                                </m:r>
                              </m:e>
                            </m:mr>
                            <m:mr>
                              <m:e>
                                <m:r>
                                  <a:rPr lang="en-US" sz="2400" i="1">
                                    <a:latin typeface="Cambria Math" panose="02040503050406030204" pitchFamily="18" charset="0"/>
                                  </a:rPr>
                                  <m:t>1</m:t>
                                </m:r>
                              </m:e>
                              <m:e>
                                <m:r>
                                  <a:rPr lang="en-US" sz="2400" i="1">
                                    <a:latin typeface="Cambria Math" panose="02040503050406030204" pitchFamily="18" charset="0"/>
                                  </a:rPr>
                                  <m:t>1</m:t>
                                </m:r>
                              </m:e>
                            </m:mr>
                            <m:mr>
                              <m:e>
                                <m:r>
                                  <a:rPr lang="en-US" sz="2400" i="1">
                                    <a:latin typeface="Cambria Math" panose="02040503050406030204" pitchFamily="18" charset="0"/>
                                  </a:rPr>
                                  <m:t>1</m:t>
                                </m:r>
                              </m:e>
                              <m:e>
                                <m:r>
                                  <a:rPr lang="en-US" sz="2400" i="1">
                                    <a:latin typeface="Cambria Math" panose="02040503050406030204" pitchFamily="18" charset="0"/>
                                  </a:rPr>
                                  <m:t>2</m:t>
                                </m:r>
                              </m:e>
                            </m:mr>
                          </m:m>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3</m:t>
                                </m:r>
                              </m:e>
                              <m:e>
                                <m:r>
                                  <a:rPr lang="en-US" sz="2400" i="1">
                                    <a:latin typeface="Cambria Math" panose="02040503050406030204" pitchFamily="18" charset="0"/>
                                  </a:rPr>
                                  <m:t>3</m:t>
                                </m:r>
                              </m:e>
                            </m:mr>
                            <m:mr>
                              <m:e>
                                <m:r>
                                  <a:rPr lang="en-US" sz="2400" i="1">
                                    <a:latin typeface="Cambria Math" panose="02040503050406030204" pitchFamily="18" charset="0"/>
                                  </a:rPr>
                                  <m:t>3</m:t>
                                </m:r>
                              </m:e>
                              <m:e>
                                <m:r>
                                  <a:rPr lang="en-US" sz="2400" i="1">
                                    <a:latin typeface="Cambria Math" panose="02040503050406030204" pitchFamily="18" charset="0"/>
                                  </a:rPr>
                                  <m:t>5</m:t>
                                </m:r>
                              </m:e>
                            </m:mr>
                          </m:m>
                        </m:e>
                      </m:d>
                      <m:r>
                        <a:rPr lang="en-US" sz="2400" i="1">
                          <a:latin typeface="Cambria Math" panose="02040503050406030204" pitchFamily="18" charset="0"/>
                        </a:rPr>
                        <m:t> </m:t>
                      </m:r>
                    </m:oMath>
                    <m:oMath xmlns:m="http://schemas.openxmlformats.org/officeDocument/2006/math">
                      <m:sSup>
                        <m:sSupPr>
                          <m:ctrlPr>
                            <a:rPr lang="en-US" sz="2400" i="1">
                              <a:latin typeface="Cambria Math" panose="02040503050406030204" pitchFamily="18" charset="0"/>
                            </a:rPr>
                          </m:ctrlPr>
                        </m:sSupPr>
                        <m:e>
                          <m:r>
                            <a:rPr lang="en-US" sz="2400" b="1" i="1">
                              <a:latin typeface="Cambria Math" panose="02040503050406030204" pitchFamily="18" charset="0"/>
                            </a:rPr>
                            <m:t>𝐗</m:t>
                          </m:r>
                        </m:e>
                        <m:sup>
                          <m:r>
                            <a:rPr lang="en-US" sz="2400" i="1">
                              <a:latin typeface="Cambria Math" panose="02040503050406030204" pitchFamily="18" charset="0"/>
                            </a:rPr>
                            <m:t>𝑇</m:t>
                          </m:r>
                        </m:sup>
                      </m:sSup>
                      <m:r>
                        <a:rPr lang="en-US" sz="2400" b="1" i="1">
                          <a:latin typeface="Cambria Math" panose="02040503050406030204" pitchFamily="18" charset="0"/>
                        </a:rPr>
                        <m:t>𝐲</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1</m:t>
                                </m:r>
                              </m:e>
                              <m:e>
                                <m:r>
                                  <a:rPr lang="en-US" sz="2400" i="1">
                                    <a:latin typeface="Cambria Math" panose="02040503050406030204" pitchFamily="18" charset="0"/>
                                  </a:rPr>
                                  <m:t>1</m:t>
                                </m:r>
                              </m:e>
                              <m:e>
                                <m:r>
                                  <a:rPr lang="en-US" sz="2400" i="1">
                                    <a:latin typeface="Cambria Math" panose="02040503050406030204" pitchFamily="18" charset="0"/>
                                  </a:rPr>
                                  <m:t>1</m:t>
                                </m:r>
                              </m:e>
                            </m:mr>
                            <m:mr>
                              <m:e>
                                <m:r>
                                  <a:rPr lang="en-US" sz="2400" i="1">
                                    <a:latin typeface="Cambria Math" panose="02040503050406030204" pitchFamily="18" charset="0"/>
                                  </a:rPr>
                                  <m:t>0</m:t>
                                </m:r>
                              </m:e>
                              <m:e>
                                <m:r>
                                  <a:rPr lang="en-US" sz="2400" i="1">
                                    <a:latin typeface="Cambria Math" panose="02040503050406030204" pitchFamily="18" charset="0"/>
                                  </a:rPr>
                                  <m:t>1</m:t>
                                </m:r>
                              </m:e>
                              <m:e>
                                <m:r>
                                  <a:rPr lang="en-US" sz="2400" i="1">
                                    <a:latin typeface="Cambria Math" panose="02040503050406030204" pitchFamily="18" charset="0"/>
                                  </a:rPr>
                                  <m:t>2</m:t>
                                </m:r>
                              </m:e>
                            </m:mr>
                          </m:m>
                        </m:e>
                      </m:d>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0</m:t>
                                </m:r>
                              </m:e>
                            </m:mr>
                            <m:mr>
                              <m:e>
                                <m:r>
                                  <a:rPr lang="en-US" sz="2400" i="1">
                                    <a:latin typeface="Cambria Math" panose="02040503050406030204" pitchFamily="18" charset="0"/>
                                  </a:rPr>
                                  <m:t>1</m:t>
                                </m:r>
                              </m:e>
                            </m:mr>
                            <m:mr>
                              <m:e>
                                <m:r>
                                  <a:rPr lang="en-US" sz="2400" i="1">
                                    <a:latin typeface="Cambria Math" panose="02040503050406030204" pitchFamily="18" charset="0"/>
                                  </a:rPr>
                                  <m:t>0</m:t>
                                </m:r>
                              </m:e>
                            </m:mr>
                          </m:m>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1</m:t>
                                </m:r>
                              </m:e>
                            </m:mr>
                            <m:mr>
                              <m:e>
                                <m:r>
                                  <a:rPr lang="en-US" sz="2400" i="1">
                                    <a:latin typeface="Cambria Math" panose="02040503050406030204" pitchFamily="18" charset="0"/>
                                  </a:rPr>
                                  <m:t>1</m:t>
                                </m:r>
                              </m:e>
                            </m:mr>
                          </m:m>
                        </m:e>
                      </m:d>
                    </m:oMath>
                  </m:oMathPara>
                </a14:m>
                <a:endParaRPr lang="en-US" sz="3200" dirty="0"/>
              </a:p>
            </p:txBody>
          </p:sp>
        </mc:Choice>
        <mc:Fallback xmlns="">
          <p:sp>
            <p:nvSpPr>
              <p:cNvPr id="11" name="TextBox 10">
                <a:extLst>
                  <a:ext uri="{FF2B5EF4-FFF2-40B4-BE49-F238E27FC236}">
                    <a16:creationId xmlns:a16="http://schemas.microsoft.com/office/drawing/2014/main" id="{004F1A82-99AD-58AF-B9D1-B74B35505D79}"/>
                  </a:ext>
                </a:extLst>
              </p:cNvPr>
              <p:cNvSpPr txBox="1">
                <a:spLocks noRot="1" noChangeAspect="1" noMove="1" noResize="1" noEditPoints="1" noAdjustHandles="1" noChangeArrowheads="1" noChangeShapeType="1" noTextEdit="1"/>
              </p:cNvSpPr>
              <p:nvPr/>
            </p:nvSpPr>
            <p:spPr>
              <a:xfrm>
                <a:off x="1809896" y="4273394"/>
                <a:ext cx="4940007" cy="204318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77847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0148F4-F949-41AA-8253-95EA78F03D42}"/>
              </a:ext>
            </a:extLst>
          </p:cNvPr>
          <p:cNvSpPr>
            <a:spLocks noGrp="1"/>
          </p:cNvSpPr>
          <p:nvPr>
            <p:ph type="body" sz="quarter" idx="10"/>
          </p:nvPr>
        </p:nvSpPr>
        <p:spPr/>
        <p:txBody>
          <a:bodyPr/>
          <a:lstStyle/>
          <a:p>
            <a:r>
              <a:rPr lang="en-US" dirty="0"/>
              <a:t>Linear regression equation</a:t>
            </a:r>
          </a:p>
          <a:p>
            <a:endParaRPr lang="en-US" dirty="0"/>
          </a:p>
          <a:p>
            <a:endParaRPr lang="en-US" dirty="0"/>
          </a:p>
          <a:p>
            <a:endParaRPr lang="en-US" dirty="0"/>
          </a:p>
          <a:p>
            <a:endParaRPr lang="en-US" dirty="0"/>
          </a:p>
          <a:p>
            <a:endParaRPr lang="en-US" dirty="0"/>
          </a:p>
          <a:p>
            <a:r>
              <a:rPr lang="en-US" dirty="0"/>
              <a:t>Errors</a:t>
            </a:r>
          </a:p>
        </p:txBody>
      </p:sp>
      <p:sp>
        <p:nvSpPr>
          <p:cNvPr id="8" name="Rectangle: Rounded Corners 7">
            <a:extLst>
              <a:ext uri="{FF2B5EF4-FFF2-40B4-BE49-F238E27FC236}">
                <a16:creationId xmlns:a16="http://schemas.microsoft.com/office/drawing/2014/main" id="{82B13305-DE67-4E91-81A6-FECA94CEB8B9}"/>
              </a:ext>
            </a:extLst>
          </p:cNvPr>
          <p:cNvSpPr/>
          <p:nvPr/>
        </p:nvSpPr>
        <p:spPr>
          <a:xfrm>
            <a:off x="3110646" y="2465272"/>
            <a:ext cx="1875569" cy="840632"/>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5911FFE-5F47-4D11-A8E3-727473CDCAAF}"/>
              </a:ext>
            </a:extLst>
          </p:cNvPr>
          <p:cNvSpPr>
            <a:spLocks noGrp="1"/>
          </p:cNvSpPr>
          <p:nvPr>
            <p:ph type="title"/>
          </p:nvPr>
        </p:nvSpPr>
        <p:spPr/>
        <p:txBody>
          <a:bodyPr>
            <a:normAutofit fontScale="90000"/>
          </a:bodyPr>
          <a:lstStyle/>
          <a:p>
            <a:r>
              <a:rPr lang="en-US" dirty="0"/>
              <a:t>Ex2-1) Linear approximation cont.</a:t>
            </a:r>
          </a:p>
        </p:txBody>
      </p:sp>
      <p:sp>
        <p:nvSpPr>
          <p:cNvPr id="5" name="Arrow: Right 4">
            <a:extLst>
              <a:ext uri="{FF2B5EF4-FFF2-40B4-BE49-F238E27FC236}">
                <a16:creationId xmlns:a16="http://schemas.microsoft.com/office/drawing/2014/main" id="{65AB6CB3-6B42-444E-A335-541B738C3A2A}"/>
              </a:ext>
            </a:extLst>
          </p:cNvPr>
          <p:cNvSpPr/>
          <p:nvPr/>
        </p:nvSpPr>
        <p:spPr>
          <a:xfrm>
            <a:off x="2758831" y="1570890"/>
            <a:ext cx="539261" cy="316523"/>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2" name="Group 31">
            <a:extLst>
              <a:ext uri="{FF2B5EF4-FFF2-40B4-BE49-F238E27FC236}">
                <a16:creationId xmlns:a16="http://schemas.microsoft.com/office/drawing/2014/main" id="{4C13FB17-665A-4FE4-B441-532D7ED325CD}"/>
              </a:ext>
            </a:extLst>
          </p:cNvPr>
          <p:cNvGrpSpPr/>
          <p:nvPr/>
        </p:nvGrpSpPr>
        <p:grpSpPr>
          <a:xfrm>
            <a:off x="5652398" y="2237524"/>
            <a:ext cx="3411289" cy="2759368"/>
            <a:chOff x="5673867" y="2449757"/>
            <a:chExt cx="3411289" cy="2759368"/>
          </a:xfrm>
        </p:grpSpPr>
        <p:cxnSp>
          <p:nvCxnSpPr>
            <p:cNvPr id="11" name="Straight Arrow Connector 10">
              <a:extLst>
                <a:ext uri="{FF2B5EF4-FFF2-40B4-BE49-F238E27FC236}">
                  <a16:creationId xmlns:a16="http://schemas.microsoft.com/office/drawing/2014/main" id="{2D4DE648-9C6E-4480-8BE4-E5AB02DFC2B1}"/>
                </a:ext>
              </a:extLst>
            </p:cNvPr>
            <p:cNvCxnSpPr/>
            <p:nvPr/>
          </p:nvCxnSpPr>
          <p:spPr>
            <a:xfrm flipV="1">
              <a:off x="6017846" y="2641600"/>
              <a:ext cx="0" cy="22195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C28FD99-DA65-4CAF-A3D1-92F6D40F9E09}"/>
                </a:ext>
              </a:extLst>
            </p:cNvPr>
            <p:cNvCxnSpPr/>
            <p:nvPr/>
          </p:nvCxnSpPr>
          <p:spPr>
            <a:xfrm>
              <a:off x="5811349" y="4704862"/>
              <a:ext cx="319197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851B5BB-4BC4-44AD-990D-E8076D81AEA4}"/>
                </a:ext>
              </a:extLst>
            </p:cNvPr>
            <p:cNvSpPr txBox="1"/>
            <p:nvPr/>
          </p:nvSpPr>
          <p:spPr>
            <a:xfrm>
              <a:off x="5854179" y="4809015"/>
              <a:ext cx="327334" cy="400110"/>
            </a:xfrm>
            <a:prstGeom prst="rect">
              <a:avLst/>
            </a:prstGeom>
            <a:noFill/>
          </p:spPr>
          <p:txBody>
            <a:bodyPr wrap="none" rtlCol="0">
              <a:spAutoFit/>
            </a:bodyPr>
            <a:lstStyle/>
            <a:p>
              <a:pPr algn="l"/>
              <a:r>
                <a:rPr lang="en-US" sz="2000" dirty="0"/>
                <a:t>0</a:t>
              </a:r>
            </a:p>
          </p:txBody>
        </p:sp>
        <p:sp>
          <p:nvSpPr>
            <p:cNvPr id="15" name="TextBox 14">
              <a:extLst>
                <a:ext uri="{FF2B5EF4-FFF2-40B4-BE49-F238E27FC236}">
                  <a16:creationId xmlns:a16="http://schemas.microsoft.com/office/drawing/2014/main" id="{BE9007B9-4F36-4235-8963-3CCC6010E9E0}"/>
                </a:ext>
              </a:extLst>
            </p:cNvPr>
            <p:cNvSpPr txBox="1"/>
            <p:nvPr/>
          </p:nvSpPr>
          <p:spPr>
            <a:xfrm>
              <a:off x="7107760" y="4809015"/>
              <a:ext cx="327334" cy="400110"/>
            </a:xfrm>
            <a:prstGeom prst="rect">
              <a:avLst/>
            </a:prstGeom>
            <a:noFill/>
          </p:spPr>
          <p:txBody>
            <a:bodyPr wrap="none" rtlCol="0">
              <a:spAutoFit/>
            </a:bodyPr>
            <a:lstStyle/>
            <a:p>
              <a:pPr algn="l"/>
              <a:r>
                <a:rPr lang="en-US" sz="2000" dirty="0"/>
                <a:t>1</a:t>
              </a:r>
            </a:p>
          </p:txBody>
        </p:sp>
        <p:sp>
          <p:nvSpPr>
            <p:cNvPr id="16" name="TextBox 15">
              <a:extLst>
                <a:ext uri="{FF2B5EF4-FFF2-40B4-BE49-F238E27FC236}">
                  <a16:creationId xmlns:a16="http://schemas.microsoft.com/office/drawing/2014/main" id="{ED7778B9-24D3-4FC2-B9CD-E1F7FB896929}"/>
                </a:ext>
              </a:extLst>
            </p:cNvPr>
            <p:cNvSpPr txBox="1"/>
            <p:nvPr/>
          </p:nvSpPr>
          <p:spPr>
            <a:xfrm>
              <a:off x="8361342" y="4809015"/>
              <a:ext cx="327334" cy="400110"/>
            </a:xfrm>
            <a:prstGeom prst="rect">
              <a:avLst/>
            </a:prstGeom>
            <a:noFill/>
          </p:spPr>
          <p:txBody>
            <a:bodyPr wrap="none" rtlCol="0">
              <a:spAutoFit/>
            </a:bodyPr>
            <a:lstStyle/>
            <a:p>
              <a:pPr algn="l"/>
              <a:r>
                <a:rPr lang="en-US" sz="2000" dirty="0"/>
                <a:t>2</a:t>
              </a:r>
            </a:p>
          </p:txBody>
        </p:sp>
        <p:sp>
          <p:nvSpPr>
            <p:cNvPr id="17" name="Oval 16">
              <a:extLst>
                <a:ext uri="{FF2B5EF4-FFF2-40B4-BE49-F238E27FC236}">
                  <a16:creationId xmlns:a16="http://schemas.microsoft.com/office/drawing/2014/main" id="{0716B1CB-D15E-46C9-A75D-B55D219BC621}"/>
                </a:ext>
              </a:extLst>
            </p:cNvPr>
            <p:cNvSpPr/>
            <p:nvPr/>
          </p:nvSpPr>
          <p:spPr>
            <a:xfrm>
              <a:off x="5970953" y="4648203"/>
              <a:ext cx="101600" cy="101600"/>
            </a:xfrm>
            <a:prstGeom prst="ellipse">
              <a:avLst/>
            </a:prstGeom>
            <a:solidFill>
              <a:srgbClr val="FF00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2108ACE7-0392-4364-8DC9-35878FD4C706}"/>
                </a:ext>
              </a:extLst>
            </p:cNvPr>
            <p:cNvSpPr/>
            <p:nvPr/>
          </p:nvSpPr>
          <p:spPr>
            <a:xfrm>
              <a:off x="8474209" y="4648203"/>
              <a:ext cx="101600" cy="101600"/>
            </a:xfrm>
            <a:prstGeom prst="ellipse">
              <a:avLst/>
            </a:prstGeom>
            <a:solidFill>
              <a:srgbClr val="FF00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874B2238-7ABB-4111-AA57-A1338A6A6582}"/>
                </a:ext>
              </a:extLst>
            </p:cNvPr>
            <p:cNvSpPr/>
            <p:nvPr/>
          </p:nvSpPr>
          <p:spPr>
            <a:xfrm>
              <a:off x="7222581" y="3315677"/>
              <a:ext cx="101600" cy="101600"/>
            </a:xfrm>
            <a:prstGeom prst="ellipse">
              <a:avLst/>
            </a:prstGeom>
            <a:solidFill>
              <a:srgbClr val="FF00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1" name="Straight Connector 20">
              <a:extLst>
                <a:ext uri="{FF2B5EF4-FFF2-40B4-BE49-F238E27FC236}">
                  <a16:creationId xmlns:a16="http://schemas.microsoft.com/office/drawing/2014/main" id="{89C3764A-53F6-44D5-AA30-427ECA0BAD8B}"/>
                </a:ext>
              </a:extLst>
            </p:cNvPr>
            <p:cNvCxnSpPr/>
            <p:nvPr/>
          </p:nvCxnSpPr>
          <p:spPr>
            <a:xfrm>
              <a:off x="6017846" y="4220310"/>
              <a:ext cx="282135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C01A2B0-60B6-4E16-90AB-C1125CE85B97}"/>
                </a:ext>
              </a:extLst>
            </p:cNvPr>
            <p:cNvSpPr txBox="1"/>
            <p:nvPr/>
          </p:nvSpPr>
          <p:spPr>
            <a:xfrm>
              <a:off x="5673867" y="2449757"/>
              <a:ext cx="312906" cy="400110"/>
            </a:xfrm>
            <a:prstGeom prst="rect">
              <a:avLst/>
            </a:prstGeom>
            <a:noFill/>
          </p:spPr>
          <p:txBody>
            <a:bodyPr wrap="none" rtlCol="0">
              <a:spAutoFit/>
            </a:bodyPr>
            <a:lstStyle/>
            <a:p>
              <a:pPr algn="l"/>
              <a:r>
                <a:rPr lang="en-US" sz="2000" dirty="0"/>
                <a:t>y</a:t>
              </a:r>
            </a:p>
          </p:txBody>
        </p:sp>
        <p:sp>
          <p:nvSpPr>
            <p:cNvPr id="23" name="TextBox 22">
              <a:extLst>
                <a:ext uri="{FF2B5EF4-FFF2-40B4-BE49-F238E27FC236}">
                  <a16:creationId xmlns:a16="http://schemas.microsoft.com/office/drawing/2014/main" id="{2AC84135-1B60-4927-8183-41D3152A77B7}"/>
                </a:ext>
              </a:extLst>
            </p:cNvPr>
            <p:cNvSpPr txBox="1"/>
            <p:nvPr/>
          </p:nvSpPr>
          <p:spPr>
            <a:xfrm>
              <a:off x="8772250" y="4661114"/>
              <a:ext cx="312906" cy="400110"/>
            </a:xfrm>
            <a:prstGeom prst="rect">
              <a:avLst/>
            </a:prstGeom>
            <a:noFill/>
          </p:spPr>
          <p:txBody>
            <a:bodyPr wrap="none" rtlCol="0">
              <a:spAutoFit/>
            </a:bodyPr>
            <a:lstStyle/>
            <a:p>
              <a:pPr algn="l"/>
              <a:r>
                <a:rPr lang="en-US" sz="2000" dirty="0"/>
                <a:t>x</a:t>
              </a:r>
            </a:p>
          </p:txBody>
        </p:sp>
        <p:cxnSp>
          <p:nvCxnSpPr>
            <p:cNvPr id="25" name="Straight Connector 24">
              <a:extLst>
                <a:ext uri="{FF2B5EF4-FFF2-40B4-BE49-F238E27FC236}">
                  <a16:creationId xmlns:a16="http://schemas.microsoft.com/office/drawing/2014/main" id="{30C7643D-4E1F-4328-AE69-D7CFD8024524}"/>
                </a:ext>
              </a:extLst>
            </p:cNvPr>
            <p:cNvCxnSpPr/>
            <p:nvPr/>
          </p:nvCxnSpPr>
          <p:spPr>
            <a:xfrm>
              <a:off x="7526215" y="3366477"/>
              <a:ext cx="0" cy="853833"/>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AE0001-61BF-4EA4-A20A-EDD9DA89A7AE}"/>
                </a:ext>
              </a:extLst>
            </p:cNvPr>
            <p:cNvCxnSpPr>
              <a:cxnSpLocks/>
            </p:cNvCxnSpPr>
            <p:nvPr/>
          </p:nvCxnSpPr>
          <p:spPr>
            <a:xfrm>
              <a:off x="6177605" y="4220310"/>
              <a:ext cx="0" cy="478693"/>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3C6A371-0C78-4487-9EE0-E2C1266AF8ED}"/>
                </a:ext>
              </a:extLst>
            </p:cNvPr>
            <p:cNvCxnSpPr>
              <a:cxnSpLocks/>
            </p:cNvCxnSpPr>
            <p:nvPr/>
          </p:nvCxnSpPr>
          <p:spPr>
            <a:xfrm>
              <a:off x="8361342" y="4221289"/>
              <a:ext cx="0" cy="478693"/>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29" name="Object 28">
              <a:extLst>
                <a:ext uri="{FF2B5EF4-FFF2-40B4-BE49-F238E27FC236}">
                  <a16:creationId xmlns:a16="http://schemas.microsoft.com/office/drawing/2014/main" id="{AEE5D4AA-1C06-4ED9-A5DB-3323E0433AB7}"/>
                </a:ext>
              </a:extLst>
            </p:cNvPr>
            <p:cNvGraphicFramePr>
              <a:graphicFrameLocks noChangeAspect="1"/>
            </p:cNvGraphicFramePr>
            <p:nvPr/>
          </p:nvGraphicFramePr>
          <p:xfrm>
            <a:off x="6226034" y="4256459"/>
            <a:ext cx="190500" cy="381000"/>
          </p:xfrm>
          <a:graphic>
            <a:graphicData uri="http://schemas.openxmlformats.org/presentationml/2006/ole">
              <mc:AlternateContent xmlns:mc="http://schemas.openxmlformats.org/markup-compatibility/2006">
                <mc:Choice xmlns:v="urn:schemas-microsoft-com:vml" Requires="v">
                  <p:oleObj name="Equation" r:id="rId2" imgW="190440" imgH="380880" progId="Equation.DSMT4">
                    <p:embed/>
                  </p:oleObj>
                </mc:Choice>
                <mc:Fallback>
                  <p:oleObj name="Equation" r:id="rId2" imgW="190440" imgH="380880" progId="Equation.DSMT4">
                    <p:embed/>
                    <p:pic>
                      <p:nvPicPr>
                        <p:cNvPr id="29" name="Object 28">
                          <a:extLst>
                            <a:ext uri="{FF2B5EF4-FFF2-40B4-BE49-F238E27FC236}">
                              <a16:creationId xmlns:a16="http://schemas.microsoft.com/office/drawing/2014/main" id="{AEE5D4AA-1C06-4ED9-A5DB-3323E0433AB7}"/>
                            </a:ext>
                          </a:extLst>
                        </p:cNvPr>
                        <p:cNvPicPr/>
                        <p:nvPr/>
                      </p:nvPicPr>
                      <p:blipFill>
                        <a:blip r:embed="rId3"/>
                        <a:stretch>
                          <a:fillRect/>
                        </a:stretch>
                      </p:blipFill>
                      <p:spPr>
                        <a:xfrm>
                          <a:off x="6226034" y="4256459"/>
                          <a:ext cx="190500" cy="3810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251D298F-2FE2-453F-8300-67FB2704DB86}"/>
                </a:ext>
              </a:extLst>
            </p:cNvPr>
            <p:cNvGraphicFramePr>
              <a:graphicFrameLocks noChangeAspect="1"/>
            </p:cNvGraphicFramePr>
            <p:nvPr/>
          </p:nvGraphicFramePr>
          <p:xfrm>
            <a:off x="8109210" y="4285763"/>
            <a:ext cx="190500" cy="381000"/>
          </p:xfrm>
          <a:graphic>
            <a:graphicData uri="http://schemas.openxmlformats.org/presentationml/2006/ole">
              <mc:AlternateContent xmlns:mc="http://schemas.openxmlformats.org/markup-compatibility/2006">
                <mc:Choice xmlns:v="urn:schemas-microsoft-com:vml" Requires="v">
                  <p:oleObj name="Equation" r:id="rId2" imgW="190440" imgH="380880" progId="Equation.DSMT4">
                    <p:embed/>
                  </p:oleObj>
                </mc:Choice>
                <mc:Fallback>
                  <p:oleObj name="Equation" r:id="rId2" imgW="190440" imgH="380880" progId="Equation.DSMT4">
                    <p:embed/>
                    <p:pic>
                      <p:nvPicPr>
                        <p:cNvPr id="30" name="Object 29">
                          <a:extLst>
                            <a:ext uri="{FF2B5EF4-FFF2-40B4-BE49-F238E27FC236}">
                              <a16:creationId xmlns:a16="http://schemas.microsoft.com/office/drawing/2014/main" id="{251D298F-2FE2-453F-8300-67FB2704DB86}"/>
                            </a:ext>
                          </a:extLst>
                        </p:cNvPr>
                        <p:cNvPicPr/>
                        <p:nvPr/>
                      </p:nvPicPr>
                      <p:blipFill>
                        <a:blip r:embed="rId3"/>
                        <a:stretch>
                          <a:fillRect/>
                        </a:stretch>
                      </p:blipFill>
                      <p:spPr>
                        <a:xfrm>
                          <a:off x="8109210" y="4285763"/>
                          <a:ext cx="190500" cy="3810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EDDA004C-F240-4BB8-AC08-A6400FA98CE3}"/>
                </a:ext>
              </a:extLst>
            </p:cNvPr>
            <p:cNvGraphicFramePr>
              <a:graphicFrameLocks noChangeAspect="1"/>
            </p:cNvGraphicFramePr>
            <p:nvPr/>
          </p:nvGraphicFramePr>
          <p:xfrm>
            <a:off x="7553944" y="3602894"/>
            <a:ext cx="190500" cy="381000"/>
          </p:xfrm>
          <a:graphic>
            <a:graphicData uri="http://schemas.openxmlformats.org/presentationml/2006/ole">
              <mc:AlternateContent xmlns:mc="http://schemas.openxmlformats.org/markup-compatibility/2006">
                <mc:Choice xmlns:v="urn:schemas-microsoft-com:vml" Requires="v">
                  <p:oleObj name="Equation" r:id="rId4" imgW="190440" imgH="380880" progId="Equation.DSMT4">
                    <p:embed/>
                  </p:oleObj>
                </mc:Choice>
                <mc:Fallback>
                  <p:oleObj name="Equation" r:id="rId4" imgW="190440" imgH="380880" progId="Equation.DSMT4">
                    <p:embed/>
                    <p:pic>
                      <p:nvPicPr>
                        <p:cNvPr id="31" name="Object 30">
                          <a:extLst>
                            <a:ext uri="{FF2B5EF4-FFF2-40B4-BE49-F238E27FC236}">
                              <a16:creationId xmlns:a16="http://schemas.microsoft.com/office/drawing/2014/main" id="{EDDA004C-F240-4BB8-AC08-A6400FA98CE3}"/>
                            </a:ext>
                          </a:extLst>
                        </p:cNvPr>
                        <p:cNvPicPr/>
                        <p:nvPr/>
                      </p:nvPicPr>
                      <p:blipFill>
                        <a:blip r:embed="rId5"/>
                        <a:stretch>
                          <a:fillRect/>
                        </a:stretch>
                      </p:blipFill>
                      <p:spPr>
                        <a:xfrm>
                          <a:off x="7553944" y="3602894"/>
                          <a:ext cx="190500" cy="381000"/>
                        </a:xfrm>
                        <a:prstGeom prst="rect">
                          <a:avLst/>
                        </a:prstGeom>
                      </p:spPr>
                    </p:pic>
                  </p:oleObj>
                </mc:Fallback>
              </mc:AlternateContent>
            </a:graphicData>
          </a:graphic>
        </p:graphicFrame>
      </p:grpSp>
      <p:sp>
        <p:nvSpPr>
          <p:cNvPr id="33" name="TextBox 32">
            <a:extLst>
              <a:ext uri="{FF2B5EF4-FFF2-40B4-BE49-F238E27FC236}">
                <a16:creationId xmlns:a16="http://schemas.microsoft.com/office/drawing/2014/main" id="{5FB2D46D-AF69-4141-9781-CC6B7FE0C512}"/>
              </a:ext>
            </a:extLst>
          </p:cNvPr>
          <p:cNvSpPr txBox="1"/>
          <p:nvPr/>
        </p:nvSpPr>
        <p:spPr>
          <a:xfrm>
            <a:off x="2758831" y="3376248"/>
            <a:ext cx="2672719" cy="400110"/>
          </a:xfrm>
          <a:prstGeom prst="rect">
            <a:avLst/>
          </a:prstGeom>
          <a:noFill/>
        </p:spPr>
        <p:txBody>
          <a:bodyPr wrap="none" rtlCol="0">
            <a:spAutoFit/>
          </a:bodyPr>
          <a:lstStyle/>
          <a:p>
            <a:pPr algn="l"/>
            <a:r>
              <a:rPr lang="en-US" sz="2000" dirty="0">
                <a:solidFill>
                  <a:srgbClr val="0000CC"/>
                </a:solidFill>
              </a:rPr>
              <a:t>Average value of data</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2D203E4-A576-3265-439B-95CD654FA935}"/>
                  </a:ext>
                </a:extLst>
              </p:cNvPr>
              <p:cNvSpPr txBox="1"/>
              <p:nvPr/>
            </p:nvSpPr>
            <p:spPr>
              <a:xfrm>
                <a:off x="3618249" y="1025292"/>
                <a:ext cx="3810274" cy="12714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3</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1</m:t>
                                    </m:r>
                                  </m:sub>
                                </m:sSub>
                                <m:r>
                                  <a:rPr lang="en-US" sz="2400" i="1">
                                    <a:latin typeface="Cambria Math" panose="02040503050406030204" pitchFamily="18" charset="0"/>
                                  </a:rPr>
                                  <m:t>+3</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2</m:t>
                                    </m:r>
                                  </m:sub>
                                </m:sSub>
                                <m:r>
                                  <a:rPr lang="en-US" sz="2400" i="1">
                                    <a:latin typeface="Cambria Math" panose="02040503050406030204" pitchFamily="18" charset="0"/>
                                  </a:rPr>
                                  <m:t>=1</m:t>
                                </m:r>
                              </m:e>
                            </m:mr>
                            <m:mr>
                              <m:e>
                                <m:r>
                                  <a:rPr lang="en-US" sz="2400" i="1">
                                    <a:latin typeface="Cambria Math" panose="02040503050406030204" pitchFamily="18" charset="0"/>
                                  </a:rPr>
                                  <m:t>3</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1</m:t>
                                    </m:r>
                                  </m:sub>
                                </m:sSub>
                                <m:r>
                                  <a:rPr lang="en-US" sz="2400" i="1">
                                    <a:latin typeface="Cambria Math" panose="02040503050406030204" pitchFamily="18" charset="0"/>
                                  </a:rPr>
                                  <m:t>+5</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2</m:t>
                                    </m:r>
                                  </m:sub>
                                </m:sSub>
                                <m:r>
                                  <a:rPr lang="en-US" sz="2400" i="1">
                                    <a:latin typeface="Cambria Math" panose="02040503050406030204" pitchFamily="18" charset="0"/>
                                  </a:rPr>
                                  <m:t>=1</m:t>
                                </m:r>
                              </m:e>
                            </m:mr>
                          </m:m>
                        </m:e>
                      </m:d>
                      <m:r>
                        <a:rPr lang="en-US" sz="2400" i="1">
                          <a:latin typeface="Cambria Math" panose="02040503050406030204" pitchFamily="18" charset="0"/>
                        </a:rPr>
                        <m:t>→ </m:t>
                      </m:r>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1</m:t>
                                    </m:r>
                                  </m:sub>
                                </m:sSub>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3</m:t>
                                    </m:r>
                                  </m:den>
                                </m:f>
                              </m:e>
                            </m:mr>
                            <m:mr>
                              <m:e>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2</m:t>
                                    </m:r>
                                  </m:sub>
                                </m:sSub>
                                <m:r>
                                  <a:rPr lang="en-US" sz="2400" i="1">
                                    <a:latin typeface="Cambria Math" panose="02040503050406030204" pitchFamily="18" charset="0"/>
                                  </a:rPr>
                                  <m:t>=0</m:t>
                                </m:r>
                              </m:e>
                            </m:mr>
                          </m:m>
                        </m:e>
                      </m:d>
                    </m:oMath>
                  </m:oMathPara>
                </a14:m>
                <a:endParaRPr lang="en-US" sz="3200" dirty="0"/>
              </a:p>
            </p:txBody>
          </p:sp>
        </mc:Choice>
        <mc:Fallback xmlns="">
          <p:sp>
            <p:nvSpPr>
              <p:cNvPr id="10" name="TextBox 9">
                <a:extLst>
                  <a:ext uri="{FF2B5EF4-FFF2-40B4-BE49-F238E27FC236}">
                    <a16:creationId xmlns:a16="http://schemas.microsoft.com/office/drawing/2014/main" id="{92D203E4-A576-3265-439B-95CD654FA935}"/>
                  </a:ext>
                </a:extLst>
              </p:cNvPr>
              <p:cNvSpPr txBox="1">
                <a:spLocks noRot="1" noChangeAspect="1" noMove="1" noResize="1" noEditPoints="1" noAdjustHandles="1" noChangeArrowheads="1" noChangeShapeType="1" noTextEdit="1"/>
              </p:cNvSpPr>
              <p:nvPr/>
            </p:nvSpPr>
            <p:spPr>
              <a:xfrm>
                <a:off x="3618249" y="1025292"/>
                <a:ext cx="3810274" cy="127143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829B23F-9C07-5CD4-ACDF-98C60016C7BF}"/>
                  </a:ext>
                </a:extLst>
              </p:cNvPr>
              <p:cNvSpPr txBox="1"/>
              <p:nvPr/>
            </p:nvSpPr>
            <p:spPr>
              <a:xfrm>
                <a:off x="599210" y="1480876"/>
                <a:ext cx="1913665" cy="46820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p>
                        <m:sSupPr>
                          <m:ctrlPr>
                            <a:rPr lang="en-US" sz="2400" b="1" i="1" dirty="0" smtClean="0">
                              <a:latin typeface="Cambria Math" panose="02040503050406030204" pitchFamily="18" charset="0"/>
                            </a:rPr>
                          </m:ctrlPr>
                        </m:sSupPr>
                        <m:e>
                          <m:r>
                            <a:rPr lang="en-US" sz="2400" b="1" dirty="0">
                              <a:latin typeface="Cambria Math" panose="02040503050406030204" pitchFamily="18" charset="0"/>
                            </a:rPr>
                            <m:t>𝐗</m:t>
                          </m:r>
                        </m:e>
                        <m:sup>
                          <m:r>
                            <m:rPr>
                              <m:sty m:val="p"/>
                            </m:rPr>
                            <a:rPr lang="en-US" sz="2400" b="0" i="1" dirty="0">
                              <a:latin typeface="Cambria Math" panose="02040503050406030204" pitchFamily="18" charset="0"/>
                            </a:rPr>
                            <m:t>T</m:t>
                          </m:r>
                        </m:sup>
                      </m:sSup>
                      <m:r>
                        <a:rPr lang="en-US" sz="2400" b="1" i="0" dirty="0">
                          <a:latin typeface="Cambria Math" panose="02040503050406030204" pitchFamily="18" charset="0"/>
                        </a:rPr>
                        <m:t>𝐗𝐛</m:t>
                      </m:r>
                      <m:r>
                        <a:rPr lang="en-US" sz="2400" b="0" i="0" dirty="0">
                          <a:latin typeface="Cambria Math" panose="02040503050406030204" pitchFamily="18" charset="0"/>
                        </a:rPr>
                        <m:t>=</m:t>
                      </m:r>
                      <m:sSup>
                        <m:sSupPr>
                          <m:ctrlPr>
                            <a:rPr lang="en-US" sz="2400" b="0" i="1" dirty="0">
                              <a:latin typeface="Cambria Math" panose="02040503050406030204" pitchFamily="18" charset="0"/>
                            </a:rPr>
                          </m:ctrlPr>
                        </m:sSupPr>
                        <m:e>
                          <m:r>
                            <a:rPr lang="en-US" sz="2400" b="1" i="0" dirty="0">
                              <a:latin typeface="Cambria Math" panose="02040503050406030204" pitchFamily="18" charset="0"/>
                            </a:rPr>
                            <m:t>𝐗</m:t>
                          </m:r>
                        </m:e>
                        <m:sup>
                          <m:r>
                            <m:rPr>
                              <m:sty m:val="p"/>
                            </m:rPr>
                            <a:rPr lang="en-US" sz="2400" b="0" i="1" dirty="0">
                              <a:latin typeface="Cambria Math" panose="02040503050406030204" pitchFamily="18" charset="0"/>
                            </a:rPr>
                            <m:t>T</m:t>
                          </m:r>
                        </m:sup>
                      </m:sSup>
                      <m:r>
                        <a:rPr lang="en-US" sz="2400" b="1" i="0" dirty="0">
                          <a:latin typeface="Cambria Math" panose="02040503050406030204" pitchFamily="18" charset="0"/>
                        </a:rPr>
                        <m:t>𝐲</m:t>
                      </m:r>
                    </m:oMath>
                  </m:oMathPara>
                </a14:m>
                <a:endParaRPr lang="en-US" sz="2400" dirty="0"/>
              </a:p>
            </p:txBody>
          </p:sp>
        </mc:Choice>
        <mc:Fallback xmlns="">
          <p:sp>
            <p:nvSpPr>
              <p:cNvPr id="20" name="TextBox 19">
                <a:extLst>
                  <a:ext uri="{FF2B5EF4-FFF2-40B4-BE49-F238E27FC236}">
                    <a16:creationId xmlns:a16="http://schemas.microsoft.com/office/drawing/2014/main" id="{3829B23F-9C07-5CD4-ACDF-98C60016C7BF}"/>
                  </a:ext>
                </a:extLst>
              </p:cNvPr>
              <p:cNvSpPr txBox="1">
                <a:spLocks noRot="1" noChangeAspect="1" noMove="1" noResize="1" noEditPoints="1" noAdjustHandles="1" noChangeArrowheads="1" noChangeShapeType="1" noTextEdit="1"/>
              </p:cNvSpPr>
              <p:nvPr/>
            </p:nvSpPr>
            <p:spPr>
              <a:xfrm>
                <a:off x="599210" y="1480876"/>
                <a:ext cx="1913665" cy="468205"/>
              </a:xfrm>
              <a:prstGeom prst="rect">
                <a:avLst/>
              </a:prstGeom>
              <a:blipFill>
                <a:blip r:embed="rId7"/>
                <a:stretch>
                  <a:fillRect b="-10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D1F8533-3A3E-83C0-A923-75256328BF36}"/>
                  </a:ext>
                </a:extLst>
              </p:cNvPr>
              <p:cNvSpPr txBox="1"/>
              <p:nvPr/>
            </p:nvSpPr>
            <p:spPr>
              <a:xfrm>
                <a:off x="865617" y="4684351"/>
                <a:ext cx="5263560" cy="16240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0">
                                    <a:latin typeface="Cambria Math" panose="02040503050406030204" pitchFamily="18" charset="0"/>
                                  </a:rPr>
                                  <m:t>1</m:t>
                                </m:r>
                              </m:sub>
                            </m:sSub>
                            <m:r>
                              <a:rPr lang="en-US" sz="2000" i="0">
                                <a:latin typeface="Cambria Math" panose="02040503050406030204" pitchFamily="18" charset="0"/>
                              </a:rPr>
                              <m:t>=−</m:t>
                            </m:r>
                            <m:f>
                              <m:fPr>
                                <m:ctrlPr>
                                  <a:rPr lang="en-US" sz="2000" i="1">
                                    <a:latin typeface="Cambria Math" panose="02040503050406030204" pitchFamily="18" charset="0"/>
                                  </a:rPr>
                                </m:ctrlPr>
                              </m:fPr>
                              <m:num>
                                <m:r>
                                  <a:rPr lang="en-US" sz="2000" i="0">
                                    <a:latin typeface="Cambria Math" panose="02040503050406030204" pitchFamily="18" charset="0"/>
                                  </a:rPr>
                                  <m:t>1</m:t>
                                </m:r>
                              </m:num>
                              <m:den>
                                <m:r>
                                  <a:rPr lang="en-US" sz="2000" i="0">
                                    <a:latin typeface="Cambria Math" panose="02040503050406030204" pitchFamily="18" charset="0"/>
                                  </a:rPr>
                                  <m:t>3</m:t>
                                </m:r>
                              </m:den>
                            </m:f>
                            <m:r>
                              <a:rPr lang="en-US" sz="2000" i="0">
                                <a:latin typeface="Cambria Math" panose="02040503050406030204" pitchFamily="18" charset="0"/>
                              </a:rPr>
                              <m:t>,</m:t>
                            </m:r>
                            <m:r>
                              <m:rPr>
                                <m:nor/>
                              </m:rPr>
                              <a:rPr lang="en-US" sz="2000" b="0" i="1">
                                <a:latin typeface="Cambria Math" panose="02040503050406030204" pitchFamily="18" charset="0"/>
                              </a:rPr>
                              <m:t> </m:t>
                            </m:r>
                            <m:sSub>
                              <m:sSubPr>
                                <m:ctrlPr>
                                  <a:rPr lang="en-US" sz="2000" b="0" i="1">
                                    <a:latin typeface="Cambria Math" panose="02040503050406030204" pitchFamily="18" charset="0"/>
                                  </a:rPr>
                                </m:ctrlPr>
                              </m:sSubPr>
                              <m:e>
                                <m:r>
                                  <a:rPr lang="en-US" sz="2000" b="0" i="1">
                                    <a:latin typeface="Cambria Math" panose="02040503050406030204" pitchFamily="18" charset="0"/>
                                  </a:rPr>
                                  <m:t>𝑒</m:t>
                                </m:r>
                              </m:e>
                              <m:sub>
                                <m:r>
                                  <a:rPr lang="en-US" sz="2000" b="0" i="0">
                                    <a:latin typeface="Cambria Math" panose="02040503050406030204" pitchFamily="18" charset="0"/>
                                  </a:rPr>
                                  <m:t>2</m:t>
                                </m:r>
                              </m:sub>
                            </m:sSub>
                            <m:r>
                              <a:rPr lang="en-US" sz="2000" b="0" i="0">
                                <a:latin typeface="Cambria Math" panose="02040503050406030204" pitchFamily="18" charset="0"/>
                              </a:rPr>
                              <m:t>=</m:t>
                            </m:r>
                            <m:f>
                              <m:fPr>
                                <m:ctrlPr>
                                  <a:rPr lang="en-US" sz="2000" b="0" i="1">
                                    <a:latin typeface="Cambria Math" panose="02040503050406030204" pitchFamily="18" charset="0"/>
                                  </a:rPr>
                                </m:ctrlPr>
                              </m:fPr>
                              <m:num>
                                <m:r>
                                  <a:rPr lang="en-US" sz="2000" b="0" i="0">
                                    <a:latin typeface="Cambria Math" panose="02040503050406030204" pitchFamily="18" charset="0"/>
                                  </a:rPr>
                                  <m:t>2</m:t>
                                </m:r>
                              </m:num>
                              <m:den>
                                <m:r>
                                  <a:rPr lang="en-US" sz="2000" b="0" i="0">
                                    <a:latin typeface="Cambria Math" panose="02040503050406030204" pitchFamily="18" charset="0"/>
                                  </a:rPr>
                                  <m:t>3</m:t>
                                </m:r>
                              </m:den>
                            </m:f>
                            <m:r>
                              <a:rPr lang="en-US" sz="2000" b="0" i="0">
                                <a:latin typeface="Cambria Math" panose="02040503050406030204" pitchFamily="18" charset="0"/>
                              </a:rPr>
                              <m:t>,</m:t>
                            </m:r>
                            <m:r>
                              <m:rPr>
                                <m:nor/>
                              </m:rPr>
                              <a:rPr lang="en-US" sz="2000" b="0" i="1">
                                <a:latin typeface="Cambria Math" panose="02040503050406030204" pitchFamily="18" charset="0"/>
                              </a:rPr>
                              <m:t> </m:t>
                            </m:r>
                            <m:sSub>
                              <m:sSubPr>
                                <m:ctrlPr>
                                  <a:rPr lang="en-US" sz="2000" b="0" i="1">
                                    <a:latin typeface="Cambria Math" panose="02040503050406030204" pitchFamily="18" charset="0"/>
                                  </a:rPr>
                                </m:ctrlPr>
                              </m:sSubPr>
                              <m:e>
                                <m:r>
                                  <a:rPr lang="en-US" sz="2000" b="0" i="1">
                                    <a:latin typeface="Cambria Math" panose="02040503050406030204" pitchFamily="18" charset="0"/>
                                  </a:rPr>
                                  <m:t>𝑒</m:t>
                                </m:r>
                              </m:e>
                              <m:sub>
                                <m:r>
                                  <a:rPr lang="en-US" sz="2000" b="0" i="0">
                                    <a:latin typeface="Cambria Math" panose="02040503050406030204" pitchFamily="18" charset="0"/>
                                  </a:rPr>
                                  <m:t>3</m:t>
                                </m:r>
                              </m:sub>
                            </m:sSub>
                            <m:r>
                              <a:rPr lang="en-US" sz="2000" b="0" i="0">
                                <a:latin typeface="Cambria Math" panose="02040503050406030204" pitchFamily="18" charset="0"/>
                              </a:rPr>
                              <m:t>=−</m:t>
                            </m:r>
                            <m:f>
                              <m:fPr>
                                <m:ctrlPr>
                                  <a:rPr lang="en-US" sz="2000" b="0" i="1">
                                    <a:latin typeface="Cambria Math" panose="02040503050406030204" pitchFamily="18" charset="0"/>
                                  </a:rPr>
                                </m:ctrlPr>
                              </m:fPr>
                              <m:num>
                                <m:r>
                                  <a:rPr lang="en-US" sz="2000" b="0" i="0">
                                    <a:latin typeface="Cambria Math" panose="02040503050406030204" pitchFamily="18" charset="0"/>
                                  </a:rPr>
                                  <m:t>1</m:t>
                                </m:r>
                              </m:num>
                              <m:den>
                                <m:r>
                                  <a:rPr lang="en-US" sz="2000" b="0" i="0">
                                    <a:latin typeface="Cambria Math" panose="02040503050406030204" pitchFamily="18" charset="0"/>
                                  </a:rPr>
                                  <m:t>3</m:t>
                                </m:r>
                              </m:den>
                            </m:f>
                          </m:e>
                        </m:mr>
                        <m:mr>
                          <m:e>
                            <m:sSub>
                              <m:sSubPr>
                                <m:ctrlPr>
                                  <a:rPr lang="en-US" sz="2000" b="0" i="1">
                                    <a:latin typeface="Cambria Math" panose="02040503050406030204" pitchFamily="18" charset="0"/>
                                  </a:rPr>
                                </m:ctrlPr>
                              </m:sSubPr>
                              <m:e>
                                <m:r>
                                  <a:rPr lang="en-US" sz="2000" b="0" i="1">
                                    <a:latin typeface="Cambria Math" panose="02040503050406030204" pitchFamily="18" charset="0"/>
                                  </a:rPr>
                                  <m:t>𝑒</m:t>
                                </m:r>
                              </m:e>
                              <m:sub>
                                <m:r>
                                  <a:rPr lang="en-US" sz="2000" b="0" i="1">
                                    <a:latin typeface="Cambria Math" panose="02040503050406030204" pitchFamily="18" charset="0"/>
                                  </a:rPr>
                                  <m:t>𝑟𝑚𝑠</m:t>
                                </m:r>
                              </m:sub>
                            </m:sSub>
                            <m:r>
                              <a:rPr lang="en-US" sz="2000" b="0" i="0">
                                <a:latin typeface="Cambria Math" panose="02040503050406030204" pitchFamily="18" charset="0"/>
                              </a:rPr>
                              <m:t>=</m:t>
                            </m:r>
                            <m:rad>
                              <m:radPr>
                                <m:degHide m:val="on"/>
                                <m:ctrlPr>
                                  <a:rPr lang="en-US" sz="2000" b="0" i="1">
                                    <a:latin typeface="Cambria Math" panose="02040503050406030204" pitchFamily="18" charset="0"/>
                                  </a:rPr>
                                </m:ctrlPr>
                              </m:radPr>
                              <m:deg/>
                              <m:e>
                                <m:f>
                                  <m:fPr>
                                    <m:ctrlPr>
                                      <a:rPr lang="en-US" sz="2000" b="0" i="1">
                                        <a:latin typeface="Cambria Math" panose="02040503050406030204" pitchFamily="18" charset="0"/>
                                      </a:rPr>
                                    </m:ctrlPr>
                                  </m:fPr>
                                  <m:num>
                                    <m:r>
                                      <a:rPr lang="en-US" sz="2000" b="0" i="0">
                                        <a:latin typeface="Cambria Math" panose="02040503050406030204" pitchFamily="18" charset="0"/>
                                      </a:rPr>
                                      <m:t>1</m:t>
                                    </m:r>
                                  </m:num>
                                  <m:den>
                                    <m:r>
                                      <a:rPr lang="en-US" sz="2000" b="0" i="0">
                                        <a:latin typeface="Cambria Math" panose="02040503050406030204" pitchFamily="18" charset="0"/>
                                      </a:rPr>
                                      <m:t>3</m:t>
                                    </m:r>
                                  </m:den>
                                </m:f>
                                <m:d>
                                  <m:dPr>
                                    <m:begChr m:val="["/>
                                    <m:endChr m:val="]"/>
                                    <m:ctrlPr>
                                      <a:rPr lang="en-US" sz="2000" b="0" i="1">
                                        <a:latin typeface="Cambria Math" panose="02040503050406030204" pitchFamily="18" charset="0"/>
                                      </a:rPr>
                                    </m:ctrlPr>
                                  </m:dPr>
                                  <m:e>
                                    <m:sSup>
                                      <m:sSupPr>
                                        <m:ctrlPr>
                                          <a:rPr lang="en-US" sz="2000" b="0" i="1">
                                            <a:latin typeface="Cambria Math" panose="02040503050406030204" pitchFamily="18" charset="0"/>
                                          </a:rPr>
                                        </m:ctrlPr>
                                      </m:sSupPr>
                                      <m:e>
                                        <m:d>
                                          <m:dPr>
                                            <m:ctrlPr>
                                              <a:rPr lang="en-US" sz="2000" b="0" i="1">
                                                <a:latin typeface="Cambria Math" panose="02040503050406030204" pitchFamily="18" charset="0"/>
                                              </a:rPr>
                                            </m:ctrlPr>
                                          </m:dPr>
                                          <m:e>
                                            <m:r>
                                              <a:rPr lang="en-US" sz="2000" b="0" i="0">
                                                <a:latin typeface="Cambria Math" panose="02040503050406030204" pitchFamily="18" charset="0"/>
                                              </a:rPr>
                                              <m:t>−</m:t>
                                            </m:r>
                                            <m:f>
                                              <m:fPr>
                                                <m:ctrlPr>
                                                  <a:rPr lang="en-US" sz="2000" b="0" i="1">
                                                    <a:latin typeface="Cambria Math" panose="02040503050406030204" pitchFamily="18" charset="0"/>
                                                  </a:rPr>
                                                </m:ctrlPr>
                                              </m:fPr>
                                              <m:num>
                                                <m:r>
                                                  <a:rPr lang="en-US" sz="2000" b="0" i="0">
                                                    <a:latin typeface="Cambria Math" panose="02040503050406030204" pitchFamily="18" charset="0"/>
                                                  </a:rPr>
                                                  <m:t>1</m:t>
                                                </m:r>
                                              </m:num>
                                              <m:den>
                                                <m:r>
                                                  <a:rPr lang="en-US" sz="2000" b="0" i="0">
                                                    <a:latin typeface="Cambria Math" panose="02040503050406030204" pitchFamily="18" charset="0"/>
                                                  </a:rPr>
                                                  <m:t>3</m:t>
                                                </m:r>
                                              </m:den>
                                            </m:f>
                                          </m:e>
                                        </m:d>
                                      </m:e>
                                      <m:sup>
                                        <m:r>
                                          <a:rPr lang="en-US" sz="2000" b="0" i="0">
                                            <a:latin typeface="Cambria Math" panose="02040503050406030204" pitchFamily="18" charset="0"/>
                                          </a:rPr>
                                          <m:t>2</m:t>
                                        </m:r>
                                      </m:sup>
                                    </m:sSup>
                                    <m:r>
                                      <a:rPr lang="en-US" sz="2000" b="0" i="0">
                                        <a:latin typeface="Cambria Math" panose="02040503050406030204" pitchFamily="18" charset="0"/>
                                      </a:rPr>
                                      <m:t>+</m:t>
                                    </m:r>
                                    <m:sSup>
                                      <m:sSupPr>
                                        <m:ctrlPr>
                                          <a:rPr lang="en-US" sz="2000" b="0" i="1">
                                            <a:latin typeface="Cambria Math" panose="02040503050406030204" pitchFamily="18" charset="0"/>
                                          </a:rPr>
                                        </m:ctrlPr>
                                      </m:sSupPr>
                                      <m:e>
                                        <m:d>
                                          <m:dPr>
                                            <m:ctrlPr>
                                              <a:rPr lang="en-US" sz="2000" b="0" i="1">
                                                <a:latin typeface="Cambria Math" panose="02040503050406030204" pitchFamily="18" charset="0"/>
                                              </a:rPr>
                                            </m:ctrlPr>
                                          </m:dPr>
                                          <m:e>
                                            <m:f>
                                              <m:fPr>
                                                <m:ctrlPr>
                                                  <a:rPr lang="en-US" sz="2000" b="0" i="1">
                                                    <a:latin typeface="Cambria Math" panose="02040503050406030204" pitchFamily="18" charset="0"/>
                                                  </a:rPr>
                                                </m:ctrlPr>
                                              </m:fPr>
                                              <m:num>
                                                <m:r>
                                                  <a:rPr lang="en-US" sz="2000" b="0" i="0">
                                                    <a:latin typeface="Cambria Math" panose="02040503050406030204" pitchFamily="18" charset="0"/>
                                                  </a:rPr>
                                                  <m:t>2</m:t>
                                                </m:r>
                                              </m:num>
                                              <m:den>
                                                <m:r>
                                                  <a:rPr lang="en-US" sz="2000" b="0" i="0">
                                                    <a:latin typeface="Cambria Math" panose="02040503050406030204" pitchFamily="18" charset="0"/>
                                                  </a:rPr>
                                                  <m:t>3</m:t>
                                                </m:r>
                                              </m:den>
                                            </m:f>
                                          </m:e>
                                        </m:d>
                                      </m:e>
                                      <m:sup>
                                        <m:r>
                                          <a:rPr lang="en-US" sz="2000" b="0" i="0">
                                            <a:latin typeface="Cambria Math" panose="02040503050406030204" pitchFamily="18" charset="0"/>
                                          </a:rPr>
                                          <m:t>2</m:t>
                                        </m:r>
                                      </m:sup>
                                    </m:sSup>
                                    <m:r>
                                      <a:rPr lang="en-US" sz="2000" b="0" i="0">
                                        <a:latin typeface="Cambria Math" panose="02040503050406030204" pitchFamily="18" charset="0"/>
                                      </a:rPr>
                                      <m:t>+</m:t>
                                    </m:r>
                                    <m:sSup>
                                      <m:sSupPr>
                                        <m:ctrlPr>
                                          <a:rPr lang="en-US" sz="2000" b="0" i="1">
                                            <a:latin typeface="Cambria Math" panose="02040503050406030204" pitchFamily="18" charset="0"/>
                                          </a:rPr>
                                        </m:ctrlPr>
                                      </m:sSupPr>
                                      <m:e>
                                        <m:d>
                                          <m:dPr>
                                            <m:ctrlPr>
                                              <a:rPr lang="en-US" sz="2000" b="0" i="1">
                                                <a:latin typeface="Cambria Math" panose="02040503050406030204" pitchFamily="18" charset="0"/>
                                              </a:rPr>
                                            </m:ctrlPr>
                                          </m:dPr>
                                          <m:e>
                                            <m:r>
                                              <a:rPr lang="en-US" sz="2000" b="0" i="0">
                                                <a:latin typeface="Cambria Math" panose="02040503050406030204" pitchFamily="18" charset="0"/>
                                              </a:rPr>
                                              <m:t>−</m:t>
                                            </m:r>
                                            <m:f>
                                              <m:fPr>
                                                <m:ctrlPr>
                                                  <a:rPr lang="en-US" sz="2000" b="0" i="1">
                                                    <a:latin typeface="Cambria Math" panose="02040503050406030204" pitchFamily="18" charset="0"/>
                                                  </a:rPr>
                                                </m:ctrlPr>
                                              </m:fPr>
                                              <m:num>
                                                <m:r>
                                                  <a:rPr lang="en-US" sz="2000" b="0" i="0">
                                                    <a:latin typeface="Cambria Math" panose="02040503050406030204" pitchFamily="18" charset="0"/>
                                                  </a:rPr>
                                                  <m:t>1</m:t>
                                                </m:r>
                                              </m:num>
                                              <m:den>
                                                <m:r>
                                                  <a:rPr lang="en-US" sz="2000" b="0" i="0">
                                                    <a:latin typeface="Cambria Math" panose="02040503050406030204" pitchFamily="18" charset="0"/>
                                                  </a:rPr>
                                                  <m:t>3</m:t>
                                                </m:r>
                                              </m:den>
                                            </m:f>
                                          </m:e>
                                        </m:d>
                                      </m:e>
                                      <m:sup>
                                        <m:r>
                                          <a:rPr lang="en-US" sz="2000" b="0" i="0">
                                            <a:latin typeface="Cambria Math" panose="02040503050406030204" pitchFamily="18" charset="0"/>
                                          </a:rPr>
                                          <m:t>2</m:t>
                                        </m:r>
                                      </m:sup>
                                    </m:sSup>
                                  </m:e>
                                </m:d>
                              </m:e>
                            </m:rad>
                            <m:r>
                              <a:rPr lang="en-US" sz="2000" b="0" i="0">
                                <a:latin typeface="Cambria Math" panose="02040503050406030204" pitchFamily="18" charset="0"/>
                              </a:rPr>
                              <m:t>=0.47</m:t>
                            </m:r>
                          </m:e>
                        </m:mr>
                      </m:m>
                    </m:oMath>
                  </m:oMathPara>
                </a14:m>
                <a:endParaRPr lang="en-US" sz="2000" dirty="0"/>
              </a:p>
            </p:txBody>
          </p:sp>
        </mc:Choice>
        <mc:Fallback xmlns="">
          <p:sp>
            <p:nvSpPr>
              <p:cNvPr id="27" name="TextBox 26">
                <a:extLst>
                  <a:ext uri="{FF2B5EF4-FFF2-40B4-BE49-F238E27FC236}">
                    <a16:creationId xmlns:a16="http://schemas.microsoft.com/office/drawing/2014/main" id="{2D1F8533-3A3E-83C0-A923-75256328BF36}"/>
                  </a:ext>
                </a:extLst>
              </p:cNvPr>
              <p:cNvSpPr txBox="1">
                <a:spLocks noRot="1" noChangeAspect="1" noMove="1" noResize="1" noEditPoints="1" noAdjustHandles="1" noChangeArrowheads="1" noChangeShapeType="1" noTextEdit="1"/>
              </p:cNvSpPr>
              <p:nvPr/>
            </p:nvSpPr>
            <p:spPr>
              <a:xfrm>
                <a:off x="865617" y="4684351"/>
                <a:ext cx="5263560" cy="16240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DE65093-F5AD-BB5E-A8E0-CF6B43377D38}"/>
                  </a:ext>
                </a:extLst>
              </p:cNvPr>
              <p:cNvSpPr txBox="1"/>
              <p:nvPr/>
            </p:nvSpPr>
            <p:spPr>
              <a:xfrm>
                <a:off x="3095198" y="2479301"/>
                <a:ext cx="1722074"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i="1">
                              <a:latin typeface="Cambria Math" panose="02040503050406030204" pitchFamily="18" charset="0"/>
                            </a:rPr>
                            <m:t>𝑦</m:t>
                          </m:r>
                        </m:e>
                      </m:acc>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m:t>
                          </m:r>
                          <m:r>
                            <a:rPr lang="en-US" sz="2400" b="1" i="1">
                              <a:latin typeface="Cambria Math" panose="02040503050406030204" pitchFamily="18" charset="0"/>
                            </a:rPr>
                            <m:t>𝐛</m:t>
                          </m:r>
                        </m:e>
                      </m:d>
                      <m:r>
                        <a:rPr lang="en-US" sz="2400" i="1">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3</m:t>
                          </m:r>
                        </m:den>
                      </m:f>
                    </m:oMath>
                  </m:oMathPara>
                </a14:m>
                <a:endParaRPr lang="en-US" sz="3200" dirty="0"/>
              </a:p>
            </p:txBody>
          </p:sp>
        </mc:Choice>
        <mc:Fallback xmlns="">
          <p:sp>
            <p:nvSpPr>
              <p:cNvPr id="34" name="TextBox 33">
                <a:extLst>
                  <a:ext uri="{FF2B5EF4-FFF2-40B4-BE49-F238E27FC236}">
                    <a16:creationId xmlns:a16="http://schemas.microsoft.com/office/drawing/2014/main" id="{FDE65093-F5AD-BB5E-A8E0-CF6B43377D38}"/>
                  </a:ext>
                </a:extLst>
              </p:cNvPr>
              <p:cNvSpPr txBox="1">
                <a:spLocks noRot="1" noChangeAspect="1" noMove="1" noResize="1" noEditPoints="1" noAdjustHandles="1" noChangeArrowheads="1" noChangeShapeType="1" noTextEdit="1"/>
              </p:cNvSpPr>
              <p:nvPr/>
            </p:nvSpPr>
            <p:spPr>
              <a:xfrm>
                <a:off x="3095198" y="2479301"/>
                <a:ext cx="1722074" cy="78617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58423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Assuming other fits will lead to the form </a:t>
                </a:r>
                <a14:m>
                  <m:oMath xmlns:m="http://schemas.openxmlformats.org/officeDocument/2006/math">
                    <m:acc>
                      <m:accPr>
                        <m:chr m:val="̂"/>
                        <m:ctrlPr>
                          <a:rPr lang="en-US" i="1">
                            <a:latin typeface="Cambria Math" panose="02040503050406030204" pitchFamily="18" charset="0"/>
                          </a:rPr>
                        </m:ctrlPr>
                      </m:accPr>
                      <m:e>
                        <m:r>
                          <a:rPr lang="en-US">
                            <a:latin typeface="Cambria Math" panose="02040503050406030204" pitchFamily="18" charset="0"/>
                          </a:rPr>
                          <m:t>𝑦</m:t>
                        </m:r>
                      </m:e>
                    </m:acc>
                    <m:r>
                      <a:rPr lang="en-US">
                        <a:latin typeface="Cambria Math" panose="02040503050406030204" pitchFamily="18" charset="0"/>
                      </a:rPr>
                      <m:t>=</m:t>
                    </m:r>
                    <m:r>
                      <a:rPr lang="en-US">
                        <a:latin typeface="Cambria Math" panose="02040503050406030204" pitchFamily="18" charset="0"/>
                      </a:rPr>
                      <m:t>𝑏</m:t>
                    </m:r>
                  </m:oMath>
                </a14:m>
                <a:endParaRPr lang="en-US" dirty="0"/>
              </a:p>
              <a:p>
                <a:r>
                  <a:rPr lang="en-US" dirty="0"/>
                  <a:t>For </a:t>
                </a:r>
                <a:r>
                  <a:rPr lang="en-US" dirty="0">
                    <a:solidFill>
                      <a:srgbClr val="FF0000"/>
                    </a:solidFill>
                  </a:rPr>
                  <a:t>average error </a:t>
                </a:r>
                <a:r>
                  <a:rPr lang="en-US" dirty="0"/>
                  <a:t>minimize</a:t>
                </a:r>
              </a:p>
              <a:p>
                <a:endParaRPr lang="en-US" dirty="0"/>
              </a:p>
              <a:p>
                <a:r>
                  <a:rPr lang="en-US" dirty="0"/>
                  <a:t>For </a:t>
                </a:r>
                <a:r>
                  <a:rPr lang="en-US" dirty="0">
                    <a:solidFill>
                      <a:srgbClr val="FF0000"/>
                    </a:solidFill>
                  </a:rPr>
                  <a:t>maximum error </a:t>
                </a:r>
                <a:r>
                  <a:rPr lang="en-US" dirty="0"/>
                  <a:t>minimize    </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4"/>
                <a:stretch>
                  <a:fillRect l="-929" t="-758"/>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dirty="0"/>
              <a:t>Ex2-1) Linear approximation with other error metrics</a:t>
            </a:r>
          </a:p>
        </p:txBody>
      </p:sp>
      <p:graphicFrame>
        <p:nvGraphicFramePr>
          <p:cNvPr id="7" name="Table 6"/>
          <p:cNvGraphicFramePr>
            <a:graphicFrameLocks noGrp="1"/>
          </p:cNvGraphicFramePr>
          <p:nvPr/>
        </p:nvGraphicFramePr>
        <p:xfrm>
          <a:off x="398584" y="4047906"/>
          <a:ext cx="5181600" cy="1572848"/>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93212">
                <a:tc>
                  <a:txBody>
                    <a:bodyPr/>
                    <a:lstStyle/>
                    <a:p>
                      <a:pPr algn="ctr"/>
                      <a:endParaRPr lang="en-US" dirty="0">
                        <a:latin typeface="+mn-lt"/>
                      </a:endParaRPr>
                    </a:p>
                  </a:txBody>
                  <a:tcPr anchor="ctr"/>
                </a:tc>
                <a:tc>
                  <a:txBody>
                    <a:bodyPr/>
                    <a:lstStyle/>
                    <a:p>
                      <a:pPr algn="ctr"/>
                      <a:r>
                        <a:rPr lang="en-US" dirty="0">
                          <a:latin typeface="+mn-lt"/>
                        </a:rPr>
                        <a:t>RMS fit</a:t>
                      </a:r>
                    </a:p>
                  </a:txBody>
                  <a:tcPr anchor="ctr"/>
                </a:tc>
                <a:tc>
                  <a:txBody>
                    <a:bodyPr/>
                    <a:lstStyle/>
                    <a:p>
                      <a:pPr algn="ctr"/>
                      <a:r>
                        <a:rPr lang="en-US" dirty="0">
                          <a:latin typeface="+mn-lt"/>
                        </a:rPr>
                        <a:t>Av. Err. fit</a:t>
                      </a:r>
                    </a:p>
                  </a:txBody>
                  <a:tcPr anchor="ctr"/>
                </a:tc>
                <a:tc>
                  <a:txBody>
                    <a:bodyPr/>
                    <a:lstStyle/>
                    <a:p>
                      <a:pPr algn="ctr"/>
                      <a:r>
                        <a:rPr lang="en-US" dirty="0">
                          <a:latin typeface="+mn-lt"/>
                        </a:rPr>
                        <a:t>Max</a:t>
                      </a:r>
                      <a:r>
                        <a:rPr lang="en-US" baseline="0" dirty="0">
                          <a:latin typeface="+mn-lt"/>
                        </a:rPr>
                        <a:t> err. fit </a:t>
                      </a:r>
                      <a:endParaRPr lang="en-US" dirty="0">
                        <a:latin typeface="+mn-lt"/>
                      </a:endParaRPr>
                    </a:p>
                  </a:txBody>
                  <a:tcPr anchor="ctr"/>
                </a:tc>
                <a:extLst>
                  <a:ext uri="{0D108BD9-81ED-4DB2-BD59-A6C34878D82A}">
                    <a16:rowId xmlns:a16="http://schemas.microsoft.com/office/drawing/2014/main" val="10000"/>
                  </a:ext>
                </a:extLst>
              </a:tr>
              <a:tr h="393212">
                <a:tc>
                  <a:txBody>
                    <a:bodyPr/>
                    <a:lstStyle/>
                    <a:p>
                      <a:pPr algn="ctr"/>
                      <a:r>
                        <a:rPr lang="en-US" dirty="0">
                          <a:latin typeface="+mn-lt"/>
                        </a:rPr>
                        <a:t>RMS error</a:t>
                      </a:r>
                    </a:p>
                  </a:txBody>
                  <a:tcPr anchor="ctr"/>
                </a:tc>
                <a:tc>
                  <a:txBody>
                    <a:bodyPr/>
                    <a:lstStyle/>
                    <a:p>
                      <a:pPr algn="ctr"/>
                      <a:r>
                        <a:rPr lang="en-US" dirty="0">
                          <a:latin typeface="+mn-lt"/>
                        </a:rPr>
                        <a:t>0.471</a:t>
                      </a:r>
                    </a:p>
                  </a:txBody>
                  <a:tcPr anchor="ctr"/>
                </a:tc>
                <a:tc>
                  <a:txBody>
                    <a:bodyPr/>
                    <a:lstStyle/>
                    <a:p>
                      <a:pPr algn="ctr"/>
                      <a:r>
                        <a:rPr lang="en-US" dirty="0">
                          <a:latin typeface="+mn-lt"/>
                        </a:rPr>
                        <a:t>0.577</a:t>
                      </a:r>
                    </a:p>
                  </a:txBody>
                  <a:tcPr anchor="ctr"/>
                </a:tc>
                <a:tc>
                  <a:txBody>
                    <a:bodyPr/>
                    <a:lstStyle/>
                    <a:p>
                      <a:pPr algn="ctr"/>
                      <a:r>
                        <a:rPr lang="en-US" dirty="0">
                          <a:latin typeface="+mn-lt"/>
                        </a:rPr>
                        <a:t>0.5</a:t>
                      </a:r>
                    </a:p>
                  </a:txBody>
                  <a:tcPr anchor="ctr"/>
                </a:tc>
                <a:extLst>
                  <a:ext uri="{0D108BD9-81ED-4DB2-BD59-A6C34878D82A}">
                    <a16:rowId xmlns:a16="http://schemas.microsoft.com/office/drawing/2014/main" val="10001"/>
                  </a:ext>
                </a:extLst>
              </a:tr>
              <a:tr h="393212">
                <a:tc>
                  <a:txBody>
                    <a:bodyPr/>
                    <a:lstStyle/>
                    <a:p>
                      <a:pPr algn="ctr"/>
                      <a:r>
                        <a:rPr lang="en-US" dirty="0">
                          <a:latin typeface="+mn-lt"/>
                        </a:rPr>
                        <a:t>Av</a:t>
                      </a:r>
                      <a:r>
                        <a:rPr lang="en-US" baseline="0" dirty="0">
                          <a:latin typeface="+mn-lt"/>
                        </a:rPr>
                        <a:t>. error</a:t>
                      </a:r>
                      <a:endParaRPr lang="en-US" dirty="0">
                        <a:latin typeface="+mn-lt"/>
                      </a:endParaRPr>
                    </a:p>
                  </a:txBody>
                  <a:tcPr anchor="ctr"/>
                </a:tc>
                <a:tc>
                  <a:txBody>
                    <a:bodyPr/>
                    <a:lstStyle/>
                    <a:p>
                      <a:pPr algn="ctr"/>
                      <a:r>
                        <a:rPr lang="en-US" dirty="0">
                          <a:latin typeface="+mn-lt"/>
                        </a:rPr>
                        <a:t>0.444</a:t>
                      </a:r>
                    </a:p>
                  </a:txBody>
                  <a:tcPr anchor="ctr"/>
                </a:tc>
                <a:tc>
                  <a:txBody>
                    <a:bodyPr/>
                    <a:lstStyle/>
                    <a:p>
                      <a:pPr algn="ctr"/>
                      <a:r>
                        <a:rPr lang="en-US" dirty="0">
                          <a:latin typeface="+mn-lt"/>
                        </a:rPr>
                        <a:t>0.333</a:t>
                      </a:r>
                    </a:p>
                  </a:txBody>
                  <a:tcPr anchor="ctr"/>
                </a:tc>
                <a:tc>
                  <a:txBody>
                    <a:bodyPr/>
                    <a:lstStyle/>
                    <a:p>
                      <a:pPr algn="ctr"/>
                      <a:r>
                        <a:rPr lang="en-US" dirty="0">
                          <a:latin typeface="+mn-lt"/>
                        </a:rPr>
                        <a:t>0.5</a:t>
                      </a:r>
                    </a:p>
                  </a:txBody>
                  <a:tcPr anchor="ctr"/>
                </a:tc>
                <a:extLst>
                  <a:ext uri="{0D108BD9-81ED-4DB2-BD59-A6C34878D82A}">
                    <a16:rowId xmlns:a16="http://schemas.microsoft.com/office/drawing/2014/main" val="10002"/>
                  </a:ext>
                </a:extLst>
              </a:tr>
              <a:tr h="393212">
                <a:tc>
                  <a:txBody>
                    <a:bodyPr/>
                    <a:lstStyle/>
                    <a:p>
                      <a:pPr algn="ctr"/>
                      <a:r>
                        <a:rPr lang="en-US" dirty="0">
                          <a:latin typeface="+mn-lt"/>
                        </a:rPr>
                        <a:t>Max</a:t>
                      </a:r>
                      <a:r>
                        <a:rPr lang="en-US" baseline="0" dirty="0">
                          <a:latin typeface="+mn-lt"/>
                        </a:rPr>
                        <a:t> error</a:t>
                      </a:r>
                      <a:endParaRPr lang="en-US" dirty="0">
                        <a:latin typeface="+mn-lt"/>
                      </a:endParaRPr>
                    </a:p>
                  </a:txBody>
                  <a:tcPr anchor="ctr"/>
                </a:tc>
                <a:tc>
                  <a:txBody>
                    <a:bodyPr/>
                    <a:lstStyle/>
                    <a:p>
                      <a:pPr algn="ctr"/>
                      <a:r>
                        <a:rPr lang="en-US" dirty="0">
                          <a:latin typeface="+mn-lt"/>
                        </a:rPr>
                        <a:t>0.667</a:t>
                      </a:r>
                    </a:p>
                  </a:txBody>
                  <a:tcPr anchor="ctr"/>
                </a:tc>
                <a:tc>
                  <a:txBody>
                    <a:bodyPr/>
                    <a:lstStyle/>
                    <a:p>
                      <a:pPr algn="ctr"/>
                      <a:r>
                        <a:rPr lang="en-US" dirty="0">
                          <a:latin typeface="+mn-lt"/>
                        </a:rPr>
                        <a:t>1</a:t>
                      </a:r>
                    </a:p>
                  </a:txBody>
                  <a:tcPr anchor="ctr"/>
                </a:tc>
                <a:tc>
                  <a:txBody>
                    <a:bodyPr/>
                    <a:lstStyle/>
                    <a:p>
                      <a:pPr algn="ctr"/>
                      <a:r>
                        <a:rPr lang="en-US" dirty="0">
                          <a:latin typeface="+mn-lt"/>
                        </a:rPr>
                        <a:t>0.5</a:t>
                      </a:r>
                    </a:p>
                  </a:txBody>
                  <a:tcPr anchor="ctr"/>
                </a:tc>
                <a:extLst>
                  <a:ext uri="{0D108BD9-81ED-4DB2-BD59-A6C34878D82A}">
                    <a16:rowId xmlns:a16="http://schemas.microsoft.com/office/drawing/2014/main" val="10003"/>
                  </a:ext>
                </a:extLst>
              </a:tr>
            </a:tbl>
          </a:graphicData>
        </a:graphic>
      </p:graphicFrame>
      <p:grpSp>
        <p:nvGrpSpPr>
          <p:cNvPr id="4" name="Group 3">
            <a:extLst>
              <a:ext uri="{FF2B5EF4-FFF2-40B4-BE49-F238E27FC236}">
                <a16:creationId xmlns:a16="http://schemas.microsoft.com/office/drawing/2014/main" id="{C38BB4A6-9594-41B0-B0B0-ED63B5869EC4}"/>
              </a:ext>
            </a:extLst>
          </p:cNvPr>
          <p:cNvGrpSpPr/>
          <p:nvPr/>
        </p:nvGrpSpPr>
        <p:grpSpPr>
          <a:xfrm>
            <a:off x="5673968" y="3429000"/>
            <a:ext cx="3411289" cy="2759368"/>
            <a:chOff x="5673968" y="3429000"/>
            <a:chExt cx="3411289" cy="2759368"/>
          </a:xfrm>
        </p:grpSpPr>
        <p:cxnSp>
          <p:nvCxnSpPr>
            <p:cNvPr id="9" name="Straight Arrow Connector 8">
              <a:extLst>
                <a:ext uri="{FF2B5EF4-FFF2-40B4-BE49-F238E27FC236}">
                  <a16:creationId xmlns:a16="http://schemas.microsoft.com/office/drawing/2014/main" id="{47717AFE-57BF-4DA9-BA1C-58AEED2C17B1}"/>
                </a:ext>
              </a:extLst>
            </p:cNvPr>
            <p:cNvCxnSpPr/>
            <p:nvPr/>
          </p:nvCxnSpPr>
          <p:spPr>
            <a:xfrm flipV="1">
              <a:off x="6017947" y="3620843"/>
              <a:ext cx="0" cy="22195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71D19FD-92CC-464C-8FA8-8A1145A6B154}"/>
                </a:ext>
              </a:extLst>
            </p:cNvPr>
            <p:cNvCxnSpPr/>
            <p:nvPr/>
          </p:nvCxnSpPr>
          <p:spPr>
            <a:xfrm>
              <a:off x="5811450" y="5684105"/>
              <a:ext cx="319197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35335F6-6D2F-4021-8F32-EC72C955015B}"/>
                </a:ext>
              </a:extLst>
            </p:cNvPr>
            <p:cNvSpPr txBox="1"/>
            <p:nvPr/>
          </p:nvSpPr>
          <p:spPr>
            <a:xfrm>
              <a:off x="5854280" y="5788258"/>
              <a:ext cx="327334" cy="400110"/>
            </a:xfrm>
            <a:prstGeom prst="rect">
              <a:avLst/>
            </a:prstGeom>
            <a:noFill/>
          </p:spPr>
          <p:txBody>
            <a:bodyPr wrap="none" rtlCol="0">
              <a:spAutoFit/>
            </a:bodyPr>
            <a:lstStyle/>
            <a:p>
              <a:pPr algn="l"/>
              <a:r>
                <a:rPr lang="en-US" sz="2000" dirty="0"/>
                <a:t>0</a:t>
              </a:r>
            </a:p>
          </p:txBody>
        </p:sp>
        <p:sp>
          <p:nvSpPr>
            <p:cNvPr id="12" name="TextBox 11">
              <a:extLst>
                <a:ext uri="{FF2B5EF4-FFF2-40B4-BE49-F238E27FC236}">
                  <a16:creationId xmlns:a16="http://schemas.microsoft.com/office/drawing/2014/main" id="{A3B1B85E-D05E-4E6A-8A07-D3FB980B8E77}"/>
                </a:ext>
              </a:extLst>
            </p:cNvPr>
            <p:cNvSpPr txBox="1"/>
            <p:nvPr/>
          </p:nvSpPr>
          <p:spPr>
            <a:xfrm>
              <a:off x="7107861" y="5788258"/>
              <a:ext cx="327334" cy="400110"/>
            </a:xfrm>
            <a:prstGeom prst="rect">
              <a:avLst/>
            </a:prstGeom>
            <a:noFill/>
          </p:spPr>
          <p:txBody>
            <a:bodyPr wrap="none" rtlCol="0">
              <a:spAutoFit/>
            </a:bodyPr>
            <a:lstStyle/>
            <a:p>
              <a:pPr algn="l"/>
              <a:r>
                <a:rPr lang="en-US" sz="2000" dirty="0"/>
                <a:t>1</a:t>
              </a:r>
            </a:p>
          </p:txBody>
        </p:sp>
        <p:sp>
          <p:nvSpPr>
            <p:cNvPr id="13" name="TextBox 12">
              <a:extLst>
                <a:ext uri="{FF2B5EF4-FFF2-40B4-BE49-F238E27FC236}">
                  <a16:creationId xmlns:a16="http://schemas.microsoft.com/office/drawing/2014/main" id="{A32CC183-2304-4EB9-ADA4-F9B3EB877909}"/>
                </a:ext>
              </a:extLst>
            </p:cNvPr>
            <p:cNvSpPr txBox="1"/>
            <p:nvPr/>
          </p:nvSpPr>
          <p:spPr>
            <a:xfrm>
              <a:off x="8361443" y="5788258"/>
              <a:ext cx="327334" cy="400110"/>
            </a:xfrm>
            <a:prstGeom prst="rect">
              <a:avLst/>
            </a:prstGeom>
            <a:noFill/>
          </p:spPr>
          <p:txBody>
            <a:bodyPr wrap="none" rtlCol="0">
              <a:spAutoFit/>
            </a:bodyPr>
            <a:lstStyle/>
            <a:p>
              <a:pPr algn="l"/>
              <a:r>
                <a:rPr lang="en-US" sz="2000" dirty="0"/>
                <a:t>2</a:t>
              </a:r>
            </a:p>
          </p:txBody>
        </p:sp>
        <p:sp>
          <p:nvSpPr>
            <p:cNvPr id="14" name="Oval 13">
              <a:extLst>
                <a:ext uri="{FF2B5EF4-FFF2-40B4-BE49-F238E27FC236}">
                  <a16:creationId xmlns:a16="http://schemas.microsoft.com/office/drawing/2014/main" id="{6E2EE424-A390-4F43-B640-DEFF55F3A0B8}"/>
                </a:ext>
              </a:extLst>
            </p:cNvPr>
            <p:cNvSpPr/>
            <p:nvPr/>
          </p:nvSpPr>
          <p:spPr>
            <a:xfrm>
              <a:off x="5971054" y="5627446"/>
              <a:ext cx="101600" cy="101600"/>
            </a:xfrm>
            <a:prstGeom prst="ellipse">
              <a:avLst/>
            </a:prstGeom>
            <a:solidFill>
              <a:srgbClr val="FF00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44DC3ED4-849D-4EF1-8218-9496537FDE9A}"/>
                </a:ext>
              </a:extLst>
            </p:cNvPr>
            <p:cNvSpPr/>
            <p:nvPr/>
          </p:nvSpPr>
          <p:spPr>
            <a:xfrm>
              <a:off x="8474310" y="5627446"/>
              <a:ext cx="101600" cy="101600"/>
            </a:xfrm>
            <a:prstGeom prst="ellipse">
              <a:avLst/>
            </a:prstGeom>
            <a:solidFill>
              <a:srgbClr val="FF00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B63DEDD7-7E4B-4D25-BCB8-CEF3C3E35433}"/>
                </a:ext>
              </a:extLst>
            </p:cNvPr>
            <p:cNvSpPr/>
            <p:nvPr/>
          </p:nvSpPr>
          <p:spPr>
            <a:xfrm>
              <a:off x="7222682" y="4294920"/>
              <a:ext cx="101600" cy="101600"/>
            </a:xfrm>
            <a:prstGeom prst="ellipse">
              <a:avLst/>
            </a:prstGeom>
            <a:solidFill>
              <a:srgbClr val="FF00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7" name="Straight Connector 16">
              <a:extLst>
                <a:ext uri="{FF2B5EF4-FFF2-40B4-BE49-F238E27FC236}">
                  <a16:creationId xmlns:a16="http://schemas.microsoft.com/office/drawing/2014/main" id="{C7048C4E-56B9-49DB-860B-A4F99C3A2FD1}"/>
                </a:ext>
              </a:extLst>
            </p:cNvPr>
            <p:cNvCxnSpPr/>
            <p:nvPr/>
          </p:nvCxnSpPr>
          <p:spPr>
            <a:xfrm>
              <a:off x="6017947" y="5222998"/>
              <a:ext cx="282135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CC6B5A8-3EA6-41A0-A391-6AFB4BE10684}"/>
                </a:ext>
              </a:extLst>
            </p:cNvPr>
            <p:cNvSpPr txBox="1"/>
            <p:nvPr/>
          </p:nvSpPr>
          <p:spPr>
            <a:xfrm>
              <a:off x="5673968" y="3429000"/>
              <a:ext cx="312906" cy="400110"/>
            </a:xfrm>
            <a:prstGeom prst="rect">
              <a:avLst/>
            </a:prstGeom>
            <a:noFill/>
          </p:spPr>
          <p:txBody>
            <a:bodyPr wrap="none" rtlCol="0">
              <a:spAutoFit/>
            </a:bodyPr>
            <a:lstStyle/>
            <a:p>
              <a:pPr algn="l"/>
              <a:r>
                <a:rPr lang="en-US" sz="2000" dirty="0"/>
                <a:t>y</a:t>
              </a:r>
            </a:p>
          </p:txBody>
        </p:sp>
        <p:sp>
          <p:nvSpPr>
            <p:cNvPr id="19" name="TextBox 18">
              <a:extLst>
                <a:ext uri="{FF2B5EF4-FFF2-40B4-BE49-F238E27FC236}">
                  <a16:creationId xmlns:a16="http://schemas.microsoft.com/office/drawing/2014/main" id="{F8259110-A638-4A0F-A9DE-F118C59A9C95}"/>
                </a:ext>
              </a:extLst>
            </p:cNvPr>
            <p:cNvSpPr txBox="1"/>
            <p:nvPr/>
          </p:nvSpPr>
          <p:spPr>
            <a:xfrm>
              <a:off x="8772351" y="5640357"/>
              <a:ext cx="312906" cy="400110"/>
            </a:xfrm>
            <a:prstGeom prst="rect">
              <a:avLst/>
            </a:prstGeom>
            <a:noFill/>
          </p:spPr>
          <p:txBody>
            <a:bodyPr wrap="none" rtlCol="0">
              <a:spAutoFit/>
            </a:bodyPr>
            <a:lstStyle/>
            <a:p>
              <a:pPr algn="l"/>
              <a:r>
                <a:rPr lang="en-US" sz="2000" dirty="0"/>
                <a:t>x</a:t>
              </a:r>
            </a:p>
          </p:txBody>
        </p:sp>
        <p:cxnSp>
          <p:nvCxnSpPr>
            <p:cNvPr id="26" name="Straight Connector 25">
              <a:extLst>
                <a:ext uri="{FF2B5EF4-FFF2-40B4-BE49-F238E27FC236}">
                  <a16:creationId xmlns:a16="http://schemas.microsoft.com/office/drawing/2014/main" id="{3F4ED02B-E3EF-464A-A4C1-028EC8A9534C}"/>
                </a:ext>
              </a:extLst>
            </p:cNvPr>
            <p:cNvCxnSpPr/>
            <p:nvPr/>
          </p:nvCxnSpPr>
          <p:spPr>
            <a:xfrm>
              <a:off x="6024518" y="5031522"/>
              <a:ext cx="2821354" cy="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E257F6B-EC7E-48B2-A4A8-4B8CB633E89A}"/>
                </a:ext>
              </a:extLst>
            </p:cNvPr>
            <p:cNvCxnSpPr/>
            <p:nvPr/>
          </p:nvCxnSpPr>
          <p:spPr>
            <a:xfrm>
              <a:off x="6010132" y="5684103"/>
              <a:ext cx="2821354" cy="0"/>
            </a:xfrm>
            <a:prstGeom prst="line">
              <a:avLst/>
            </a:prstGeom>
            <a:ln w="2857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1E64D6CB-8E02-1C0E-510C-562ED8884421}"/>
              </a:ext>
            </a:extLst>
          </p:cNvPr>
          <p:cNvGrpSpPr/>
          <p:nvPr/>
        </p:nvGrpSpPr>
        <p:grpSpPr>
          <a:xfrm>
            <a:off x="7392819" y="3867610"/>
            <a:ext cx="1692438" cy="923330"/>
            <a:chOff x="6489992" y="1761505"/>
            <a:chExt cx="1692438" cy="923330"/>
          </a:xfrm>
        </p:grpSpPr>
        <p:cxnSp>
          <p:nvCxnSpPr>
            <p:cNvPr id="20" name="Straight Connector 19">
              <a:extLst>
                <a:ext uri="{FF2B5EF4-FFF2-40B4-BE49-F238E27FC236}">
                  <a16:creationId xmlns:a16="http://schemas.microsoft.com/office/drawing/2014/main" id="{F0772BC8-A014-6F51-0FB6-B01A80C946C0}"/>
                </a:ext>
              </a:extLst>
            </p:cNvPr>
            <p:cNvCxnSpPr>
              <a:cxnSpLocks/>
            </p:cNvCxnSpPr>
            <p:nvPr/>
          </p:nvCxnSpPr>
          <p:spPr>
            <a:xfrm>
              <a:off x="6571757" y="1948794"/>
              <a:ext cx="18288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2035E0E-E133-17F4-948C-6BFB3882059B}"/>
                </a:ext>
              </a:extLst>
            </p:cNvPr>
            <p:cNvCxnSpPr>
              <a:cxnSpLocks/>
            </p:cNvCxnSpPr>
            <p:nvPr/>
          </p:nvCxnSpPr>
          <p:spPr>
            <a:xfrm>
              <a:off x="6571757" y="2231260"/>
              <a:ext cx="182880" cy="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D937162-557D-3FF6-0A0A-68714C2968C5}"/>
                </a:ext>
              </a:extLst>
            </p:cNvPr>
            <p:cNvCxnSpPr>
              <a:cxnSpLocks/>
            </p:cNvCxnSpPr>
            <p:nvPr/>
          </p:nvCxnSpPr>
          <p:spPr>
            <a:xfrm>
              <a:off x="6571757" y="2513726"/>
              <a:ext cx="182880" cy="0"/>
            </a:xfrm>
            <a:prstGeom prst="line">
              <a:avLst/>
            </a:prstGeom>
            <a:ln w="2857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ABB23CE-2567-A880-79A6-C4CF84E9AC6A}"/>
                </a:ext>
              </a:extLst>
            </p:cNvPr>
            <p:cNvSpPr txBox="1"/>
            <p:nvPr/>
          </p:nvSpPr>
          <p:spPr>
            <a:xfrm>
              <a:off x="6754860" y="1761505"/>
              <a:ext cx="1427570" cy="923330"/>
            </a:xfrm>
            <a:prstGeom prst="rect">
              <a:avLst/>
            </a:prstGeom>
            <a:noFill/>
          </p:spPr>
          <p:txBody>
            <a:bodyPr wrap="none" rtlCol="0">
              <a:spAutoFit/>
            </a:bodyPr>
            <a:lstStyle/>
            <a:p>
              <a:r>
                <a:rPr lang="en-US" dirty="0"/>
                <a:t>RMS fit</a:t>
              </a:r>
            </a:p>
            <a:p>
              <a:r>
                <a:rPr lang="en-US" dirty="0"/>
                <a:t>Max. error fit</a:t>
              </a:r>
            </a:p>
            <a:p>
              <a:r>
                <a:rPr lang="en-US" dirty="0"/>
                <a:t>Ave. error fit</a:t>
              </a:r>
            </a:p>
          </p:txBody>
        </p:sp>
        <p:sp>
          <p:nvSpPr>
            <p:cNvPr id="24" name="Rectangle 23">
              <a:extLst>
                <a:ext uri="{FF2B5EF4-FFF2-40B4-BE49-F238E27FC236}">
                  <a16:creationId xmlns:a16="http://schemas.microsoft.com/office/drawing/2014/main" id="{415DB698-333C-EAF7-144D-C2448521CEF2}"/>
                </a:ext>
              </a:extLst>
            </p:cNvPr>
            <p:cNvSpPr/>
            <p:nvPr/>
          </p:nvSpPr>
          <p:spPr>
            <a:xfrm>
              <a:off x="6489992" y="1761505"/>
              <a:ext cx="1692438" cy="9233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4C0C19F-6E39-573C-2FC1-0E3B2611F701}"/>
                  </a:ext>
                </a:extLst>
              </p:cNvPr>
              <p:cNvSpPr txBox="1"/>
              <p:nvPr/>
            </p:nvSpPr>
            <p:spPr>
              <a:xfrm>
                <a:off x="1021380" y="1719798"/>
                <a:ext cx="6573146" cy="793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𝑎𝑣</m:t>
                          </m:r>
                        </m:sub>
                      </m:sSub>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3</m:t>
                          </m:r>
                        </m:den>
                      </m:f>
                      <m:d>
                        <m:dPr>
                          <m:ctrlPr>
                            <a:rPr lang="en-US" sz="2400" i="1">
                              <a:latin typeface="Cambria Math" panose="02040503050406030204" pitchFamily="18" charset="0"/>
                            </a:rPr>
                          </m:ctrlPr>
                        </m:d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0</m:t>
                              </m:r>
                              <m:r>
                                <a:rPr lang="ko-KR" alt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1</m:t>
                                  </m:r>
                                </m:sub>
                              </m:sSub>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1</m:t>
                              </m:r>
                              <m:r>
                                <a:rPr lang="ko-KR" alt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1</m:t>
                                  </m:r>
                                </m:sub>
                              </m:sSub>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0</m:t>
                              </m:r>
                              <m:r>
                                <a:rPr lang="ko-KR" alt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1</m:t>
                                  </m:r>
                                </m:sub>
                              </m:sSub>
                            </m:e>
                          </m:d>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1</m:t>
                              </m:r>
                            </m:sub>
                          </m:sSub>
                        </m:num>
                        <m:den>
                          <m:r>
                            <a:rPr lang="en-US" sz="2400" i="1">
                              <a:latin typeface="Cambria Math" panose="02040503050406030204" pitchFamily="18" charset="0"/>
                            </a:rPr>
                            <m:t>3</m:t>
                          </m:r>
                        </m:den>
                      </m:f>
                    </m:oMath>
                  </m:oMathPara>
                </a14:m>
                <a:endParaRPr lang="en-US" sz="3200" dirty="0"/>
              </a:p>
            </p:txBody>
          </p:sp>
        </mc:Choice>
        <mc:Fallback xmlns="">
          <p:sp>
            <p:nvSpPr>
              <p:cNvPr id="25" name="TextBox 24">
                <a:extLst>
                  <a:ext uri="{FF2B5EF4-FFF2-40B4-BE49-F238E27FC236}">
                    <a16:creationId xmlns:a16="http://schemas.microsoft.com/office/drawing/2014/main" id="{A4C0C19F-6E39-573C-2FC1-0E3B2611F701}"/>
                  </a:ext>
                </a:extLst>
              </p:cNvPr>
              <p:cNvSpPr txBox="1">
                <a:spLocks noRot="1" noChangeAspect="1" noMove="1" noResize="1" noEditPoints="1" noAdjustHandles="1" noChangeArrowheads="1" noChangeShapeType="1" noTextEdit="1"/>
              </p:cNvSpPr>
              <p:nvPr/>
            </p:nvSpPr>
            <p:spPr>
              <a:xfrm>
                <a:off x="1021380" y="1719798"/>
                <a:ext cx="6573146" cy="79355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A4FE6E2-413F-CFC8-1366-863A66714BA2}"/>
                  </a:ext>
                </a:extLst>
              </p:cNvPr>
              <p:cNvSpPr txBox="1"/>
              <p:nvPr/>
            </p:nvSpPr>
            <p:spPr>
              <a:xfrm>
                <a:off x="1139606" y="3064427"/>
                <a:ext cx="620920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𝑚𝑎𝑥</m:t>
                          </m:r>
                        </m:sub>
                      </m:sSub>
                      <m:r>
                        <a:rPr lang="en-US" sz="2400" i="1">
                          <a:latin typeface="Cambria Math" panose="02040503050406030204" pitchFamily="18" charset="0"/>
                        </a:rPr>
                        <m:t>=</m:t>
                      </m:r>
                      <m:r>
                        <a:rPr lang="en-US" sz="2400" i="1">
                          <a:latin typeface="Cambria Math" panose="02040503050406030204" pitchFamily="18" charset="0"/>
                        </a:rPr>
                        <m:t>𝑚𝑎𝑥</m:t>
                      </m:r>
                      <m:d>
                        <m:dPr>
                          <m:ctrlPr>
                            <a:rPr lang="en-US" sz="2400" i="1">
                              <a:latin typeface="Cambria Math" panose="02040503050406030204" pitchFamily="18" charset="0"/>
                            </a:rPr>
                          </m:ctrlPr>
                        </m:d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0</m:t>
                              </m:r>
                              <m:r>
                                <a:rPr lang="ko-KR" alt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1</m:t>
                                  </m:r>
                                </m:sub>
                              </m:sSub>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1</m:t>
                              </m:r>
                              <m:r>
                                <a:rPr lang="ko-KR" alt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1</m:t>
                                  </m:r>
                                </m:sub>
                              </m:sSub>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0</m:t>
                              </m:r>
                              <m:r>
                                <a:rPr lang="ko-KR" alt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1</m:t>
                                  </m:r>
                                </m:sub>
                              </m:sSub>
                            </m:e>
                          </m:d>
                        </m:e>
                      </m:d>
                      <m:r>
                        <a:rPr lang="en-US" sz="2400" i="1">
                          <a:latin typeface="Cambria Math" panose="02040503050406030204" pitchFamily="18" charset="0"/>
                        </a:rPr>
                        <m:t>=0.5</m:t>
                      </m:r>
                    </m:oMath>
                  </m:oMathPara>
                </a14:m>
                <a:endParaRPr lang="en-US" sz="3200" dirty="0"/>
              </a:p>
            </p:txBody>
          </p:sp>
        </mc:Choice>
        <mc:Fallback xmlns="">
          <p:sp>
            <p:nvSpPr>
              <p:cNvPr id="29" name="TextBox 28">
                <a:extLst>
                  <a:ext uri="{FF2B5EF4-FFF2-40B4-BE49-F238E27FC236}">
                    <a16:creationId xmlns:a16="http://schemas.microsoft.com/office/drawing/2014/main" id="{0A4FE6E2-413F-CFC8-1366-863A66714BA2}"/>
                  </a:ext>
                </a:extLst>
              </p:cNvPr>
              <p:cNvSpPr txBox="1">
                <a:spLocks noRot="1" noChangeAspect="1" noMove="1" noResize="1" noEditPoints="1" noAdjustHandles="1" noChangeArrowheads="1" noChangeShapeType="1" noTextEdit="1"/>
              </p:cNvSpPr>
              <p:nvPr/>
            </p:nvSpPr>
            <p:spPr>
              <a:xfrm>
                <a:off x="1139606" y="3064427"/>
                <a:ext cx="6209200" cy="461665"/>
              </a:xfrm>
              <a:prstGeom prst="rect">
                <a:avLst/>
              </a:prstGeom>
              <a:blipFill>
                <a:blip r:embed="rId6"/>
                <a:stretch>
                  <a:fillRect b="-1333"/>
                </a:stretch>
              </a:blipFill>
            </p:spPr>
            <p:txBody>
              <a:bodyPr/>
              <a:lstStyle/>
              <a:p>
                <a:r>
                  <a:rPr lang="en-US">
                    <a:noFill/>
                  </a:rPr>
                  <a:t> </a:t>
                </a:r>
              </a:p>
            </p:txBody>
          </p:sp>
        </mc:Fallback>
      </mc:AlternateContent>
    </p:spTree>
    <p:extLst>
      <p:ext uri="{BB962C8B-B14F-4D97-AF65-F5344CB8AC3E}">
        <p14:creationId xmlns:p14="http://schemas.microsoft.com/office/powerpoint/2010/main" val="122851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lstStyle/>
              <a:p>
                <a:r>
                  <a:rPr lang="en-US" dirty="0"/>
                  <a:t>Fitting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smtClean="0">
                        <a:latin typeface="Cambria Math" panose="02040503050406030204" pitchFamily="18" charset="0"/>
                      </a:rPr>
                      <m:t>𝑥</m:t>
                    </m:r>
                  </m:oMath>
                </a14:m>
                <a:r>
                  <a:rPr lang="en-US" dirty="0"/>
                  <a:t> with noisy data</a:t>
                </a:r>
              </a:p>
              <a:p>
                <a:r>
                  <a:rPr lang="en-US" dirty="0"/>
                  <a:t>Use 3 error metrics to fit</a:t>
                </a:r>
              </a:p>
              <a:p>
                <a:r>
                  <a:rPr lang="en-US" dirty="0"/>
                  <a:t>With dense data, difference </a:t>
                </a:r>
                <a:br>
                  <a:rPr lang="en-US" dirty="0"/>
                </a:br>
                <a:r>
                  <a:rPr lang="en-US" dirty="0"/>
                  <a:t>due to metrics is small</a:t>
                </a:r>
              </a:p>
              <a:p>
                <a:endParaRPr lang="en-US" dirty="0"/>
              </a:p>
              <a:p>
                <a:r>
                  <a:rPr lang="en-US" dirty="0"/>
                  <a:t>Max error: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dirty="0"/>
              <a:t>Ex) Curve fit cont.</a:t>
            </a:r>
          </a:p>
        </p:txBody>
      </p:sp>
      <p:graphicFrame>
        <p:nvGraphicFramePr>
          <p:cNvPr id="8" name="Table 7"/>
          <p:cNvGraphicFramePr>
            <a:graphicFrameLocks noGrp="1"/>
          </p:cNvGraphicFramePr>
          <p:nvPr/>
        </p:nvGraphicFramePr>
        <p:xfrm>
          <a:off x="54077" y="4700789"/>
          <a:ext cx="5500260" cy="1483360"/>
        </p:xfrm>
        <a:graphic>
          <a:graphicData uri="http://schemas.openxmlformats.org/drawingml/2006/table">
            <a:tbl>
              <a:tblPr firstRow="1" bandRow="1">
                <a:tableStyleId>{5C22544A-7EE6-4342-B048-85BDC9FD1C3A}</a:tableStyleId>
              </a:tblPr>
              <a:tblGrid>
                <a:gridCol w="1375065">
                  <a:extLst>
                    <a:ext uri="{9D8B030D-6E8A-4147-A177-3AD203B41FA5}">
                      <a16:colId xmlns:a16="http://schemas.microsoft.com/office/drawing/2014/main" val="20000"/>
                    </a:ext>
                  </a:extLst>
                </a:gridCol>
                <a:gridCol w="1375065">
                  <a:extLst>
                    <a:ext uri="{9D8B030D-6E8A-4147-A177-3AD203B41FA5}">
                      <a16:colId xmlns:a16="http://schemas.microsoft.com/office/drawing/2014/main" val="20001"/>
                    </a:ext>
                  </a:extLst>
                </a:gridCol>
                <a:gridCol w="1375065">
                  <a:extLst>
                    <a:ext uri="{9D8B030D-6E8A-4147-A177-3AD203B41FA5}">
                      <a16:colId xmlns:a16="http://schemas.microsoft.com/office/drawing/2014/main" val="20002"/>
                    </a:ext>
                  </a:extLst>
                </a:gridCol>
                <a:gridCol w="1375065">
                  <a:extLst>
                    <a:ext uri="{9D8B030D-6E8A-4147-A177-3AD203B41FA5}">
                      <a16:colId xmlns:a16="http://schemas.microsoft.com/office/drawing/2014/main" val="20003"/>
                    </a:ext>
                  </a:extLst>
                </a:gridCol>
              </a:tblGrid>
              <a:tr h="370840">
                <a:tc>
                  <a:txBody>
                    <a:bodyPr/>
                    <a:lstStyle/>
                    <a:p>
                      <a:pPr algn="ctr"/>
                      <a:endParaRPr lang="en-US" dirty="0"/>
                    </a:p>
                  </a:txBody>
                  <a:tcPr anchor="ctr"/>
                </a:tc>
                <a:tc>
                  <a:txBody>
                    <a:bodyPr/>
                    <a:lstStyle/>
                    <a:p>
                      <a:pPr algn="ctr"/>
                      <a:r>
                        <a:rPr lang="en-US" dirty="0"/>
                        <a:t>RMS fit</a:t>
                      </a:r>
                    </a:p>
                  </a:txBody>
                  <a:tcPr anchor="ctr"/>
                </a:tc>
                <a:tc>
                  <a:txBody>
                    <a:bodyPr/>
                    <a:lstStyle/>
                    <a:p>
                      <a:pPr algn="ctr"/>
                      <a:r>
                        <a:rPr lang="en-US" dirty="0"/>
                        <a:t>Av. Err. fit</a:t>
                      </a:r>
                    </a:p>
                  </a:txBody>
                  <a:tcPr anchor="ctr"/>
                </a:tc>
                <a:tc>
                  <a:txBody>
                    <a:bodyPr/>
                    <a:lstStyle/>
                    <a:p>
                      <a:pPr algn="ctr"/>
                      <a:r>
                        <a:rPr lang="en-US" dirty="0"/>
                        <a:t>Max</a:t>
                      </a:r>
                      <a:r>
                        <a:rPr lang="en-US" baseline="0" dirty="0"/>
                        <a:t> err. fit </a:t>
                      </a:r>
                      <a:endParaRPr lang="en-US" dirty="0"/>
                    </a:p>
                  </a:txBody>
                  <a:tcPr anchor="ctr"/>
                </a:tc>
                <a:extLst>
                  <a:ext uri="{0D108BD9-81ED-4DB2-BD59-A6C34878D82A}">
                    <a16:rowId xmlns:a16="http://schemas.microsoft.com/office/drawing/2014/main" val="10000"/>
                  </a:ext>
                </a:extLst>
              </a:tr>
              <a:tr h="370840">
                <a:tc>
                  <a:txBody>
                    <a:bodyPr/>
                    <a:lstStyle/>
                    <a:p>
                      <a:pPr algn="ctr"/>
                      <a:r>
                        <a:rPr lang="en-US" dirty="0"/>
                        <a:t>RMS error</a:t>
                      </a:r>
                    </a:p>
                  </a:txBody>
                  <a:tcPr anchor="ctr"/>
                </a:tc>
                <a:tc>
                  <a:txBody>
                    <a:bodyPr/>
                    <a:lstStyle/>
                    <a:p>
                      <a:pPr algn="ctr"/>
                      <a:r>
                        <a:rPr lang="en-US" dirty="0"/>
                        <a:t>1.278</a:t>
                      </a:r>
                    </a:p>
                  </a:txBody>
                  <a:tcPr anchor="ctr"/>
                </a:tc>
                <a:tc>
                  <a:txBody>
                    <a:bodyPr/>
                    <a:lstStyle/>
                    <a:p>
                      <a:pPr algn="ctr"/>
                      <a:r>
                        <a:rPr lang="en-US" dirty="0"/>
                        <a:t>1.283</a:t>
                      </a:r>
                    </a:p>
                  </a:txBody>
                  <a:tcPr anchor="ctr"/>
                </a:tc>
                <a:tc>
                  <a:txBody>
                    <a:bodyPr/>
                    <a:lstStyle/>
                    <a:p>
                      <a:pPr algn="ctr"/>
                      <a:r>
                        <a:rPr lang="en-US" dirty="0"/>
                        <a:t>1.536</a:t>
                      </a:r>
                    </a:p>
                  </a:txBody>
                  <a:tcPr anchor="ctr"/>
                </a:tc>
                <a:extLst>
                  <a:ext uri="{0D108BD9-81ED-4DB2-BD59-A6C34878D82A}">
                    <a16:rowId xmlns:a16="http://schemas.microsoft.com/office/drawing/2014/main" val="10001"/>
                  </a:ext>
                </a:extLst>
              </a:tr>
              <a:tr h="370840">
                <a:tc>
                  <a:txBody>
                    <a:bodyPr/>
                    <a:lstStyle/>
                    <a:p>
                      <a:pPr algn="ctr"/>
                      <a:r>
                        <a:rPr lang="en-US" dirty="0"/>
                        <a:t>Av</a:t>
                      </a:r>
                      <a:r>
                        <a:rPr lang="en-US" baseline="0" dirty="0"/>
                        <a:t>. error</a:t>
                      </a:r>
                      <a:endParaRPr lang="en-US" dirty="0"/>
                    </a:p>
                  </a:txBody>
                  <a:tcPr anchor="ctr"/>
                </a:tc>
                <a:tc>
                  <a:txBody>
                    <a:bodyPr/>
                    <a:lstStyle/>
                    <a:p>
                      <a:pPr algn="ctr"/>
                      <a:r>
                        <a:rPr lang="en-US" dirty="0"/>
                        <a:t>0.958</a:t>
                      </a:r>
                    </a:p>
                  </a:txBody>
                  <a:tcPr anchor="ctr"/>
                </a:tc>
                <a:tc>
                  <a:txBody>
                    <a:bodyPr/>
                    <a:lstStyle/>
                    <a:p>
                      <a:pPr algn="ctr"/>
                      <a:r>
                        <a:rPr lang="en-US" dirty="0"/>
                        <a:t>0.951</a:t>
                      </a:r>
                    </a:p>
                  </a:txBody>
                  <a:tcPr anchor="ctr"/>
                </a:tc>
                <a:tc>
                  <a:txBody>
                    <a:bodyPr/>
                    <a:lstStyle/>
                    <a:p>
                      <a:pPr algn="ctr"/>
                      <a:r>
                        <a:rPr lang="en-US" dirty="0"/>
                        <a:t>1.234</a:t>
                      </a:r>
                    </a:p>
                  </a:txBody>
                  <a:tcPr anchor="ctr"/>
                </a:tc>
                <a:extLst>
                  <a:ext uri="{0D108BD9-81ED-4DB2-BD59-A6C34878D82A}">
                    <a16:rowId xmlns:a16="http://schemas.microsoft.com/office/drawing/2014/main" val="10002"/>
                  </a:ext>
                </a:extLst>
              </a:tr>
              <a:tr h="370840">
                <a:tc>
                  <a:txBody>
                    <a:bodyPr/>
                    <a:lstStyle/>
                    <a:p>
                      <a:pPr algn="ctr"/>
                      <a:r>
                        <a:rPr lang="en-US" dirty="0"/>
                        <a:t>Max</a:t>
                      </a:r>
                      <a:r>
                        <a:rPr lang="en-US" baseline="0" dirty="0"/>
                        <a:t> error</a:t>
                      </a:r>
                      <a:endParaRPr lang="en-US" dirty="0"/>
                    </a:p>
                  </a:txBody>
                  <a:tcPr anchor="ctr"/>
                </a:tc>
                <a:tc>
                  <a:txBody>
                    <a:bodyPr/>
                    <a:lstStyle/>
                    <a:p>
                      <a:pPr algn="ctr"/>
                      <a:r>
                        <a:rPr lang="en-US" dirty="0"/>
                        <a:t>3.007</a:t>
                      </a:r>
                    </a:p>
                  </a:txBody>
                  <a:tcPr anchor="ctr"/>
                </a:tc>
                <a:tc>
                  <a:txBody>
                    <a:bodyPr/>
                    <a:lstStyle/>
                    <a:p>
                      <a:pPr algn="ctr"/>
                      <a:r>
                        <a:rPr lang="en-US" dirty="0"/>
                        <a:t>2.987</a:t>
                      </a:r>
                    </a:p>
                  </a:txBody>
                  <a:tcPr anchor="ctr"/>
                </a:tc>
                <a:tc>
                  <a:txBody>
                    <a:bodyPr/>
                    <a:lstStyle/>
                    <a:p>
                      <a:pPr algn="ctr"/>
                      <a:r>
                        <a:rPr lang="en-US" dirty="0"/>
                        <a:t>2.934</a:t>
                      </a:r>
                    </a:p>
                  </a:txBody>
                  <a:tcPr anchor="ctr"/>
                </a:tc>
                <a:extLst>
                  <a:ext uri="{0D108BD9-81ED-4DB2-BD59-A6C34878D82A}">
                    <a16:rowId xmlns:a16="http://schemas.microsoft.com/office/drawing/2014/main" val="10003"/>
                  </a:ext>
                </a:extLst>
              </a:tr>
            </a:tbl>
          </a:graphicData>
        </a:graphic>
      </p:graphicFrame>
      <p:grpSp>
        <p:nvGrpSpPr>
          <p:cNvPr id="4" name="Group 4">
            <a:extLst>
              <a:ext uri="{FF2B5EF4-FFF2-40B4-BE49-F238E27FC236}">
                <a16:creationId xmlns:a16="http://schemas.microsoft.com/office/drawing/2014/main" id="{DD71F68C-5EEF-4BB0-95E4-74741A12D22C}"/>
              </a:ext>
            </a:extLst>
          </p:cNvPr>
          <p:cNvGrpSpPr>
            <a:grpSpLocks noChangeAspect="1"/>
          </p:cNvGrpSpPr>
          <p:nvPr/>
        </p:nvGrpSpPr>
        <p:grpSpPr bwMode="auto">
          <a:xfrm>
            <a:off x="5056473" y="617146"/>
            <a:ext cx="4048125" cy="3244850"/>
            <a:chOff x="2993" y="747"/>
            <a:chExt cx="2550" cy="2044"/>
          </a:xfrm>
        </p:grpSpPr>
        <p:sp>
          <p:nvSpPr>
            <p:cNvPr id="7" name="Rectangle 6">
              <a:extLst>
                <a:ext uri="{FF2B5EF4-FFF2-40B4-BE49-F238E27FC236}">
                  <a16:creationId xmlns:a16="http://schemas.microsoft.com/office/drawing/2014/main" id="{9B0D34CD-558D-4C9B-A7AD-2A27471DCBFB}"/>
                </a:ext>
              </a:extLst>
            </p:cNvPr>
            <p:cNvSpPr>
              <a:spLocks noChangeArrowheads="1"/>
            </p:cNvSpPr>
            <p:nvPr/>
          </p:nvSpPr>
          <p:spPr bwMode="auto">
            <a:xfrm>
              <a:off x="3130" y="810"/>
              <a:ext cx="2344" cy="1848"/>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9" name="Line 7">
              <a:extLst>
                <a:ext uri="{FF2B5EF4-FFF2-40B4-BE49-F238E27FC236}">
                  <a16:creationId xmlns:a16="http://schemas.microsoft.com/office/drawing/2014/main" id="{5A30D0A5-C8C2-4DB2-815B-28AD23817936}"/>
                </a:ext>
              </a:extLst>
            </p:cNvPr>
            <p:cNvSpPr>
              <a:spLocks noChangeShapeType="1"/>
            </p:cNvSpPr>
            <p:nvPr/>
          </p:nvSpPr>
          <p:spPr bwMode="auto">
            <a:xfrm>
              <a:off x="3130" y="810"/>
              <a:ext cx="2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0" name="Line 8">
              <a:extLst>
                <a:ext uri="{FF2B5EF4-FFF2-40B4-BE49-F238E27FC236}">
                  <a16:creationId xmlns:a16="http://schemas.microsoft.com/office/drawing/2014/main" id="{91425B7E-C532-479A-A587-AE8D81E5A985}"/>
                </a:ext>
              </a:extLst>
            </p:cNvPr>
            <p:cNvSpPr>
              <a:spLocks noChangeShapeType="1"/>
            </p:cNvSpPr>
            <p:nvPr/>
          </p:nvSpPr>
          <p:spPr bwMode="auto">
            <a:xfrm>
              <a:off x="3130" y="2658"/>
              <a:ext cx="2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 name="Line 9">
              <a:extLst>
                <a:ext uri="{FF2B5EF4-FFF2-40B4-BE49-F238E27FC236}">
                  <a16:creationId xmlns:a16="http://schemas.microsoft.com/office/drawing/2014/main" id="{37532892-06BF-499F-85AC-D8727C92C998}"/>
                </a:ext>
              </a:extLst>
            </p:cNvPr>
            <p:cNvSpPr>
              <a:spLocks noChangeShapeType="1"/>
            </p:cNvSpPr>
            <p:nvPr/>
          </p:nvSpPr>
          <p:spPr bwMode="auto">
            <a:xfrm flipV="1">
              <a:off x="5474" y="810"/>
              <a:ext cx="0" cy="18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2" name="Line 10">
              <a:extLst>
                <a:ext uri="{FF2B5EF4-FFF2-40B4-BE49-F238E27FC236}">
                  <a16:creationId xmlns:a16="http://schemas.microsoft.com/office/drawing/2014/main" id="{A566A443-0ABD-49F8-A7C9-0914817DF6EC}"/>
                </a:ext>
              </a:extLst>
            </p:cNvPr>
            <p:cNvSpPr>
              <a:spLocks noChangeShapeType="1"/>
            </p:cNvSpPr>
            <p:nvPr/>
          </p:nvSpPr>
          <p:spPr bwMode="auto">
            <a:xfrm flipV="1">
              <a:off x="3130" y="810"/>
              <a:ext cx="0" cy="18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3" name="Line 11">
              <a:extLst>
                <a:ext uri="{FF2B5EF4-FFF2-40B4-BE49-F238E27FC236}">
                  <a16:creationId xmlns:a16="http://schemas.microsoft.com/office/drawing/2014/main" id="{C1E7CC21-3635-423B-87AB-DED838450146}"/>
                </a:ext>
              </a:extLst>
            </p:cNvPr>
            <p:cNvSpPr>
              <a:spLocks noChangeShapeType="1"/>
            </p:cNvSpPr>
            <p:nvPr/>
          </p:nvSpPr>
          <p:spPr bwMode="auto">
            <a:xfrm>
              <a:off x="3130" y="2658"/>
              <a:ext cx="2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4" name="Line 12">
              <a:extLst>
                <a:ext uri="{FF2B5EF4-FFF2-40B4-BE49-F238E27FC236}">
                  <a16:creationId xmlns:a16="http://schemas.microsoft.com/office/drawing/2014/main" id="{7A029FAA-7581-406D-8156-635DF6DFB05B}"/>
                </a:ext>
              </a:extLst>
            </p:cNvPr>
            <p:cNvSpPr>
              <a:spLocks noChangeShapeType="1"/>
            </p:cNvSpPr>
            <p:nvPr/>
          </p:nvSpPr>
          <p:spPr bwMode="auto">
            <a:xfrm flipV="1">
              <a:off x="3130" y="810"/>
              <a:ext cx="0" cy="18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5" name="Line 13">
              <a:extLst>
                <a:ext uri="{FF2B5EF4-FFF2-40B4-BE49-F238E27FC236}">
                  <a16:creationId xmlns:a16="http://schemas.microsoft.com/office/drawing/2014/main" id="{8A3CC40C-2CD9-4F23-AC4D-EACDD4ABD4CE}"/>
                </a:ext>
              </a:extLst>
            </p:cNvPr>
            <p:cNvSpPr>
              <a:spLocks noChangeShapeType="1"/>
            </p:cNvSpPr>
            <p:nvPr/>
          </p:nvSpPr>
          <p:spPr bwMode="auto">
            <a:xfrm flipV="1">
              <a:off x="3130" y="2631"/>
              <a:ext cx="0" cy="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6" name="Line 14">
              <a:extLst>
                <a:ext uri="{FF2B5EF4-FFF2-40B4-BE49-F238E27FC236}">
                  <a16:creationId xmlns:a16="http://schemas.microsoft.com/office/drawing/2014/main" id="{4C5726E7-CEEA-4CD3-BFBA-3442FFD92B89}"/>
                </a:ext>
              </a:extLst>
            </p:cNvPr>
            <p:cNvSpPr>
              <a:spLocks noChangeShapeType="1"/>
            </p:cNvSpPr>
            <p:nvPr/>
          </p:nvSpPr>
          <p:spPr bwMode="auto">
            <a:xfrm>
              <a:off x="3130" y="810"/>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7" name="Rectangle 15">
              <a:extLst>
                <a:ext uri="{FF2B5EF4-FFF2-40B4-BE49-F238E27FC236}">
                  <a16:creationId xmlns:a16="http://schemas.microsoft.com/office/drawing/2014/main" id="{92E4E8D9-0B45-4000-A7E7-F8E61B5BE741}"/>
                </a:ext>
              </a:extLst>
            </p:cNvPr>
            <p:cNvSpPr>
              <a:spLocks noChangeArrowheads="1"/>
            </p:cNvSpPr>
            <p:nvPr/>
          </p:nvSpPr>
          <p:spPr bwMode="auto">
            <a:xfrm>
              <a:off x="3114" y="2675"/>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8" name="Line 16">
              <a:extLst>
                <a:ext uri="{FF2B5EF4-FFF2-40B4-BE49-F238E27FC236}">
                  <a16:creationId xmlns:a16="http://schemas.microsoft.com/office/drawing/2014/main" id="{2B890394-2E88-464E-8903-58A11EBB9617}"/>
                </a:ext>
              </a:extLst>
            </p:cNvPr>
            <p:cNvSpPr>
              <a:spLocks noChangeShapeType="1"/>
            </p:cNvSpPr>
            <p:nvPr/>
          </p:nvSpPr>
          <p:spPr bwMode="auto">
            <a:xfrm flipV="1">
              <a:off x="3519" y="2631"/>
              <a:ext cx="0" cy="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9" name="Line 17">
              <a:extLst>
                <a:ext uri="{FF2B5EF4-FFF2-40B4-BE49-F238E27FC236}">
                  <a16:creationId xmlns:a16="http://schemas.microsoft.com/office/drawing/2014/main" id="{74C60D1B-0C18-4BBE-9861-17CD3D77F521}"/>
                </a:ext>
              </a:extLst>
            </p:cNvPr>
            <p:cNvSpPr>
              <a:spLocks noChangeShapeType="1"/>
            </p:cNvSpPr>
            <p:nvPr/>
          </p:nvSpPr>
          <p:spPr bwMode="auto">
            <a:xfrm>
              <a:off x="3519" y="810"/>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 name="Rectangle 18">
              <a:extLst>
                <a:ext uri="{FF2B5EF4-FFF2-40B4-BE49-F238E27FC236}">
                  <a16:creationId xmlns:a16="http://schemas.microsoft.com/office/drawing/2014/main" id="{24B14DE0-BFF4-404C-B3FE-55F99EF24BD3}"/>
                </a:ext>
              </a:extLst>
            </p:cNvPr>
            <p:cNvSpPr>
              <a:spLocks noChangeArrowheads="1"/>
            </p:cNvSpPr>
            <p:nvPr/>
          </p:nvSpPr>
          <p:spPr bwMode="auto">
            <a:xfrm>
              <a:off x="3503" y="2675"/>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1" name="Line 19">
              <a:extLst>
                <a:ext uri="{FF2B5EF4-FFF2-40B4-BE49-F238E27FC236}">
                  <a16:creationId xmlns:a16="http://schemas.microsoft.com/office/drawing/2014/main" id="{279B8C06-3DEB-40B5-A0E9-918D3BD03EFC}"/>
                </a:ext>
              </a:extLst>
            </p:cNvPr>
            <p:cNvSpPr>
              <a:spLocks noChangeShapeType="1"/>
            </p:cNvSpPr>
            <p:nvPr/>
          </p:nvSpPr>
          <p:spPr bwMode="auto">
            <a:xfrm flipV="1">
              <a:off x="3908" y="2631"/>
              <a:ext cx="0" cy="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2" name="Line 20">
              <a:extLst>
                <a:ext uri="{FF2B5EF4-FFF2-40B4-BE49-F238E27FC236}">
                  <a16:creationId xmlns:a16="http://schemas.microsoft.com/office/drawing/2014/main" id="{E9B4D9B5-D71B-4E92-BC2C-DC866427E5C8}"/>
                </a:ext>
              </a:extLst>
            </p:cNvPr>
            <p:cNvSpPr>
              <a:spLocks noChangeShapeType="1"/>
            </p:cNvSpPr>
            <p:nvPr/>
          </p:nvSpPr>
          <p:spPr bwMode="auto">
            <a:xfrm>
              <a:off x="3908" y="810"/>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3" name="Rectangle 21">
              <a:extLst>
                <a:ext uri="{FF2B5EF4-FFF2-40B4-BE49-F238E27FC236}">
                  <a16:creationId xmlns:a16="http://schemas.microsoft.com/office/drawing/2014/main" id="{CC0B8EE5-08FA-4402-8E97-AC9158AF544C}"/>
                </a:ext>
              </a:extLst>
            </p:cNvPr>
            <p:cNvSpPr>
              <a:spLocks noChangeArrowheads="1"/>
            </p:cNvSpPr>
            <p:nvPr/>
          </p:nvSpPr>
          <p:spPr bwMode="auto">
            <a:xfrm>
              <a:off x="3870" y="2675"/>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4" name="Line 22">
              <a:extLst>
                <a:ext uri="{FF2B5EF4-FFF2-40B4-BE49-F238E27FC236}">
                  <a16:creationId xmlns:a16="http://schemas.microsoft.com/office/drawing/2014/main" id="{6A2EF9D7-9C40-4C34-A193-56D47C43A017}"/>
                </a:ext>
              </a:extLst>
            </p:cNvPr>
            <p:cNvSpPr>
              <a:spLocks noChangeShapeType="1"/>
            </p:cNvSpPr>
            <p:nvPr/>
          </p:nvSpPr>
          <p:spPr bwMode="auto">
            <a:xfrm flipV="1">
              <a:off x="4302" y="2631"/>
              <a:ext cx="0" cy="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5" name="Line 23">
              <a:extLst>
                <a:ext uri="{FF2B5EF4-FFF2-40B4-BE49-F238E27FC236}">
                  <a16:creationId xmlns:a16="http://schemas.microsoft.com/office/drawing/2014/main" id="{B045E31A-8047-424B-B44F-23621766E467}"/>
                </a:ext>
              </a:extLst>
            </p:cNvPr>
            <p:cNvSpPr>
              <a:spLocks noChangeShapeType="1"/>
            </p:cNvSpPr>
            <p:nvPr/>
          </p:nvSpPr>
          <p:spPr bwMode="auto">
            <a:xfrm>
              <a:off x="4302" y="810"/>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6" name="Rectangle 24">
              <a:extLst>
                <a:ext uri="{FF2B5EF4-FFF2-40B4-BE49-F238E27FC236}">
                  <a16:creationId xmlns:a16="http://schemas.microsoft.com/office/drawing/2014/main" id="{08D4AF47-BB32-4810-8C8E-9978D721D792}"/>
                </a:ext>
              </a:extLst>
            </p:cNvPr>
            <p:cNvSpPr>
              <a:spLocks noChangeArrowheads="1"/>
            </p:cNvSpPr>
            <p:nvPr/>
          </p:nvSpPr>
          <p:spPr bwMode="auto">
            <a:xfrm>
              <a:off x="4264" y="2675"/>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7" name="Line 25">
              <a:extLst>
                <a:ext uri="{FF2B5EF4-FFF2-40B4-BE49-F238E27FC236}">
                  <a16:creationId xmlns:a16="http://schemas.microsoft.com/office/drawing/2014/main" id="{1AA08B40-66A5-4A5C-B6F2-D339B98ECC9D}"/>
                </a:ext>
              </a:extLst>
            </p:cNvPr>
            <p:cNvSpPr>
              <a:spLocks noChangeShapeType="1"/>
            </p:cNvSpPr>
            <p:nvPr/>
          </p:nvSpPr>
          <p:spPr bwMode="auto">
            <a:xfrm flipV="1">
              <a:off x="4691" y="2631"/>
              <a:ext cx="0" cy="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8" name="Line 26">
              <a:extLst>
                <a:ext uri="{FF2B5EF4-FFF2-40B4-BE49-F238E27FC236}">
                  <a16:creationId xmlns:a16="http://schemas.microsoft.com/office/drawing/2014/main" id="{1F6EAB20-165F-46D0-AB04-CA802C73CF23}"/>
                </a:ext>
              </a:extLst>
            </p:cNvPr>
            <p:cNvSpPr>
              <a:spLocks noChangeShapeType="1"/>
            </p:cNvSpPr>
            <p:nvPr/>
          </p:nvSpPr>
          <p:spPr bwMode="auto">
            <a:xfrm>
              <a:off x="4691" y="810"/>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9" name="Rectangle 27">
              <a:extLst>
                <a:ext uri="{FF2B5EF4-FFF2-40B4-BE49-F238E27FC236}">
                  <a16:creationId xmlns:a16="http://schemas.microsoft.com/office/drawing/2014/main" id="{83912636-8EBD-4E49-ADBA-B1AF85455FF9}"/>
                </a:ext>
              </a:extLst>
            </p:cNvPr>
            <p:cNvSpPr>
              <a:spLocks noChangeArrowheads="1"/>
            </p:cNvSpPr>
            <p:nvPr/>
          </p:nvSpPr>
          <p:spPr bwMode="auto">
            <a:xfrm>
              <a:off x="4653" y="2675"/>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30" name="Line 28">
              <a:extLst>
                <a:ext uri="{FF2B5EF4-FFF2-40B4-BE49-F238E27FC236}">
                  <a16:creationId xmlns:a16="http://schemas.microsoft.com/office/drawing/2014/main" id="{0C32B8BA-DFD5-4EE2-912C-0C31B19B25E5}"/>
                </a:ext>
              </a:extLst>
            </p:cNvPr>
            <p:cNvSpPr>
              <a:spLocks noChangeShapeType="1"/>
            </p:cNvSpPr>
            <p:nvPr/>
          </p:nvSpPr>
          <p:spPr bwMode="auto">
            <a:xfrm flipV="1">
              <a:off x="5080" y="2631"/>
              <a:ext cx="0" cy="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31" name="Line 29">
              <a:extLst>
                <a:ext uri="{FF2B5EF4-FFF2-40B4-BE49-F238E27FC236}">
                  <a16:creationId xmlns:a16="http://schemas.microsoft.com/office/drawing/2014/main" id="{7746EBCC-02C3-4CC8-AF6A-E87E37AA83B5}"/>
                </a:ext>
              </a:extLst>
            </p:cNvPr>
            <p:cNvSpPr>
              <a:spLocks noChangeShapeType="1"/>
            </p:cNvSpPr>
            <p:nvPr/>
          </p:nvSpPr>
          <p:spPr bwMode="auto">
            <a:xfrm>
              <a:off x="5080" y="810"/>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68" name="Rectangle 30">
              <a:extLst>
                <a:ext uri="{FF2B5EF4-FFF2-40B4-BE49-F238E27FC236}">
                  <a16:creationId xmlns:a16="http://schemas.microsoft.com/office/drawing/2014/main" id="{07E63479-592B-40E0-B451-34AE99E8218F}"/>
                </a:ext>
              </a:extLst>
            </p:cNvPr>
            <p:cNvSpPr>
              <a:spLocks noChangeArrowheads="1"/>
            </p:cNvSpPr>
            <p:nvPr/>
          </p:nvSpPr>
          <p:spPr bwMode="auto">
            <a:xfrm>
              <a:off x="5042" y="2675"/>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169" name="Line 31">
              <a:extLst>
                <a:ext uri="{FF2B5EF4-FFF2-40B4-BE49-F238E27FC236}">
                  <a16:creationId xmlns:a16="http://schemas.microsoft.com/office/drawing/2014/main" id="{36CEA460-E19D-4C31-8B2F-34AEEEC04258}"/>
                </a:ext>
              </a:extLst>
            </p:cNvPr>
            <p:cNvSpPr>
              <a:spLocks noChangeShapeType="1"/>
            </p:cNvSpPr>
            <p:nvPr/>
          </p:nvSpPr>
          <p:spPr bwMode="auto">
            <a:xfrm flipV="1">
              <a:off x="5474" y="2631"/>
              <a:ext cx="0" cy="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71" name="Line 32">
              <a:extLst>
                <a:ext uri="{FF2B5EF4-FFF2-40B4-BE49-F238E27FC236}">
                  <a16:creationId xmlns:a16="http://schemas.microsoft.com/office/drawing/2014/main" id="{EBE47ABE-C177-4976-B701-08EF628A321D}"/>
                </a:ext>
              </a:extLst>
            </p:cNvPr>
            <p:cNvSpPr>
              <a:spLocks noChangeShapeType="1"/>
            </p:cNvSpPr>
            <p:nvPr/>
          </p:nvSpPr>
          <p:spPr bwMode="auto">
            <a:xfrm>
              <a:off x="5474" y="810"/>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72" name="Rectangle 33">
              <a:extLst>
                <a:ext uri="{FF2B5EF4-FFF2-40B4-BE49-F238E27FC236}">
                  <a16:creationId xmlns:a16="http://schemas.microsoft.com/office/drawing/2014/main" id="{A6AEFEE4-C601-4612-85A5-4133DCF2F512}"/>
                </a:ext>
              </a:extLst>
            </p:cNvPr>
            <p:cNvSpPr>
              <a:spLocks noChangeArrowheads="1"/>
            </p:cNvSpPr>
            <p:nvPr/>
          </p:nvSpPr>
          <p:spPr bwMode="auto">
            <a:xfrm>
              <a:off x="5436" y="2675"/>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30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173" name="Line 34">
              <a:extLst>
                <a:ext uri="{FF2B5EF4-FFF2-40B4-BE49-F238E27FC236}">
                  <a16:creationId xmlns:a16="http://schemas.microsoft.com/office/drawing/2014/main" id="{567B3982-387B-43BC-A380-D0E6D2CC1CFE}"/>
                </a:ext>
              </a:extLst>
            </p:cNvPr>
            <p:cNvSpPr>
              <a:spLocks noChangeShapeType="1"/>
            </p:cNvSpPr>
            <p:nvPr/>
          </p:nvSpPr>
          <p:spPr bwMode="auto">
            <a:xfrm>
              <a:off x="3130" y="2658"/>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74" name="Line 35">
              <a:extLst>
                <a:ext uri="{FF2B5EF4-FFF2-40B4-BE49-F238E27FC236}">
                  <a16:creationId xmlns:a16="http://schemas.microsoft.com/office/drawing/2014/main" id="{47FE4A3A-3B05-49E0-8583-EA3295B6B0DC}"/>
                </a:ext>
              </a:extLst>
            </p:cNvPr>
            <p:cNvSpPr>
              <a:spLocks noChangeShapeType="1"/>
            </p:cNvSpPr>
            <p:nvPr/>
          </p:nvSpPr>
          <p:spPr bwMode="auto">
            <a:xfrm flipH="1">
              <a:off x="5447" y="2658"/>
              <a:ext cx="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75" name="Rectangle 36">
              <a:extLst>
                <a:ext uri="{FF2B5EF4-FFF2-40B4-BE49-F238E27FC236}">
                  <a16:creationId xmlns:a16="http://schemas.microsoft.com/office/drawing/2014/main" id="{C2A3AB61-A352-4D25-9FB5-4CBC4D4ACDF6}"/>
                </a:ext>
              </a:extLst>
            </p:cNvPr>
            <p:cNvSpPr>
              <a:spLocks noChangeArrowheads="1"/>
            </p:cNvSpPr>
            <p:nvPr/>
          </p:nvSpPr>
          <p:spPr bwMode="auto">
            <a:xfrm>
              <a:off x="3031" y="2595"/>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0</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176" name="Line 37">
              <a:extLst>
                <a:ext uri="{FF2B5EF4-FFF2-40B4-BE49-F238E27FC236}">
                  <a16:creationId xmlns:a16="http://schemas.microsoft.com/office/drawing/2014/main" id="{9F056911-8328-461E-A7E7-B08FBEC5F6C3}"/>
                </a:ext>
              </a:extLst>
            </p:cNvPr>
            <p:cNvSpPr>
              <a:spLocks noChangeShapeType="1"/>
            </p:cNvSpPr>
            <p:nvPr/>
          </p:nvSpPr>
          <p:spPr bwMode="auto">
            <a:xfrm>
              <a:off x="3130" y="2394"/>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77" name="Line 38">
              <a:extLst>
                <a:ext uri="{FF2B5EF4-FFF2-40B4-BE49-F238E27FC236}">
                  <a16:creationId xmlns:a16="http://schemas.microsoft.com/office/drawing/2014/main" id="{DEDA5DD3-F83C-47E4-BD0E-B07099A99C1A}"/>
                </a:ext>
              </a:extLst>
            </p:cNvPr>
            <p:cNvSpPr>
              <a:spLocks noChangeShapeType="1"/>
            </p:cNvSpPr>
            <p:nvPr/>
          </p:nvSpPr>
          <p:spPr bwMode="auto">
            <a:xfrm flipH="1">
              <a:off x="5447" y="2394"/>
              <a:ext cx="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78" name="Rectangle 39">
              <a:extLst>
                <a:ext uri="{FF2B5EF4-FFF2-40B4-BE49-F238E27FC236}">
                  <a16:creationId xmlns:a16="http://schemas.microsoft.com/office/drawing/2014/main" id="{A843B2C5-22C0-4A55-B5B5-C1EC51626646}"/>
                </a:ext>
              </a:extLst>
            </p:cNvPr>
            <p:cNvSpPr>
              <a:spLocks noChangeArrowheads="1"/>
            </p:cNvSpPr>
            <p:nvPr/>
          </p:nvSpPr>
          <p:spPr bwMode="auto">
            <a:xfrm>
              <a:off x="3031" y="2330"/>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179" name="Line 40">
              <a:extLst>
                <a:ext uri="{FF2B5EF4-FFF2-40B4-BE49-F238E27FC236}">
                  <a16:creationId xmlns:a16="http://schemas.microsoft.com/office/drawing/2014/main" id="{348EB6ED-2453-45A5-B679-ECC6B35CBA20}"/>
                </a:ext>
              </a:extLst>
            </p:cNvPr>
            <p:cNvSpPr>
              <a:spLocks noChangeShapeType="1"/>
            </p:cNvSpPr>
            <p:nvPr/>
          </p:nvSpPr>
          <p:spPr bwMode="auto">
            <a:xfrm>
              <a:off x="3130" y="2129"/>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80" name="Line 41">
              <a:extLst>
                <a:ext uri="{FF2B5EF4-FFF2-40B4-BE49-F238E27FC236}">
                  <a16:creationId xmlns:a16="http://schemas.microsoft.com/office/drawing/2014/main" id="{68CDDD31-DC86-44A5-B5DC-1AA0828A6716}"/>
                </a:ext>
              </a:extLst>
            </p:cNvPr>
            <p:cNvSpPr>
              <a:spLocks noChangeShapeType="1"/>
            </p:cNvSpPr>
            <p:nvPr/>
          </p:nvSpPr>
          <p:spPr bwMode="auto">
            <a:xfrm flipH="1">
              <a:off x="5447" y="2129"/>
              <a:ext cx="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81" name="Rectangle 42">
              <a:extLst>
                <a:ext uri="{FF2B5EF4-FFF2-40B4-BE49-F238E27FC236}">
                  <a16:creationId xmlns:a16="http://schemas.microsoft.com/office/drawing/2014/main" id="{CC0D8CEA-25BD-4D94-AF6A-973E9BEFDA22}"/>
                </a:ext>
              </a:extLst>
            </p:cNvPr>
            <p:cNvSpPr>
              <a:spLocks noChangeArrowheads="1"/>
            </p:cNvSpPr>
            <p:nvPr/>
          </p:nvSpPr>
          <p:spPr bwMode="auto">
            <a:xfrm>
              <a:off x="2993" y="2065"/>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182" name="Line 43">
              <a:extLst>
                <a:ext uri="{FF2B5EF4-FFF2-40B4-BE49-F238E27FC236}">
                  <a16:creationId xmlns:a16="http://schemas.microsoft.com/office/drawing/2014/main" id="{07DD2C84-E32D-488D-9A11-1C0C071DEDDE}"/>
                </a:ext>
              </a:extLst>
            </p:cNvPr>
            <p:cNvSpPr>
              <a:spLocks noChangeShapeType="1"/>
            </p:cNvSpPr>
            <p:nvPr/>
          </p:nvSpPr>
          <p:spPr bwMode="auto">
            <a:xfrm>
              <a:off x="3130" y="1864"/>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83" name="Line 44">
              <a:extLst>
                <a:ext uri="{FF2B5EF4-FFF2-40B4-BE49-F238E27FC236}">
                  <a16:creationId xmlns:a16="http://schemas.microsoft.com/office/drawing/2014/main" id="{3D9F9BA3-507D-48A7-8EE4-0F6221AE1A3E}"/>
                </a:ext>
              </a:extLst>
            </p:cNvPr>
            <p:cNvSpPr>
              <a:spLocks noChangeShapeType="1"/>
            </p:cNvSpPr>
            <p:nvPr/>
          </p:nvSpPr>
          <p:spPr bwMode="auto">
            <a:xfrm flipH="1">
              <a:off x="5447" y="1864"/>
              <a:ext cx="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84" name="Rectangle 45">
              <a:extLst>
                <a:ext uri="{FF2B5EF4-FFF2-40B4-BE49-F238E27FC236}">
                  <a16:creationId xmlns:a16="http://schemas.microsoft.com/office/drawing/2014/main" id="{573BE617-E218-435F-B6D0-8DB97BC7898B}"/>
                </a:ext>
              </a:extLst>
            </p:cNvPr>
            <p:cNvSpPr>
              <a:spLocks noChangeArrowheads="1"/>
            </p:cNvSpPr>
            <p:nvPr/>
          </p:nvSpPr>
          <p:spPr bwMode="auto">
            <a:xfrm>
              <a:off x="2993" y="1801"/>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185" name="Line 46">
              <a:extLst>
                <a:ext uri="{FF2B5EF4-FFF2-40B4-BE49-F238E27FC236}">
                  <a16:creationId xmlns:a16="http://schemas.microsoft.com/office/drawing/2014/main" id="{8831001C-AE5F-4CD2-AB1D-54DBC725594C}"/>
                </a:ext>
              </a:extLst>
            </p:cNvPr>
            <p:cNvSpPr>
              <a:spLocks noChangeShapeType="1"/>
            </p:cNvSpPr>
            <p:nvPr/>
          </p:nvSpPr>
          <p:spPr bwMode="auto">
            <a:xfrm>
              <a:off x="3130" y="1599"/>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86" name="Line 47">
              <a:extLst>
                <a:ext uri="{FF2B5EF4-FFF2-40B4-BE49-F238E27FC236}">
                  <a16:creationId xmlns:a16="http://schemas.microsoft.com/office/drawing/2014/main" id="{D607194C-0AD8-43D2-9C2F-6D4B67D6BAE0}"/>
                </a:ext>
              </a:extLst>
            </p:cNvPr>
            <p:cNvSpPr>
              <a:spLocks noChangeShapeType="1"/>
            </p:cNvSpPr>
            <p:nvPr/>
          </p:nvSpPr>
          <p:spPr bwMode="auto">
            <a:xfrm flipH="1">
              <a:off x="5447" y="1599"/>
              <a:ext cx="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87" name="Rectangle 48">
              <a:extLst>
                <a:ext uri="{FF2B5EF4-FFF2-40B4-BE49-F238E27FC236}">
                  <a16:creationId xmlns:a16="http://schemas.microsoft.com/office/drawing/2014/main" id="{10E66B58-89BD-4ABC-9AA0-2E4011F7BA27}"/>
                </a:ext>
              </a:extLst>
            </p:cNvPr>
            <p:cNvSpPr>
              <a:spLocks noChangeArrowheads="1"/>
            </p:cNvSpPr>
            <p:nvPr/>
          </p:nvSpPr>
          <p:spPr bwMode="auto">
            <a:xfrm>
              <a:off x="2993" y="1536"/>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188" name="Line 49">
              <a:extLst>
                <a:ext uri="{FF2B5EF4-FFF2-40B4-BE49-F238E27FC236}">
                  <a16:creationId xmlns:a16="http://schemas.microsoft.com/office/drawing/2014/main" id="{5950305F-4DF8-47CF-B2AB-018AA8A5F930}"/>
                </a:ext>
              </a:extLst>
            </p:cNvPr>
            <p:cNvSpPr>
              <a:spLocks noChangeShapeType="1"/>
            </p:cNvSpPr>
            <p:nvPr/>
          </p:nvSpPr>
          <p:spPr bwMode="auto">
            <a:xfrm>
              <a:off x="3130" y="1334"/>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89" name="Line 50">
              <a:extLst>
                <a:ext uri="{FF2B5EF4-FFF2-40B4-BE49-F238E27FC236}">
                  <a16:creationId xmlns:a16="http://schemas.microsoft.com/office/drawing/2014/main" id="{574468F7-1B35-4CBF-B7E1-DFA833AC827E}"/>
                </a:ext>
              </a:extLst>
            </p:cNvPr>
            <p:cNvSpPr>
              <a:spLocks noChangeShapeType="1"/>
            </p:cNvSpPr>
            <p:nvPr/>
          </p:nvSpPr>
          <p:spPr bwMode="auto">
            <a:xfrm flipH="1">
              <a:off x="5447" y="1334"/>
              <a:ext cx="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90" name="Rectangle 51">
              <a:extLst>
                <a:ext uri="{FF2B5EF4-FFF2-40B4-BE49-F238E27FC236}">
                  <a16:creationId xmlns:a16="http://schemas.microsoft.com/office/drawing/2014/main" id="{D13ADD9E-A6AC-49EE-A678-39FB37211D2F}"/>
                </a:ext>
              </a:extLst>
            </p:cNvPr>
            <p:cNvSpPr>
              <a:spLocks noChangeArrowheads="1"/>
            </p:cNvSpPr>
            <p:nvPr/>
          </p:nvSpPr>
          <p:spPr bwMode="auto">
            <a:xfrm>
              <a:off x="2993" y="1271"/>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191" name="Line 52">
              <a:extLst>
                <a:ext uri="{FF2B5EF4-FFF2-40B4-BE49-F238E27FC236}">
                  <a16:creationId xmlns:a16="http://schemas.microsoft.com/office/drawing/2014/main" id="{428BA639-9D90-427C-80A5-6DF4474BD385}"/>
                </a:ext>
              </a:extLst>
            </p:cNvPr>
            <p:cNvSpPr>
              <a:spLocks noChangeShapeType="1"/>
            </p:cNvSpPr>
            <p:nvPr/>
          </p:nvSpPr>
          <p:spPr bwMode="auto">
            <a:xfrm>
              <a:off x="3130" y="1069"/>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92" name="Line 53">
              <a:extLst>
                <a:ext uri="{FF2B5EF4-FFF2-40B4-BE49-F238E27FC236}">
                  <a16:creationId xmlns:a16="http://schemas.microsoft.com/office/drawing/2014/main" id="{651A12A1-EBF5-44C6-A2AF-76673C6C8A80}"/>
                </a:ext>
              </a:extLst>
            </p:cNvPr>
            <p:cNvSpPr>
              <a:spLocks noChangeShapeType="1"/>
            </p:cNvSpPr>
            <p:nvPr/>
          </p:nvSpPr>
          <p:spPr bwMode="auto">
            <a:xfrm flipH="1">
              <a:off x="5447" y="1069"/>
              <a:ext cx="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93" name="Rectangle 54">
              <a:extLst>
                <a:ext uri="{FF2B5EF4-FFF2-40B4-BE49-F238E27FC236}">
                  <a16:creationId xmlns:a16="http://schemas.microsoft.com/office/drawing/2014/main" id="{67DD30AD-A6BE-480F-BE4A-771139B613DB}"/>
                </a:ext>
              </a:extLst>
            </p:cNvPr>
            <p:cNvSpPr>
              <a:spLocks noChangeArrowheads="1"/>
            </p:cNvSpPr>
            <p:nvPr/>
          </p:nvSpPr>
          <p:spPr bwMode="auto">
            <a:xfrm>
              <a:off x="2993" y="1006"/>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30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194" name="Line 55">
              <a:extLst>
                <a:ext uri="{FF2B5EF4-FFF2-40B4-BE49-F238E27FC236}">
                  <a16:creationId xmlns:a16="http://schemas.microsoft.com/office/drawing/2014/main" id="{40E9704B-0FD6-4811-8E6C-89B93F0E6CE7}"/>
                </a:ext>
              </a:extLst>
            </p:cNvPr>
            <p:cNvSpPr>
              <a:spLocks noChangeShapeType="1"/>
            </p:cNvSpPr>
            <p:nvPr/>
          </p:nvSpPr>
          <p:spPr bwMode="auto">
            <a:xfrm>
              <a:off x="3130" y="810"/>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95" name="Line 56">
              <a:extLst>
                <a:ext uri="{FF2B5EF4-FFF2-40B4-BE49-F238E27FC236}">
                  <a16:creationId xmlns:a16="http://schemas.microsoft.com/office/drawing/2014/main" id="{DD0A76B5-DFA2-4655-971A-04F9CF2F60BC}"/>
                </a:ext>
              </a:extLst>
            </p:cNvPr>
            <p:cNvSpPr>
              <a:spLocks noChangeShapeType="1"/>
            </p:cNvSpPr>
            <p:nvPr/>
          </p:nvSpPr>
          <p:spPr bwMode="auto">
            <a:xfrm flipH="1">
              <a:off x="5447" y="810"/>
              <a:ext cx="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96" name="Rectangle 57">
              <a:extLst>
                <a:ext uri="{FF2B5EF4-FFF2-40B4-BE49-F238E27FC236}">
                  <a16:creationId xmlns:a16="http://schemas.microsoft.com/office/drawing/2014/main" id="{02182C52-556A-4573-85FA-A0DD1AEDB211}"/>
                </a:ext>
              </a:extLst>
            </p:cNvPr>
            <p:cNvSpPr>
              <a:spLocks noChangeArrowheads="1"/>
            </p:cNvSpPr>
            <p:nvPr/>
          </p:nvSpPr>
          <p:spPr bwMode="auto">
            <a:xfrm>
              <a:off x="2993" y="747"/>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35</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197" name="Line 58">
              <a:extLst>
                <a:ext uri="{FF2B5EF4-FFF2-40B4-BE49-F238E27FC236}">
                  <a16:creationId xmlns:a16="http://schemas.microsoft.com/office/drawing/2014/main" id="{D355308F-27DC-4A66-AB3A-461E833D9BEB}"/>
                </a:ext>
              </a:extLst>
            </p:cNvPr>
            <p:cNvSpPr>
              <a:spLocks noChangeShapeType="1"/>
            </p:cNvSpPr>
            <p:nvPr/>
          </p:nvSpPr>
          <p:spPr bwMode="auto">
            <a:xfrm>
              <a:off x="3130" y="810"/>
              <a:ext cx="2344"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98" name="Line 59">
              <a:extLst>
                <a:ext uri="{FF2B5EF4-FFF2-40B4-BE49-F238E27FC236}">
                  <a16:creationId xmlns:a16="http://schemas.microsoft.com/office/drawing/2014/main" id="{C36A541A-2D5F-4EE2-A738-68C58A693ED8}"/>
                </a:ext>
              </a:extLst>
            </p:cNvPr>
            <p:cNvSpPr>
              <a:spLocks noChangeShapeType="1"/>
            </p:cNvSpPr>
            <p:nvPr/>
          </p:nvSpPr>
          <p:spPr bwMode="auto">
            <a:xfrm>
              <a:off x="3130" y="2658"/>
              <a:ext cx="2344"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99" name="Line 60">
              <a:extLst>
                <a:ext uri="{FF2B5EF4-FFF2-40B4-BE49-F238E27FC236}">
                  <a16:creationId xmlns:a16="http://schemas.microsoft.com/office/drawing/2014/main" id="{97BFDF7C-FD2A-48F7-85A4-108D2CED1E3F}"/>
                </a:ext>
              </a:extLst>
            </p:cNvPr>
            <p:cNvSpPr>
              <a:spLocks noChangeShapeType="1"/>
            </p:cNvSpPr>
            <p:nvPr/>
          </p:nvSpPr>
          <p:spPr bwMode="auto">
            <a:xfrm flipV="1">
              <a:off x="5474" y="810"/>
              <a:ext cx="0" cy="1848"/>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00" name="Line 61">
              <a:extLst>
                <a:ext uri="{FF2B5EF4-FFF2-40B4-BE49-F238E27FC236}">
                  <a16:creationId xmlns:a16="http://schemas.microsoft.com/office/drawing/2014/main" id="{BC7C804B-CC5C-412A-AD46-6FB025B910F1}"/>
                </a:ext>
              </a:extLst>
            </p:cNvPr>
            <p:cNvSpPr>
              <a:spLocks noChangeShapeType="1"/>
            </p:cNvSpPr>
            <p:nvPr/>
          </p:nvSpPr>
          <p:spPr bwMode="auto">
            <a:xfrm flipV="1">
              <a:off x="3130" y="810"/>
              <a:ext cx="0" cy="1848"/>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01" name="Line 62">
              <a:extLst>
                <a:ext uri="{FF2B5EF4-FFF2-40B4-BE49-F238E27FC236}">
                  <a16:creationId xmlns:a16="http://schemas.microsoft.com/office/drawing/2014/main" id="{A2869E6A-C4F2-4EFC-B8E6-E4E4DF49E49E}"/>
                </a:ext>
              </a:extLst>
            </p:cNvPr>
            <p:cNvSpPr>
              <a:spLocks noChangeShapeType="1"/>
            </p:cNvSpPr>
            <p:nvPr/>
          </p:nvSpPr>
          <p:spPr bwMode="auto">
            <a:xfrm>
              <a:off x="3184" y="2572"/>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02" name="Line 63">
              <a:extLst>
                <a:ext uri="{FF2B5EF4-FFF2-40B4-BE49-F238E27FC236}">
                  <a16:creationId xmlns:a16="http://schemas.microsoft.com/office/drawing/2014/main" id="{B3CFA86C-ED11-4DCE-B498-6F57F8CA3CC8}"/>
                </a:ext>
              </a:extLst>
            </p:cNvPr>
            <p:cNvSpPr>
              <a:spLocks noChangeShapeType="1"/>
            </p:cNvSpPr>
            <p:nvPr/>
          </p:nvSpPr>
          <p:spPr bwMode="auto">
            <a:xfrm>
              <a:off x="3206" y="2550"/>
              <a:ext cx="0" cy="4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03" name="Line 64">
              <a:extLst>
                <a:ext uri="{FF2B5EF4-FFF2-40B4-BE49-F238E27FC236}">
                  <a16:creationId xmlns:a16="http://schemas.microsoft.com/office/drawing/2014/main" id="{F26BBE7D-0AD3-4A07-AAA9-4A792044BE40}"/>
                </a:ext>
              </a:extLst>
            </p:cNvPr>
            <p:cNvSpPr>
              <a:spLocks noChangeShapeType="1"/>
            </p:cNvSpPr>
            <p:nvPr/>
          </p:nvSpPr>
          <p:spPr bwMode="auto">
            <a:xfrm>
              <a:off x="3260" y="2453"/>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04" name="Line 65">
              <a:extLst>
                <a:ext uri="{FF2B5EF4-FFF2-40B4-BE49-F238E27FC236}">
                  <a16:creationId xmlns:a16="http://schemas.microsoft.com/office/drawing/2014/main" id="{AE91ACF7-4FEF-433B-AF04-1F62420F33C1}"/>
                </a:ext>
              </a:extLst>
            </p:cNvPr>
            <p:cNvSpPr>
              <a:spLocks noChangeShapeType="1"/>
            </p:cNvSpPr>
            <p:nvPr/>
          </p:nvSpPr>
          <p:spPr bwMode="auto">
            <a:xfrm>
              <a:off x="3281" y="2431"/>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05" name="Line 66">
              <a:extLst>
                <a:ext uri="{FF2B5EF4-FFF2-40B4-BE49-F238E27FC236}">
                  <a16:creationId xmlns:a16="http://schemas.microsoft.com/office/drawing/2014/main" id="{607B8939-B993-4CE7-BC4B-9A30ED0F45D3}"/>
                </a:ext>
              </a:extLst>
            </p:cNvPr>
            <p:cNvSpPr>
              <a:spLocks noChangeShapeType="1"/>
            </p:cNvSpPr>
            <p:nvPr/>
          </p:nvSpPr>
          <p:spPr bwMode="auto">
            <a:xfrm>
              <a:off x="3341" y="2615"/>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06" name="Line 67">
              <a:extLst>
                <a:ext uri="{FF2B5EF4-FFF2-40B4-BE49-F238E27FC236}">
                  <a16:creationId xmlns:a16="http://schemas.microsoft.com/office/drawing/2014/main" id="{9F473E76-2644-40C5-8DE7-F5759AE2943C}"/>
                </a:ext>
              </a:extLst>
            </p:cNvPr>
            <p:cNvSpPr>
              <a:spLocks noChangeShapeType="1"/>
            </p:cNvSpPr>
            <p:nvPr/>
          </p:nvSpPr>
          <p:spPr bwMode="auto">
            <a:xfrm>
              <a:off x="3362" y="2593"/>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07" name="Line 68">
              <a:extLst>
                <a:ext uri="{FF2B5EF4-FFF2-40B4-BE49-F238E27FC236}">
                  <a16:creationId xmlns:a16="http://schemas.microsoft.com/office/drawing/2014/main" id="{3F32D2B8-D499-4957-9DDD-1623A86340DB}"/>
                </a:ext>
              </a:extLst>
            </p:cNvPr>
            <p:cNvSpPr>
              <a:spLocks noChangeShapeType="1"/>
            </p:cNvSpPr>
            <p:nvPr/>
          </p:nvSpPr>
          <p:spPr bwMode="auto">
            <a:xfrm>
              <a:off x="3416" y="2399"/>
              <a:ext cx="4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08" name="Line 69">
              <a:extLst>
                <a:ext uri="{FF2B5EF4-FFF2-40B4-BE49-F238E27FC236}">
                  <a16:creationId xmlns:a16="http://schemas.microsoft.com/office/drawing/2014/main" id="{100F651C-B924-427B-A4E9-CCEA02BA509C}"/>
                </a:ext>
              </a:extLst>
            </p:cNvPr>
            <p:cNvSpPr>
              <a:spLocks noChangeShapeType="1"/>
            </p:cNvSpPr>
            <p:nvPr/>
          </p:nvSpPr>
          <p:spPr bwMode="auto">
            <a:xfrm>
              <a:off x="3438" y="2377"/>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09" name="Line 70">
              <a:extLst>
                <a:ext uri="{FF2B5EF4-FFF2-40B4-BE49-F238E27FC236}">
                  <a16:creationId xmlns:a16="http://schemas.microsoft.com/office/drawing/2014/main" id="{8E403D30-5C5A-43CF-A968-1D997E0398CD}"/>
                </a:ext>
              </a:extLst>
            </p:cNvPr>
            <p:cNvSpPr>
              <a:spLocks noChangeShapeType="1"/>
            </p:cNvSpPr>
            <p:nvPr/>
          </p:nvSpPr>
          <p:spPr bwMode="auto">
            <a:xfrm>
              <a:off x="3497" y="2377"/>
              <a:ext cx="4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10" name="Line 71">
              <a:extLst>
                <a:ext uri="{FF2B5EF4-FFF2-40B4-BE49-F238E27FC236}">
                  <a16:creationId xmlns:a16="http://schemas.microsoft.com/office/drawing/2014/main" id="{14535A1F-DDD6-4928-9938-3BD519DA95E2}"/>
                </a:ext>
              </a:extLst>
            </p:cNvPr>
            <p:cNvSpPr>
              <a:spLocks noChangeShapeType="1"/>
            </p:cNvSpPr>
            <p:nvPr/>
          </p:nvSpPr>
          <p:spPr bwMode="auto">
            <a:xfrm>
              <a:off x="3519" y="2356"/>
              <a:ext cx="0" cy="4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11" name="Line 72">
              <a:extLst>
                <a:ext uri="{FF2B5EF4-FFF2-40B4-BE49-F238E27FC236}">
                  <a16:creationId xmlns:a16="http://schemas.microsoft.com/office/drawing/2014/main" id="{B8DD759C-73CF-4B95-B715-993B6CB84A4D}"/>
                </a:ext>
              </a:extLst>
            </p:cNvPr>
            <p:cNvSpPr>
              <a:spLocks noChangeShapeType="1"/>
            </p:cNvSpPr>
            <p:nvPr/>
          </p:nvSpPr>
          <p:spPr bwMode="auto">
            <a:xfrm>
              <a:off x="3573" y="2410"/>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12" name="Line 73">
              <a:extLst>
                <a:ext uri="{FF2B5EF4-FFF2-40B4-BE49-F238E27FC236}">
                  <a16:creationId xmlns:a16="http://schemas.microsoft.com/office/drawing/2014/main" id="{2BBD3495-F643-45AD-BE70-2AD472D861F0}"/>
                </a:ext>
              </a:extLst>
            </p:cNvPr>
            <p:cNvSpPr>
              <a:spLocks noChangeShapeType="1"/>
            </p:cNvSpPr>
            <p:nvPr/>
          </p:nvSpPr>
          <p:spPr bwMode="auto">
            <a:xfrm>
              <a:off x="3595" y="2388"/>
              <a:ext cx="0" cy="4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13" name="Line 74">
              <a:extLst>
                <a:ext uri="{FF2B5EF4-FFF2-40B4-BE49-F238E27FC236}">
                  <a16:creationId xmlns:a16="http://schemas.microsoft.com/office/drawing/2014/main" id="{5B1FA104-2378-4F0D-99EA-DDD3FA5D18B7}"/>
                </a:ext>
              </a:extLst>
            </p:cNvPr>
            <p:cNvSpPr>
              <a:spLocks noChangeShapeType="1"/>
            </p:cNvSpPr>
            <p:nvPr/>
          </p:nvSpPr>
          <p:spPr bwMode="auto">
            <a:xfrm>
              <a:off x="3654" y="2307"/>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14" name="Line 75">
              <a:extLst>
                <a:ext uri="{FF2B5EF4-FFF2-40B4-BE49-F238E27FC236}">
                  <a16:creationId xmlns:a16="http://schemas.microsoft.com/office/drawing/2014/main" id="{60FDDA18-B612-4058-A9EA-2B3C7967DEC6}"/>
                </a:ext>
              </a:extLst>
            </p:cNvPr>
            <p:cNvSpPr>
              <a:spLocks noChangeShapeType="1"/>
            </p:cNvSpPr>
            <p:nvPr/>
          </p:nvSpPr>
          <p:spPr bwMode="auto">
            <a:xfrm>
              <a:off x="3676" y="2285"/>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15" name="Line 76">
              <a:extLst>
                <a:ext uri="{FF2B5EF4-FFF2-40B4-BE49-F238E27FC236}">
                  <a16:creationId xmlns:a16="http://schemas.microsoft.com/office/drawing/2014/main" id="{2C142625-EDBE-4E5D-BCEE-5D5A0B9A9441}"/>
                </a:ext>
              </a:extLst>
            </p:cNvPr>
            <p:cNvSpPr>
              <a:spLocks noChangeShapeType="1"/>
            </p:cNvSpPr>
            <p:nvPr/>
          </p:nvSpPr>
          <p:spPr bwMode="auto">
            <a:xfrm>
              <a:off x="3730" y="2215"/>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16" name="Line 77">
              <a:extLst>
                <a:ext uri="{FF2B5EF4-FFF2-40B4-BE49-F238E27FC236}">
                  <a16:creationId xmlns:a16="http://schemas.microsoft.com/office/drawing/2014/main" id="{8767AED6-9823-40FF-A8E7-A72474211809}"/>
                </a:ext>
              </a:extLst>
            </p:cNvPr>
            <p:cNvSpPr>
              <a:spLocks noChangeShapeType="1"/>
            </p:cNvSpPr>
            <p:nvPr/>
          </p:nvSpPr>
          <p:spPr bwMode="auto">
            <a:xfrm>
              <a:off x="3751" y="2194"/>
              <a:ext cx="0" cy="4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17" name="Line 78">
              <a:extLst>
                <a:ext uri="{FF2B5EF4-FFF2-40B4-BE49-F238E27FC236}">
                  <a16:creationId xmlns:a16="http://schemas.microsoft.com/office/drawing/2014/main" id="{5EE4198D-745A-4CF3-B12B-CE7C798DA65C}"/>
                </a:ext>
              </a:extLst>
            </p:cNvPr>
            <p:cNvSpPr>
              <a:spLocks noChangeShapeType="1"/>
            </p:cNvSpPr>
            <p:nvPr/>
          </p:nvSpPr>
          <p:spPr bwMode="auto">
            <a:xfrm>
              <a:off x="3811" y="1994"/>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18" name="Line 79">
              <a:extLst>
                <a:ext uri="{FF2B5EF4-FFF2-40B4-BE49-F238E27FC236}">
                  <a16:creationId xmlns:a16="http://schemas.microsoft.com/office/drawing/2014/main" id="{7E49A24F-3C27-4989-8021-9BB74A1C1DBF}"/>
                </a:ext>
              </a:extLst>
            </p:cNvPr>
            <p:cNvSpPr>
              <a:spLocks noChangeShapeType="1"/>
            </p:cNvSpPr>
            <p:nvPr/>
          </p:nvSpPr>
          <p:spPr bwMode="auto">
            <a:xfrm>
              <a:off x="3832" y="1972"/>
              <a:ext cx="0" cy="4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19" name="Line 80">
              <a:extLst>
                <a:ext uri="{FF2B5EF4-FFF2-40B4-BE49-F238E27FC236}">
                  <a16:creationId xmlns:a16="http://schemas.microsoft.com/office/drawing/2014/main" id="{58F41450-7E23-478F-933C-3275C73DD537}"/>
                </a:ext>
              </a:extLst>
            </p:cNvPr>
            <p:cNvSpPr>
              <a:spLocks noChangeShapeType="1"/>
            </p:cNvSpPr>
            <p:nvPr/>
          </p:nvSpPr>
          <p:spPr bwMode="auto">
            <a:xfrm>
              <a:off x="3886" y="1983"/>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20" name="Line 81">
              <a:extLst>
                <a:ext uri="{FF2B5EF4-FFF2-40B4-BE49-F238E27FC236}">
                  <a16:creationId xmlns:a16="http://schemas.microsoft.com/office/drawing/2014/main" id="{23E082F0-7C41-48F6-AC9E-A79F28E803EB}"/>
                </a:ext>
              </a:extLst>
            </p:cNvPr>
            <p:cNvSpPr>
              <a:spLocks noChangeShapeType="1"/>
            </p:cNvSpPr>
            <p:nvPr/>
          </p:nvSpPr>
          <p:spPr bwMode="auto">
            <a:xfrm>
              <a:off x="3908" y="1961"/>
              <a:ext cx="0" cy="4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21" name="Line 82">
              <a:extLst>
                <a:ext uri="{FF2B5EF4-FFF2-40B4-BE49-F238E27FC236}">
                  <a16:creationId xmlns:a16="http://schemas.microsoft.com/office/drawing/2014/main" id="{AC07BE96-36AD-4D02-8842-A726A6AC10CB}"/>
                </a:ext>
              </a:extLst>
            </p:cNvPr>
            <p:cNvSpPr>
              <a:spLocks noChangeShapeType="1"/>
            </p:cNvSpPr>
            <p:nvPr/>
          </p:nvSpPr>
          <p:spPr bwMode="auto">
            <a:xfrm>
              <a:off x="3967" y="2145"/>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22" name="Line 83">
              <a:extLst>
                <a:ext uri="{FF2B5EF4-FFF2-40B4-BE49-F238E27FC236}">
                  <a16:creationId xmlns:a16="http://schemas.microsoft.com/office/drawing/2014/main" id="{8E2156CB-DA5C-4365-BEB8-4E599BB3634F}"/>
                </a:ext>
              </a:extLst>
            </p:cNvPr>
            <p:cNvSpPr>
              <a:spLocks noChangeShapeType="1"/>
            </p:cNvSpPr>
            <p:nvPr/>
          </p:nvSpPr>
          <p:spPr bwMode="auto">
            <a:xfrm>
              <a:off x="3989" y="2123"/>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23" name="Line 84">
              <a:extLst>
                <a:ext uri="{FF2B5EF4-FFF2-40B4-BE49-F238E27FC236}">
                  <a16:creationId xmlns:a16="http://schemas.microsoft.com/office/drawing/2014/main" id="{2C9512AC-533B-43F8-8C93-2BCFEA732665}"/>
                </a:ext>
              </a:extLst>
            </p:cNvPr>
            <p:cNvSpPr>
              <a:spLocks noChangeShapeType="1"/>
            </p:cNvSpPr>
            <p:nvPr/>
          </p:nvSpPr>
          <p:spPr bwMode="auto">
            <a:xfrm>
              <a:off x="4043" y="1864"/>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24" name="Line 85">
              <a:extLst>
                <a:ext uri="{FF2B5EF4-FFF2-40B4-BE49-F238E27FC236}">
                  <a16:creationId xmlns:a16="http://schemas.microsoft.com/office/drawing/2014/main" id="{CAC497D8-B237-468D-B517-C8394016E354}"/>
                </a:ext>
              </a:extLst>
            </p:cNvPr>
            <p:cNvSpPr>
              <a:spLocks noChangeShapeType="1"/>
            </p:cNvSpPr>
            <p:nvPr/>
          </p:nvSpPr>
          <p:spPr bwMode="auto">
            <a:xfrm>
              <a:off x="4064" y="1842"/>
              <a:ext cx="0" cy="4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25" name="Line 86">
              <a:extLst>
                <a:ext uri="{FF2B5EF4-FFF2-40B4-BE49-F238E27FC236}">
                  <a16:creationId xmlns:a16="http://schemas.microsoft.com/office/drawing/2014/main" id="{8981A491-790F-4ADA-BDA5-DF26A168EBB5}"/>
                </a:ext>
              </a:extLst>
            </p:cNvPr>
            <p:cNvSpPr>
              <a:spLocks noChangeShapeType="1"/>
            </p:cNvSpPr>
            <p:nvPr/>
          </p:nvSpPr>
          <p:spPr bwMode="auto">
            <a:xfrm>
              <a:off x="4124" y="1929"/>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26" name="Line 87">
              <a:extLst>
                <a:ext uri="{FF2B5EF4-FFF2-40B4-BE49-F238E27FC236}">
                  <a16:creationId xmlns:a16="http://schemas.microsoft.com/office/drawing/2014/main" id="{AE0FB226-F131-43AE-9631-81303B172D2F}"/>
                </a:ext>
              </a:extLst>
            </p:cNvPr>
            <p:cNvSpPr>
              <a:spLocks noChangeShapeType="1"/>
            </p:cNvSpPr>
            <p:nvPr/>
          </p:nvSpPr>
          <p:spPr bwMode="auto">
            <a:xfrm>
              <a:off x="4145" y="1907"/>
              <a:ext cx="0" cy="4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27" name="Line 88">
              <a:extLst>
                <a:ext uri="{FF2B5EF4-FFF2-40B4-BE49-F238E27FC236}">
                  <a16:creationId xmlns:a16="http://schemas.microsoft.com/office/drawing/2014/main" id="{97A42E7B-4B94-421A-92A3-BE8253F242D2}"/>
                </a:ext>
              </a:extLst>
            </p:cNvPr>
            <p:cNvSpPr>
              <a:spLocks noChangeShapeType="1"/>
            </p:cNvSpPr>
            <p:nvPr/>
          </p:nvSpPr>
          <p:spPr bwMode="auto">
            <a:xfrm>
              <a:off x="4199" y="1918"/>
              <a:ext cx="4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28" name="Line 89">
              <a:extLst>
                <a:ext uri="{FF2B5EF4-FFF2-40B4-BE49-F238E27FC236}">
                  <a16:creationId xmlns:a16="http://schemas.microsoft.com/office/drawing/2014/main" id="{E9E4BCE3-F42F-476D-914E-2061C4E1E6C3}"/>
                </a:ext>
              </a:extLst>
            </p:cNvPr>
            <p:cNvSpPr>
              <a:spLocks noChangeShapeType="1"/>
            </p:cNvSpPr>
            <p:nvPr/>
          </p:nvSpPr>
          <p:spPr bwMode="auto">
            <a:xfrm>
              <a:off x="4221" y="1896"/>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29" name="Line 90">
              <a:extLst>
                <a:ext uri="{FF2B5EF4-FFF2-40B4-BE49-F238E27FC236}">
                  <a16:creationId xmlns:a16="http://schemas.microsoft.com/office/drawing/2014/main" id="{523E82A5-02C0-4637-9325-90626322FEC3}"/>
                </a:ext>
              </a:extLst>
            </p:cNvPr>
            <p:cNvSpPr>
              <a:spLocks noChangeShapeType="1"/>
            </p:cNvSpPr>
            <p:nvPr/>
          </p:nvSpPr>
          <p:spPr bwMode="auto">
            <a:xfrm>
              <a:off x="4280" y="1826"/>
              <a:ext cx="4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30" name="Line 91">
              <a:extLst>
                <a:ext uri="{FF2B5EF4-FFF2-40B4-BE49-F238E27FC236}">
                  <a16:creationId xmlns:a16="http://schemas.microsoft.com/office/drawing/2014/main" id="{C390E982-824A-4036-855D-15ECCDE59525}"/>
                </a:ext>
              </a:extLst>
            </p:cNvPr>
            <p:cNvSpPr>
              <a:spLocks noChangeShapeType="1"/>
            </p:cNvSpPr>
            <p:nvPr/>
          </p:nvSpPr>
          <p:spPr bwMode="auto">
            <a:xfrm>
              <a:off x="4302" y="1804"/>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31" name="Line 92">
              <a:extLst>
                <a:ext uri="{FF2B5EF4-FFF2-40B4-BE49-F238E27FC236}">
                  <a16:creationId xmlns:a16="http://schemas.microsoft.com/office/drawing/2014/main" id="{0F118EC6-F8EE-418D-8AAA-44CD99530D50}"/>
                </a:ext>
              </a:extLst>
            </p:cNvPr>
            <p:cNvSpPr>
              <a:spLocks noChangeShapeType="1"/>
            </p:cNvSpPr>
            <p:nvPr/>
          </p:nvSpPr>
          <p:spPr bwMode="auto">
            <a:xfrm>
              <a:off x="4356" y="1821"/>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32" name="Line 93">
              <a:extLst>
                <a:ext uri="{FF2B5EF4-FFF2-40B4-BE49-F238E27FC236}">
                  <a16:creationId xmlns:a16="http://schemas.microsoft.com/office/drawing/2014/main" id="{5ED2EE1B-D2C6-4BDA-B45F-52B6B22CC253}"/>
                </a:ext>
              </a:extLst>
            </p:cNvPr>
            <p:cNvSpPr>
              <a:spLocks noChangeShapeType="1"/>
            </p:cNvSpPr>
            <p:nvPr/>
          </p:nvSpPr>
          <p:spPr bwMode="auto">
            <a:xfrm>
              <a:off x="4378" y="1799"/>
              <a:ext cx="0" cy="4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33" name="Line 94">
              <a:extLst>
                <a:ext uri="{FF2B5EF4-FFF2-40B4-BE49-F238E27FC236}">
                  <a16:creationId xmlns:a16="http://schemas.microsoft.com/office/drawing/2014/main" id="{82DAA67E-8B7A-48EB-93BC-10AD5E54D22D}"/>
                </a:ext>
              </a:extLst>
            </p:cNvPr>
            <p:cNvSpPr>
              <a:spLocks noChangeShapeType="1"/>
            </p:cNvSpPr>
            <p:nvPr/>
          </p:nvSpPr>
          <p:spPr bwMode="auto">
            <a:xfrm>
              <a:off x="4432" y="1767"/>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34" name="Line 95">
              <a:extLst>
                <a:ext uri="{FF2B5EF4-FFF2-40B4-BE49-F238E27FC236}">
                  <a16:creationId xmlns:a16="http://schemas.microsoft.com/office/drawing/2014/main" id="{71C458F0-B59D-4A93-8D53-E05208507774}"/>
                </a:ext>
              </a:extLst>
            </p:cNvPr>
            <p:cNvSpPr>
              <a:spLocks noChangeShapeType="1"/>
            </p:cNvSpPr>
            <p:nvPr/>
          </p:nvSpPr>
          <p:spPr bwMode="auto">
            <a:xfrm>
              <a:off x="4453" y="1745"/>
              <a:ext cx="0" cy="4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35" name="Line 96">
              <a:extLst>
                <a:ext uri="{FF2B5EF4-FFF2-40B4-BE49-F238E27FC236}">
                  <a16:creationId xmlns:a16="http://schemas.microsoft.com/office/drawing/2014/main" id="{375CD27E-A2A7-4C6B-83E7-BA62AA2B41D8}"/>
                </a:ext>
              </a:extLst>
            </p:cNvPr>
            <p:cNvSpPr>
              <a:spLocks noChangeShapeType="1"/>
            </p:cNvSpPr>
            <p:nvPr/>
          </p:nvSpPr>
          <p:spPr bwMode="auto">
            <a:xfrm>
              <a:off x="4513" y="1626"/>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36" name="Line 97">
              <a:extLst>
                <a:ext uri="{FF2B5EF4-FFF2-40B4-BE49-F238E27FC236}">
                  <a16:creationId xmlns:a16="http://schemas.microsoft.com/office/drawing/2014/main" id="{B3B8B022-8A88-4D49-A544-0B7BE50373EC}"/>
                </a:ext>
              </a:extLst>
            </p:cNvPr>
            <p:cNvSpPr>
              <a:spLocks noChangeShapeType="1"/>
            </p:cNvSpPr>
            <p:nvPr/>
          </p:nvSpPr>
          <p:spPr bwMode="auto">
            <a:xfrm>
              <a:off x="4534" y="1604"/>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37" name="Line 98">
              <a:extLst>
                <a:ext uri="{FF2B5EF4-FFF2-40B4-BE49-F238E27FC236}">
                  <a16:creationId xmlns:a16="http://schemas.microsoft.com/office/drawing/2014/main" id="{84B703BE-743B-4978-BEBC-DDE131F6EDF5}"/>
                </a:ext>
              </a:extLst>
            </p:cNvPr>
            <p:cNvSpPr>
              <a:spLocks noChangeShapeType="1"/>
            </p:cNvSpPr>
            <p:nvPr/>
          </p:nvSpPr>
          <p:spPr bwMode="auto">
            <a:xfrm>
              <a:off x="4588" y="1577"/>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38" name="Line 99">
              <a:extLst>
                <a:ext uri="{FF2B5EF4-FFF2-40B4-BE49-F238E27FC236}">
                  <a16:creationId xmlns:a16="http://schemas.microsoft.com/office/drawing/2014/main" id="{3D620E6B-C861-4E6F-A1B9-516E95BCFEE6}"/>
                </a:ext>
              </a:extLst>
            </p:cNvPr>
            <p:cNvSpPr>
              <a:spLocks noChangeShapeType="1"/>
            </p:cNvSpPr>
            <p:nvPr/>
          </p:nvSpPr>
          <p:spPr bwMode="auto">
            <a:xfrm>
              <a:off x="4610" y="1556"/>
              <a:ext cx="0" cy="4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39" name="Line 100">
              <a:extLst>
                <a:ext uri="{FF2B5EF4-FFF2-40B4-BE49-F238E27FC236}">
                  <a16:creationId xmlns:a16="http://schemas.microsoft.com/office/drawing/2014/main" id="{BAE23E2C-6E61-4596-8A05-2BD041319CED}"/>
                </a:ext>
              </a:extLst>
            </p:cNvPr>
            <p:cNvSpPr>
              <a:spLocks noChangeShapeType="1"/>
            </p:cNvSpPr>
            <p:nvPr/>
          </p:nvSpPr>
          <p:spPr bwMode="auto">
            <a:xfrm>
              <a:off x="4669" y="1523"/>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40" name="Line 101">
              <a:extLst>
                <a:ext uri="{FF2B5EF4-FFF2-40B4-BE49-F238E27FC236}">
                  <a16:creationId xmlns:a16="http://schemas.microsoft.com/office/drawing/2014/main" id="{DCD26D05-87E4-4F5F-BA9D-B031BEF1BE29}"/>
                </a:ext>
              </a:extLst>
            </p:cNvPr>
            <p:cNvSpPr>
              <a:spLocks noChangeShapeType="1"/>
            </p:cNvSpPr>
            <p:nvPr/>
          </p:nvSpPr>
          <p:spPr bwMode="auto">
            <a:xfrm>
              <a:off x="4691" y="1502"/>
              <a:ext cx="0" cy="4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41" name="Line 102">
              <a:extLst>
                <a:ext uri="{FF2B5EF4-FFF2-40B4-BE49-F238E27FC236}">
                  <a16:creationId xmlns:a16="http://schemas.microsoft.com/office/drawing/2014/main" id="{432945F0-6C7E-4F81-99B3-2BE07446199C}"/>
                </a:ext>
              </a:extLst>
            </p:cNvPr>
            <p:cNvSpPr>
              <a:spLocks noChangeShapeType="1"/>
            </p:cNvSpPr>
            <p:nvPr/>
          </p:nvSpPr>
          <p:spPr bwMode="auto">
            <a:xfrm>
              <a:off x="4745" y="1513"/>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42" name="Line 103">
              <a:extLst>
                <a:ext uri="{FF2B5EF4-FFF2-40B4-BE49-F238E27FC236}">
                  <a16:creationId xmlns:a16="http://schemas.microsoft.com/office/drawing/2014/main" id="{BB929864-4EB1-4234-8722-9ADBE524AAB7}"/>
                </a:ext>
              </a:extLst>
            </p:cNvPr>
            <p:cNvSpPr>
              <a:spLocks noChangeShapeType="1"/>
            </p:cNvSpPr>
            <p:nvPr/>
          </p:nvSpPr>
          <p:spPr bwMode="auto">
            <a:xfrm>
              <a:off x="4766" y="1491"/>
              <a:ext cx="0" cy="4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43" name="Line 104">
              <a:extLst>
                <a:ext uri="{FF2B5EF4-FFF2-40B4-BE49-F238E27FC236}">
                  <a16:creationId xmlns:a16="http://schemas.microsoft.com/office/drawing/2014/main" id="{CDFAFF13-D6AE-490E-B674-E6A586CD6320}"/>
                </a:ext>
              </a:extLst>
            </p:cNvPr>
            <p:cNvSpPr>
              <a:spLocks noChangeShapeType="1"/>
            </p:cNvSpPr>
            <p:nvPr/>
          </p:nvSpPr>
          <p:spPr bwMode="auto">
            <a:xfrm>
              <a:off x="4826" y="1556"/>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44" name="Line 105">
              <a:extLst>
                <a:ext uri="{FF2B5EF4-FFF2-40B4-BE49-F238E27FC236}">
                  <a16:creationId xmlns:a16="http://schemas.microsoft.com/office/drawing/2014/main" id="{C6C99774-8647-4A9F-8F2E-CACF5B8DE574}"/>
                </a:ext>
              </a:extLst>
            </p:cNvPr>
            <p:cNvSpPr>
              <a:spLocks noChangeShapeType="1"/>
            </p:cNvSpPr>
            <p:nvPr/>
          </p:nvSpPr>
          <p:spPr bwMode="auto">
            <a:xfrm>
              <a:off x="4847" y="1534"/>
              <a:ext cx="0" cy="4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45" name="Line 106">
              <a:extLst>
                <a:ext uri="{FF2B5EF4-FFF2-40B4-BE49-F238E27FC236}">
                  <a16:creationId xmlns:a16="http://schemas.microsoft.com/office/drawing/2014/main" id="{004DF412-97A8-4C64-86DA-D8BF5CDF3467}"/>
                </a:ext>
              </a:extLst>
            </p:cNvPr>
            <p:cNvSpPr>
              <a:spLocks noChangeShapeType="1"/>
            </p:cNvSpPr>
            <p:nvPr/>
          </p:nvSpPr>
          <p:spPr bwMode="auto">
            <a:xfrm>
              <a:off x="4901" y="1404"/>
              <a:ext cx="4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46" name="Line 107">
              <a:extLst>
                <a:ext uri="{FF2B5EF4-FFF2-40B4-BE49-F238E27FC236}">
                  <a16:creationId xmlns:a16="http://schemas.microsoft.com/office/drawing/2014/main" id="{C8B5CEE5-8DEC-4754-ABA2-F032E328EEDE}"/>
                </a:ext>
              </a:extLst>
            </p:cNvPr>
            <p:cNvSpPr>
              <a:spLocks noChangeShapeType="1"/>
            </p:cNvSpPr>
            <p:nvPr/>
          </p:nvSpPr>
          <p:spPr bwMode="auto">
            <a:xfrm>
              <a:off x="4923" y="1383"/>
              <a:ext cx="0" cy="4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47" name="Line 108">
              <a:extLst>
                <a:ext uri="{FF2B5EF4-FFF2-40B4-BE49-F238E27FC236}">
                  <a16:creationId xmlns:a16="http://schemas.microsoft.com/office/drawing/2014/main" id="{D67EF4C9-7D9C-43EC-ACB8-553F8AB809B8}"/>
                </a:ext>
              </a:extLst>
            </p:cNvPr>
            <p:cNvSpPr>
              <a:spLocks noChangeShapeType="1"/>
            </p:cNvSpPr>
            <p:nvPr/>
          </p:nvSpPr>
          <p:spPr bwMode="auto">
            <a:xfrm>
              <a:off x="4982" y="1302"/>
              <a:ext cx="4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48" name="Line 109">
              <a:extLst>
                <a:ext uri="{FF2B5EF4-FFF2-40B4-BE49-F238E27FC236}">
                  <a16:creationId xmlns:a16="http://schemas.microsoft.com/office/drawing/2014/main" id="{FF7938A8-8DCF-47A3-B46C-3C955402E353}"/>
                </a:ext>
              </a:extLst>
            </p:cNvPr>
            <p:cNvSpPr>
              <a:spLocks noChangeShapeType="1"/>
            </p:cNvSpPr>
            <p:nvPr/>
          </p:nvSpPr>
          <p:spPr bwMode="auto">
            <a:xfrm>
              <a:off x="5004" y="1280"/>
              <a:ext cx="0" cy="4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49" name="Line 110">
              <a:extLst>
                <a:ext uri="{FF2B5EF4-FFF2-40B4-BE49-F238E27FC236}">
                  <a16:creationId xmlns:a16="http://schemas.microsoft.com/office/drawing/2014/main" id="{C01C51F3-4A36-42F6-B5B6-B7EA7DD3E5FB}"/>
                </a:ext>
              </a:extLst>
            </p:cNvPr>
            <p:cNvSpPr>
              <a:spLocks noChangeShapeType="1"/>
            </p:cNvSpPr>
            <p:nvPr/>
          </p:nvSpPr>
          <p:spPr bwMode="auto">
            <a:xfrm>
              <a:off x="5058" y="1307"/>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50" name="Line 111">
              <a:extLst>
                <a:ext uri="{FF2B5EF4-FFF2-40B4-BE49-F238E27FC236}">
                  <a16:creationId xmlns:a16="http://schemas.microsoft.com/office/drawing/2014/main" id="{9EFC59F5-D4CD-4C85-BF32-E3FD325A9CFC}"/>
                </a:ext>
              </a:extLst>
            </p:cNvPr>
            <p:cNvSpPr>
              <a:spLocks noChangeShapeType="1"/>
            </p:cNvSpPr>
            <p:nvPr/>
          </p:nvSpPr>
          <p:spPr bwMode="auto">
            <a:xfrm>
              <a:off x="5080" y="1286"/>
              <a:ext cx="0" cy="4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51" name="Line 112">
              <a:extLst>
                <a:ext uri="{FF2B5EF4-FFF2-40B4-BE49-F238E27FC236}">
                  <a16:creationId xmlns:a16="http://schemas.microsoft.com/office/drawing/2014/main" id="{BC71D588-AF32-41C8-BDD0-87556A43F268}"/>
                </a:ext>
              </a:extLst>
            </p:cNvPr>
            <p:cNvSpPr>
              <a:spLocks noChangeShapeType="1"/>
            </p:cNvSpPr>
            <p:nvPr/>
          </p:nvSpPr>
          <p:spPr bwMode="auto">
            <a:xfrm>
              <a:off x="5139" y="1226"/>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52" name="Line 113">
              <a:extLst>
                <a:ext uri="{FF2B5EF4-FFF2-40B4-BE49-F238E27FC236}">
                  <a16:creationId xmlns:a16="http://schemas.microsoft.com/office/drawing/2014/main" id="{9EFD4C00-E5EF-4278-895F-9D0ADCA7B878}"/>
                </a:ext>
              </a:extLst>
            </p:cNvPr>
            <p:cNvSpPr>
              <a:spLocks noChangeShapeType="1"/>
            </p:cNvSpPr>
            <p:nvPr/>
          </p:nvSpPr>
          <p:spPr bwMode="auto">
            <a:xfrm>
              <a:off x="5161" y="1204"/>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53" name="Line 114">
              <a:extLst>
                <a:ext uri="{FF2B5EF4-FFF2-40B4-BE49-F238E27FC236}">
                  <a16:creationId xmlns:a16="http://schemas.microsoft.com/office/drawing/2014/main" id="{6E51E0A0-8E8C-4F62-9BDE-F8067CB6CF74}"/>
                </a:ext>
              </a:extLst>
            </p:cNvPr>
            <p:cNvSpPr>
              <a:spLocks noChangeShapeType="1"/>
            </p:cNvSpPr>
            <p:nvPr/>
          </p:nvSpPr>
          <p:spPr bwMode="auto">
            <a:xfrm>
              <a:off x="5215" y="1194"/>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54" name="Line 115">
              <a:extLst>
                <a:ext uri="{FF2B5EF4-FFF2-40B4-BE49-F238E27FC236}">
                  <a16:creationId xmlns:a16="http://schemas.microsoft.com/office/drawing/2014/main" id="{CA2069D1-48BA-4384-A118-F475F15093E6}"/>
                </a:ext>
              </a:extLst>
            </p:cNvPr>
            <p:cNvSpPr>
              <a:spLocks noChangeShapeType="1"/>
            </p:cNvSpPr>
            <p:nvPr/>
          </p:nvSpPr>
          <p:spPr bwMode="auto">
            <a:xfrm>
              <a:off x="5236" y="1172"/>
              <a:ext cx="0" cy="4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55" name="Line 116">
              <a:extLst>
                <a:ext uri="{FF2B5EF4-FFF2-40B4-BE49-F238E27FC236}">
                  <a16:creationId xmlns:a16="http://schemas.microsoft.com/office/drawing/2014/main" id="{A1A3EB22-2C11-4825-A2B7-6ACF3F388DD2}"/>
                </a:ext>
              </a:extLst>
            </p:cNvPr>
            <p:cNvSpPr>
              <a:spLocks noChangeShapeType="1"/>
            </p:cNvSpPr>
            <p:nvPr/>
          </p:nvSpPr>
          <p:spPr bwMode="auto">
            <a:xfrm>
              <a:off x="5296" y="1194"/>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56" name="Line 117">
              <a:extLst>
                <a:ext uri="{FF2B5EF4-FFF2-40B4-BE49-F238E27FC236}">
                  <a16:creationId xmlns:a16="http://schemas.microsoft.com/office/drawing/2014/main" id="{BFE508CB-2E0A-4E94-9A7F-BC07DB568008}"/>
                </a:ext>
              </a:extLst>
            </p:cNvPr>
            <p:cNvSpPr>
              <a:spLocks noChangeShapeType="1"/>
            </p:cNvSpPr>
            <p:nvPr/>
          </p:nvSpPr>
          <p:spPr bwMode="auto">
            <a:xfrm>
              <a:off x="5317" y="1172"/>
              <a:ext cx="0" cy="4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57" name="Line 118">
              <a:extLst>
                <a:ext uri="{FF2B5EF4-FFF2-40B4-BE49-F238E27FC236}">
                  <a16:creationId xmlns:a16="http://schemas.microsoft.com/office/drawing/2014/main" id="{0D37CF5E-0ADB-45C5-BAF1-565DFA39DD19}"/>
                </a:ext>
              </a:extLst>
            </p:cNvPr>
            <p:cNvSpPr>
              <a:spLocks noChangeShapeType="1"/>
            </p:cNvSpPr>
            <p:nvPr/>
          </p:nvSpPr>
          <p:spPr bwMode="auto">
            <a:xfrm>
              <a:off x="5371" y="1107"/>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58" name="Line 119">
              <a:extLst>
                <a:ext uri="{FF2B5EF4-FFF2-40B4-BE49-F238E27FC236}">
                  <a16:creationId xmlns:a16="http://schemas.microsoft.com/office/drawing/2014/main" id="{14FB31EF-93B2-4D36-8BF2-D3BAF3646AD0}"/>
                </a:ext>
              </a:extLst>
            </p:cNvPr>
            <p:cNvSpPr>
              <a:spLocks noChangeShapeType="1"/>
            </p:cNvSpPr>
            <p:nvPr/>
          </p:nvSpPr>
          <p:spPr bwMode="auto">
            <a:xfrm>
              <a:off x="5393" y="1086"/>
              <a:ext cx="0" cy="4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59" name="Line 120">
              <a:extLst>
                <a:ext uri="{FF2B5EF4-FFF2-40B4-BE49-F238E27FC236}">
                  <a16:creationId xmlns:a16="http://schemas.microsoft.com/office/drawing/2014/main" id="{1CEA5F56-53CD-49F2-97EA-4DA1E6D7A31E}"/>
                </a:ext>
              </a:extLst>
            </p:cNvPr>
            <p:cNvSpPr>
              <a:spLocks noChangeShapeType="1"/>
            </p:cNvSpPr>
            <p:nvPr/>
          </p:nvSpPr>
          <p:spPr bwMode="auto">
            <a:xfrm>
              <a:off x="5452" y="1113"/>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60" name="Line 121">
              <a:extLst>
                <a:ext uri="{FF2B5EF4-FFF2-40B4-BE49-F238E27FC236}">
                  <a16:creationId xmlns:a16="http://schemas.microsoft.com/office/drawing/2014/main" id="{ED93390B-0BE2-4C9E-8C65-00CECC019A64}"/>
                </a:ext>
              </a:extLst>
            </p:cNvPr>
            <p:cNvSpPr>
              <a:spLocks noChangeShapeType="1"/>
            </p:cNvSpPr>
            <p:nvPr/>
          </p:nvSpPr>
          <p:spPr bwMode="auto">
            <a:xfrm>
              <a:off x="5474" y="1091"/>
              <a:ext cx="0" cy="4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61" name="Freeform 122">
              <a:extLst>
                <a:ext uri="{FF2B5EF4-FFF2-40B4-BE49-F238E27FC236}">
                  <a16:creationId xmlns:a16="http://schemas.microsoft.com/office/drawing/2014/main" id="{6A9DCD52-A792-4AD1-A4D1-756B392BC2F9}"/>
                </a:ext>
              </a:extLst>
            </p:cNvPr>
            <p:cNvSpPr>
              <a:spLocks/>
            </p:cNvSpPr>
            <p:nvPr/>
          </p:nvSpPr>
          <p:spPr bwMode="auto">
            <a:xfrm>
              <a:off x="3206" y="1032"/>
              <a:ext cx="2268" cy="1540"/>
            </a:xfrm>
            <a:custGeom>
              <a:avLst/>
              <a:gdLst>
                <a:gd name="T0" fmla="*/ 0 w 2268"/>
                <a:gd name="T1" fmla="*/ 1540 h 1540"/>
                <a:gd name="T2" fmla="*/ 75 w 2268"/>
                <a:gd name="T3" fmla="*/ 1491 h 1540"/>
                <a:gd name="T4" fmla="*/ 156 w 2268"/>
                <a:gd name="T5" fmla="*/ 1437 h 1540"/>
                <a:gd name="T6" fmla="*/ 232 w 2268"/>
                <a:gd name="T7" fmla="*/ 1383 h 1540"/>
                <a:gd name="T8" fmla="*/ 313 w 2268"/>
                <a:gd name="T9" fmla="*/ 1329 h 1540"/>
                <a:gd name="T10" fmla="*/ 389 w 2268"/>
                <a:gd name="T11" fmla="*/ 1275 h 1540"/>
                <a:gd name="T12" fmla="*/ 470 w 2268"/>
                <a:gd name="T13" fmla="*/ 1221 h 1540"/>
                <a:gd name="T14" fmla="*/ 545 w 2268"/>
                <a:gd name="T15" fmla="*/ 1172 h 1540"/>
                <a:gd name="T16" fmla="*/ 626 w 2268"/>
                <a:gd name="T17" fmla="*/ 1118 h 1540"/>
                <a:gd name="T18" fmla="*/ 702 w 2268"/>
                <a:gd name="T19" fmla="*/ 1064 h 1540"/>
                <a:gd name="T20" fmla="*/ 783 w 2268"/>
                <a:gd name="T21" fmla="*/ 1010 h 1540"/>
                <a:gd name="T22" fmla="*/ 858 w 2268"/>
                <a:gd name="T23" fmla="*/ 956 h 1540"/>
                <a:gd name="T24" fmla="*/ 939 w 2268"/>
                <a:gd name="T25" fmla="*/ 902 h 1540"/>
                <a:gd name="T26" fmla="*/ 1015 w 2268"/>
                <a:gd name="T27" fmla="*/ 853 h 1540"/>
                <a:gd name="T28" fmla="*/ 1096 w 2268"/>
                <a:gd name="T29" fmla="*/ 799 h 1540"/>
                <a:gd name="T30" fmla="*/ 1172 w 2268"/>
                <a:gd name="T31" fmla="*/ 745 h 1540"/>
                <a:gd name="T32" fmla="*/ 1247 w 2268"/>
                <a:gd name="T33" fmla="*/ 691 h 1540"/>
                <a:gd name="T34" fmla="*/ 1328 w 2268"/>
                <a:gd name="T35" fmla="*/ 637 h 1540"/>
                <a:gd name="T36" fmla="*/ 1404 w 2268"/>
                <a:gd name="T37" fmla="*/ 583 h 1540"/>
                <a:gd name="T38" fmla="*/ 1485 w 2268"/>
                <a:gd name="T39" fmla="*/ 535 h 1540"/>
                <a:gd name="T40" fmla="*/ 1560 w 2268"/>
                <a:gd name="T41" fmla="*/ 481 h 1540"/>
                <a:gd name="T42" fmla="*/ 1641 w 2268"/>
                <a:gd name="T43" fmla="*/ 427 h 1540"/>
                <a:gd name="T44" fmla="*/ 1717 w 2268"/>
                <a:gd name="T45" fmla="*/ 372 h 1540"/>
                <a:gd name="T46" fmla="*/ 1798 w 2268"/>
                <a:gd name="T47" fmla="*/ 318 h 1540"/>
                <a:gd name="T48" fmla="*/ 1874 w 2268"/>
                <a:gd name="T49" fmla="*/ 264 h 1540"/>
                <a:gd name="T50" fmla="*/ 1955 w 2268"/>
                <a:gd name="T51" fmla="*/ 216 h 1540"/>
                <a:gd name="T52" fmla="*/ 2030 w 2268"/>
                <a:gd name="T53" fmla="*/ 162 h 1540"/>
                <a:gd name="T54" fmla="*/ 2111 w 2268"/>
                <a:gd name="T55" fmla="*/ 108 h 1540"/>
                <a:gd name="T56" fmla="*/ 2187 w 2268"/>
                <a:gd name="T57" fmla="*/ 54 h 1540"/>
                <a:gd name="T58" fmla="*/ 2268 w 2268"/>
                <a:gd name="T59" fmla="*/ 0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8" h="1540">
                  <a:moveTo>
                    <a:pt x="0" y="1540"/>
                  </a:moveTo>
                  <a:lnTo>
                    <a:pt x="75" y="1491"/>
                  </a:lnTo>
                  <a:lnTo>
                    <a:pt x="156" y="1437"/>
                  </a:lnTo>
                  <a:lnTo>
                    <a:pt x="232" y="1383"/>
                  </a:lnTo>
                  <a:lnTo>
                    <a:pt x="313" y="1329"/>
                  </a:lnTo>
                  <a:lnTo>
                    <a:pt x="389" y="1275"/>
                  </a:lnTo>
                  <a:lnTo>
                    <a:pt x="470" y="1221"/>
                  </a:lnTo>
                  <a:lnTo>
                    <a:pt x="545" y="1172"/>
                  </a:lnTo>
                  <a:lnTo>
                    <a:pt x="626" y="1118"/>
                  </a:lnTo>
                  <a:lnTo>
                    <a:pt x="702" y="1064"/>
                  </a:lnTo>
                  <a:lnTo>
                    <a:pt x="783" y="1010"/>
                  </a:lnTo>
                  <a:lnTo>
                    <a:pt x="858" y="956"/>
                  </a:lnTo>
                  <a:lnTo>
                    <a:pt x="939" y="902"/>
                  </a:lnTo>
                  <a:lnTo>
                    <a:pt x="1015" y="853"/>
                  </a:lnTo>
                  <a:lnTo>
                    <a:pt x="1096" y="799"/>
                  </a:lnTo>
                  <a:lnTo>
                    <a:pt x="1172" y="745"/>
                  </a:lnTo>
                  <a:lnTo>
                    <a:pt x="1247" y="691"/>
                  </a:lnTo>
                  <a:lnTo>
                    <a:pt x="1328" y="637"/>
                  </a:lnTo>
                  <a:lnTo>
                    <a:pt x="1404" y="583"/>
                  </a:lnTo>
                  <a:lnTo>
                    <a:pt x="1485" y="535"/>
                  </a:lnTo>
                  <a:lnTo>
                    <a:pt x="1560" y="481"/>
                  </a:lnTo>
                  <a:lnTo>
                    <a:pt x="1641" y="427"/>
                  </a:lnTo>
                  <a:lnTo>
                    <a:pt x="1717" y="372"/>
                  </a:lnTo>
                  <a:lnTo>
                    <a:pt x="1798" y="318"/>
                  </a:lnTo>
                  <a:lnTo>
                    <a:pt x="1874" y="264"/>
                  </a:lnTo>
                  <a:lnTo>
                    <a:pt x="1955" y="216"/>
                  </a:lnTo>
                  <a:lnTo>
                    <a:pt x="2030" y="162"/>
                  </a:lnTo>
                  <a:lnTo>
                    <a:pt x="2111" y="108"/>
                  </a:lnTo>
                  <a:lnTo>
                    <a:pt x="2187" y="54"/>
                  </a:lnTo>
                  <a:lnTo>
                    <a:pt x="2268" y="0"/>
                  </a:ln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62" name="Freeform 123">
              <a:extLst>
                <a:ext uri="{FF2B5EF4-FFF2-40B4-BE49-F238E27FC236}">
                  <a16:creationId xmlns:a16="http://schemas.microsoft.com/office/drawing/2014/main" id="{D91EE7CD-7614-4BEA-8B3F-A91AD6AD6254}"/>
                </a:ext>
              </a:extLst>
            </p:cNvPr>
            <p:cNvSpPr>
              <a:spLocks/>
            </p:cNvSpPr>
            <p:nvPr/>
          </p:nvSpPr>
          <p:spPr bwMode="auto">
            <a:xfrm>
              <a:off x="3206" y="1042"/>
              <a:ext cx="2268" cy="1530"/>
            </a:xfrm>
            <a:custGeom>
              <a:avLst/>
              <a:gdLst>
                <a:gd name="T0" fmla="*/ 0 w 2268"/>
                <a:gd name="T1" fmla="*/ 1530 h 1530"/>
                <a:gd name="T2" fmla="*/ 75 w 2268"/>
                <a:gd name="T3" fmla="*/ 1476 h 1530"/>
                <a:gd name="T4" fmla="*/ 156 w 2268"/>
                <a:gd name="T5" fmla="*/ 1422 h 1530"/>
                <a:gd name="T6" fmla="*/ 232 w 2268"/>
                <a:gd name="T7" fmla="*/ 1373 h 1530"/>
                <a:gd name="T8" fmla="*/ 313 w 2268"/>
                <a:gd name="T9" fmla="*/ 1319 h 1530"/>
                <a:gd name="T10" fmla="*/ 389 w 2268"/>
                <a:gd name="T11" fmla="*/ 1265 h 1530"/>
                <a:gd name="T12" fmla="*/ 470 w 2268"/>
                <a:gd name="T13" fmla="*/ 1211 h 1530"/>
                <a:gd name="T14" fmla="*/ 545 w 2268"/>
                <a:gd name="T15" fmla="*/ 1162 h 1530"/>
                <a:gd name="T16" fmla="*/ 626 w 2268"/>
                <a:gd name="T17" fmla="*/ 1108 h 1530"/>
                <a:gd name="T18" fmla="*/ 702 w 2268"/>
                <a:gd name="T19" fmla="*/ 1054 h 1530"/>
                <a:gd name="T20" fmla="*/ 783 w 2268"/>
                <a:gd name="T21" fmla="*/ 1000 h 1530"/>
                <a:gd name="T22" fmla="*/ 858 w 2268"/>
                <a:gd name="T23" fmla="*/ 952 h 1530"/>
                <a:gd name="T24" fmla="*/ 939 w 2268"/>
                <a:gd name="T25" fmla="*/ 898 h 1530"/>
                <a:gd name="T26" fmla="*/ 1015 w 2268"/>
                <a:gd name="T27" fmla="*/ 843 h 1530"/>
                <a:gd name="T28" fmla="*/ 1096 w 2268"/>
                <a:gd name="T29" fmla="*/ 795 h 1530"/>
                <a:gd name="T30" fmla="*/ 1172 w 2268"/>
                <a:gd name="T31" fmla="*/ 741 h 1530"/>
                <a:gd name="T32" fmla="*/ 1247 w 2268"/>
                <a:gd name="T33" fmla="*/ 687 h 1530"/>
                <a:gd name="T34" fmla="*/ 1328 w 2268"/>
                <a:gd name="T35" fmla="*/ 633 h 1530"/>
                <a:gd name="T36" fmla="*/ 1404 w 2268"/>
                <a:gd name="T37" fmla="*/ 584 h 1530"/>
                <a:gd name="T38" fmla="*/ 1485 w 2268"/>
                <a:gd name="T39" fmla="*/ 530 h 1530"/>
                <a:gd name="T40" fmla="*/ 1560 w 2268"/>
                <a:gd name="T41" fmla="*/ 476 h 1530"/>
                <a:gd name="T42" fmla="*/ 1641 w 2268"/>
                <a:gd name="T43" fmla="*/ 422 h 1530"/>
                <a:gd name="T44" fmla="*/ 1717 w 2268"/>
                <a:gd name="T45" fmla="*/ 373 h 1530"/>
                <a:gd name="T46" fmla="*/ 1798 w 2268"/>
                <a:gd name="T47" fmla="*/ 319 h 1530"/>
                <a:gd name="T48" fmla="*/ 1874 w 2268"/>
                <a:gd name="T49" fmla="*/ 265 h 1530"/>
                <a:gd name="T50" fmla="*/ 1955 w 2268"/>
                <a:gd name="T51" fmla="*/ 211 h 1530"/>
                <a:gd name="T52" fmla="*/ 2030 w 2268"/>
                <a:gd name="T53" fmla="*/ 162 h 1530"/>
                <a:gd name="T54" fmla="*/ 2111 w 2268"/>
                <a:gd name="T55" fmla="*/ 108 h 1530"/>
                <a:gd name="T56" fmla="*/ 2187 w 2268"/>
                <a:gd name="T57" fmla="*/ 54 h 1530"/>
                <a:gd name="T58" fmla="*/ 2268 w 2268"/>
                <a:gd name="T59" fmla="*/ 0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8" h="1530">
                  <a:moveTo>
                    <a:pt x="0" y="1530"/>
                  </a:moveTo>
                  <a:lnTo>
                    <a:pt x="75" y="1476"/>
                  </a:lnTo>
                  <a:lnTo>
                    <a:pt x="156" y="1422"/>
                  </a:lnTo>
                  <a:lnTo>
                    <a:pt x="232" y="1373"/>
                  </a:lnTo>
                  <a:lnTo>
                    <a:pt x="313" y="1319"/>
                  </a:lnTo>
                  <a:lnTo>
                    <a:pt x="389" y="1265"/>
                  </a:lnTo>
                  <a:lnTo>
                    <a:pt x="470" y="1211"/>
                  </a:lnTo>
                  <a:lnTo>
                    <a:pt x="545" y="1162"/>
                  </a:lnTo>
                  <a:lnTo>
                    <a:pt x="626" y="1108"/>
                  </a:lnTo>
                  <a:lnTo>
                    <a:pt x="702" y="1054"/>
                  </a:lnTo>
                  <a:lnTo>
                    <a:pt x="783" y="1000"/>
                  </a:lnTo>
                  <a:lnTo>
                    <a:pt x="858" y="952"/>
                  </a:lnTo>
                  <a:lnTo>
                    <a:pt x="939" y="898"/>
                  </a:lnTo>
                  <a:lnTo>
                    <a:pt x="1015" y="843"/>
                  </a:lnTo>
                  <a:lnTo>
                    <a:pt x="1096" y="795"/>
                  </a:lnTo>
                  <a:lnTo>
                    <a:pt x="1172" y="741"/>
                  </a:lnTo>
                  <a:lnTo>
                    <a:pt x="1247" y="687"/>
                  </a:lnTo>
                  <a:lnTo>
                    <a:pt x="1328" y="633"/>
                  </a:lnTo>
                  <a:lnTo>
                    <a:pt x="1404" y="584"/>
                  </a:lnTo>
                  <a:lnTo>
                    <a:pt x="1485" y="530"/>
                  </a:lnTo>
                  <a:lnTo>
                    <a:pt x="1560" y="476"/>
                  </a:lnTo>
                  <a:lnTo>
                    <a:pt x="1641" y="422"/>
                  </a:lnTo>
                  <a:lnTo>
                    <a:pt x="1717" y="373"/>
                  </a:lnTo>
                  <a:lnTo>
                    <a:pt x="1798" y="319"/>
                  </a:lnTo>
                  <a:lnTo>
                    <a:pt x="1874" y="265"/>
                  </a:lnTo>
                  <a:lnTo>
                    <a:pt x="1955" y="211"/>
                  </a:lnTo>
                  <a:lnTo>
                    <a:pt x="2030" y="162"/>
                  </a:lnTo>
                  <a:lnTo>
                    <a:pt x="2111" y="108"/>
                  </a:lnTo>
                  <a:lnTo>
                    <a:pt x="2187" y="54"/>
                  </a:lnTo>
                  <a:lnTo>
                    <a:pt x="2268" y="0"/>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63" name="Freeform 124">
              <a:extLst>
                <a:ext uri="{FF2B5EF4-FFF2-40B4-BE49-F238E27FC236}">
                  <a16:creationId xmlns:a16="http://schemas.microsoft.com/office/drawing/2014/main" id="{7363CC9F-D33A-43D7-8FC5-0AA885218370}"/>
                </a:ext>
              </a:extLst>
            </p:cNvPr>
            <p:cNvSpPr>
              <a:spLocks/>
            </p:cNvSpPr>
            <p:nvPr/>
          </p:nvSpPr>
          <p:spPr bwMode="auto">
            <a:xfrm>
              <a:off x="3206" y="956"/>
              <a:ext cx="2268" cy="1643"/>
            </a:xfrm>
            <a:custGeom>
              <a:avLst/>
              <a:gdLst>
                <a:gd name="T0" fmla="*/ 0 w 2268"/>
                <a:gd name="T1" fmla="*/ 1643 h 1643"/>
                <a:gd name="T2" fmla="*/ 75 w 2268"/>
                <a:gd name="T3" fmla="*/ 1589 h 1643"/>
                <a:gd name="T4" fmla="*/ 156 w 2268"/>
                <a:gd name="T5" fmla="*/ 1529 h 1643"/>
                <a:gd name="T6" fmla="*/ 232 w 2268"/>
                <a:gd name="T7" fmla="*/ 1475 h 1643"/>
                <a:gd name="T8" fmla="*/ 313 w 2268"/>
                <a:gd name="T9" fmla="*/ 1416 h 1643"/>
                <a:gd name="T10" fmla="*/ 389 w 2268"/>
                <a:gd name="T11" fmla="*/ 1362 h 1643"/>
                <a:gd name="T12" fmla="*/ 470 w 2268"/>
                <a:gd name="T13" fmla="*/ 1302 h 1643"/>
                <a:gd name="T14" fmla="*/ 545 w 2268"/>
                <a:gd name="T15" fmla="*/ 1248 h 1643"/>
                <a:gd name="T16" fmla="*/ 626 w 2268"/>
                <a:gd name="T17" fmla="*/ 1189 h 1643"/>
                <a:gd name="T18" fmla="*/ 702 w 2268"/>
                <a:gd name="T19" fmla="*/ 1135 h 1643"/>
                <a:gd name="T20" fmla="*/ 783 w 2268"/>
                <a:gd name="T21" fmla="*/ 1075 h 1643"/>
                <a:gd name="T22" fmla="*/ 858 w 2268"/>
                <a:gd name="T23" fmla="*/ 1021 h 1643"/>
                <a:gd name="T24" fmla="*/ 939 w 2268"/>
                <a:gd name="T25" fmla="*/ 962 h 1643"/>
                <a:gd name="T26" fmla="*/ 1015 w 2268"/>
                <a:gd name="T27" fmla="*/ 908 h 1643"/>
                <a:gd name="T28" fmla="*/ 1096 w 2268"/>
                <a:gd name="T29" fmla="*/ 848 h 1643"/>
                <a:gd name="T30" fmla="*/ 1172 w 2268"/>
                <a:gd name="T31" fmla="*/ 794 h 1643"/>
                <a:gd name="T32" fmla="*/ 1247 w 2268"/>
                <a:gd name="T33" fmla="*/ 735 h 1643"/>
                <a:gd name="T34" fmla="*/ 1328 w 2268"/>
                <a:gd name="T35" fmla="*/ 681 h 1643"/>
                <a:gd name="T36" fmla="*/ 1404 w 2268"/>
                <a:gd name="T37" fmla="*/ 627 h 1643"/>
                <a:gd name="T38" fmla="*/ 1485 w 2268"/>
                <a:gd name="T39" fmla="*/ 567 h 1643"/>
                <a:gd name="T40" fmla="*/ 1560 w 2268"/>
                <a:gd name="T41" fmla="*/ 513 h 1643"/>
                <a:gd name="T42" fmla="*/ 1641 w 2268"/>
                <a:gd name="T43" fmla="*/ 454 h 1643"/>
                <a:gd name="T44" fmla="*/ 1717 w 2268"/>
                <a:gd name="T45" fmla="*/ 400 h 1643"/>
                <a:gd name="T46" fmla="*/ 1798 w 2268"/>
                <a:gd name="T47" fmla="*/ 340 h 1643"/>
                <a:gd name="T48" fmla="*/ 1874 w 2268"/>
                <a:gd name="T49" fmla="*/ 286 h 1643"/>
                <a:gd name="T50" fmla="*/ 1955 w 2268"/>
                <a:gd name="T51" fmla="*/ 227 h 1643"/>
                <a:gd name="T52" fmla="*/ 2030 w 2268"/>
                <a:gd name="T53" fmla="*/ 173 h 1643"/>
                <a:gd name="T54" fmla="*/ 2111 w 2268"/>
                <a:gd name="T55" fmla="*/ 113 h 1643"/>
                <a:gd name="T56" fmla="*/ 2187 w 2268"/>
                <a:gd name="T57" fmla="*/ 59 h 1643"/>
                <a:gd name="T58" fmla="*/ 2268 w 2268"/>
                <a:gd name="T59" fmla="*/ 0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8" h="1643">
                  <a:moveTo>
                    <a:pt x="0" y="1643"/>
                  </a:moveTo>
                  <a:lnTo>
                    <a:pt x="75" y="1589"/>
                  </a:lnTo>
                  <a:lnTo>
                    <a:pt x="156" y="1529"/>
                  </a:lnTo>
                  <a:lnTo>
                    <a:pt x="232" y="1475"/>
                  </a:lnTo>
                  <a:lnTo>
                    <a:pt x="313" y="1416"/>
                  </a:lnTo>
                  <a:lnTo>
                    <a:pt x="389" y="1362"/>
                  </a:lnTo>
                  <a:lnTo>
                    <a:pt x="470" y="1302"/>
                  </a:lnTo>
                  <a:lnTo>
                    <a:pt x="545" y="1248"/>
                  </a:lnTo>
                  <a:lnTo>
                    <a:pt x="626" y="1189"/>
                  </a:lnTo>
                  <a:lnTo>
                    <a:pt x="702" y="1135"/>
                  </a:lnTo>
                  <a:lnTo>
                    <a:pt x="783" y="1075"/>
                  </a:lnTo>
                  <a:lnTo>
                    <a:pt x="858" y="1021"/>
                  </a:lnTo>
                  <a:lnTo>
                    <a:pt x="939" y="962"/>
                  </a:lnTo>
                  <a:lnTo>
                    <a:pt x="1015" y="908"/>
                  </a:lnTo>
                  <a:lnTo>
                    <a:pt x="1096" y="848"/>
                  </a:lnTo>
                  <a:lnTo>
                    <a:pt x="1172" y="794"/>
                  </a:lnTo>
                  <a:lnTo>
                    <a:pt x="1247" y="735"/>
                  </a:lnTo>
                  <a:lnTo>
                    <a:pt x="1328" y="681"/>
                  </a:lnTo>
                  <a:lnTo>
                    <a:pt x="1404" y="627"/>
                  </a:lnTo>
                  <a:lnTo>
                    <a:pt x="1485" y="567"/>
                  </a:lnTo>
                  <a:lnTo>
                    <a:pt x="1560" y="513"/>
                  </a:lnTo>
                  <a:lnTo>
                    <a:pt x="1641" y="454"/>
                  </a:lnTo>
                  <a:lnTo>
                    <a:pt x="1717" y="400"/>
                  </a:lnTo>
                  <a:lnTo>
                    <a:pt x="1798" y="340"/>
                  </a:lnTo>
                  <a:lnTo>
                    <a:pt x="1874" y="286"/>
                  </a:lnTo>
                  <a:lnTo>
                    <a:pt x="1955" y="227"/>
                  </a:lnTo>
                  <a:lnTo>
                    <a:pt x="2030" y="173"/>
                  </a:lnTo>
                  <a:lnTo>
                    <a:pt x="2111" y="113"/>
                  </a:lnTo>
                  <a:lnTo>
                    <a:pt x="2187" y="59"/>
                  </a:lnTo>
                  <a:lnTo>
                    <a:pt x="2268" y="0"/>
                  </a:lnTo>
                </a:path>
              </a:pathLst>
            </a:custGeom>
            <a:noFill/>
            <a:ln w="1905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64" name="Rectangle 125">
              <a:extLst>
                <a:ext uri="{FF2B5EF4-FFF2-40B4-BE49-F238E27FC236}">
                  <a16:creationId xmlns:a16="http://schemas.microsoft.com/office/drawing/2014/main" id="{F197C24D-56D2-46EB-A926-F10B25F241D3}"/>
                </a:ext>
              </a:extLst>
            </p:cNvPr>
            <p:cNvSpPr>
              <a:spLocks noChangeArrowheads="1"/>
            </p:cNvSpPr>
            <p:nvPr/>
          </p:nvSpPr>
          <p:spPr bwMode="auto">
            <a:xfrm>
              <a:off x="3119" y="2626"/>
              <a:ext cx="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 </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265" name="Rectangle 126">
              <a:extLst>
                <a:ext uri="{FF2B5EF4-FFF2-40B4-BE49-F238E27FC236}">
                  <a16:creationId xmlns:a16="http://schemas.microsoft.com/office/drawing/2014/main" id="{66D61C24-FE35-4198-9526-1A9AB76600DD}"/>
                </a:ext>
              </a:extLst>
            </p:cNvPr>
            <p:cNvSpPr>
              <a:spLocks noChangeArrowheads="1"/>
            </p:cNvSpPr>
            <p:nvPr/>
          </p:nvSpPr>
          <p:spPr bwMode="auto">
            <a:xfrm>
              <a:off x="5468" y="772"/>
              <a:ext cx="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 </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266" name="Rectangle 127">
              <a:extLst>
                <a:ext uri="{FF2B5EF4-FFF2-40B4-BE49-F238E27FC236}">
                  <a16:creationId xmlns:a16="http://schemas.microsoft.com/office/drawing/2014/main" id="{DAC1BD4C-7297-4ECD-B3C1-78B58D69284C}"/>
                </a:ext>
              </a:extLst>
            </p:cNvPr>
            <p:cNvSpPr>
              <a:spLocks noChangeArrowheads="1"/>
            </p:cNvSpPr>
            <p:nvPr/>
          </p:nvSpPr>
          <p:spPr bwMode="auto">
            <a:xfrm>
              <a:off x="4051" y="849"/>
              <a:ext cx="545" cy="486"/>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3200"/>
            </a:p>
          </p:txBody>
        </p:sp>
        <p:sp>
          <p:nvSpPr>
            <p:cNvPr id="7278" name="Rectangle 139">
              <a:extLst>
                <a:ext uri="{FF2B5EF4-FFF2-40B4-BE49-F238E27FC236}">
                  <a16:creationId xmlns:a16="http://schemas.microsoft.com/office/drawing/2014/main" id="{0C7F52CE-EA81-433E-BF16-80B4677C0D19}"/>
                </a:ext>
              </a:extLst>
            </p:cNvPr>
            <p:cNvSpPr>
              <a:spLocks noChangeArrowheads="1"/>
            </p:cNvSpPr>
            <p:nvPr/>
          </p:nvSpPr>
          <p:spPr bwMode="auto">
            <a:xfrm>
              <a:off x="4351" y="869"/>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panose="020B0604020202020204" pitchFamily="34" charset="0"/>
                </a:rPr>
                <a:t>y</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7279" name="Line 140">
              <a:extLst>
                <a:ext uri="{FF2B5EF4-FFF2-40B4-BE49-F238E27FC236}">
                  <a16:creationId xmlns:a16="http://schemas.microsoft.com/office/drawing/2014/main" id="{F5EBC63B-8D91-4B26-B42B-A9CECA0EC370}"/>
                </a:ext>
              </a:extLst>
            </p:cNvPr>
            <p:cNvSpPr>
              <a:spLocks noChangeShapeType="1"/>
            </p:cNvSpPr>
            <p:nvPr/>
          </p:nvSpPr>
          <p:spPr bwMode="auto">
            <a:xfrm>
              <a:off x="4194" y="937"/>
              <a:ext cx="4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80" name="Line 141">
              <a:extLst>
                <a:ext uri="{FF2B5EF4-FFF2-40B4-BE49-F238E27FC236}">
                  <a16:creationId xmlns:a16="http://schemas.microsoft.com/office/drawing/2014/main" id="{777EA15D-D563-4253-B718-41A6854AB4D9}"/>
                </a:ext>
              </a:extLst>
            </p:cNvPr>
            <p:cNvSpPr>
              <a:spLocks noChangeShapeType="1"/>
            </p:cNvSpPr>
            <p:nvPr/>
          </p:nvSpPr>
          <p:spPr bwMode="auto">
            <a:xfrm>
              <a:off x="4216" y="916"/>
              <a:ext cx="0" cy="4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81" name="Rectangle 142">
              <a:extLst>
                <a:ext uri="{FF2B5EF4-FFF2-40B4-BE49-F238E27FC236}">
                  <a16:creationId xmlns:a16="http://schemas.microsoft.com/office/drawing/2014/main" id="{E219F1E5-C9A0-4F75-9311-6AD82B434967}"/>
                </a:ext>
              </a:extLst>
            </p:cNvPr>
            <p:cNvSpPr>
              <a:spLocks noChangeArrowheads="1"/>
            </p:cNvSpPr>
            <p:nvPr/>
          </p:nvSpPr>
          <p:spPr bwMode="auto">
            <a:xfrm>
              <a:off x="4351" y="967"/>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000000"/>
                  </a:solidFill>
                  <a:effectLst/>
                  <a:latin typeface="Helvetica" panose="020B0604020202020204" pitchFamily="34" charset="0"/>
                </a:rPr>
                <a:t>y</a:t>
              </a:r>
              <a:r>
                <a:rPr kumimoji="0" lang="en-US" altLang="en-US" sz="1400" b="0" i="0" u="none" strike="noStrike" cap="none" normalizeH="0" baseline="-25000" dirty="0" err="1">
                  <a:ln>
                    <a:noFill/>
                  </a:ln>
                  <a:solidFill>
                    <a:srgbClr val="000000"/>
                  </a:solidFill>
                  <a:effectLst/>
                  <a:latin typeface="Helvetica" panose="020B0604020202020204" pitchFamily="34" charset="0"/>
                </a:rPr>
                <a:t>av</a:t>
              </a:r>
              <a:endParaRPr kumimoji="0" lang="en-US" altLang="en-US" sz="3600" b="0" i="0" u="none" strike="noStrike" cap="none" normalizeH="0" baseline="-25000" dirty="0">
                <a:ln>
                  <a:noFill/>
                </a:ln>
                <a:solidFill>
                  <a:schemeClr val="tx1"/>
                </a:solidFill>
                <a:effectLst/>
                <a:latin typeface="Arial" panose="020B0604020202020204" pitchFamily="34" charset="0"/>
              </a:endParaRPr>
            </a:p>
          </p:txBody>
        </p:sp>
        <p:sp>
          <p:nvSpPr>
            <p:cNvPr id="7282" name="Line 143">
              <a:extLst>
                <a:ext uri="{FF2B5EF4-FFF2-40B4-BE49-F238E27FC236}">
                  <a16:creationId xmlns:a16="http://schemas.microsoft.com/office/drawing/2014/main" id="{FC7C78ED-B94F-45F5-B4E5-7BB6A98D46C4}"/>
                </a:ext>
              </a:extLst>
            </p:cNvPr>
            <p:cNvSpPr>
              <a:spLocks noChangeShapeType="1"/>
            </p:cNvSpPr>
            <p:nvPr/>
          </p:nvSpPr>
          <p:spPr bwMode="auto">
            <a:xfrm>
              <a:off x="4108" y="1050"/>
              <a:ext cx="216" cy="0"/>
            </a:xfrm>
            <a:prstGeom prst="line">
              <a:avLst/>
            </a:prstGeom>
            <a:noFill/>
            <a:ln w="1905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83" name="Rectangle 144">
              <a:extLst>
                <a:ext uri="{FF2B5EF4-FFF2-40B4-BE49-F238E27FC236}">
                  <a16:creationId xmlns:a16="http://schemas.microsoft.com/office/drawing/2014/main" id="{43099346-8477-4815-8D4B-F0A6EF10EE9C}"/>
                </a:ext>
              </a:extLst>
            </p:cNvPr>
            <p:cNvSpPr>
              <a:spLocks noChangeArrowheads="1"/>
            </p:cNvSpPr>
            <p:nvPr/>
          </p:nvSpPr>
          <p:spPr bwMode="auto">
            <a:xfrm>
              <a:off x="4351" y="1069"/>
              <a:ext cx="1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000000"/>
                  </a:solidFill>
                  <a:effectLst/>
                  <a:latin typeface="Helvetica" panose="020B0604020202020204" pitchFamily="34" charset="0"/>
                </a:rPr>
                <a:t>y</a:t>
              </a:r>
              <a:r>
                <a:rPr kumimoji="0" lang="en-US" altLang="en-US" sz="1400" b="0" i="0" u="none" strike="noStrike" cap="none" normalizeH="0" baseline="-25000" dirty="0" err="1">
                  <a:ln>
                    <a:noFill/>
                  </a:ln>
                  <a:solidFill>
                    <a:srgbClr val="000000"/>
                  </a:solidFill>
                  <a:effectLst/>
                  <a:latin typeface="Helvetica" panose="020B0604020202020204" pitchFamily="34" charset="0"/>
                </a:rPr>
                <a:t>rms</a:t>
              </a:r>
              <a:endParaRPr kumimoji="0" lang="en-US" altLang="en-US" sz="3600" b="0" i="0" u="none" strike="noStrike" cap="none" normalizeH="0" baseline="-25000" dirty="0">
                <a:ln>
                  <a:noFill/>
                </a:ln>
                <a:solidFill>
                  <a:schemeClr val="tx1"/>
                </a:solidFill>
                <a:effectLst/>
                <a:latin typeface="Arial" panose="020B0604020202020204" pitchFamily="34" charset="0"/>
              </a:endParaRPr>
            </a:p>
          </p:txBody>
        </p:sp>
        <p:sp>
          <p:nvSpPr>
            <p:cNvPr id="7284" name="Line 145">
              <a:extLst>
                <a:ext uri="{FF2B5EF4-FFF2-40B4-BE49-F238E27FC236}">
                  <a16:creationId xmlns:a16="http://schemas.microsoft.com/office/drawing/2014/main" id="{FC2DC9A9-2365-47D2-AB51-17B17D3E8A9E}"/>
                </a:ext>
              </a:extLst>
            </p:cNvPr>
            <p:cNvSpPr>
              <a:spLocks noChangeShapeType="1"/>
            </p:cNvSpPr>
            <p:nvPr/>
          </p:nvSpPr>
          <p:spPr bwMode="auto">
            <a:xfrm>
              <a:off x="4108" y="1161"/>
              <a:ext cx="216" cy="0"/>
            </a:xfrm>
            <a:prstGeom prst="line">
              <a:avLst/>
            </a:prstGeom>
            <a:noFill/>
            <a:ln w="1905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85" name="Rectangle 146">
              <a:extLst>
                <a:ext uri="{FF2B5EF4-FFF2-40B4-BE49-F238E27FC236}">
                  <a16:creationId xmlns:a16="http://schemas.microsoft.com/office/drawing/2014/main" id="{AA345C24-076B-4183-A472-45D06F469056}"/>
                </a:ext>
              </a:extLst>
            </p:cNvPr>
            <p:cNvSpPr>
              <a:spLocks noChangeArrowheads="1"/>
            </p:cNvSpPr>
            <p:nvPr/>
          </p:nvSpPr>
          <p:spPr bwMode="auto">
            <a:xfrm>
              <a:off x="4351" y="1167"/>
              <a:ext cx="19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000000"/>
                  </a:solidFill>
                  <a:effectLst/>
                  <a:latin typeface="Helvetica" panose="020B0604020202020204" pitchFamily="34" charset="0"/>
                </a:rPr>
                <a:t>y</a:t>
              </a:r>
              <a:r>
                <a:rPr kumimoji="0" lang="en-US" altLang="en-US" sz="1400" b="0" i="0" u="none" strike="noStrike" cap="none" normalizeH="0" baseline="-25000" dirty="0" err="1">
                  <a:ln>
                    <a:noFill/>
                  </a:ln>
                  <a:solidFill>
                    <a:srgbClr val="000000"/>
                  </a:solidFill>
                  <a:effectLst/>
                  <a:latin typeface="Helvetica" panose="020B0604020202020204" pitchFamily="34" charset="0"/>
                </a:rPr>
                <a:t>max</a:t>
              </a:r>
              <a:endParaRPr kumimoji="0" lang="en-US" altLang="en-US" sz="3600" b="0" i="0" u="none" strike="noStrike" cap="none" normalizeH="0" baseline="-25000" dirty="0">
                <a:ln>
                  <a:noFill/>
                </a:ln>
                <a:solidFill>
                  <a:schemeClr val="tx1"/>
                </a:solidFill>
                <a:effectLst/>
                <a:latin typeface="Arial" panose="020B0604020202020204" pitchFamily="34" charset="0"/>
              </a:endParaRPr>
            </a:p>
          </p:txBody>
        </p:sp>
        <p:sp>
          <p:nvSpPr>
            <p:cNvPr id="7286" name="Line 147">
              <a:extLst>
                <a:ext uri="{FF2B5EF4-FFF2-40B4-BE49-F238E27FC236}">
                  <a16:creationId xmlns:a16="http://schemas.microsoft.com/office/drawing/2014/main" id="{A9613B76-430A-4589-8168-AF63943C9765}"/>
                </a:ext>
              </a:extLst>
            </p:cNvPr>
            <p:cNvSpPr>
              <a:spLocks noChangeShapeType="1"/>
            </p:cNvSpPr>
            <p:nvPr/>
          </p:nvSpPr>
          <p:spPr bwMode="auto">
            <a:xfrm>
              <a:off x="4108" y="1264"/>
              <a:ext cx="216" cy="0"/>
            </a:xfrm>
            <a:prstGeom prst="line">
              <a:avLst/>
            </a:prstGeom>
            <a:noFill/>
            <a:ln w="1905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grpSp>
      <p:sp>
        <p:nvSpPr>
          <p:cNvPr id="7287" name="TextBox 7286">
            <a:extLst>
              <a:ext uri="{FF2B5EF4-FFF2-40B4-BE49-F238E27FC236}">
                <a16:creationId xmlns:a16="http://schemas.microsoft.com/office/drawing/2014/main" id="{93A96DA7-CD78-4D7F-A2F3-DF4FF8F8BB57}"/>
              </a:ext>
            </a:extLst>
          </p:cNvPr>
          <p:cNvSpPr txBox="1"/>
          <p:nvPr/>
        </p:nvSpPr>
        <p:spPr>
          <a:xfrm>
            <a:off x="366194" y="3928296"/>
            <a:ext cx="5416868" cy="707886"/>
          </a:xfrm>
          <a:prstGeom prst="rect">
            <a:avLst/>
          </a:prstGeom>
          <a:noFill/>
        </p:spPr>
        <p:txBody>
          <a:bodyPr wrap="none" rtlCol="0">
            <a:spAutoFit/>
          </a:bodyPr>
          <a:lstStyle/>
          <a:p>
            <a:r>
              <a:rPr lang="en-US" sz="2000" noProof="1">
                <a:latin typeface="Courier New" panose="02070309020205020404" pitchFamily="49" charset="0"/>
                <a:cs typeface="Courier New" panose="02070309020205020404" pitchFamily="49" charset="0"/>
              </a:rPr>
              <a:t>f=@(b,x,y) max(abs(b(1)+b(2)*x-y))</a:t>
            </a:r>
          </a:p>
          <a:p>
            <a:r>
              <a:rPr lang="en-US" sz="2000" noProof="1">
                <a:latin typeface="Courier New" panose="02070309020205020404" pitchFamily="49" charset="0"/>
                <a:cs typeface="Courier New" panose="02070309020205020404" pitchFamily="49" charset="0"/>
              </a:rPr>
              <a:t>B=fminsearch(@(b) f(b,x,y),[0,1])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E6715C7-5D50-B8AC-0291-617DF7BDCD81}"/>
                  </a:ext>
                </a:extLst>
              </p:cNvPr>
              <p:cNvSpPr txBox="1"/>
              <p:nvPr/>
            </p:nvSpPr>
            <p:spPr>
              <a:xfrm>
                <a:off x="5554337" y="4685433"/>
                <a:ext cx="3622915" cy="1180388"/>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400" i="1" dirty="0" smtClean="0">
                              <a:latin typeface="Cambria Math" panose="02040503050406030204" pitchFamily="18" charset="0"/>
                            </a:rPr>
                          </m:ctrlPr>
                        </m:mPr>
                        <m:mr>
                          <m:e>
                            <m:sSub>
                              <m:sSubPr>
                                <m:ctrlPr>
                                  <a:rPr lang="en-US" sz="2400" i="1" dirty="0">
                                    <a:latin typeface="Cambria Math" panose="02040503050406030204" pitchFamily="18" charset="0"/>
                                  </a:rPr>
                                </m:ctrlPr>
                              </m:sSub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𝑦</m:t>
                                    </m:r>
                                  </m:e>
                                </m:acc>
                              </m:e>
                              <m:sub>
                                <m:r>
                                  <m:rPr>
                                    <m:sty m:val="p"/>
                                  </m:rPr>
                                  <a:rPr lang="en-US" sz="2400" b="0" i="1" dirty="0">
                                    <a:latin typeface="Cambria Math" panose="02040503050406030204" pitchFamily="18" charset="0"/>
                                  </a:rPr>
                                  <m:t>rms</m:t>
                                </m:r>
                              </m:sub>
                            </m:sSub>
                            <m:r>
                              <a:rPr lang="en-US" sz="2400" b="0" i="0" dirty="0">
                                <a:latin typeface="Cambria Math" panose="02040503050406030204" pitchFamily="18" charset="0"/>
                              </a:rPr>
                              <m:t>=0.5981+0.997</m:t>
                            </m:r>
                            <m:r>
                              <a:rPr lang="en-US" sz="2400" b="0" i="1" dirty="0">
                                <a:latin typeface="Cambria Math" panose="02040503050406030204" pitchFamily="18" charset="0"/>
                              </a:rPr>
                              <m:t>𝑥</m:t>
                            </m:r>
                          </m:e>
                        </m:mr>
                        <m:mr>
                          <m:e>
                            <m:sSub>
                              <m:sSubPr>
                                <m:ctrlPr>
                                  <a:rPr lang="en-US" sz="2400" b="0" i="1" dirty="0">
                                    <a:latin typeface="Cambria Math" panose="02040503050406030204" pitchFamily="18" charset="0"/>
                                  </a:rPr>
                                </m:ctrlPr>
                              </m:sSubPr>
                              <m:e>
                                <m:acc>
                                  <m:accPr>
                                    <m:chr m:val="̂"/>
                                    <m:ctrlPr>
                                      <a:rPr lang="en-US" sz="2400" b="0" i="1" dirty="0">
                                        <a:latin typeface="Cambria Math" panose="02040503050406030204" pitchFamily="18" charset="0"/>
                                      </a:rPr>
                                    </m:ctrlPr>
                                  </m:accPr>
                                  <m:e>
                                    <m:r>
                                      <a:rPr lang="en-US" sz="2400" b="0" i="1" dirty="0">
                                        <a:latin typeface="Cambria Math" panose="02040503050406030204" pitchFamily="18" charset="0"/>
                                      </a:rPr>
                                      <m:t>𝑦</m:t>
                                    </m:r>
                                  </m:e>
                                </m:acc>
                              </m:e>
                              <m:sub>
                                <m:r>
                                  <m:rPr>
                                    <m:sty m:val="p"/>
                                  </m:rPr>
                                  <a:rPr lang="en-US" sz="2400" b="0" i="1" dirty="0">
                                    <a:latin typeface="Cambria Math" panose="02040503050406030204" pitchFamily="18" charset="0"/>
                                  </a:rPr>
                                  <m:t>max</m:t>
                                </m:r>
                              </m:sub>
                            </m:sSub>
                            <m:r>
                              <a:rPr lang="en-US" sz="2400" b="0" i="0" dirty="0">
                                <a:latin typeface="Cambria Math" panose="02040503050406030204" pitchFamily="18" charset="0"/>
                              </a:rPr>
                              <m:t>=0.0003+1.0716</m:t>
                            </m:r>
                            <m:r>
                              <a:rPr lang="en-US" sz="2400" b="0" i="1" dirty="0">
                                <a:latin typeface="Cambria Math" panose="02040503050406030204" pitchFamily="18" charset="0"/>
                              </a:rPr>
                              <m:t>𝑥</m:t>
                            </m:r>
                          </m:e>
                        </m:mr>
                        <m:mr>
                          <m:e>
                            <m:sSub>
                              <m:sSubPr>
                                <m:ctrlPr>
                                  <a:rPr lang="en-US" sz="2400" b="0" i="1" dirty="0">
                                    <a:latin typeface="Cambria Math" panose="02040503050406030204" pitchFamily="18" charset="0"/>
                                  </a:rPr>
                                </m:ctrlPr>
                              </m:sSubPr>
                              <m:e>
                                <m:acc>
                                  <m:accPr>
                                    <m:chr m:val="̂"/>
                                    <m:ctrlPr>
                                      <a:rPr lang="en-US" sz="2400" b="0" i="1" dirty="0">
                                        <a:latin typeface="Cambria Math" panose="02040503050406030204" pitchFamily="18" charset="0"/>
                                      </a:rPr>
                                    </m:ctrlPr>
                                  </m:accPr>
                                  <m:e>
                                    <m:r>
                                      <a:rPr lang="en-US" sz="2400" b="0" i="1" dirty="0">
                                        <a:latin typeface="Cambria Math" panose="02040503050406030204" pitchFamily="18" charset="0"/>
                                      </a:rPr>
                                      <m:t>𝑦</m:t>
                                    </m:r>
                                  </m:e>
                                </m:acc>
                              </m:e>
                              <m:sub>
                                <m:r>
                                  <m:rPr>
                                    <m:sty m:val="p"/>
                                  </m:rPr>
                                  <a:rPr lang="en-US" sz="2400" b="0" i="1" dirty="0">
                                    <a:latin typeface="Cambria Math" panose="02040503050406030204" pitchFamily="18" charset="0"/>
                                  </a:rPr>
                                  <m:t>av</m:t>
                                </m:r>
                              </m:sub>
                            </m:sSub>
                            <m:r>
                              <a:rPr lang="en-US" sz="2400" b="0" i="0" dirty="0">
                                <a:latin typeface="Cambria Math" panose="02040503050406030204" pitchFamily="18" charset="0"/>
                              </a:rPr>
                              <m:t>=0.5309+1.0067</m:t>
                            </m:r>
                            <m:r>
                              <a:rPr lang="en-US" sz="2400" b="0" i="1" dirty="0">
                                <a:latin typeface="Cambria Math" panose="02040503050406030204" pitchFamily="18" charset="0"/>
                              </a:rPr>
                              <m:t>𝑥</m:t>
                            </m:r>
                          </m:e>
                        </m:mr>
                      </m:m>
                    </m:oMath>
                  </m:oMathPara>
                </a14:m>
                <a:endParaRPr lang="en-US" sz="2400" dirty="0"/>
              </a:p>
            </p:txBody>
          </p:sp>
        </mc:Choice>
        <mc:Fallback xmlns="">
          <p:sp>
            <p:nvSpPr>
              <p:cNvPr id="5" name="TextBox 4">
                <a:extLst>
                  <a:ext uri="{FF2B5EF4-FFF2-40B4-BE49-F238E27FC236}">
                    <a16:creationId xmlns:a16="http://schemas.microsoft.com/office/drawing/2014/main" id="{9E6715C7-5D50-B8AC-0291-617DF7BDCD81}"/>
                  </a:ext>
                </a:extLst>
              </p:cNvPr>
              <p:cNvSpPr txBox="1">
                <a:spLocks noRot="1" noChangeAspect="1" noMove="1" noResize="1" noEditPoints="1" noAdjustHandles="1" noChangeArrowheads="1" noChangeShapeType="1" noTextEdit="1"/>
              </p:cNvSpPr>
              <p:nvPr/>
            </p:nvSpPr>
            <p:spPr>
              <a:xfrm>
                <a:off x="5554337" y="4685433"/>
                <a:ext cx="3622915" cy="118038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00033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363" name="Rectangle 3"/>
              <p:cNvSpPr>
                <a:spLocks noGrp="1" noChangeArrowheads="1"/>
              </p:cNvSpPr>
              <p:nvPr>
                <p:ph type="body" sz="quarter" idx="10"/>
              </p:nvPr>
            </p:nvSpPr>
            <p:spPr/>
            <p:txBody>
              <a:bodyPr/>
              <a:lstStyle/>
              <a:p>
                <a:r>
                  <a:rPr lang="en-US" dirty="0"/>
                  <a:t>Find other metrics for a fit besides the three discussed in this section</a:t>
                </a:r>
              </a:p>
              <a:p>
                <a:r>
                  <a:rPr lang="en-US" dirty="0"/>
                  <a:t>Redo the 30-point example with the surrogate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smtClean="0">
                        <a:latin typeface="Cambria Math" panose="02040503050406030204" pitchFamily="18" charset="0"/>
                      </a:rPr>
                      <m:t>𝑏𝑥</m:t>
                    </m:r>
                  </m:oMath>
                </a14:m>
                <a:endParaRPr lang="en-US" dirty="0"/>
              </a:p>
              <a:p>
                <a:r>
                  <a:rPr lang="en-US" dirty="0"/>
                  <a:t>Redo the 30-point example using only every third point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=3,6,…)</m:t>
                    </m:r>
                  </m:oMath>
                </a14:m>
                <a:r>
                  <a:rPr lang="en-US" dirty="0"/>
                  <a:t>. Compare the accuracy of the fit with regard to the true function. It is enough to use one error metric</a:t>
                </a:r>
              </a:p>
              <a:p>
                <a:endParaRPr lang="en-US" dirty="0"/>
              </a:p>
            </p:txBody>
          </p:sp>
        </mc:Choice>
        <mc:Fallback xmlns="">
          <p:sp>
            <p:nvSpPr>
              <p:cNvPr id="15363" name="Rectangle 3"/>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15362" name="Rectangle 2"/>
          <p:cNvSpPr>
            <a:spLocks noGrp="1" noChangeArrowheads="1"/>
          </p:cNvSpPr>
          <p:nvPr>
            <p:ph type="title"/>
          </p:nvPr>
        </p:nvSpPr>
        <p:spPr/>
        <p:txBody>
          <a:bodyPr>
            <a:normAutofit fontScale="90000"/>
          </a:bodyPr>
          <a:lstStyle/>
          <a:p>
            <a:r>
              <a:rPr lang="en-US" dirty="0"/>
              <a:t>Exercises</a:t>
            </a:r>
          </a:p>
        </p:txBody>
      </p:sp>
    </p:spTree>
    <p:extLst>
      <p:ext uri="{BB962C8B-B14F-4D97-AF65-F5344CB8AC3E}">
        <p14:creationId xmlns:p14="http://schemas.microsoft.com/office/powerpoint/2010/main" val="2057744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F651B3-EA74-1713-9796-556411BB7DD0}"/>
              </a:ext>
            </a:extLst>
          </p:cNvPr>
          <p:cNvSpPr>
            <a:spLocks noGrp="1"/>
          </p:cNvSpPr>
          <p:nvPr>
            <p:ph type="body" sz="quarter" idx="10"/>
          </p:nvPr>
        </p:nvSpPr>
        <p:spPr/>
        <p:txBody>
          <a:bodyPr/>
          <a:lstStyle/>
          <a:p>
            <a:r>
              <a:rPr lang="en-US" dirty="0"/>
              <a:t>Optimization algorithms require sequential evaluations</a:t>
            </a:r>
          </a:p>
          <a:p>
            <a:r>
              <a:rPr lang="en-US" dirty="0"/>
              <a:t>Batch run is better for experiments</a:t>
            </a:r>
          </a:p>
          <a:p>
            <a:pPr lvl="1"/>
            <a:r>
              <a:rPr lang="en-US" dirty="0"/>
              <a:t>Due to setup time, planning, facility, assessing errors and noise</a:t>
            </a:r>
          </a:p>
          <a:p>
            <a:r>
              <a:rPr lang="en-US" dirty="0"/>
              <a:t>Experimental optimization used a batch of experiments</a:t>
            </a:r>
          </a:p>
          <a:p>
            <a:pPr lvl="1"/>
            <a:r>
              <a:rPr lang="en-US" dirty="0">
                <a:solidFill>
                  <a:srgbClr val="0000FF"/>
                </a:solidFill>
              </a:rPr>
              <a:t>Build approximation and perform optimization using it</a:t>
            </a:r>
          </a:p>
          <a:p>
            <a:pPr lvl="1"/>
            <a:r>
              <a:rPr lang="en-US" dirty="0"/>
              <a:t>If accuracy is not satisfactory, sequential approximate optimization</a:t>
            </a:r>
          </a:p>
          <a:p>
            <a:r>
              <a:rPr lang="en-US" dirty="0"/>
              <a:t>Computer simulations are similar to experiments</a:t>
            </a:r>
          </a:p>
          <a:p>
            <a:pPr lvl="1"/>
            <a:r>
              <a:rPr lang="en-US" dirty="0"/>
              <a:t>Long setup time, expensive, numerical noise, discretization errors</a:t>
            </a:r>
          </a:p>
          <a:p>
            <a:pPr lvl="1"/>
            <a:r>
              <a:rPr lang="en-US" dirty="0"/>
              <a:t>Parallel processing pushes batch run</a:t>
            </a:r>
          </a:p>
          <a:p>
            <a:pPr lvl="1"/>
            <a:r>
              <a:rPr lang="en-US" dirty="0"/>
              <a:t>Software packages make it difficult to connect directly to optimization</a:t>
            </a:r>
          </a:p>
        </p:txBody>
      </p:sp>
      <p:sp>
        <p:nvSpPr>
          <p:cNvPr id="3" name="Title 2">
            <a:extLst>
              <a:ext uri="{FF2B5EF4-FFF2-40B4-BE49-F238E27FC236}">
                <a16:creationId xmlns:a16="http://schemas.microsoft.com/office/drawing/2014/main" id="{6BAFB8F6-B397-ED8F-8554-03E24571F0E3}"/>
              </a:ext>
            </a:extLst>
          </p:cNvPr>
          <p:cNvSpPr>
            <a:spLocks noGrp="1"/>
          </p:cNvSpPr>
          <p:nvPr>
            <p:ph type="title"/>
          </p:nvPr>
        </p:nvSpPr>
        <p:spPr/>
        <p:txBody>
          <a:bodyPr>
            <a:normAutofit fontScale="90000"/>
          </a:bodyPr>
          <a:lstStyle/>
          <a:p>
            <a:r>
              <a:rPr lang="en-US" dirty="0"/>
              <a:t>Sequential vs. Batch Run of Experiments and Simulations</a:t>
            </a:r>
          </a:p>
        </p:txBody>
      </p:sp>
    </p:spTree>
    <p:extLst>
      <p:ext uri="{BB962C8B-B14F-4D97-AF65-F5344CB8AC3E}">
        <p14:creationId xmlns:p14="http://schemas.microsoft.com/office/powerpoint/2010/main" val="2931782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237B0C2-2AAF-7F37-3A5B-6D9298CF0B90}"/>
                  </a:ext>
                </a:extLst>
              </p:cNvPr>
              <p:cNvSpPr>
                <a:spLocks noGrp="1"/>
              </p:cNvSpPr>
              <p:nvPr>
                <p:ph type="body" sz="quarter" idx="10"/>
              </p:nvPr>
            </p:nvSpPr>
            <p:spPr/>
            <p:txBody>
              <a:bodyPr/>
              <a:lstStyle/>
              <a:p>
                <a:r>
                  <a:rPr lang="en-US" dirty="0"/>
                  <a:t>PRS can be a linear combination of non-monomial bases </a:t>
                </a:r>
              </a:p>
              <a:p>
                <a:r>
                  <a:rPr lang="en-US" dirty="0">
                    <a:latin typeface="+mn-lt"/>
                    <a:ea typeface="Malgun Gothic" panose="020B0503020000020004" pitchFamily="34" charset="-127"/>
                  </a:rPr>
                  <a:t>C</a:t>
                </a:r>
                <a:r>
                  <a:rPr lang="en-US" dirty="0">
                    <a:effectLst/>
                    <a:latin typeface="+mn-lt"/>
                    <a:ea typeface="Malgun Gothic" panose="020B0503020000020004" pitchFamily="34" charset="-127"/>
                  </a:rPr>
                  <a:t>an design with diameter </a:t>
                </a:r>
                <a14:m>
                  <m:oMath xmlns:m="http://schemas.openxmlformats.org/officeDocument/2006/math">
                    <m:r>
                      <a:rPr lang="en-US" i="1">
                        <a:effectLst/>
                        <a:latin typeface="Cambria Math" panose="02040503050406030204" pitchFamily="18" charset="0"/>
                        <a:ea typeface="Malgun Gothic" panose="020B0503020000020004" pitchFamily="34" charset="-127"/>
                        <a:cs typeface="Times New Roman" panose="02020603050405020304" pitchFamily="18" charset="0"/>
                      </a:rPr>
                      <m:t>𝐷</m:t>
                    </m:r>
                    <m:r>
                      <a:rPr lang="en-US" i="1">
                        <a:effectLst/>
                        <a:latin typeface="Cambria Math" panose="02040503050406030204" pitchFamily="18" charset="0"/>
                        <a:ea typeface="Malgun Gothic" panose="020B0503020000020004" pitchFamily="34" charset="-127"/>
                        <a:cs typeface="Times New Roman" panose="02020603050405020304" pitchFamily="18" charset="0"/>
                      </a:rPr>
                      <m:t>∈[1.5, 3.5]</m:t>
                    </m:r>
                  </m:oMath>
                </a14:m>
                <a:r>
                  <a:rPr lang="en-US" dirty="0">
                    <a:effectLst/>
                    <a:latin typeface="+mn-lt"/>
                    <a:ea typeface="Malgun Gothic" panose="020B0503020000020004" pitchFamily="34" charset="-127"/>
                  </a:rPr>
                  <a:t> in, height </a:t>
                </a:r>
                <a14:m>
                  <m:oMath xmlns:m="http://schemas.openxmlformats.org/officeDocument/2006/math">
                    <m:r>
                      <a:rPr lang="en-US" i="1">
                        <a:effectLst/>
                        <a:latin typeface="Cambria Math" panose="02040503050406030204" pitchFamily="18" charset="0"/>
                        <a:ea typeface="Malgun Gothic" panose="020B0503020000020004" pitchFamily="34" charset="-127"/>
                        <a:cs typeface="Times New Roman" panose="02020603050405020304" pitchFamily="18" charset="0"/>
                      </a:rPr>
                      <m:t>𝐻</m:t>
                    </m:r>
                    <m:r>
                      <a:rPr lang="en-US" i="1">
                        <a:effectLst/>
                        <a:latin typeface="Cambria Math" panose="02040503050406030204" pitchFamily="18" charset="0"/>
                        <a:ea typeface="Malgun Gothic" panose="020B0503020000020004" pitchFamily="34" charset="-127"/>
                        <a:cs typeface="Times New Roman" panose="02020603050405020304" pitchFamily="18" charset="0"/>
                      </a:rPr>
                      <m:t>∈[3.0, 7.0]</m:t>
                    </m:r>
                  </m:oMath>
                </a14:m>
                <a:r>
                  <a:rPr lang="en-US" dirty="0">
                    <a:effectLst/>
                    <a:latin typeface="+mn-lt"/>
                    <a:ea typeface="Malgun Gothic" panose="020B0503020000020004" pitchFamily="34" charset="-127"/>
                  </a:rPr>
                  <a:t> in to maximize profit</a:t>
                </a:r>
              </a:p>
              <a:p>
                <a:r>
                  <a:rPr lang="en-US" dirty="0">
                    <a:effectLst/>
                    <a:latin typeface="+mn-lt"/>
                    <a:ea typeface="Malgun Gothic" panose="020B0503020000020004" pitchFamily="34" charset="-127"/>
                  </a:rPr>
                  <a:t>True profit function:</a:t>
                </a:r>
                <a:endParaRPr lang="en-US" dirty="0">
                  <a:latin typeface="+mn-lt"/>
                </a:endParaRPr>
              </a:p>
            </p:txBody>
          </p:sp>
        </mc:Choice>
        <mc:Fallback xmlns="">
          <p:sp>
            <p:nvSpPr>
              <p:cNvPr id="2" name="Text Placeholder 1">
                <a:extLst>
                  <a:ext uri="{FF2B5EF4-FFF2-40B4-BE49-F238E27FC236}">
                    <a16:creationId xmlns:a16="http://schemas.microsoft.com/office/drawing/2014/main" id="{6237B0C2-2AAF-7F37-3A5B-6D9298CF0B90}"/>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B9D748B-5001-434C-6DC8-FCCF0C794FC7}"/>
              </a:ext>
            </a:extLst>
          </p:cNvPr>
          <p:cNvSpPr>
            <a:spLocks noGrp="1"/>
          </p:cNvSpPr>
          <p:nvPr>
            <p:ph type="title"/>
          </p:nvPr>
        </p:nvSpPr>
        <p:spPr/>
        <p:txBody>
          <a:bodyPr>
            <a:normAutofit fontScale="90000"/>
          </a:bodyPr>
          <a:lstStyle/>
          <a:p>
            <a:r>
              <a:rPr lang="en-US" dirty="0"/>
              <a:t>Ex2-2) PRS in Multi-dimension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27A7F3D-DA30-D878-3101-60203B6AF5DD}"/>
                  </a:ext>
                </a:extLst>
              </p:cNvPr>
              <p:cNvSpPr txBox="1"/>
              <p:nvPr/>
            </p:nvSpPr>
            <p:spPr>
              <a:xfrm>
                <a:off x="548872" y="2841492"/>
                <a:ext cx="765094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𝑝</m:t>
                      </m:r>
                      <m:r>
                        <a:rPr lang="en-US" sz="2000" b="0" i="1" smtClean="0">
                          <a:latin typeface="Cambria Math" panose="02040503050406030204" pitchFamily="18" charset="0"/>
                        </a:rPr>
                        <m:t>(</m:t>
                      </m:r>
                      <m:r>
                        <a:rPr lang="en-US" sz="2000" b="0" i="1" smtClean="0">
                          <a:latin typeface="Cambria Math" panose="02040503050406030204" pitchFamily="18" charset="0"/>
                        </a:rPr>
                        <m:t>𝐷</m:t>
                      </m:r>
                      <m:r>
                        <a:rPr lang="en-US" sz="2000" b="0" i="1" smtClean="0">
                          <a:latin typeface="Cambria Math" panose="02040503050406030204" pitchFamily="18" charset="0"/>
                        </a:rPr>
                        <m:t>,</m:t>
                      </m:r>
                      <m:r>
                        <a:rPr lang="en-US" sz="2000" b="0" i="1" smtClean="0">
                          <a:latin typeface="Cambria Math" panose="02040503050406030204" pitchFamily="18" charset="0"/>
                        </a:rPr>
                        <m:t>𝐻</m:t>
                      </m:r>
                      <m:r>
                        <a:rPr lang="en-US" sz="2000" b="0" i="1" smtClean="0">
                          <a:latin typeface="Cambria Math" panose="02040503050406030204" pitchFamily="18" charset="0"/>
                        </a:rPr>
                        <m:t>)</m:t>
                      </m:r>
                      <m:r>
                        <a:rPr lang="en-US" sz="2000">
                          <a:latin typeface="Cambria Math" panose="02040503050406030204" pitchFamily="18" charset="0"/>
                        </a:rPr>
                        <m:t>=0.2361</m:t>
                      </m:r>
                      <m:r>
                        <a:rPr lang="en-US" sz="2000" i="1">
                          <a:latin typeface="Cambria Math" panose="02040503050406030204" pitchFamily="18" charset="0"/>
                        </a:rPr>
                        <m:t>𝜋</m:t>
                      </m:r>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𝐷</m:t>
                          </m:r>
                        </m:e>
                        <m:sup>
                          <m:r>
                            <a:rPr lang="en-US" sz="2000">
                              <a:latin typeface="Cambria Math" panose="02040503050406030204" pitchFamily="18" charset="0"/>
                            </a:rPr>
                            <m:t>2</m:t>
                          </m:r>
                        </m:sup>
                      </m:sSup>
                      <m:r>
                        <a:rPr lang="en-US" sz="2000" i="1">
                          <a:latin typeface="Cambria Math" panose="02040503050406030204" pitchFamily="18" charset="0"/>
                        </a:rPr>
                        <m:t>𝐻</m:t>
                      </m:r>
                      <m:r>
                        <a:rPr lang="en-US" sz="2000">
                          <a:latin typeface="Cambria Math" panose="02040503050406030204" pitchFamily="18" charset="0"/>
                        </a:rPr>
                        <m:t>−3.858×</m:t>
                      </m:r>
                      <m:sSup>
                        <m:sSupPr>
                          <m:ctrlPr>
                            <a:rPr lang="en-US" sz="2000" i="1">
                              <a:solidFill>
                                <a:srgbClr val="836967"/>
                              </a:solidFill>
                              <a:latin typeface="Cambria Math" panose="02040503050406030204" pitchFamily="18" charset="0"/>
                            </a:rPr>
                          </m:ctrlPr>
                        </m:sSupPr>
                        <m:e>
                          <m:r>
                            <a:rPr lang="en-US" sz="2000">
                              <a:latin typeface="Cambria Math" panose="02040503050406030204" pitchFamily="18" charset="0"/>
                            </a:rPr>
                            <m:t>10</m:t>
                          </m:r>
                        </m:e>
                        <m:sup>
                          <m:r>
                            <a:rPr lang="en-US" sz="2000">
                              <a:latin typeface="Cambria Math" panose="02040503050406030204" pitchFamily="18" charset="0"/>
                            </a:rPr>
                            <m:t>−4</m:t>
                          </m:r>
                        </m:sup>
                      </m:sSup>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𝜋</m:t>
                          </m:r>
                        </m:e>
                        <m:sup>
                          <m:r>
                            <a:rPr lang="en-US" sz="2000">
                              <a:latin typeface="Cambria Math" panose="02040503050406030204" pitchFamily="18" charset="0"/>
                            </a:rPr>
                            <m:t>2</m:t>
                          </m:r>
                        </m:sup>
                      </m:sSup>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𝐷</m:t>
                          </m:r>
                        </m:e>
                        <m:sup>
                          <m:r>
                            <a:rPr lang="en-US" sz="2000">
                              <a:latin typeface="Cambria Math" panose="02040503050406030204" pitchFamily="18" charset="0"/>
                            </a:rPr>
                            <m:t>4</m:t>
                          </m:r>
                        </m:sup>
                      </m:sSup>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𝐻</m:t>
                          </m:r>
                        </m:e>
                        <m:sup>
                          <m:r>
                            <a:rPr lang="en-US" sz="2000">
                              <a:latin typeface="Cambria Math" panose="02040503050406030204" pitchFamily="18" charset="0"/>
                            </a:rPr>
                            <m:t>2</m:t>
                          </m:r>
                        </m:sup>
                      </m:sSup>
                      <m:r>
                        <a:rPr lang="en-US" sz="2000">
                          <a:latin typeface="Cambria Math" panose="02040503050406030204" pitchFamily="18" charset="0"/>
                        </a:rPr>
                        <m:t>−0.1</m:t>
                      </m:r>
                      <m:r>
                        <a:rPr lang="en-US" sz="2000" i="1">
                          <a:latin typeface="Cambria Math" panose="02040503050406030204" pitchFamily="18" charset="0"/>
                        </a:rPr>
                        <m:t>𝜋</m:t>
                      </m:r>
                      <m:d>
                        <m:dPr>
                          <m:ctrlPr>
                            <a:rPr lang="en-US" sz="2000" i="1">
                              <a:latin typeface="Cambria Math" panose="02040503050406030204" pitchFamily="18" charset="0"/>
                            </a:rPr>
                          </m:ctrlPr>
                        </m:dPr>
                        <m:e>
                          <m:r>
                            <a:rPr lang="en-US" sz="2000">
                              <a:latin typeface="Cambria Math" panose="02040503050406030204" pitchFamily="18" charset="0"/>
                            </a:rPr>
                            <m:t>0.5</m:t>
                          </m:r>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𝐷</m:t>
                              </m:r>
                            </m:e>
                            <m:sup>
                              <m:r>
                                <a:rPr lang="en-US" sz="2000">
                                  <a:latin typeface="Cambria Math" panose="02040503050406030204" pitchFamily="18" charset="0"/>
                                </a:rPr>
                                <m:t>2</m:t>
                              </m:r>
                            </m:sup>
                          </m:sSup>
                          <m:r>
                            <a:rPr lang="en-US" sz="2000">
                              <a:latin typeface="Cambria Math" panose="02040503050406030204" pitchFamily="18" charset="0"/>
                            </a:rPr>
                            <m:t>+</m:t>
                          </m:r>
                          <m:r>
                            <a:rPr lang="en-US" sz="2000" i="1">
                              <a:latin typeface="Cambria Math" panose="02040503050406030204" pitchFamily="18" charset="0"/>
                            </a:rPr>
                            <m:t>𝐷𝐻</m:t>
                          </m:r>
                        </m:e>
                      </m:d>
                    </m:oMath>
                  </m:oMathPara>
                </a14:m>
                <a:endParaRPr lang="en-US" sz="2000" dirty="0"/>
              </a:p>
            </p:txBody>
          </p:sp>
        </mc:Choice>
        <mc:Fallback xmlns="">
          <p:sp>
            <p:nvSpPr>
              <p:cNvPr id="8" name="TextBox 7">
                <a:extLst>
                  <a:ext uri="{FF2B5EF4-FFF2-40B4-BE49-F238E27FC236}">
                    <a16:creationId xmlns:a16="http://schemas.microsoft.com/office/drawing/2014/main" id="{127A7F3D-DA30-D878-3101-60203B6AF5DD}"/>
                  </a:ext>
                </a:extLst>
              </p:cNvPr>
              <p:cNvSpPr txBox="1">
                <a:spLocks noRot="1" noChangeAspect="1" noMove="1" noResize="1" noEditPoints="1" noAdjustHandles="1" noChangeArrowheads="1" noChangeShapeType="1" noTextEdit="1"/>
              </p:cNvSpPr>
              <p:nvPr/>
            </p:nvSpPr>
            <p:spPr>
              <a:xfrm>
                <a:off x="548872" y="2841492"/>
                <a:ext cx="7650941" cy="307777"/>
              </a:xfrm>
              <a:prstGeom prst="rect">
                <a:avLst/>
              </a:prstGeom>
              <a:blipFill>
                <a:blip r:embed="rId3"/>
                <a:stretch>
                  <a:fillRect l="-398" t="-1961"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4DCB7E0D-F993-4D4F-B0D5-3B7CF3C23F3A}"/>
                  </a:ext>
                </a:extLst>
              </p:cNvPr>
              <p:cNvGraphicFramePr>
                <a:graphicFrameLocks noGrp="1"/>
              </p:cNvGraphicFramePr>
              <p:nvPr/>
            </p:nvGraphicFramePr>
            <p:xfrm>
              <a:off x="934143" y="3429000"/>
              <a:ext cx="7423047" cy="3048000"/>
            </p:xfrm>
            <a:graphic>
              <a:graphicData uri="http://schemas.openxmlformats.org/drawingml/2006/table">
                <a:tbl>
                  <a:tblPr firstRow="1" firstCol="1" bandRow="1">
                    <a:tableStyleId>{5C22544A-7EE6-4342-B048-85BDC9FD1C3A}</a:tableStyleId>
                  </a:tblPr>
                  <a:tblGrid>
                    <a:gridCol w="1554067">
                      <a:extLst>
                        <a:ext uri="{9D8B030D-6E8A-4147-A177-3AD203B41FA5}">
                          <a16:colId xmlns:a16="http://schemas.microsoft.com/office/drawing/2014/main" val="2381306021"/>
                        </a:ext>
                      </a:extLst>
                    </a:gridCol>
                    <a:gridCol w="1474778">
                      <a:extLst>
                        <a:ext uri="{9D8B030D-6E8A-4147-A177-3AD203B41FA5}">
                          <a16:colId xmlns:a16="http://schemas.microsoft.com/office/drawing/2014/main" val="2289872417"/>
                        </a:ext>
                      </a:extLst>
                    </a:gridCol>
                    <a:gridCol w="1475570">
                      <a:extLst>
                        <a:ext uri="{9D8B030D-6E8A-4147-A177-3AD203B41FA5}">
                          <a16:colId xmlns:a16="http://schemas.microsoft.com/office/drawing/2014/main" val="3872419110"/>
                        </a:ext>
                      </a:extLst>
                    </a:gridCol>
                    <a:gridCol w="1498564">
                      <a:extLst>
                        <a:ext uri="{9D8B030D-6E8A-4147-A177-3AD203B41FA5}">
                          <a16:colId xmlns:a16="http://schemas.microsoft.com/office/drawing/2014/main" val="3533574947"/>
                        </a:ext>
                      </a:extLst>
                    </a:gridCol>
                    <a:gridCol w="1420068">
                      <a:extLst>
                        <a:ext uri="{9D8B030D-6E8A-4147-A177-3AD203B41FA5}">
                          <a16:colId xmlns:a16="http://schemas.microsoft.com/office/drawing/2014/main" val="868355612"/>
                        </a:ext>
                      </a:extLst>
                    </a:gridCol>
                  </a:tblGrid>
                  <a:tr h="282826">
                    <a:tc>
                      <a:txBody>
                        <a:bodyPr/>
                        <a:lstStyle/>
                        <a:p>
                          <a:pPr marL="0" marR="0" algn="ctr">
                            <a:lnSpc>
                              <a:spcPct val="100000"/>
                            </a:lnSpc>
                            <a:spcBef>
                              <a:spcPts val="0"/>
                            </a:spcBef>
                            <a:spcAft>
                              <a:spcPts val="0"/>
                            </a:spcAft>
                            <a:tabLst>
                              <a:tab pos="228600" algn="l"/>
                              <a:tab pos="2971800" algn="ctr"/>
                              <a:tab pos="5943600" algn="r"/>
                            </a:tabLst>
                          </a:pPr>
                          <a:r>
                            <a:rPr lang="en-US" sz="2000">
                              <a:effectLst/>
                            </a:rPr>
                            <a:t>Sample No.</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𝐷</m:t>
                                </m:r>
                              </m:oMath>
                            </m:oMathPara>
                          </a14:m>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𝐻</m:t>
                                </m:r>
                              </m:oMath>
                            </m:oMathPara>
                          </a14:m>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𝑝</m:t>
                                </m:r>
                              </m:oMath>
                            </m:oMathPara>
                          </a14:m>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𝑝</m:t>
                                    </m:r>
                                  </m:e>
                                  <m:sub>
                                    <m:r>
                                      <a:rPr lang="en-US" sz="2000">
                                        <a:effectLst/>
                                        <a:latin typeface="Cambria Math" panose="02040503050406030204" pitchFamily="18" charset="0"/>
                                      </a:rPr>
                                      <m:t>𝑡𝑟𝑢𝑒</m:t>
                                    </m:r>
                                  </m:sub>
                                </m:sSub>
                              </m:oMath>
                            </m:oMathPara>
                          </a14:m>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429987588"/>
                      </a:ext>
                    </a:extLst>
                  </a:tr>
                  <a:tr h="282826">
                    <a:tc>
                      <a:txBody>
                        <a:bodyPr/>
                        <a:lstStyle/>
                        <a:p>
                          <a:pPr marL="0" marR="0" algn="ctr">
                            <a:lnSpc>
                              <a:spcPct val="100000"/>
                            </a:lnSpc>
                            <a:spcBef>
                              <a:spcPts val="0"/>
                            </a:spcBef>
                            <a:spcAft>
                              <a:spcPts val="0"/>
                            </a:spcAft>
                            <a:tabLst>
                              <a:tab pos="228600" algn="l"/>
                              <a:tab pos="2971800" algn="ctr"/>
                              <a:tab pos="5943600" algn="r"/>
                            </a:tabLst>
                          </a:pPr>
                          <a:r>
                            <a:rPr lang="en-US" sz="2000">
                              <a:effectLst/>
                            </a:rPr>
                            <a:t>1</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1.8</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3.6</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5.9</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5.6</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2944258470"/>
                      </a:ext>
                    </a:extLst>
                  </a:tr>
                  <a:tr h="282826">
                    <a:tc>
                      <a:txBody>
                        <a:bodyPr/>
                        <a:lstStyle/>
                        <a:p>
                          <a:pPr marL="0" marR="0" algn="ctr">
                            <a:lnSpc>
                              <a:spcPct val="100000"/>
                            </a:lnSpc>
                            <a:spcBef>
                              <a:spcPts val="0"/>
                            </a:spcBef>
                            <a:spcAft>
                              <a:spcPts val="0"/>
                            </a:spcAft>
                            <a:tabLst>
                              <a:tab pos="228600" algn="l"/>
                              <a:tab pos="2971800" algn="ctr"/>
                              <a:tab pos="5943600" algn="r"/>
                            </a:tabLst>
                          </a:pPr>
                          <a:r>
                            <a:rPr lang="en-US" sz="2000">
                              <a:effectLst/>
                            </a:rPr>
                            <a:t>2</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2.4</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4.8</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13.1</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13.1</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613146282"/>
                      </a:ext>
                    </a:extLst>
                  </a:tr>
                  <a:tr h="282826">
                    <a:tc>
                      <a:txBody>
                        <a:bodyPr/>
                        <a:lstStyle/>
                        <a:p>
                          <a:pPr marL="0" marR="0" algn="ctr">
                            <a:lnSpc>
                              <a:spcPct val="100000"/>
                            </a:lnSpc>
                            <a:spcBef>
                              <a:spcPts val="0"/>
                            </a:spcBef>
                            <a:spcAft>
                              <a:spcPts val="0"/>
                            </a:spcAft>
                            <a:tabLst>
                              <a:tab pos="228600" algn="l"/>
                              <a:tab pos="2971800" algn="ctr"/>
                              <a:tab pos="5943600" algn="r"/>
                            </a:tabLst>
                          </a:pPr>
                          <a:r>
                            <a:rPr lang="en-US" sz="2000">
                              <a:effectLst/>
                            </a:rPr>
                            <a:t>3</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3.0</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6.0</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22.0</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21.9</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2920814057"/>
                      </a:ext>
                    </a:extLst>
                  </a:tr>
                  <a:tr h="282826">
                    <a:tc>
                      <a:txBody>
                        <a:bodyPr/>
                        <a:lstStyle/>
                        <a:p>
                          <a:pPr marL="0" marR="0" algn="ctr">
                            <a:lnSpc>
                              <a:spcPct val="100000"/>
                            </a:lnSpc>
                            <a:spcBef>
                              <a:spcPts val="0"/>
                            </a:spcBef>
                            <a:spcAft>
                              <a:spcPts val="0"/>
                            </a:spcAft>
                            <a:tabLst>
                              <a:tab pos="228600" algn="l"/>
                              <a:tab pos="2971800" algn="ctr"/>
                              <a:tab pos="5943600" algn="r"/>
                            </a:tabLst>
                          </a:pPr>
                          <a:r>
                            <a:rPr lang="en-US" sz="2000">
                              <a:effectLst/>
                            </a:rPr>
                            <a:t>4</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1.5</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4.6</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4.7</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4.7</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251773397"/>
                      </a:ext>
                    </a:extLst>
                  </a:tr>
                  <a:tr h="282826">
                    <a:tc>
                      <a:txBody>
                        <a:bodyPr/>
                        <a:lstStyle/>
                        <a:p>
                          <a:pPr marL="0" marR="0" algn="ctr">
                            <a:lnSpc>
                              <a:spcPct val="100000"/>
                            </a:lnSpc>
                            <a:spcBef>
                              <a:spcPts val="0"/>
                            </a:spcBef>
                            <a:spcAft>
                              <a:spcPts val="0"/>
                            </a:spcAft>
                            <a:tabLst>
                              <a:tab pos="228600" algn="l"/>
                              <a:tab pos="2971800" algn="ctr"/>
                              <a:tab pos="5943600" algn="r"/>
                            </a:tabLst>
                          </a:pPr>
                          <a:r>
                            <a:rPr lang="en-US" sz="2000">
                              <a:effectLst/>
                            </a:rPr>
                            <a:t>5</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2.1</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5.8</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12.0</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12.0</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343845334"/>
                      </a:ext>
                    </a:extLst>
                  </a:tr>
                  <a:tr h="282826">
                    <a:tc>
                      <a:txBody>
                        <a:bodyPr/>
                        <a:lstStyle/>
                        <a:p>
                          <a:pPr marL="0" marR="0" algn="ctr">
                            <a:lnSpc>
                              <a:spcPct val="100000"/>
                            </a:lnSpc>
                            <a:spcBef>
                              <a:spcPts val="0"/>
                            </a:spcBef>
                            <a:spcAft>
                              <a:spcPts val="0"/>
                            </a:spcAft>
                            <a:tabLst>
                              <a:tab pos="228600" algn="l"/>
                              <a:tab pos="2971800" algn="ctr"/>
                              <a:tab pos="5943600" algn="r"/>
                            </a:tabLst>
                          </a:pPr>
                          <a:r>
                            <a:rPr lang="en-US" sz="2000">
                              <a:effectLst/>
                            </a:rPr>
                            <a:t>6</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2.7</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7.0</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20.9</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20.9</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684123320"/>
                      </a:ext>
                    </a:extLst>
                  </a:tr>
                  <a:tr h="282826">
                    <a:tc>
                      <a:txBody>
                        <a:bodyPr/>
                        <a:lstStyle/>
                        <a:p>
                          <a:pPr marL="0" marR="0" algn="ctr">
                            <a:lnSpc>
                              <a:spcPct val="100000"/>
                            </a:lnSpc>
                            <a:spcBef>
                              <a:spcPts val="0"/>
                            </a:spcBef>
                            <a:spcAft>
                              <a:spcPts val="0"/>
                            </a:spcAft>
                            <a:tabLst>
                              <a:tab pos="228600" algn="l"/>
                              <a:tab pos="2971800" algn="ctr"/>
                              <a:tab pos="5943600" algn="r"/>
                            </a:tabLst>
                          </a:pPr>
                          <a:r>
                            <a:rPr lang="en-US" sz="2000">
                              <a:effectLst/>
                            </a:rPr>
                            <a:t>7</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1.4</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5.6</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4.9</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4.9</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806243081"/>
                      </a:ext>
                    </a:extLst>
                  </a:tr>
                  <a:tr h="282826">
                    <a:tc>
                      <a:txBody>
                        <a:bodyPr/>
                        <a:lstStyle/>
                        <a:p>
                          <a:pPr marL="0" marR="0" algn="ctr">
                            <a:lnSpc>
                              <a:spcPct val="100000"/>
                            </a:lnSpc>
                            <a:spcBef>
                              <a:spcPts val="0"/>
                            </a:spcBef>
                            <a:spcAft>
                              <a:spcPts val="0"/>
                            </a:spcAft>
                            <a:tabLst>
                              <a:tab pos="228600" algn="l"/>
                              <a:tab pos="2971800" algn="ctr"/>
                              <a:tab pos="5943600" algn="r"/>
                            </a:tabLst>
                          </a:pPr>
                          <a:r>
                            <a:rPr lang="en-US" sz="2000">
                              <a:effectLst/>
                            </a:rPr>
                            <a:t>8</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2.0</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6.8</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12.5</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12.5</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2912628149"/>
                      </a:ext>
                    </a:extLst>
                  </a:tr>
                  <a:tr h="282826">
                    <a:tc>
                      <a:txBody>
                        <a:bodyPr/>
                        <a:lstStyle/>
                        <a:p>
                          <a:pPr marL="0" marR="0" algn="ctr">
                            <a:lnSpc>
                              <a:spcPct val="100000"/>
                            </a:lnSpc>
                            <a:spcBef>
                              <a:spcPts val="0"/>
                            </a:spcBef>
                            <a:spcAft>
                              <a:spcPts val="0"/>
                            </a:spcAft>
                            <a:tabLst>
                              <a:tab pos="228600" algn="l"/>
                              <a:tab pos="2971800" algn="ctr"/>
                              <a:tab pos="5943600" algn="r"/>
                            </a:tabLst>
                          </a:pPr>
                          <a:r>
                            <a:rPr lang="en-US" sz="2000">
                              <a:effectLst/>
                            </a:rPr>
                            <a:t>9</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2.6</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dirty="0">
                              <a:effectLst/>
                            </a:rPr>
                            <a:t>8.0</a:t>
                          </a:r>
                          <a:endParaRPr lang="en-US" sz="20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21.4</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dirty="0">
                              <a:effectLst/>
                            </a:rPr>
                            <a:t>21.4</a:t>
                          </a:r>
                          <a:endParaRPr lang="en-US" sz="20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915537770"/>
                      </a:ext>
                    </a:extLst>
                  </a:tr>
                </a:tbl>
              </a:graphicData>
            </a:graphic>
          </p:graphicFrame>
        </mc:Choice>
        <mc:Fallback xmlns="">
          <p:graphicFrame>
            <p:nvGraphicFramePr>
              <p:cNvPr id="10" name="Table 9">
                <a:extLst>
                  <a:ext uri="{FF2B5EF4-FFF2-40B4-BE49-F238E27FC236}">
                    <a16:creationId xmlns:a16="http://schemas.microsoft.com/office/drawing/2014/main" id="{4DCB7E0D-F993-4D4F-B0D5-3B7CF3C23F3A}"/>
                  </a:ext>
                </a:extLst>
              </p:cNvPr>
              <p:cNvGraphicFramePr>
                <a:graphicFrameLocks noGrp="1"/>
              </p:cNvGraphicFramePr>
              <p:nvPr>
                <p:extLst>
                  <p:ext uri="{D42A27DB-BD31-4B8C-83A1-F6EECF244321}">
                    <p14:modId xmlns:p14="http://schemas.microsoft.com/office/powerpoint/2010/main" val="363817127"/>
                  </p:ext>
                </p:extLst>
              </p:nvPr>
            </p:nvGraphicFramePr>
            <p:xfrm>
              <a:off x="934143" y="3429000"/>
              <a:ext cx="7423047" cy="3048000"/>
            </p:xfrm>
            <a:graphic>
              <a:graphicData uri="http://schemas.openxmlformats.org/drawingml/2006/table">
                <a:tbl>
                  <a:tblPr firstRow="1" firstCol="1" bandRow="1">
                    <a:tableStyleId>{5C22544A-7EE6-4342-B048-85BDC9FD1C3A}</a:tableStyleId>
                  </a:tblPr>
                  <a:tblGrid>
                    <a:gridCol w="1554067">
                      <a:extLst>
                        <a:ext uri="{9D8B030D-6E8A-4147-A177-3AD203B41FA5}">
                          <a16:colId xmlns:a16="http://schemas.microsoft.com/office/drawing/2014/main" val="2381306021"/>
                        </a:ext>
                      </a:extLst>
                    </a:gridCol>
                    <a:gridCol w="1474778">
                      <a:extLst>
                        <a:ext uri="{9D8B030D-6E8A-4147-A177-3AD203B41FA5}">
                          <a16:colId xmlns:a16="http://schemas.microsoft.com/office/drawing/2014/main" val="2289872417"/>
                        </a:ext>
                      </a:extLst>
                    </a:gridCol>
                    <a:gridCol w="1475570">
                      <a:extLst>
                        <a:ext uri="{9D8B030D-6E8A-4147-A177-3AD203B41FA5}">
                          <a16:colId xmlns:a16="http://schemas.microsoft.com/office/drawing/2014/main" val="3872419110"/>
                        </a:ext>
                      </a:extLst>
                    </a:gridCol>
                    <a:gridCol w="1498564">
                      <a:extLst>
                        <a:ext uri="{9D8B030D-6E8A-4147-A177-3AD203B41FA5}">
                          <a16:colId xmlns:a16="http://schemas.microsoft.com/office/drawing/2014/main" val="3533574947"/>
                        </a:ext>
                      </a:extLst>
                    </a:gridCol>
                    <a:gridCol w="1420068">
                      <a:extLst>
                        <a:ext uri="{9D8B030D-6E8A-4147-A177-3AD203B41FA5}">
                          <a16:colId xmlns:a16="http://schemas.microsoft.com/office/drawing/2014/main" val="868355612"/>
                        </a:ext>
                      </a:extLst>
                    </a:gridCol>
                  </a:tblGrid>
                  <a:tr h="304800">
                    <a:tc>
                      <a:txBody>
                        <a:bodyPr/>
                        <a:lstStyle/>
                        <a:p>
                          <a:pPr marL="0" marR="0" algn="ctr">
                            <a:lnSpc>
                              <a:spcPct val="100000"/>
                            </a:lnSpc>
                            <a:spcBef>
                              <a:spcPts val="0"/>
                            </a:spcBef>
                            <a:spcAft>
                              <a:spcPts val="0"/>
                            </a:spcAft>
                            <a:tabLst>
                              <a:tab pos="228600" algn="l"/>
                              <a:tab pos="2971800" algn="ctr"/>
                              <a:tab pos="5943600" algn="r"/>
                            </a:tabLst>
                          </a:pPr>
                          <a:r>
                            <a:rPr lang="en-US" sz="2000">
                              <a:effectLst/>
                            </a:rPr>
                            <a:t>Sample No.</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4"/>
                          <a:stretch>
                            <a:fillRect l="-105785" t="-24000" r="-300000" b="-952000"/>
                          </a:stretch>
                        </a:blipFill>
                      </a:tcPr>
                    </a:tc>
                    <a:tc>
                      <a:txBody>
                        <a:bodyPr/>
                        <a:lstStyle/>
                        <a:p>
                          <a:endParaRPr lang="en-US"/>
                        </a:p>
                      </a:txBody>
                      <a:tcPr marL="68580" marR="68580" marT="0" marB="0" anchor="ctr">
                        <a:blipFill>
                          <a:blip r:embed="rId4"/>
                          <a:stretch>
                            <a:fillRect l="-205785" t="-24000" r="-200000" b="-952000"/>
                          </a:stretch>
                        </a:blipFill>
                      </a:tcPr>
                    </a:tc>
                    <a:tc>
                      <a:txBody>
                        <a:bodyPr/>
                        <a:lstStyle/>
                        <a:p>
                          <a:endParaRPr lang="en-US"/>
                        </a:p>
                      </a:txBody>
                      <a:tcPr marL="68580" marR="68580" marT="0" marB="0" anchor="ctr">
                        <a:blipFill>
                          <a:blip r:embed="rId4"/>
                          <a:stretch>
                            <a:fillRect l="-300813" t="-24000" r="-96748" b="-952000"/>
                          </a:stretch>
                        </a:blipFill>
                      </a:tcPr>
                    </a:tc>
                    <a:tc>
                      <a:txBody>
                        <a:bodyPr/>
                        <a:lstStyle/>
                        <a:p>
                          <a:endParaRPr lang="en-US"/>
                        </a:p>
                      </a:txBody>
                      <a:tcPr marL="68580" marR="68580" marT="0" marB="0">
                        <a:blipFill>
                          <a:blip r:embed="rId4"/>
                          <a:stretch>
                            <a:fillRect l="-423176" t="-24000" r="-2146" b="-952000"/>
                          </a:stretch>
                        </a:blipFill>
                      </a:tcPr>
                    </a:tc>
                    <a:extLst>
                      <a:ext uri="{0D108BD9-81ED-4DB2-BD59-A6C34878D82A}">
                        <a16:rowId xmlns:a16="http://schemas.microsoft.com/office/drawing/2014/main" val="3429987588"/>
                      </a:ext>
                    </a:extLst>
                  </a:tr>
                  <a:tr h="304800">
                    <a:tc>
                      <a:txBody>
                        <a:bodyPr/>
                        <a:lstStyle/>
                        <a:p>
                          <a:pPr marL="0" marR="0" algn="ctr">
                            <a:lnSpc>
                              <a:spcPct val="100000"/>
                            </a:lnSpc>
                            <a:spcBef>
                              <a:spcPts val="0"/>
                            </a:spcBef>
                            <a:spcAft>
                              <a:spcPts val="0"/>
                            </a:spcAft>
                            <a:tabLst>
                              <a:tab pos="228600" algn="l"/>
                              <a:tab pos="2971800" algn="ctr"/>
                              <a:tab pos="5943600" algn="r"/>
                            </a:tabLst>
                          </a:pPr>
                          <a:r>
                            <a:rPr lang="en-US" sz="2000">
                              <a:effectLst/>
                            </a:rPr>
                            <a:t>1</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1.8</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3.6</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5.9</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5.6</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2944258470"/>
                      </a:ext>
                    </a:extLst>
                  </a:tr>
                  <a:tr h="304800">
                    <a:tc>
                      <a:txBody>
                        <a:bodyPr/>
                        <a:lstStyle/>
                        <a:p>
                          <a:pPr marL="0" marR="0" algn="ctr">
                            <a:lnSpc>
                              <a:spcPct val="100000"/>
                            </a:lnSpc>
                            <a:spcBef>
                              <a:spcPts val="0"/>
                            </a:spcBef>
                            <a:spcAft>
                              <a:spcPts val="0"/>
                            </a:spcAft>
                            <a:tabLst>
                              <a:tab pos="228600" algn="l"/>
                              <a:tab pos="2971800" algn="ctr"/>
                              <a:tab pos="5943600" algn="r"/>
                            </a:tabLst>
                          </a:pPr>
                          <a:r>
                            <a:rPr lang="en-US" sz="2000">
                              <a:effectLst/>
                            </a:rPr>
                            <a:t>2</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2.4</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4.8</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13.1</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13.1</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613146282"/>
                      </a:ext>
                    </a:extLst>
                  </a:tr>
                  <a:tr h="304800">
                    <a:tc>
                      <a:txBody>
                        <a:bodyPr/>
                        <a:lstStyle/>
                        <a:p>
                          <a:pPr marL="0" marR="0" algn="ctr">
                            <a:lnSpc>
                              <a:spcPct val="100000"/>
                            </a:lnSpc>
                            <a:spcBef>
                              <a:spcPts val="0"/>
                            </a:spcBef>
                            <a:spcAft>
                              <a:spcPts val="0"/>
                            </a:spcAft>
                            <a:tabLst>
                              <a:tab pos="228600" algn="l"/>
                              <a:tab pos="2971800" algn="ctr"/>
                              <a:tab pos="5943600" algn="r"/>
                            </a:tabLst>
                          </a:pPr>
                          <a:r>
                            <a:rPr lang="en-US" sz="2000">
                              <a:effectLst/>
                            </a:rPr>
                            <a:t>3</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3.0</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6.0</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22.0</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21.9</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2920814057"/>
                      </a:ext>
                    </a:extLst>
                  </a:tr>
                  <a:tr h="304800">
                    <a:tc>
                      <a:txBody>
                        <a:bodyPr/>
                        <a:lstStyle/>
                        <a:p>
                          <a:pPr marL="0" marR="0" algn="ctr">
                            <a:lnSpc>
                              <a:spcPct val="100000"/>
                            </a:lnSpc>
                            <a:spcBef>
                              <a:spcPts val="0"/>
                            </a:spcBef>
                            <a:spcAft>
                              <a:spcPts val="0"/>
                            </a:spcAft>
                            <a:tabLst>
                              <a:tab pos="228600" algn="l"/>
                              <a:tab pos="2971800" algn="ctr"/>
                              <a:tab pos="5943600" algn="r"/>
                            </a:tabLst>
                          </a:pPr>
                          <a:r>
                            <a:rPr lang="en-US" sz="2000">
                              <a:effectLst/>
                            </a:rPr>
                            <a:t>4</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1.5</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4.6</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4.7</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4.7</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251773397"/>
                      </a:ext>
                    </a:extLst>
                  </a:tr>
                  <a:tr h="304800">
                    <a:tc>
                      <a:txBody>
                        <a:bodyPr/>
                        <a:lstStyle/>
                        <a:p>
                          <a:pPr marL="0" marR="0" algn="ctr">
                            <a:lnSpc>
                              <a:spcPct val="100000"/>
                            </a:lnSpc>
                            <a:spcBef>
                              <a:spcPts val="0"/>
                            </a:spcBef>
                            <a:spcAft>
                              <a:spcPts val="0"/>
                            </a:spcAft>
                            <a:tabLst>
                              <a:tab pos="228600" algn="l"/>
                              <a:tab pos="2971800" algn="ctr"/>
                              <a:tab pos="5943600" algn="r"/>
                            </a:tabLst>
                          </a:pPr>
                          <a:r>
                            <a:rPr lang="en-US" sz="2000">
                              <a:effectLst/>
                            </a:rPr>
                            <a:t>5</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2.1</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5.8</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12.0</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12.0</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343845334"/>
                      </a:ext>
                    </a:extLst>
                  </a:tr>
                  <a:tr h="304800">
                    <a:tc>
                      <a:txBody>
                        <a:bodyPr/>
                        <a:lstStyle/>
                        <a:p>
                          <a:pPr marL="0" marR="0" algn="ctr">
                            <a:lnSpc>
                              <a:spcPct val="100000"/>
                            </a:lnSpc>
                            <a:spcBef>
                              <a:spcPts val="0"/>
                            </a:spcBef>
                            <a:spcAft>
                              <a:spcPts val="0"/>
                            </a:spcAft>
                            <a:tabLst>
                              <a:tab pos="228600" algn="l"/>
                              <a:tab pos="2971800" algn="ctr"/>
                              <a:tab pos="5943600" algn="r"/>
                            </a:tabLst>
                          </a:pPr>
                          <a:r>
                            <a:rPr lang="en-US" sz="2000">
                              <a:effectLst/>
                            </a:rPr>
                            <a:t>6</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2.7</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7.0</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20.9</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20.9</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684123320"/>
                      </a:ext>
                    </a:extLst>
                  </a:tr>
                  <a:tr h="304800">
                    <a:tc>
                      <a:txBody>
                        <a:bodyPr/>
                        <a:lstStyle/>
                        <a:p>
                          <a:pPr marL="0" marR="0" algn="ctr">
                            <a:lnSpc>
                              <a:spcPct val="100000"/>
                            </a:lnSpc>
                            <a:spcBef>
                              <a:spcPts val="0"/>
                            </a:spcBef>
                            <a:spcAft>
                              <a:spcPts val="0"/>
                            </a:spcAft>
                            <a:tabLst>
                              <a:tab pos="228600" algn="l"/>
                              <a:tab pos="2971800" algn="ctr"/>
                              <a:tab pos="5943600" algn="r"/>
                            </a:tabLst>
                          </a:pPr>
                          <a:r>
                            <a:rPr lang="en-US" sz="2000">
                              <a:effectLst/>
                            </a:rPr>
                            <a:t>7</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1.4</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5.6</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4.9</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4.9</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806243081"/>
                      </a:ext>
                    </a:extLst>
                  </a:tr>
                  <a:tr h="304800">
                    <a:tc>
                      <a:txBody>
                        <a:bodyPr/>
                        <a:lstStyle/>
                        <a:p>
                          <a:pPr marL="0" marR="0" algn="ctr">
                            <a:lnSpc>
                              <a:spcPct val="100000"/>
                            </a:lnSpc>
                            <a:spcBef>
                              <a:spcPts val="0"/>
                            </a:spcBef>
                            <a:spcAft>
                              <a:spcPts val="0"/>
                            </a:spcAft>
                            <a:tabLst>
                              <a:tab pos="228600" algn="l"/>
                              <a:tab pos="2971800" algn="ctr"/>
                              <a:tab pos="5943600" algn="r"/>
                            </a:tabLst>
                          </a:pPr>
                          <a:r>
                            <a:rPr lang="en-US" sz="2000">
                              <a:effectLst/>
                            </a:rPr>
                            <a:t>8</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2.0</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6.8</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12.5</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12.5</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2912628149"/>
                      </a:ext>
                    </a:extLst>
                  </a:tr>
                  <a:tr h="304800">
                    <a:tc>
                      <a:txBody>
                        <a:bodyPr/>
                        <a:lstStyle/>
                        <a:p>
                          <a:pPr marL="0" marR="0" algn="ctr">
                            <a:lnSpc>
                              <a:spcPct val="100000"/>
                            </a:lnSpc>
                            <a:spcBef>
                              <a:spcPts val="0"/>
                            </a:spcBef>
                            <a:spcAft>
                              <a:spcPts val="0"/>
                            </a:spcAft>
                            <a:tabLst>
                              <a:tab pos="228600" algn="l"/>
                              <a:tab pos="2971800" algn="ctr"/>
                              <a:tab pos="5943600" algn="r"/>
                            </a:tabLst>
                          </a:pPr>
                          <a:r>
                            <a:rPr lang="en-US" sz="2000">
                              <a:effectLst/>
                            </a:rPr>
                            <a:t>9</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2.6</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dirty="0">
                              <a:effectLst/>
                            </a:rPr>
                            <a:t>8.0</a:t>
                          </a:r>
                          <a:endParaRPr lang="en-US" sz="20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a:effectLst/>
                            </a:rPr>
                            <a:t>21.4</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228600" algn="l"/>
                              <a:tab pos="2971800" algn="ctr"/>
                              <a:tab pos="5943600" algn="r"/>
                            </a:tabLst>
                          </a:pPr>
                          <a:r>
                            <a:rPr lang="en-US" sz="2000" dirty="0">
                              <a:effectLst/>
                            </a:rPr>
                            <a:t>21.4</a:t>
                          </a:r>
                          <a:endParaRPr lang="en-US" sz="20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915537770"/>
                      </a:ext>
                    </a:extLst>
                  </a:tr>
                </a:tbl>
              </a:graphicData>
            </a:graphic>
          </p:graphicFrame>
        </mc:Fallback>
      </mc:AlternateContent>
    </p:spTree>
    <p:extLst>
      <p:ext uri="{BB962C8B-B14F-4D97-AF65-F5344CB8AC3E}">
        <p14:creationId xmlns:p14="http://schemas.microsoft.com/office/powerpoint/2010/main" val="4104299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B1711E-28BE-876C-3FD9-02B1D53374B1}"/>
              </a:ext>
            </a:extLst>
          </p:cNvPr>
          <p:cNvPicPr>
            <a:picLocks noChangeAspect="1"/>
          </p:cNvPicPr>
          <p:nvPr/>
        </p:nvPicPr>
        <p:blipFill>
          <a:blip r:embed="rId3"/>
          <a:stretch>
            <a:fillRect/>
          </a:stretch>
        </p:blipFill>
        <p:spPr>
          <a:xfrm>
            <a:off x="4776955" y="2999433"/>
            <a:ext cx="4367046" cy="3275285"/>
          </a:xfrm>
          <a:prstGeom prst="rect">
            <a:avLst/>
          </a:prstGeom>
        </p:spPr>
      </p:pic>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F16BBB3-4EB1-1F20-DFFB-898521FE655D}"/>
                  </a:ext>
                </a:extLst>
              </p:cNvPr>
              <p:cNvSpPr>
                <a:spLocks noGrp="1"/>
              </p:cNvSpPr>
              <p:nvPr>
                <p:ph type="body" sz="quarter" idx="10"/>
              </p:nvPr>
            </p:nvSpPr>
            <p:spPr/>
            <p:txBody>
              <a:bodyPr/>
              <a:lstStyle/>
              <a:p>
                <a:r>
                  <a:rPr lang="en-US" dirty="0"/>
                  <a:t>Quadratic PRS with noisy samples:</a:t>
                </a:r>
              </a:p>
              <a:p>
                <a:endParaRPr lang="en-US" dirty="0"/>
              </a:p>
              <a:p>
                <a:r>
                  <a:rPr lang="en-US" dirty="0"/>
                  <a:t>Quadratic PRS with exact samples:</a:t>
                </a:r>
              </a:p>
              <a:p>
                <a:endParaRPr lang="en-US" dirty="0"/>
              </a:p>
              <a:p>
                <a:r>
                  <a:rPr lang="en-US" dirty="0"/>
                  <a:t>Coefficients of </a:t>
                </a:r>
                <a14:m>
                  <m:oMath xmlns:m="http://schemas.openxmlformats.org/officeDocument/2006/math">
                    <m:r>
                      <a:rPr lang="en-US" i="1" dirty="0" smtClean="0">
                        <a:latin typeface="Cambria Math" panose="02040503050406030204" pitchFamily="18" charset="0"/>
                      </a:rPr>
                      <m:t>𝐻</m:t>
                    </m:r>
                  </m:oMath>
                </a14:m>
                <a:r>
                  <a:rPr lang="en-US" dirty="0"/>
                  <a:t> and of </a:t>
                </a:r>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𝐻</m:t>
                        </m:r>
                      </m:e>
                      <m:sup>
                        <m:r>
                          <a:rPr lang="en-US" i="1" dirty="0" smtClean="0">
                            <a:latin typeface="Cambria Math" panose="02040503050406030204" pitchFamily="18" charset="0"/>
                          </a:rPr>
                          <m:t>2</m:t>
                        </m:r>
                      </m:sup>
                    </m:sSup>
                  </m:oMath>
                </a14:m>
                <a:r>
                  <a:rPr lang="en-US" dirty="0"/>
                  <a:t> are </a:t>
                </a:r>
                <a:br>
                  <a:rPr lang="en-US" dirty="0"/>
                </a:br>
                <a:r>
                  <a:rPr lang="en-US" dirty="0"/>
                  <a:t>quite different, indicating that </a:t>
                </a:r>
                <a:br>
                  <a:rPr lang="en-US" dirty="0"/>
                </a:br>
                <a:r>
                  <a:rPr lang="en-US" dirty="0"/>
                  <a:t>these coefficients are less </a:t>
                </a:r>
                <a:br>
                  <a:rPr lang="en-US" dirty="0"/>
                </a:br>
                <a:r>
                  <a:rPr lang="en-US" dirty="0"/>
                  <a:t>important for fitting the samples</a:t>
                </a:r>
              </a:p>
            </p:txBody>
          </p:sp>
        </mc:Choice>
        <mc:Fallback xmlns="">
          <p:sp>
            <p:nvSpPr>
              <p:cNvPr id="2" name="Text Placeholder 1">
                <a:extLst>
                  <a:ext uri="{FF2B5EF4-FFF2-40B4-BE49-F238E27FC236}">
                    <a16:creationId xmlns:a16="http://schemas.microsoft.com/office/drawing/2014/main" id="{BF16BBB3-4EB1-1F20-DFFB-898521FE655D}"/>
                  </a:ext>
                </a:extLst>
              </p:cNvPr>
              <p:cNvSpPr>
                <a:spLocks noGrp="1" noRot="1" noChangeAspect="1" noMove="1" noResize="1" noEditPoints="1" noAdjustHandles="1" noChangeArrowheads="1" noChangeShapeType="1" noTextEdit="1"/>
              </p:cNvSpPr>
              <p:nvPr>
                <p:ph type="body" sz="quarter" idx="10"/>
              </p:nvPr>
            </p:nvSpPr>
            <p:spPr>
              <a:blipFill>
                <a:blip r:embed="rId4"/>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C47A8D8-96CC-AA5C-FDE8-3191CE8D1D1C}"/>
              </a:ext>
            </a:extLst>
          </p:cNvPr>
          <p:cNvSpPr>
            <a:spLocks noGrp="1"/>
          </p:cNvSpPr>
          <p:nvPr>
            <p:ph type="title"/>
          </p:nvPr>
        </p:nvSpPr>
        <p:spPr/>
        <p:txBody>
          <a:bodyPr>
            <a:normAutofit fontScale="90000"/>
          </a:bodyPr>
          <a:lstStyle/>
          <a:p>
            <a:r>
              <a:rPr lang="en-US" dirty="0"/>
              <a:t>Ex2-2) PRS in Multi-dimension cont.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8BE411C-069B-9662-E13B-88BFC68F853D}"/>
                  </a:ext>
                </a:extLst>
              </p:cNvPr>
              <p:cNvSpPr txBox="1"/>
              <p:nvPr/>
            </p:nvSpPr>
            <p:spPr>
              <a:xfrm>
                <a:off x="542611" y="1338382"/>
                <a:ext cx="835520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solidFill>
                                <a:srgbClr val="836967"/>
                              </a:solidFill>
                              <a:latin typeface="Cambria Math" panose="02040503050406030204" pitchFamily="18" charset="0"/>
                            </a:rPr>
                          </m:ctrlPr>
                        </m:accPr>
                        <m:e>
                          <m:r>
                            <a:rPr lang="en-US" sz="2000" i="1">
                              <a:latin typeface="Cambria Math" panose="02040503050406030204" pitchFamily="18" charset="0"/>
                            </a:rPr>
                            <m:t>𝑝</m:t>
                          </m:r>
                        </m:e>
                      </m:acc>
                      <m:r>
                        <a:rPr lang="en-US" sz="2000" i="0">
                          <a:latin typeface="Cambria Math" panose="02040503050406030204" pitchFamily="18" charset="0"/>
                        </a:rPr>
                        <m:t>=−7.1827+2.8835</m:t>
                      </m:r>
                      <m:r>
                        <a:rPr lang="en-US" sz="2000" i="1">
                          <a:latin typeface="Cambria Math" panose="02040503050406030204" pitchFamily="18" charset="0"/>
                        </a:rPr>
                        <m:t>𝐷</m:t>
                      </m:r>
                      <m:r>
                        <a:rPr lang="en-US" sz="2000" i="0">
                          <a:latin typeface="Cambria Math" panose="02040503050406030204" pitchFamily="18" charset="0"/>
                        </a:rPr>
                        <m:t>+0.3022</m:t>
                      </m:r>
                      <m:r>
                        <a:rPr lang="en-US" sz="2000" i="1">
                          <a:latin typeface="Cambria Math" panose="02040503050406030204" pitchFamily="18" charset="0"/>
                        </a:rPr>
                        <m:t>𝐻</m:t>
                      </m:r>
                      <m:r>
                        <a:rPr lang="en-US" sz="2000" i="0">
                          <a:latin typeface="Cambria Math" panose="02040503050406030204" pitchFamily="18" charset="0"/>
                        </a:rPr>
                        <m:t>+0.3576</m:t>
                      </m:r>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𝐷</m:t>
                          </m:r>
                        </m:e>
                        <m:sup>
                          <m:r>
                            <a:rPr lang="en-US" sz="2000" i="0">
                              <a:latin typeface="Cambria Math" panose="02040503050406030204" pitchFamily="18" charset="0"/>
                            </a:rPr>
                            <m:t>2</m:t>
                          </m:r>
                        </m:sup>
                      </m:sSup>
                      <m:r>
                        <a:rPr lang="en-US" sz="2000" i="0">
                          <a:latin typeface="Cambria Math" panose="02040503050406030204" pitchFamily="18" charset="0"/>
                        </a:rPr>
                        <m:t>+1.0024</m:t>
                      </m:r>
                      <m:r>
                        <a:rPr lang="en-US" sz="2000" i="1">
                          <a:latin typeface="Cambria Math" panose="02040503050406030204" pitchFamily="18" charset="0"/>
                        </a:rPr>
                        <m:t>𝐷𝐻</m:t>
                      </m:r>
                      <m:r>
                        <a:rPr lang="en-US" sz="2000" i="0">
                          <a:latin typeface="Cambria Math" panose="02040503050406030204" pitchFamily="18" charset="0"/>
                        </a:rPr>
                        <m:t>−0.0707</m:t>
                      </m:r>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𝐻</m:t>
                          </m:r>
                        </m:e>
                        <m:sup>
                          <m:r>
                            <a:rPr lang="en-US" sz="2000" i="0">
                              <a:latin typeface="Cambria Math" panose="02040503050406030204" pitchFamily="18" charset="0"/>
                            </a:rPr>
                            <m:t>2</m:t>
                          </m:r>
                        </m:sup>
                      </m:sSup>
                    </m:oMath>
                  </m:oMathPara>
                </a14:m>
                <a:endParaRPr lang="en-US" sz="2000" dirty="0"/>
              </a:p>
            </p:txBody>
          </p:sp>
        </mc:Choice>
        <mc:Fallback xmlns="">
          <p:sp>
            <p:nvSpPr>
              <p:cNvPr id="10" name="TextBox 9">
                <a:extLst>
                  <a:ext uri="{FF2B5EF4-FFF2-40B4-BE49-F238E27FC236}">
                    <a16:creationId xmlns:a16="http://schemas.microsoft.com/office/drawing/2014/main" id="{28BE411C-069B-9662-E13B-88BFC68F853D}"/>
                  </a:ext>
                </a:extLst>
              </p:cNvPr>
              <p:cNvSpPr txBox="1">
                <a:spLocks noRot="1" noChangeAspect="1" noMove="1" noResize="1" noEditPoints="1" noAdjustHandles="1" noChangeArrowheads="1" noChangeShapeType="1" noTextEdit="1"/>
              </p:cNvSpPr>
              <p:nvPr/>
            </p:nvSpPr>
            <p:spPr>
              <a:xfrm>
                <a:off x="542611" y="1338382"/>
                <a:ext cx="8355203" cy="400110"/>
              </a:xfrm>
              <a:prstGeom prst="rect">
                <a:avLst/>
              </a:prstGeom>
              <a:blipFill>
                <a:blip r:embed="rId5"/>
                <a:stretch>
                  <a:fillRect t="-3077" b="-1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B76C57D-B92B-06F5-DC43-546C4C06EDC1}"/>
                  </a:ext>
                </a:extLst>
              </p:cNvPr>
              <p:cNvSpPr txBox="1"/>
              <p:nvPr/>
            </p:nvSpPr>
            <p:spPr>
              <a:xfrm>
                <a:off x="216039" y="2453558"/>
                <a:ext cx="8847574"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836967"/>
                              </a:solidFill>
                              <a:latin typeface="Cambria Math" panose="02040503050406030204" pitchFamily="18" charset="0"/>
                            </a:rPr>
                          </m:ctrlPr>
                        </m:sSubPr>
                        <m:e>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𝑝</m:t>
                              </m:r>
                            </m:e>
                          </m:acc>
                        </m:e>
                        <m:sub>
                          <m:r>
                            <a:rPr lang="en-US" sz="2000" i="1">
                              <a:latin typeface="Cambria Math" panose="02040503050406030204" pitchFamily="18" charset="0"/>
                            </a:rPr>
                            <m:t>𝑡𝑟𝑢𝑒</m:t>
                          </m:r>
                        </m:sub>
                      </m:sSub>
                      <m:r>
                        <a:rPr lang="en-US" sz="2000" i="0">
                          <a:latin typeface="Cambria Math" panose="02040503050406030204" pitchFamily="18" charset="0"/>
                        </a:rPr>
                        <m:t>=−7.9801+2.5672</m:t>
                      </m:r>
                      <m:r>
                        <a:rPr lang="en-US" sz="2000" i="1">
                          <a:latin typeface="Cambria Math" panose="02040503050406030204" pitchFamily="18" charset="0"/>
                        </a:rPr>
                        <m:t>𝐷</m:t>
                      </m:r>
                      <m:r>
                        <a:rPr lang="en-US" sz="2000" i="0">
                          <a:latin typeface="Cambria Math" panose="02040503050406030204" pitchFamily="18" charset="0"/>
                        </a:rPr>
                        <m:t>+0.6756</m:t>
                      </m:r>
                      <m:r>
                        <a:rPr lang="en-US" sz="2000" i="1">
                          <a:latin typeface="Cambria Math" panose="02040503050406030204" pitchFamily="18" charset="0"/>
                        </a:rPr>
                        <m:t>𝐻</m:t>
                      </m:r>
                      <m:r>
                        <a:rPr lang="en-US" sz="2000" i="0">
                          <a:latin typeface="Cambria Math" panose="02040503050406030204" pitchFamily="18" charset="0"/>
                        </a:rPr>
                        <m:t>+0.2956</m:t>
                      </m:r>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𝐷</m:t>
                          </m:r>
                        </m:e>
                        <m:sup>
                          <m:r>
                            <a:rPr lang="en-US" sz="2000" i="0">
                              <a:latin typeface="Cambria Math" panose="02040503050406030204" pitchFamily="18" charset="0"/>
                            </a:rPr>
                            <m:t>2</m:t>
                          </m:r>
                        </m:sup>
                      </m:sSup>
                      <m:r>
                        <a:rPr lang="en-US" sz="2000" i="0">
                          <a:latin typeface="Cambria Math" panose="02040503050406030204" pitchFamily="18" charset="0"/>
                        </a:rPr>
                        <m:t>+1.0898</m:t>
                      </m:r>
                      <m:r>
                        <a:rPr lang="en-US" sz="2000" i="1">
                          <a:latin typeface="Cambria Math" panose="02040503050406030204" pitchFamily="18" charset="0"/>
                        </a:rPr>
                        <m:t>𝐷𝐻</m:t>
                      </m:r>
                      <m:r>
                        <a:rPr lang="en-US" sz="2000" i="0">
                          <a:latin typeface="Cambria Math" panose="02040503050406030204" pitchFamily="18" charset="0"/>
                        </a:rPr>
                        <m:t>−0.1150</m:t>
                      </m:r>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𝐻</m:t>
                          </m:r>
                        </m:e>
                        <m:sup>
                          <m:r>
                            <a:rPr lang="en-US" sz="2000" i="0">
                              <a:latin typeface="Cambria Math" panose="02040503050406030204" pitchFamily="18" charset="0"/>
                            </a:rPr>
                            <m:t>2</m:t>
                          </m:r>
                        </m:sup>
                      </m:sSup>
                    </m:oMath>
                  </m:oMathPara>
                </a14:m>
                <a:endParaRPr lang="en-US" sz="2000" dirty="0"/>
              </a:p>
            </p:txBody>
          </p:sp>
        </mc:Choice>
        <mc:Fallback xmlns="">
          <p:sp>
            <p:nvSpPr>
              <p:cNvPr id="13" name="TextBox 12">
                <a:extLst>
                  <a:ext uri="{FF2B5EF4-FFF2-40B4-BE49-F238E27FC236}">
                    <a16:creationId xmlns:a16="http://schemas.microsoft.com/office/drawing/2014/main" id="{0B76C57D-B92B-06F5-DC43-546C4C06EDC1}"/>
                  </a:ext>
                </a:extLst>
              </p:cNvPr>
              <p:cNvSpPr txBox="1">
                <a:spLocks noRot="1" noChangeAspect="1" noMove="1" noResize="1" noEditPoints="1" noAdjustHandles="1" noChangeArrowheads="1" noChangeShapeType="1" noTextEdit="1"/>
              </p:cNvSpPr>
              <p:nvPr/>
            </p:nvSpPr>
            <p:spPr>
              <a:xfrm>
                <a:off x="216039" y="2453558"/>
                <a:ext cx="8847574" cy="400110"/>
              </a:xfrm>
              <a:prstGeom prst="rect">
                <a:avLst/>
              </a:prstGeom>
              <a:blipFill>
                <a:blip r:embed="rId6"/>
                <a:stretch>
                  <a:fillRect t="-3030" b="-10606"/>
                </a:stretch>
              </a:blipFill>
            </p:spPr>
            <p:txBody>
              <a:bodyPr/>
              <a:lstStyle/>
              <a:p>
                <a:r>
                  <a:rPr lang="en-US">
                    <a:noFill/>
                  </a:rPr>
                  <a:t> </a:t>
                </a:r>
              </a:p>
            </p:txBody>
          </p:sp>
        </mc:Fallback>
      </mc:AlternateContent>
    </p:spTree>
    <p:extLst>
      <p:ext uri="{BB962C8B-B14F-4D97-AF65-F5344CB8AC3E}">
        <p14:creationId xmlns:p14="http://schemas.microsoft.com/office/powerpoint/2010/main" val="3537713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592D7B-1AEF-AEEA-F566-D8C481858CC5}"/>
              </a:ext>
            </a:extLst>
          </p:cNvPr>
          <p:cNvSpPr>
            <a:spLocks noGrp="1"/>
          </p:cNvSpPr>
          <p:nvPr>
            <p:ph type="body" sz="quarter" idx="10"/>
          </p:nvPr>
        </p:nvSpPr>
        <p:spPr/>
        <p:txBody>
          <a:bodyPr/>
          <a:lstStyle/>
          <a:p>
            <a:r>
              <a:rPr lang="en-US" dirty="0"/>
              <a:t>The number of coefficients rapidly increases as the order of PRS and the dimension of the input variable increase</a:t>
            </a:r>
          </a:p>
          <a:p>
            <a:r>
              <a:rPr lang="en-US" dirty="0"/>
              <a:t>Quadratic PRS:</a:t>
            </a:r>
          </a:p>
          <a:p>
            <a:r>
              <a:rPr lang="en-US" dirty="0"/>
              <a:t>Cubic PRS:</a:t>
            </a:r>
          </a:p>
          <a:p>
            <a:r>
              <a:rPr lang="en-US" dirty="0"/>
              <a:t>When the dimensionality increases, the volume of the design space increases so fast that the available samples become sparse</a:t>
            </a:r>
          </a:p>
          <a:p>
            <a:pPr lvl="1"/>
            <a:r>
              <a:rPr lang="en-US" dirty="0"/>
              <a:t>samples are sparse and the distances between samples are large</a:t>
            </a:r>
          </a:p>
          <a:p>
            <a:pPr lvl="1"/>
            <a:r>
              <a:rPr lang="en-US" dirty="0"/>
              <a:t>difficult to capture the trend of the function accurately</a:t>
            </a:r>
          </a:p>
          <a:p>
            <a:pPr lvl="1"/>
            <a:r>
              <a:rPr lang="en-US" dirty="0"/>
              <a:t>inevitably causes a large extrapolation region </a:t>
            </a:r>
          </a:p>
        </p:txBody>
      </p:sp>
      <p:sp>
        <p:nvSpPr>
          <p:cNvPr id="3" name="Title 2">
            <a:extLst>
              <a:ext uri="{FF2B5EF4-FFF2-40B4-BE49-F238E27FC236}">
                <a16:creationId xmlns:a16="http://schemas.microsoft.com/office/drawing/2014/main" id="{230F336C-D2E7-89AE-A8DC-8E2E44F28B83}"/>
              </a:ext>
            </a:extLst>
          </p:cNvPr>
          <p:cNvSpPr>
            <a:spLocks noGrp="1"/>
          </p:cNvSpPr>
          <p:nvPr>
            <p:ph type="title"/>
          </p:nvPr>
        </p:nvSpPr>
        <p:spPr/>
        <p:txBody>
          <a:bodyPr>
            <a:normAutofit fontScale="90000"/>
          </a:bodyPr>
          <a:lstStyle/>
          <a:p>
            <a:r>
              <a:rPr lang="en-US" dirty="0"/>
              <a:t>Curse of Dimensionality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F38DC6B-7713-C883-2A68-81D5C647A35C}"/>
                  </a:ext>
                </a:extLst>
              </p:cNvPr>
              <p:cNvSpPr txBox="1"/>
              <p:nvPr/>
            </p:nvSpPr>
            <p:spPr>
              <a:xfrm>
                <a:off x="2763295" y="1394483"/>
                <a:ext cx="3456634"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rgbClr val="836967"/>
                              </a:solidFill>
                              <a:latin typeface="Cambria Math" panose="02040503050406030204" pitchFamily="18" charset="0"/>
                            </a:rPr>
                          </m:ctrlPr>
                        </m:sSubSupPr>
                        <m:e>
                          <m:r>
                            <a:rPr lang="en-US" sz="2400" i="1">
                              <a:latin typeface="Cambria Math" panose="02040503050406030204" pitchFamily="18" charset="0"/>
                            </a:rPr>
                            <m:t>𝑛</m:t>
                          </m:r>
                        </m:e>
                        <m:sub>
                          <m:r>
                            <a:rPr lang="en-US" sz="2400" i="1">
                              <a:latin typeface="Cambria Math" panose="02040503050406030204" pitchFamily="18" charset="0"/>
                            </a:rPr>
                            <m:t>𝛽</m:t>
                          </m:r>
                        </m:sub>
                        <m:sup>
                          <m:d>
                            <m:dPr>
                              <m:ctrlPr>
                                <a:rPr lang="en-US" sz="2400" i="1">
                                  <a:latin typeface="Cambria Math" panose="02040503050406030204" pitchFamily="18" charset="0"/>
                                </a:rPr>
                              </m:ctrlPr>
                            </m:dPr>
                            <m:e>
                              <m:r>
                                <a:rPr lang="en-US" sz="2400" i="0">
                                  <a:latin typeface="Cambria Math" panose="02040503050406030204" pitchFamily="18" charset="0"/>
                                </a:rPr>
                                <m:t>2</m:t>
                              </m:r>
                            </m:e>
                          </m:d>
                        </m:sup>
                      </m:sSubSup>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d>
                        <m:dPr>
                          <m:ctrlPr>
                            <a:rPr lang="en-US" sz="2400" i="1">
                              <a:latin typeface="Cambria Math" panose="02040503050406030204" pitchFamily="18" charset="0"/>
                            </a:rPr>
                          </m:ctrlPr>
                        </m:dPr>
                        <m:e>
                          <m:r>
                            <a:rPr lang="en-US" sz="2400" i="1">
                              <a:latin typeface="Cambria Math" panose="02040503050406030204" pitchFamily="18" charset="0"/>
                            </a:rPr>
                            <m:t>𝑛</m:t>
                          </m:r>
                          <m:r>
                            <a:rPr lang="en-US" sz="2400" i="0">
                              <a:latin typeface="Cambria Math" panose="02040503050406030204" pitchFamily="18" charset="0"/>
                            </a:rPr>
                            <m:t>+1</m:t>
                          </m:r>
                        </m:e>
                      </m:d>
                      <m:d>
                        <m:dPr>
                          <m:ctrlPr>
                            <a:rPr lang="en-US" sz="2400" i="1">
                              <a:latin typeface="Cambria Math" panose="02040503050406030204" pitchFamily="18" charset="0"/>
                            </a:rPr>
                          </m:ctrlPr>
                        </m:dPr>
                        <m:e>
                          <m:r>
                            <a:rPr lang="en-US" sz="2400" i="1">
                              <a:latin typeface="Cambria Math" panose="02040503050406030204" pitchFamily="18" charset="0"/>
                            </a:rPr>
                            <m:t>𝑛</m:t>
                          </m:r>
                          <m:r>
                            <a:rPr lang="en-US" sz="2400" i="0">
                              <a:latin typeface="Cambria Math" panose="02040503050406030204" pitchFamily="18" charset="0"/>
                            </a:rPr>
                            <m:t>+2</m:t>
                          </m:r>
                        </m:e>
                      </m:d>
                    </m:oMath>
                  </m:oMathPara>
                </a14:m>
                <a:endParaRPr lang="en-US" sz="2400" dirty="0"/>
              </a:p>
            </p:txBody>
          </p:sp>
        </mc:Choice>
        <mc:Fallback xmlns="">
          <p:sp>
            <p:nvSpPr>
              <p:cNvPr id="6" name="TextBox 5">
                <a:extLst>
                  <a:ext uri="{FF2B5EF4-FFF2-40B4-BE49-F238E27FC236}">
                    <a16:creationId xmlns:a16="http://schemas.microsoft.com/office/drawing/2014/main" id="{AF38DC6B-7713-C883-2A68-81D5C647A35C}"/>
                  </a:ext>
                </a:extLst>
              </p:cNvPr>
              <p:cNvSpPr txBox="1">
                <a:spLocks noRot="1" noChangeAspect="1" noMove="1" noResize="1" noEditPoints="1" noAdjustHandles="1" noChangeArrowheads="1" noChangeShapeType="1" noTextEdit="1"/>
              </p:cNvSpPr>
              <p:nvPr/>
            </p:nvSpPr>
            <p:spPr>
              <a:xfrm>
                <a:off x="2763295" y="1394483"/>
                <a:ext cx="3456634" cy="78380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FA57EC4-2B3D-4C17-586F-FB0607BAC462}"/>
                  </a:ext>
                </a:extLst>
              </p:cNvPr>
              <p:cNvSpPr txBox="1"/>
              <p:nvPr/>
            </p:nvSpPr>
            <p:spPr>
              <a:xfrm>
                <a:off x="2181747" y="2036884"/>
                <a:ext cx="4619730"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rgbClr val="836967"/>
                              </a:solidFill>
                              <a:latin typeface="Cambria Math" panose="02040503050406030204" pitchFamily="18" charset="0"/>
                            </a:rPr>
                          </m:ctrlPr>
                        </m:sSubSupPr>
                        <m:e>
                          <m:r>
                            <a:rPr lang="en-US" sz="2400" i="1">
                              <a:latin typeface="Cambria Math" panose="02040503050406030204" pitchFamily="18" charset="0"/>
                            </a:rPr>
                            <m:t>𝑛</m:t>
                          </m:r>
                        </m:e>
                        <m:sub>
                          <m:r>
                            <a:rPr lang="en-US" sz="2400" i="1">
                              <a:latin typeface="Cambria Math" panose="02040503050406030204" pitchFamily="18" charset="0"/>
                            </a:rPr>
                            <m:t>𝛽</m:t>
                          </m:r>
                        </m:sub>
                        <m:sup>
                          <m:d>
                            <m:dPr>
                              <m:ctrlPr>
                                <a:rPr lang="en-US" sz="2400" i="1">
                                  <a:latin typeface="Cambria Math" panose="02040503050406030204" pitchFamily="18" charset="0"/>
                                </a:rPr>
                              </m:ctrlPr>
                            </m:dPr>
                            <m:e>
                              <m:r>
                                <a:rPr lang="en-US" sz="2400" i="0">
                                  <a:latin typeface="Cambria Math" panose="02040503050406030204" pitchFamily="18" charset="0"/>
                                </a:rPr>
                                <m:t>3</m:t>
                              </m:r>
                            </m:e>
                          </m:d>
                        </m:sup>
                      </m:sSubSup>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6</m:t>
                          </m:r>
                        </m:den>
                      </m:f>
                      <m:d>
                        <m:dPr>
                          <m:ctrlPr>
                            <a:rPr lang="en-US" sz="2400" i="1">
                              <a:latin typeface="Cambria Math" panose="02040503050406030204" pitchFamily="18" charset="0"/>
                            </a:rPr>
                          </m:ctrlPr>
                        </m:dPr>
                        <m:e>
                          <m:r>
                            <a:rPr lang="en-US" sz="2400" i="1">
                              <a:latin typeface="Cambria Math" panose="02040503050406030204" pitchFamily="18" charset="0"/>
                            </a:rPr>
                            <m:t>𝑛</m:t>
                          </m:r>
                          <m:r>
                            <a:rPr lang="en-US" sz="2400" i="0">
                              <a:latin typeface="Cambria Math" panose="02040503050406030204" pitchFamily="18" charset="0"/>
                            </a:rPr>
                            <m:t>+1</m:t>
                          </m:r>
                        </m:e>
                      </m:d>
                      <m:d>
                        <m:dPr>
                          <m:ctrlPr>
                            <a:rPr lang="en-US" sz="2400" i="1">
                              <a:latin typeface="Cambria Math" panose="02040503050406030204" pitchFamily="18" charset="0"/>
                            </a:rPr>
                          </m:ctrlPr>
                        </m:dPr>
                        <m:e>
                          <m:r>
                            <a:rPr lang="en-US" sz="2400" i="1">
                              <a:latin typeface="Cambria Math" panose="02040503050406030204" pitchFamily="18" charset="0"/>
                            </a:rPr>
                            <m:t>𝑛</m:t>
                          </m:r>
                          <m:r>
                            <a:rPr lang="en-US" sz="2400" i="0">
                              <a:latin typeface="Cambria Math" panose="02040503050406030204" pitchFamily="18" charset="0"/>
                            </a:rPr>
                            <m:t>+2</m:t>
                          </m:r>
                        </m:e>
                      </m:d>
                      <m:d>
                        <m:dPr>
                          <m:ctrlPr>
                            <a:rPr lang="en-US" sz="2400" i="1">
                              <a:latin typeface="Cambria Math" panose="02040503050406030204" pitchFamily="18" charset="0"/>
                            </a:rPr>
                          </m:ctrlPr>
                        </m:dPr>
                        <m:e>
                          <m:r>
                            <a:rPr lang="en-US" sz="2400" i="1">
                              <a:latin typeface="Cambria Math" panose="02040503050406030204" pitchFamily="18" charset="0"/>
                            </a:rPr>
                            <m:t>𝑛</m:t>
                          </m:r>
                          <m:r>
                            <a:rPr lang="en-US" sz="2400" i="0">
                              <a:latin typeface="Cambria Math" panose="02040503050406030204" pitchFamily="18" charset="0"/>
                            </a:rPr>
                            <m:t>+3</m:t>
                          </m:r>
                        </m:e>
                      </m:d>
                    </m:oMath>
                  </m:oMathPara>
                </a14:m>
                <a:endParaRPr lang="en-US" sz="2400" dirty="0"/>
              </a:p>
            </p:txBody>
          </p:sp>
        </mc:Choice>
        <mc:Fallback xmlns="">
          <p:sp>
            <p:nvSpPr>
              <p:cNvPr id="9" name="TextBox 8">
                <a:extLst>
                  <a:ext uri="{FF2B5EF4-FFF2-40B4-BE49-F238E27FC236}">
                    <a16:creationId xmlns:a16="http://schemas.microsoft.com/office/drawing/2014/main" id="{FFA57EC4-2B3D-4C17-586F-FB0607BAC462}"/>
                  </a:ext>
                </a:extLst>
              </p:cNvPr>
              <p:cNvSpPr txBox="1">
                <a:spLocks noRot="1" noChangeAspect="1" noMove="1" noResize="1" noEditPoints="1" noAdjustHandles="1" noChangeArrowheads="1" noChangeShapeType="1" noTextEdit="1"/>
              </p:cNvSpPr>
              <p:nvPr/>
            </p:nvSpPr>
            <p:spPr>
              <a:xfrm>
                <a:off x="2181747" y="2036884"/>
                <a:ext cx="4619730" cy="78617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44080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203626-F5AF-945F-06D5-586B91EB9BFF}"/>
              </a:ext>
            </a:extLst>
          </p:cNvPr>
          <p:cNvSpPr>
            <a:spLocks noGrp="1"/>
          </p:cNvSpPr>
          <p:nvPr>
            <p:ph type="body" sz="quarter" idx="10"/>
          </p:nvPr>
        </p:nvSpPr>
        <p:spPr/>
        <p:txBody>
          <a:bodyPr/>
          <a:lstStyle/>
          <a:p>
            <a:r>
              <a:rPr lang="en-US" dirty="0"/>
              <a:t>challenge to build an accurate and reliable surrogate model in 10 dimensions</a:t>
            </a:r>
          </a:p>
          <a:p>
            <a:r>
              <a:rPr lang="en-US" dirty="0"/>
              <a:t>Needs to reduce the number of variables</a:t>
            </a:r>
          </a:p>
          <a:p>
            <a:pPr lvl="1"/>
            <a:r>
              <a:rPr lang="en-US" dirty="0"/>
              <a:t>Not all variables are critical to QoI. </a:t>
            </a:r>
          </a:p>
          <a:p>
            <a:pPr lvl="1"/>
            <a:r>
              <a:rPr lang="en-US" dirty="0"/>
              <a:t>Identify critical variables that significantly affect the QoI and fix all other variables (sensitivity analysis)</a:t>
            </a:r>
          </a:p>
          <a:p>
            <a:r>
              <a:rPr lang="en-US" dirty="0"/>
              <a:t>Transform to a low-dimensional space using nondimensionalization, principal component analysis, or proper orthogonal decomposition (POD)</a:t>
            </a:r>
          </a:p>
          <a:p>
            <a:pPr lvl="1"/>
            <a:endParaRPr lang="en-US" dirty="0"/>
          </a:p>
          <a:p>
            <a:endParaRPr lang="en-US" dirty="0"/>
          </a:p>
        </p:txBody>
      </p:sp>
      <p:sp>
        <p:nvSpPr>
          <p:cNvPr id="3" name="Title 2">
            <a:extLst>
              <a:ext uri="{FF2B5EF4-FFF2-40B4-BE49-F238E27FC236}">
                <a16:creationId xmlns:a16="http://schemas.microsoft.com/office/drawing/2014/main" id="{F1D15D03-3D7A-ECCC-5F64-0D905CB94297}"/>
              </a:ext>
            </a:extLst>
          </p:cNvPr>
          <p:cNvSpPr>
            <a:spLocks noGrp="1"/>
          </p:cNvSpPr>
          <p:nvPr>
            <p:ph type="title"/>
          </p:nvPr>
        </p:nvSpPr>
        <p:spPr/>
        <p:txBody>
          <a:bodyPr>
            <a:normAutofit fontScale="90000"/>
          </a:bodyPr>
          <a:lstStyle/>
          <a:p>
            <a:r>
              <a:rPr lang="en-US" dirty="0"/>
              <a:t>Remedies for High-Dimensional Surrogate</a:t>
            </a:r>
          </a:p>
        </p:txBody>
      </p:sp>
    </p:spTree>
    <p:extLst>
      <p:ext uri="{BB962C8B-B14F-4D97-AF65-F5344CB8AC3E}">
        <p14:creationId xmlns:p14="http://schemas.microsoft.com/office/powerpoint/2010/main" val="2608839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771ABCD8-A014-1F56-569F-14B3F37309A0}"/>
                  </a:ext>
                </a:extLst>
              </p:cNvPr>
              <p:cNvSpPr>
                <a:spLocks noGrp="1"/>
              </p:cNvSpPr>
              <p:nvPr>
                <p:ph type="body" sz="quarter" idx="10"/>
              </p:nvPr>
            </p:nvSpPr>
            <p:spPr>
              <a:xfrm>
                <a:off x="304799" y="774200"/>
                <a:ext cx="8572919" cy="5626600"/>
              </a:xfrm>
            </p:spPr>
            <p:txBody>
              <a:bodyPr/>
              <a:lstStyle/>
              <a:p>
                <a:r>
                  <a:rPr lang="en-US" dirty="0"/>
                  <a:t>Comprehensive accuracy analysis of regression is available</a:t>
                </a:r>
              </a:p>
              <a:p>
                <a:r>
                  <a:rPr lang="en-US" dirty="0"/>
                  <a:t>Assumptions in regression</a:t>
                </a:r>
              </a:p>
              <a:p>
                <a:pPr lvl="1"/>
                <a:r>
                  <a:rPr lang="en-US" dirty="0"/>
                  <a:t>input variables can be fully controllable</a:t>
                </a:r>
              </a:p>
              <a:p>
                <a:pPr lvl="1"/>
                <a:r>
                  <a:rPr lang="en-US" dirty="0"/>
                  <a:t>relationship between the QoI and unknown coefficients is linear</a:t>
                </a:r>
              </a:p>
              <a:p>
                <a:pPr lvl="1"/>
                <a:r>
                  <a:rPr lang="en-US" dirty="0"/>
                  <a:t>noise in each sample is independent (statistically uncorrelated)</a:t>
                </a:r>
              </a:p>
              <a:p>
                <a:pPr lvl="1"/>
                <a:r>
                  <a:rPr lang="en-US" dirty="0"/>
                  <a:t>variance of the noise is assumed to be constant throughout the entire design space</a:t>
                </a:r>
              </a:p>
              <a:p>
                <a:pPr lvl="1"/>
                <a:r>
                  <a:rPr lang="fr-FR" dirty="0"/>
                  <a:t>moment matrix </a:t>
                </a:r>
                <a14:m>
                  <m:oMath xmlns:m="http://schemas.openxmlformats.org/officeDocument/2006/math">
                    <m:sSup>
                      <m:sSupPr>
                        <m:ctrlPr>
                          <a:rPr lang="fr-FR" i="1" dirty="0" smtClean="0">
                            <a:latin typeface="Cambria Math" panose="02040503050406030204" pitchFamily="18" charset="0"/>
                          </a:rPr>
                        </m:ctrlPr>
                      </m:sSupPr>
                      <m:e>
                        <m:r>
                          <a:rPr lang="fr-FR" b="1" i="0" dirty="0" smtClean="0">
                            <a:latin typeface="Cambria Math" panose="02040503050406030204" pitchFamily="18" charset="0"/>
                          </a:rPr>
                          <m:t>𝐗</m:t>
                        </m:r>
                      </m:e>
                      <m:sup>
                        <m:r>
                          <a:rPr lang="fr-FR" i="1" dirty="0" smtClean="0">
                            <a:latin typeface="Cambria Math" panose="02040503050406030204" pitchFamily="18" charset="0"/>
                          </a:rPr>
                          <m:t>𝑇</m:t>
                        </m:r>
                      </m:sup>
                    </m:sSup>
                    <m:r>
                      <a:rPr lang="fr-FR" b="1" i="0" dirty="0" smtClean="0">
                        <a:latin typeface="Cambria Math" panose="02040503050406030204" pitchFamily="18" charset="0"/>
                      </a:rPr>
                      <m:t>𝐗</m:t>
                    </m:r>
                    <m:r>
                      <a:rPr lang="fr-FR" i="1" dirty="0" smtClean="0">
                        <a:latin typeface="Cambria Math" panose="02040503050406030204" pitchFamily="18" charset="0"/>
                      </a:rPr>
                      <m:t> </m:t>
                    </m:r>
                  </m:oMath>
                </a14:m>
                <a:r>
                  <a:rPr lang="fr-FR" dirty="0" err="1"/>
                  <a:t>is</a:t>
                </a:r>
                <a:r>
                  <a:rPr lang="fr-FR" dirty="0"/>
                  <a:t> positive </a:t>
                </a:r>
                <a:r>
                  <a:rPr lang="fr-FR" dirty="0" err="1"/>
                  <a:t>definite</a:t>
                </a:r>
                <a:r>
                  <a:rPr lang="fr-FR" dirty="0"/>
                  <a:t> (</a:t>
                </a:r>
                <a:r>
                  <a:rPr lang="en-US" dirty="0"/>
                  <a:t>basis functions are linearly independent)</a:t>
                </a:r>
              </a:p>
            </p:txBody>
          </p:sp>
        </mc:Choice>
        <mc:Fallback xmlns="">
          <p:sp>
            <p:nvSpPr>
              <p:cNvPr id="2" name="Text Placeholder 1">
                <a:extLst>
                  <a:ext uri="{FF2B5EF4-FFF2-40B4-BE49-F238E27FC236}">
                    <a16:creationId xmlns:a16="http://schemas.microsoft.com/office/drawing/2014/main" id="{771ABCD8-A014-1F56-569F-14B3F37309A0}"/>
                  </a:ext>
                </a:extLst>
              </p:cNvPr>
              <p:cNvSpPr>
                <a:spLocks noGrp="1" noRot="1" noChangeAspect="1" noMove="1" noResize="1" noEditPoints="1" noAdjustHandles="1" noChangeArrowheads="1" noChangeShapeType="1" noTextEdit="1"/>
              </p:cNvSpPr>
              <p:nvPr>
                <p:ph type="body" sz="quarter" idx="10"/>
              </p:nvPr>
            </p:nvSpPr>
            <p:spPr>
              <a:xfrm>
                <a:off x="304799" y="774200"/>
                <a:ext cx="8572919" cy="5626600"/>
              </a:xfrm>
              <a:blipFill>
                <a:blip r:embed="rId2"/>
                <a:stretch>
                  <a:fillRect l="-925" t="-758" r="-92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98B7EDE-D68F-9AE0-8DFA-A866FD8162CB}"/>
              </a:ext>
            </a:extLst>
          </p:cNvPr>
          <p:cNvSpPr>
            <a:spLocks noGrp="1"/>
          </p:cNvSpPr>
          <p:nvPr>
            <p:ph type="title"/>
          </p:nvPr>
        </p:nvSpPr>
        <p:spPr/>
        <p:txBody>
          <a:bodyPr>
            <a:normAutofit fontScale="90000"/>
          </a:bodyPr>
          <a:lstStyle/>
          <a:p>
            <a:r>
              <a:rPr lang="en-US" dirty="0"/>
              <a:t>Assumptions in Linear Regression</a:t>
            </a:r>
          </a:p>
        </p:txBody>
      </p:sp>
    </p:spTree>
    <p:extLst>
      <p:ext uri="{BB962C8B-B14F-4D97-AF65-F5344CB8AC3E}">
        <p14:creationId xmlns:p14="http://schemas.microsoft.com/office/powerpoint/2010/main" val="2607731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A99F2-92C4-F3EA-99EA-69FB34F527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328E6E-4607-600F-126E-F73298B40C0A}"/>
              </a:ext>
            </a:extLst>
          </p:cNvPr>
          <p:cNvSpPr>
            <a:spLocks noGrp="1"/>
          </p:cNvSpPr>
          <p:nvPr>
            <p:ph type="ctrTitle"/>
          </p:nvPr>
        </p:nvSpPr>
        <p:spPr>
          <a:xfrm>
            <a:off x="685800" y="1657351"/>
            <a:ext cx="7772400" cy="1943100"/>
          </a:xfrm>
        </p:spPr>
        <p:txBody>
          <a:bodyPr>
            <a:normAutofit/>
          </a:bodyPr>
          <a:lstStyle/>
          <a:p>
            <a:r>
              <a:rPr lang="en-US" dirty="0"/>
              <a:t>2.4</a:t>
            </a:r>
            <a:br>
              <a:rPr lang="en-US" dirty="0"/>
            </a:br>
            <a:br>
              <a:rPr lang="en-US" dirty="0"/>
            </a:br>
            <a:r>
              <a:rPr lang="en-US" dirty="0"/>
              <a:t>Goodness of Fit</a:t>
            </a:r>
          </a:p>
        </p:txBody>
      </p:sp>
      <p:sp>
        <p:nvSpPr>
          <p:cNvPr id="2" name="Subtitle 1">
            <a:extLst>
              <a:ext uri="{FF2B5EF4-FFF2-40B4-BE49-F238E27FC236}">
                <a16:creationId xmlns:a16="http://schemas.microsoft.com/office/drawing/2014/main" id="{41E57871-DF10-1CD7-8503-EE94D013D985}"/>
              </a:ext>
            </a:extLst>
          </p:cNvPr>
          <p:cNvSpPr>
            <a:spLocks noGrp="1"/>
          </p:cNvSpPr>
          <p:nvPr>
            <p:ph type="subTitle" idx="1"/>
          </p:nvPr>
        </p:nvSpPr>
        <p:spPr/>
        <p:txBody>
          <a:bodyPr/>
          <a:lstStyle/>
          <a:p>
            <a:r>
              <a:rPr lang="en-US" dirty="0"/>
              <a:t>Accuracy at sample locations vs. accuracy at prediction points</a:t>
            </a:r>
          </a:p>
        </p:txBody>
      </p:sp>
    </p:spTree>
    <p:extLst>
      <p:ext uri="{BB962C8B-B14F-4D97-AF65-F5344CB8AC3E}">
        <p14:creationId xmlns:p14="http://schemas.microsoft.com/office/powerpoint/2010/main" val="2401891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3EF6D8-9C23-C8A6-D838-0D8114304E89}"/>
              </a:ext>
            </a:extLst>
          </p:cNvPr>
          <p:cNvSpPr>
            <a:spLocks noGrp="1"/>
          </p:cNvSpPr>
          <p:nvPr>
            <p:ph type="body" sz="quarter" idx="10"/>
          </p:nvPr>
        </p:nvSpPr>
        <p:spPr/>
        <p:txBody>
          <a:bodyPr/>
          <a:lstStyle/>
          <a:p>
            <a:r>
              <a:rPr lang="en-US" dirty="0"/>
              <a:t>We cannot compare the accuracy of the surrogate model against the true function</a:t>
            </a:r>
          </a:p>
          <a:p>
            <a:pPr lvl="1"/>
            <a:r>
              <a:rPr lang="en-US" dirty="0"/>
              <a:t>We do not know the true function and data have random noise</a:t>
            </a:r>
          </a:p>
          <a:p>
            <a:pPr lvl="1"/>
            <a:r>
              <a:rPr lang="en-US" dirty="0"/>
              <a:t>How to evaluate its accuracy without knowing the true function?</a:t>
            </a:r>
          </a:p>
          <a:p>
            <a:r>
              <a:rPr lang="en-US" dirty="0"/>
              <a:t>Noise is normally distributed (or we assumed), but its variance is unknown</a:t>
            </a:r>
          </a:p>
          <a:p>
            <a:r>
              <a:rPr lang="en-US" dirty="0"/>
              <a:t>Goodness of fit: possible to evaluate the accuracy of a surrogate model against samples</a:t>
            </a:r>
          </a:p>
          <a:p>
            <a:pPr lvl="1"/>
            <a:r>
              <a:rPr lang="en-US" dirty="0"/>
              <a:t>errors are minimized at sample locations during the fitting process</a:t>
            </a:r>
          </a:p>
          <a:p>
            <a:pPr lvl="1"/>
            <a:r>
              <a:rPr lang="en-US" dirty="0"/>
              <a:t>goodness of fit does not mean simply measuring the error at sample points</a:t>
            </a:r>
          </a:p>
        </p:txBody>
      </p:sp>
      <p:sp>
        <p:nvSpPr>
          <p:cNvPr id="3" name="Title 2">
            <a:extLst>
              <a:ext uri="{FF2B5EF4-FFF2-40B4-BE49-F238E27FC236}">
                <a16:creationId xmlns:a16="http://schemas.microsoft.com/office/drawing/2014/main" id="{D48CFBCE-9577-EFD5-2475-D0F351BE397A}"/>
              </a:ext>
            </a:extLst>
          </p:cNvPr>
          <p:cNvSpPr>
            <a:spLocks noGrp="1"/>
          </p:cNvSpPr>
          <p:nvPr>
            <p:ph type="title"/>
          </p:nvPr>
        </p:nvSpPr>
        <p:spPr/>
        <p:txBody>
          <a:bodyPr>
            <a:normAutofit fontScale="90000"/>
          </a:bodyPr>
          <a:lstStyle/>
          <a:p>
            <a:r>
              <a:rPr lang="en-US" dirty="0"/>
              <a:t>Challenge in Assessing Accuracy of Surrogate Model</a:t>
            </a:r>
          </a:p>
        </p:txBody>
      </p:sp>
    </p:spTree>
    <p:extLst>
      <p:ext uri="{BB962C8B-B14F-4D97-AF65-F5344CB8AC3E}">
        <p14:creationId xmlns:p14="http://schemas.microsoft.com/office/powerpoint/2010/main" val="1311211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A measure to characterize the overall quality of a surrogate.</a:t>
                </a:r>
              </a:p>
              <a:p>
                <a:pPr lvl="1"/>
                <a:r>
                  <a:rPr lang="en-US" dirty="0"/>
                  <a:t>Goal: Evaluate accuracy of surrogate in design space</a:t>
                </a:r>
              </a:p>
              <a:p>
                <a:pPr lvl="1"/>
                <a:r>
                  <a:rPr lang="en-US" dirty="0"/>
                  <a:t>Reality: Errors are minimized at sample points</a:t>
                </a:r>
              </a:p>
              <a:p>
                <a:pPr lvl="1"/>
                <a:r>
                  <a:rPr lang="en-US" dirty="0">
                    <a:solidFill>
                      <a:srgbClr val="0000CC"/>
                    </a:solidFill>
                  </a:rPr>
                  <a:t>When </a:t>
                </a:r>
                <a14:m>
                  <m:oMath xmlns:m="http://schemas.openxmlformats.org/officeDocument/2006/math">
                    <m:r>
                      <a:rPr lang="en-US" i="1" dirty="0" smtClean="0">
                        <a:solidFill>
                          <a:srgbClr val="0000CC"/>
                        </a:solidFill>
                        <a:latin typeface="Cambria Math" panose="02040503050406030204" pitchFamily="18" charset="0"/>
                      </a:rPr>
                      <m:t>𝑛</m:t>
                    </m:r>
                    <m:r>
                      <a:rPr lang="en-US" i="1" baseline="-25000" dirty="0" err="1">
                        <a:solidFill>
                          <a:srgbClr val="0000CC"/>
                        </a:solidFill>
                        <a:latin typeface="Cambria Math" panose="02040503050406030204" pitchFamily="18" charset="0"/>
                      </a:rPr>
                      <m:t>𝑦</m:t>
                    </m:r>
                    <m:r>
                      <a:rPr lang="en-US" i="1" dirty="0">
                        <a:solidFill>
                          <a:srgbClr val="0000CC"/>
                        </a:solidFill>
                        <a:latin typeface="Cambria Math" panose="02040503050406030204" pitchFamily="18" charset="0"/>
                      </a:rPr>
                      <m:t>=</m:t>
                    </m:r>
                    <m:sSub>
                      <m:sSubPr>
                        <m:ctrlPr>
                          <a:rPr lang="en-US" b="1" i="1" dirty="0" smtClean="0">
                            <a:solidFill>
                              <a:srgbClr val="0000CC"/>
                            </a:solidFill>
                            <a:latin typeface="Cambria Math" panose="02040503050406030204" pitchFamily="18" charset="0"/>
                          </a:rPr>
                        </m:ctrlPr>
                      </m:sSubPr>
                      <m:e>
                        <m:r>
                          <a:rPr lang="en-US" i="1" dirty="0" err="1">
                            <a:solidFill>
                              <a:srgbClr val="0000CC"/>
                            </a:solidFill>
                            <a:latin typeface="Cambria Math" panose="02040503050406030204" pitchFamily="18" charset="0"/>
                          </a:rPr>
                          <m:t>𝑛</m:t>
                        </m:r>
                      </m:e>
                      <m:sub>
                        <m:r>
                          <a:rPr lang="en-US" b="1" i="1" dirty="0" smtClean="0">
                            <a:solidFill>
                              <a:srgbClr val="0000CC"/>
                            </a:solidFill>
                            <a:latin typeface="Cambria Math" panose="02040503050406030204" pitchFamily="18" charset="0"/>
                          </a:rPr>
                          <m:t>𝜷</m:t>
                        </m:r>
                      </m:sub>
                    </m:sSub>
                  </m:oMath>
                </a14:m>
                <a:r>
                  <a:rPr lang="en-US" dirty="0">
                    <a:solidFill>
                      <a:srgbClr val="0000CC"/>
                    </a:solidFill>
                  </a:rPr>
                  <a:t>, surrogate passes through data points and </a:t>
                </a:r>
                <a14:m>
                  <m:oMath xmlns:m="http://schemas.openxmlformats.org/officeDocument/2006/math">
                    <m:r>
                      <a:rPr lang="en-US" b="0" i="1" dirty="0" smtClean="0">
                        <a:solidFill>
                          <a:srgbClr val="0000CC"/>
                        </a:solidFill>
                        <a:latin typeface="Cambria Math" panose="02040503050406030204" pitchFamily="18" charset="0"/>
                      </a:rPr>
                      <m:t>𝜀</m:t>
                    </m:r>
                    <m:r>
                      <a:rPr lang="en-US" i="1" dirty="0" smtClean="0">
                        <a:solidFill>
                          <a:srgbClr val="0000CC"/>
                        </a:solidFill>
                        <a:latin typeface="Cambria Math" panose="02040503050406030204" pitchFamily="18" charset="0"/>
                      </a:rPr>
                      <m:t>=0</m:t>
                    </m:r>
                  </m:oMath>
                </a14:m>
                <a:endParaRPr lang="en-US" dirty="0">
                  <a:solidFill>
                    <a:srgbClr val="0000CC"/>
                  </a:solidFill>
                </a:endParaRPr>
              </a:p>
              <a:p>
                <a:r>
                  <a:rPr lang="en-US" dirty="0"/>
                  <a:t>Equivalence measures (between surrogate and data)</a:t>
                </a:r>
              </a:p>
              <a:p>
                <a:pPr lvl="1"/>
                <a:r>
                  <a:rPr lang="en-US" dirty="0"/>
                  <a:t>Coefficient of multiple determination</a:t>
                </a:r>
              </a:p>
              <a:p>
                <a:pPr lvl="1"/>
                <a:r>
                  <a:rPr lang="en-US" dirty="0"/>
                  <a:t>Adjusted coefficient of multiple determination</a:t>
                </a:r>
              </a:p>
              <a:p>
                <a:r>
                  <a:rPr lang="en-US" dirty="0"/>
                  <a:t>Prediction accuracy measures</a:t>
                </a:r>
              </a:p>
              <a:p>
                <a:pPr lvl="1"/>
                <a:r>
                  <a:rPr lang="en-US" dirty="0"/>
                  <a:t>Model independent: Cross validation error</a:t>
                </a:r>
              </a:p>
              <a:p>
                <a:pPr lvl="1"/>
                <a:r>
                  <a:rPr lang="en-US" dirty="0"/>
                  <a:t>Model dependent: Standard error</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3"/>
                <a:stretch>
                  <a:fillRect l="-929" t="-1408" r="-1000"/>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a:t>Global predictors of regression fidelity</a:t>
            </a:r>
            <a:endParaRPr lang="en-US" dirty="0"/>
          </a:p>
        </p:txBody>
      </p:sp>
    </p:spTree>
    <p:extLst>
      <p:ext uri="{BB962C8B-B14F-4D97-AF65-F5344CB8AC3E}">
        <p14:creationId xmlns:p14="http://schemas.microsoft.com/office/powerpoint/2010/main" val="2195816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78478EA3-1D7E-4644-AFFF-C8B2DF812D2C}"/>
                  </a:ext>
                </a:extLst>
              </p:cNvPr>
              <p:cNvSpPr>
                <a:spLocks noGrp="1"/>
              </p:cNvSpPr>
              <p:nvPr>
                <p:ph type="body" sz="quarter" idx="10"/>
              </p:nvPr>
            </p:nvSpPr>
            <p:spPr>
              <a:xfrm>
                <a:off x="304800" y="608403"/>
                <a:ext cx="8534400" cy="5626600"/>
              </a:xfrm>
            </p:spPr>
            <p:txBody>
              <a:bodyPr>
                <a:normAutofit lnSpcReduction="10000"/>
              </a:bodyPr>
              <a:lstStyle/>
              <a:p>
                <a:pPr>
                  <a:lnSpc>
                    <a:spcPct val="150000"/>
                  </a:lnSpc>
                </a:pPr>
                <a:r>
                  <a:rPr lang="en-US" dirty="0"/>
                  <a:t>After fitting surrogate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d>
                      <m:dPr>
                        <m:ctrlPr>
                          <a:rPr lang="en-US" b="0" i="1" smtClean="0">
                            <a:latin typeface="Cambria Math" panose="02040503050406030204" pitchFamily="18" charset="0"/>
                          </a:rPr>
                        </m:ctrlPr>
                      </m:dPr>
                      <m:e>
                        <m:r>
                          <a:rPr lang="en-US" b="1" i="0" smtClean="0">
                            <a:latin typeface="Cambria Math" panose="02040503050406030204" pitchFamily="18" charset="0"/>
                          </a:rPr>
                          <m:t>𝐱</m:t>
                        </m:r>
                        <m:r>
                          <a:rPr lang="en-US" b="0" i="1" smtClean="0">
                            <a:latin typeface="Cambria Math" panose="02040503050406030204" pitchFamily="18" charset="0"/>
                          </a:rPr>
                          <m:t>,</m:t>
                        </m:r>
                        <m:r>
                          <a:rPr lang="en-US" b="1" i="0" smtClean="0">
                            <a:latin typeface="Cambria Math" panose="02040503050406030204" pitchFamily="18" charset="0"/>
                          </a:rPr>
                          <m:t>𝐛</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𝛽</m:t>
                            </m:r>
                          </m:sub>
                        </m:s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𝜉</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1" i="0" smtClean="0">
                            <a:latin typeface="Cambria Math" panose="02040503050406030204" pitchFamily="18" charset="0"/>
                          </a:rPr>
                          <m:t>𝐱</m:t>
                        </m:r>
                        <m:r>
                          <a:rPr lang="en-US" b="0" i="1" smtClean="0">
                            <a:latin typeface="Cambria Math" panose="02040503050406030204" pitchFamily="18" charset="0"/>
                          </a:rPr>
                          <m:t>)</m:t>
                        </m:r>
                      </m:e>
                    </m:nary>
                  </m:oMath>
                </a14:m>
                <a:r>
                  <a:rPr lang="en-US" dirty="0"/>
                  <a:t>, its prediction at data points are </a:t>
                </a:r>
                <a14:m>
                  <m:oMath xmlns:m="http://schemas.openxmlformats.org/officeDocument/2006/math">
                    <m:acc>
                      <m:accPr>
                        <m:chr m:val="̂"/>
                        <m:ctrlPr>
                          <a:rPr lang="en-US" i="1" smtClean="0">
                            <a:latin typeface="Cambria Math" panose="02040503050406030204" pitchFamily="18" charset="0"/>
                          </a:rPr>
                        </m:ctrlPr>
                      </m:accPr>
                      <m:e>
                        <m:r>
                          <a:rPr lang="en-US" b="1" i="0" smtClean="0">
                            <a:latin typeface="Cambria Math" panose="02040503050406030204" pitchFamily="18" charset="0"/>
                          </a:rPr>
                          <m:t>𝐲</m:t>
                        </m:r>
                      </m:e>
                    </m:acc>
                    <m:r>
                      <a:rPr lang="en-US" b="0" i="1" smtClean="0">
                        <a:latin typeface="Cambria Math" panose="02040503050406030204" pitchFamily="18" charset="0"/>
                      </a:rPr>
                      <m:t>=</m:t>
                    </m:r>
                    <m:r>
                      <a:rPr lang="en-US" b="1" i="0" smtClean="0">
                        <a:latin typeface="Cambria Math" panose="02040503050406030204" pitchFamily="18" charset="0"/>
                      </a:rPr>
                      <m:t>𝐗</m:t>
                    </m:r>
                    <m:r>
                      <a:rPr lang="en-US" b="0" i="1"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𝐛</m:t>
                    </m:r>
                  </m:oMath>
                </a14:m>
                <a:r>
                  <a:rPr lang="en-US" dirty="0"/>
                  <a:t>	and the errors are </a:t>
                </a:r>
                <a14:m>
                  <m:oMath xmlns:m="http://schemas.openxmlformats.org/officeDocument/2006/math">
                    <m:r>
                      <a:rPr lang="en-US" b="1" i="0" smtClean="0">
                        <a:latin typeface="Cambria Math" panose="02040503050406030204" pitchFamily="18" charset="0"/>
                      </a:rPr>
                      <m:t>𝐞</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b="1">
                            <a:latin typeface="Cambria Math" panose="02040503050406030204" pitchFamily="18" charset="0"/>
                          </a:rPr>
                          <m:t>𝐲</m:t>
                        </m:r>
                      </m:e>
                    </m:acc>
                    <m:r>
                      <a:rPr lang="en-US" b="0" i="1" smtClean="0">
                        <a:latin typeface="Cambria Math" panose="02040503050406030204" pitchFamily="18" charset="0"/>
                      </a:rPr>
                      <m:t>−</m:t>
                    </m:r>
                    <m:r>
                      <a:rPr lang="en-US" b="1" i="0" smtClean="0">
                        <a:latin typeface="Cambria Math" panose="02040503050406030204" pitchFamily="18" charset="0"/>
                      </a:rPr>
                      <m:t>𝐲</m:t>
                    </m:r>
                  </m:oMath>
                </a14:m>
                <a:r>
                  <a:rPr lang="en-US" dirty="0"/>
                  <a:t> </a:t>
                </a:r>
              </a:p>
              <a:p>
                <a:pPr>
                  <a:lnSpc>
                    <a:spcPct val="150000"/>
                  </a:lnSpc>
                </a:pPr>
                <a:r>
                  <a:rPr lang="en-US" dirty="0"/>
                  <a:t>Average error</a:t>
                </a:r>
              </a:p>
              <a:p>
                <a:pPr>
                  <a:lnSpc>
                    <a:spcPct val="150000"/>
                  </a:lnSpc>
                </a:pPr>
                <a:r>
                  <a:rPr lang="en-US" dirty="0"/>
                  <a:t>Maximum error</a:t>
                </a:r>
              </a:p>
              <a:p>
                <a:pPr>
                  <a:lnSpc>
                    <a:spcPct val="150000"/>
                  </a:lnSpc>
                </a:pPr>
                <a:r>
                  <a:rPr lang="en-US" dirty="0"/>
                  <a:t>RMS error</a:t>
                </a:r>
              </a:p>
              <a:p>
                <a:pPr lvl="1">
                  <a:lnSpc>
                    <a:spcPct val="150000"/>
                  </a:lnSpc>
                </a:pPr>
                <a:r>
                  <a:rPr lang="en-US" dirty="0"/>
                  <a:t>Square-sum-error</a:t>
                </a:r>
              </a:p>
              <a:p>
                <a:r>
                  <a:rPr lang="en-US" dirty="0">
                    <a:solidFill>
                      <a:srgbClr val="0000CC"/>
                    </a:solidFill>
                  </a:rPr>
                  <a:t>These measures underestimate error at unsampled (prediction) points</a:t>
                </a:r>
              </a:p>
              <a:p>
                <a:pPr lvl="1"/>
                <a:r>
                  <a:rPr lang="en-US" dirty="0"/>
                  <a:t>Errors are minimized at sample locations</a:t>
                </a:r>
              </a:p>
            </p:txBody>
          </p:sp>
        </mc:Choice>
        <mc:Fallback xmlns="">
          <p:sp>
            <p:nvSpPr>
              <p:cNvPr id="2" name="Text Placeholder 1">
                <a:extLst>
                  <a:ext uri="{FF2B5EF4-FFF2-40B4-BE49-F238E27FC236}">
                    <a16:creationId xmlns:a16="http://schemas.microsoft.com/office/drawing/2014/main" id="{78478EA3-1D7E-4644-AFFF-C8B2DF812D2C}"/>
                  </a:ext>
                </a:extLst>
              </p:cNvPr>
              <p:cNvSpPr>
                <a:spLocks noGrp="1" noRot="1" noChangeAspect="1" noMove="1" noResize="1" noEditPoints="1" noAdjustHandles="1" noChangeArrowheads="1" noChangeShapeType="1" noTextEdit="1"/>
              </p:cNvSpPr>
              <p:nvPr>
                <p:ph type="body" sz="quarter" idx="10"/>
              </p:nvPr>
            </p:nvSpPr>
            <p:spPr>
              <a:xfrm>
                <a:off x="304800" y="608403"/>
                <a:ext cx="8534400" cy="5626600"/>
              </a:xfrm>
              <a:blipFill>
                <a:blip r:embed="rId2"/>
                <a:stretch>
                  <a:fillRect l="-929" r="-8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3AA2FCD-25D4-406C-98B8-94F7AAE4BF82}"/>
              </a:ext>
            </a:extLst>
          </p:cNvPr>
          <p:cNvSpPr>
            <a:spLocks noGrp="1"/>
          </p:cNvSpPr>
          <p:nvPr>
            <p:ph type="title"/>
          </p:nvPr>
        </p:nvSpPr>
        <p:spPr/>
        <p:txBody>
          <a:bodyPr>
            <a:normAutofit fontScale="90000"/>
          </a:bodyPr>
          <a:lstStyle/>
          <a:p>
            <a:r>
              <a:rPr lang="en-US" dirty="0"/>
              <a:t>Errors at sample points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D97D636-69BE-D1B7-DCFD-BD241036AC1A}"/>
                  </a:ext>
                </a:extLst>
              </p:cNvPr>
              <p:cNvSpPr txBox="1"/>
              <p:nvPr/>
            </p:nvSpPr>
            <p:spPr>
              <a:xfrm>
                <a:off x="3434646" y="1773239"/>
                <a:ext cx="2290179" cy="1130181"/>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𝑒</m:t>
                          </m:r>
                        </m:e>
                        <m:sub>
                          <m:r>
                            <m:rPr>
                              <m:sty m:val="p"/>
                            </m:rPr>
                            <a:rPr lang="en-US" sz="2400" b="0" i="1" dirty="0">
                              <a:latin typeface="Cambria Math" panose="02040503050406030204" pitchFamily="18" charset="0"/>
                            </a:rPr>
                            <m:t>av</m:t>
                          </m:r>
                        </m:sub>
                      </m:sSub>
                      <m:r>
                        <a:rPr lang="en-US" sz="2400" b="0" i="0" dirty="0">
                          <a:latin typeface="Cambria Math" panose="02040503050406030204" pitchFamily="18" charset="0"/>
                        </a:rPr>
                        <m:t>=</m:t>
                      </m:r>
                      <m:f>
                        <m:fPr>
                          <m:ctrlPr>
                            <a:rPr lang="en-US" sz="2400" b="0" i="1" dirty="0">
                              <a:latin typeface="Cambria Math" panose="02040503050406030204" pitchFamily="18" charset="0"/>
                            </a:rPr>
                          </m:ctrlPr>
                        </m:fPr>
                        <m:num>
                          <m:r>
                            <a:rPr lang="en-US" sz="2400" b="0" i="0" dirty="0">
                              <a:latin typeface="Cambria Math" panose="02040503050406030204" pitchFamily="18" charset="0"/>
                            </a:rPr>
                            <m:t>1</m:t>
                          </m:r>
                        </m:num>
                        <m:den>
                          <m:sSub>
                            <m:sSubPr>
                              <m:ctrlPr>
                                <a:rPr lang="en-US" sz="2400" b="0" i="1" dirty="0">
                                  <a:latin typeface="Cambria Math" panose="02040503050406030204" pitchFamily="18" charset="0"/>
                                </a:rPr>
                              </m:ctrlPr>
                            </m:sSubPr>
                            <m:e>
                              <m:r>
                                <a:rPr lang="en-US" sz="2400" b="0" i="1" dirty="0">
                                  <a:latin typeface="Cambria Math" panose="02040503050406030204" pitchFamily="18" charset="0"/>
                                </a:rPr>
                                <m:t>𝑛</m:t>
                              </m:r>
                            </m:e>
                            <m:sub>
                              <m:r>
                                <a:rPr lang="en-US" sz="2400" b="0" i="1" dirty="0">
                                  <a:latin typeface="Cambria Math" panose="02040503050406030204" pitchFamily="18" charset="0"/>
                                </a:rPr>
                                <m:t>𝑦</m:t>
                              </m:r>
                            </m:sub>
                          </m:sSub>
                        </m:den>
                      </m:f>
                      <m:nary>
                        <m:naryPr>
                          <m:chr m:val="∑"/>
                          <m:limLoc m:val="undOvr"/>
                          <m:grow m:val="on"/>
                          <m:ctrlPr>
                            <a:rPr lang="en-US" sz="2400" b="0" i="1" dirty="0">
                              <a:latin typeface="Cambria Math" panose="02040503050406030204" pitchFamily="18" charset="0"/>
                            </a:rPr>
                          </m:ctrlPr>
                        </m:naryPr>
                        <m:sub>
                          <m:r>
                            <a:rPr lang="en-US" sz="2400" b="0" i="1" dirty="0">
                              <a:latin typeface="Cambria Math" panose="02040503050406030204" pitchFamily="18" charset="0"/>
                            </a:rPr>
                            <m:t>𝑖</m:t>
                          </m:r>
                          <m:r>
                            <a:rPr lang="en-US" sz="2400" b="0" i="0" dirty="0">
                              <a:latin typeface="Cambria Math" panose="02040503050406030204" pitchFamily="18" charset="0"/>
                            </a:rPr>
                            <m:t>=1</m:t>
                          </m:r>
                        </m:sub>
                        <m:sup>
                          <m:sSub>
                            <m:sSubPr>
                              <m:ctrlPr>
                                <a:rPr lang="en-US" sz="2400" b="0" i="1" dirty="0">
                                  <a:latin typeface="Cambria Math" panose="02040503050406030204" pitchFamily="18" charset="0"/>
                                </a:rPr>
                              </m:ctrlPr>
                            </m:sSubPr>
                            <m:e>
                              <m:r>
                                <a:rPr lang="en-US" sz="2400" b="0" i="1" dirty="0">
                                  <a:latin typeface="Cambria Math" panose="02040503050406030204" pitchFamily="18" charset="0"/>
                                </a:rPr>
                                <m:t>𝑛</m:t>
                              </m:r>
                            </m:e>
                            <m:sub>
                              <m:r>
                                <a:rPr lang="en-US" sz="2400" b="0" i="1" dirty="0">
                                  <a:latin typeface="Cambria Math" panose="02040503050406030204" pitchFamily="18" charset="0"/>
                                </a:rPr>
                                <m:t>𝑦</m:t>
                              </m:r>
                            </m:sub>
                          </m:sSub>
                        </m:sup>
                        <m:e>
                          <m:d>
                            <m:dPr>
                              <m:begChr m:val="|"/>
                              <m:endChr m:val="|"/>
                              <m:ctrlPr>
                                <a:rPr lang="en-US" sz="2400" b="0" i="1" dirty="0">
                                  <a:latin typeface="Cambria Math" panose="02040503050406030204" pitchFamily="18" charset="0"/>
                                </a:rPr>
                              </m:ctrlPr>
                            </m:dPr>
                            <m:e>
                              <m:sSub>
                                <m:sSubPr>
                                  <m:ctrlPr>
                                    <a:rPr lang="en-US" sz="2400" b="0" i="1" dirty="0">
                                      <a:latin typeface="Cambria Math" panose="02040503050406030204" pitchFamily="18" charset="0"/>
                                    </a:rPr>
                                  </m:ctrlPr>
                                </m:sSubPr>
                                <m:e>
                                  <m:r>
                                    <a:rPr lang="en-US" sz="2400" b="0" i="1" dirty="0">
                                      <a:latin typeface="Cambria Math" panose="02040503050406030204" pitchFamily="18" charset="0"/>
                                    </a:rPr>
                                    <m:t>𝑒</m:t>
                                  </m:r>
                                </m:e>
                                <m:sub>
                                  <m:r>
                                    <a:rPr lang="en-US" sz="2400" b="0" i="1" dirty="0">
                                      <a:latin typeface="Cambria Math" panose="02040503050406030204" pitchFamily="18" charset="0"/>
                                    </a:rPr>
                                    <m:t>𝑖</m:t>
                                  </m:r>
                                </m:sub>
                              </m:sSub>
                            </m:e>
                          </m:d>
                        </m:e>
                      </m:nary>
                    </m:oMath>
                  </m:oMathPara>
                </a14:m>
                <a:endParaRPr lang="en-US" sz="2400" dirty="0"/>
              </a:p>
            </p:txBody>
          </p:sp>
        </mc:Choice>
        <mc:Fallback xmlns="">
          <p:sp>
            <p:nvSpPr>
              <p:cNvPr id="8" name="TextBox 7">
                <a:extLst>
                  <a:ext uri="{FF2B5EF4-FFF2-40B4-BE49-F238E27FC236}">
                    <a16:creationId xmlns:a16="http://schemas.microsoft.com/office/drawing/2014/main" id="{CD97D636-69BE-D1B7-DCFD-BD241036AC1A}"/>
                  </a:ext>
                </a:extLst>
              </p:cNvPr>
              <p:cNvSpPr txBox="1">
                <a:spLocks noRot="1" noChangeAspect="1" noMove="1" noResize="1" noEditPoints="1" noAdjustHandles="1" noChangeArrowheads="1" noChangeShapeType="1" noTextEdit="1"/>
              </p:cNvSpPr>
              <p:nvPr/>
            </p:nvSpPr>
            <p:spPr>
              <a:xfrm>
                <a:off x="3434646" y="1773239"/>
                <a:ext cx="2290179" cy="11301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4B92C19-A00A-25D8-25FE-6B8F3D9AC768}"/>
                  </a:ext>
                </a:extLst>
              </p:cNvPr>
              <p:cNvSpPr txBox="1"/>
              <p:nvPr/>
            </p:nvSpPr>
            <p:spPr>
              <a:xfrm>
                <a:off x="3434646" y="2932245"/>
                <a:ext cx="2251899" cy="65838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𝑒</m:t>
                          </m:r>
                        </m:e>
                        <m:sub>
                          <m:r>
                            <m:rPr>
                              <m:sty m:val="p"/>
                            </m:rPr>
                            <a:rPr lang="en-US" sz="2400" i="0" dirty="0">
                              <a:latin typeface="Cambria Math" panose="02040503050406030204" pitchFamily="18" charset="0"/>
                            </a:rPr>
                            <m:t>max</m:t>
                          </m:r>
                        </m:sub>
                      </m:sSub>
                      <m:r>
                        <a:rPr lang="en-US" sz="2400" i="0" dirty="0">
                          <a:latin typeface="Cambria Math" panose="02040503050406030204" pitchFamily="18" charset="0"/>
                        </a:rPr>
                        <m:t>=</m:t>
                      </m:r>
                      <m:limLow>
                        <m:limLowPr>
                          <m:ctrlPr>
                            <a:rPr lang="en-US" sz="2400" i="1" dirty="0">
                              <a:latin typeface="Cambria Math" panose="02040503050406030204" pitchFamily="18" charset="0"/>
                            </a:rPr>
                          </m:ctrlPr>
                        </m:limLowPr>
                        <m:e>
                          <m:r>
                            <m:rPr>
                              <m:sty m:val="p"/>
                            </m:rPr>
                            <a:rPr lang="en-US" sz="2400" i="0" dirty="0">
                              <a:latin typeface="Cambria Math" panose="02040503050406030204" pitchFamily="18" charset="0"/>
                            </a:rPr>
                            <m:t>max</m:t>
                          </m:r>
                        </m:e>
                        <m:lim>
                          <m:sSub>
                            <m:sSubPr>
                              <m:ctrlPr>
                                <a:rPr lang="en-US" sz="2400" i="1" dirty="0">
                                  <a:latin typeface="Cambria Math" panose="02040503050406030204" pitchFamily="18" charset="0"/>
                                </a:rPr>
                              </m:ctrlPr>
                            </m:sSubPr>
                            <m:e>
                              <m:r>
                                <a:rPr lang="en-US" sz="2400" i="1" dirty="0">
                                  <a:latin typeface="Cambria Math" panose="02040503050406030204" pitchFamily="18" charset="0"/>
                                </a:rPr>
                                <m:t>𝑛</m:t>
                              </m:r>
                            </m:e>
                            <m:sub>
                              <m:r>
                                <a:rPr lang="en-US" sz="2400" i="1" dirty="0">
                                  <a:latin typeface="Cambria Math" panose="02040503050406030204" pitchFamily="18" charset="0"/>
                                </a:rPr>
                                <m:t>𝑦</m:t>
                              </m:r>
                            </m:sub>
                          </m:sSub>
                        </m:lim>
                      </m:limLow>
                      <m:d>
                        <m:dPr>
                          <m:begChr m:val="|"/>
                          <m:endChr m:val="|"/>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𝑒</m:t>
                              </m:r>
                            </m:e>
                            <m:sub>
                              <m:r>
                                <a:rPr lang="en-US" sz="2400" i="1" dirty="0">
                                  <a:latin typeface="Cambria Math" panose="02040503050406030204" pitchFamily="18" charset="0"/>
                                </a:rPr>
                                <m:t>𝑖</m:t>
                              </m:r>
                            </m:sub>
                          </m:sSub>
                        </m:e>
                      </m:d>
                    </m:oMath>
                  </m:oMathPara>
                </a14:m>
                <a:endParaRPr lang="en-US" sz="2400" dirty="0"/>
              </a:p>
            </p:txBody>
          </p:sp>
        </mc:Choice>
        <mc:Fallback xmlns="">
          <p:sp>
            <p:nvSpPr>
              <p:cNvPr id="9" name="TextBox 8">
                <a:extLst>
                  <a:ext uri="{FF2B5EF4-FFF2-40B4-BE49-F238E27FC236}">
                    <a16:creationId xmlns:a16="http://schemas.microsoft.com/office/drawing/2014/main" id="{24B92C19-A00A-25D8-25FE-6B8F3D9AC768}"/>
                  </a:ext>
                </a:extLst>
              </p:cNvPr>
              <p:cNvSpPr txBox="1">
                <a:spLocks noRot="1" noChangeAspect="1" noMove="1" noResize="1" noEditPoints="1" noAdjustHandles="1" noChangeArrowheads="1" noChangeShapeType="1" noTextEdit="1"/>
              </p:cNvSpPr>
              <p:nvPr/>
            </p:nvSpPr>
            <p:spPr>
              <a:xfrm>
                <a:off x="3434646" y="2932245"/>
                <a:ext cx="2251899" cy="658385"/>
              </a:xfrm>
              <a:prstGeom prst="rect">
                <a:avLst/>
              </a:prstGeom>
              <a:blipFill>
                <a:blip r:embed="rId4"/>
                <a:stretch>
                  <a:fillRect b="-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593ECCF-8F6F-21DC-4987-0FB0EF098662}"/>
                  </a:ext>
                </a:extLst>
              </p:cNvPr>
              <p:cNvSpPr txBox="1"/>
              <p:nvPr/>
            </p:nvSpPr>
            <p:spPr>
              <a:xfrm>
                <a:off x="3463221" y="3494805"/>
                <a:ext cx="2433038" cy="84388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𝑒</m:t>
                          </m:r>
                        </m:e>
                        <m:sub>
                          <m:r>
                            <m:rPr>
                              <m:sty m:val="p"/>
                            </m:rPr>
                            <a:rPr lang="en-US" sz="2400" b="0" i="1" dirty="0">
                              <a:latin typeface="Cambria Math" panose="02040503050406030204" pitchFamily="18" charset="0"/>
                            </a:rPr>
                            <m:t>rms</m:t>
                          </m:r>
                        </m:sub>
                      </m:sSub>
                      <m:r>
                        <a:rPr lang="en-US" sz="2400" b="0" i="0" dirty="0">
                          <a:latin typeface="Cambria Math" panose="02040503050406030204" pitchFamily="18" charset="0"/>
                        </a:rPr>
                        <m:t>=</m:t>
                      </m:r>
                      <m:rad>
                        <m:radPr>
                          <m:degHide m:val="on"/>
                          <m:ctrlPr>
                            <a:rPr lang="en-US" sz="2400" b="0" i="1" dirty="0">
                              <a:latin typeface="Cambria Math" panose="02040503050406030204" pitchFamily="18" charset="0"/>
                            </a:rPr>
                          </m:ctrlPr>
                        </m:radPr>
                        <m:deg/>
                        <m:e>
                          <m:r>
                            <a:rPr lang="en-US" sz="2400" b="0" i="1" dirty="0" smtClean="0">
                              <a:latin typeface="Cambria Math" panose="02040503050406030204" pitchFamily="18" charset="0"/>
                            </a:rPr>
                            <m:t>𝑆𝑆𝑒</m:t>
                          </m:r>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𝑛</m:t>
                              </m:r>
                            </m:e>
                            <m:sub>
                              <m:r>
                                <a:rPr lang="en-US" sz="2400" b="0" i="1" dirty="0" smtClean="0">
                                  <a:latin typeface="Cambria Math" panose="02040503050406030204" pitchFamily="18" charset="0"/>
                                </a:rPr>
                                <m:t>𝑦</m:t>
                              </m:r>
                            </m:sub>
                          </m:sSub>
                        </m:e>
                      </m:rad>
                    </m:oMath>
                  </m:oMathPara>
                </a14:m>
                <a:endParaRPr lang="en-US" sz="2400" dirty="0"/>
              </a:p>
            </p:txBody>
          </p:sp>
        </mc:Choice>
        <mc:Fallback xmlns="">
          <p:sp>
            <p:nvSpPr>
              <p:cNvPr id="10" name="TextBox 9">
                <a:extLst>
                  <a:ext uri="{FF2B5EF4-FFF2-40B4-BE49-F238E27FC236}">
                    <a16:creationId xmlns:a16="http://schemas.microsoft.com/office/drawing/2014/main" id="{3593ECCF-8F6F-21DC-4987-0FB0EF098662}"/>
                  </a:ext>
                </a:extLst>
              </p:cNvPr>
              <p:cNvSpPr txBox="1">
                <a:spLocks noRot="1" noChangeAspect="1" noMove="1" noResize="1" noEditPoints="1" noAdjustHandles="1" noChangeArrowheads="1" noChangeShapeType="1" noTextEdit="1"/>
              </p:cNvSpPr>
              <p:nvPr/>
            </p:nvSpPr>
            <p:spPr>
              <a:xfrm>
                <a:off x="3463221" y="3494805"/>
                <a:ext cx="2433038" cy="84388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8641B2B-60BA-DF24-5096-22C246F93210}"/>
                  </a:ext>
                </a:extLst>
              </p:cNvPr>
              <p:cNvSpPr txBox="1"/>
              <p:nvPr/>
            </p:nvSpPr>
            <p:spPr>
              <a:xfrm>
                <a:off x="2986379" y="4304684"/>
                <a:ext cx="5359672" cy="46820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dirty="0" smtClean="0">
                          <a:latin typeface="Cambria Math" panose="02040503050406030204" pitchFamily="18" charset="0"/>
                        </a:rPr>
                        <m:t>SSe</m:t>
                      </m:r>
                      <m:r>
                        <a:rPr lang="en-US" sz="2400" b="0" i="0" dirty="0">
                          <a:latin typeface="Cambria Math" panose="02040503050406030204" pitchFamily="18" charset="0"/>
                        </a:rPr>
                        <m:t>=</m:t>
                      </m:r>
                      <m:sSup>
                        <m:sSupPr>
                          <m:ctrlPr>
                            <a:rPr lang="en-US" sz="2400" b="0" i="1" dirty="0">
                              <a:latin typeface="Cambria Math" panose="02040503050406030204" pitchFamily="18" charset="0"/>
                            </a:rPr>
                          </m:ctrlPr>
                        </m:sSupPr>
                        <m:e>
                          <m:r>
                            <a:rPr lang="en-US" sz="2400" b="1" i="0" dirty="0">
                              <a:latin typeface="Cambria Math" panose="02040503050406030204" pitchFamily="18" charset="0"/>
                            </a:rPr>
                            <m:t>𝐞</m:t>
                          </m:r>
                        </m:e>
                        <m:sup>
                          <m:r>
                            <m:rPr>
                              <m:sty m:val="p"/>
                            </m:rPr>
                            <a:rPr lang="en-US" sz="2400" b="0" i="1" dirty="0">
                              <a:latin typeface="Cambria Math" panose="02040503050406030204" pitchFamily="18" charset="0"/>
                            </a:rPr>
                            <m:t>T</m:t>
                          </m:r>
                        </m:sup>
                      </m:sSup>
                      <m:r>
                        <a:rPr lang="en-US" sz="2400" b="1" i="0" dirty="0">
                          <a:latin typeface="Cambria Math" panose="02040503050406030204" pitchFamily="18" charset="0"/>
                        </a:rPr>
                        <m:t>𝐞</m:t>
                      </m:r>
                      <m:r>
                        <a:rPr lang="en-US" sz="2400" b="0" i="0" dirty="0">
                          <a:latin typeface="Cambria Math" panose="02040503050406030204" pitchFamily="18" charset="0"/>
                        </a:rPr>
                        <m:t>=</m:t>
                      </m:r>
                      <m:sSup>
                        <m:sSupPr>
                          <m:ctrlPr>
                            <a:rPr lang="en-US" sz="2400" b="0" i="1" dirty="0">
                              <a:latin typeface="Cambria Math" panose="02040503050406030204" pitchFamily="18" charset="0"/>
                            </a:rPr>
                          </m:ctrlPr>
                        </m:sSupPr>
                        <m:e>
                          <m:r>
                            <a:rPr lang="en-US" sz="2400" b="1" i="0" dirty="0">
                              <a:latin typeface="Cambria Math" panose="02040503050406030204" pitchFamily="18" charset="0"/>
                            </a:rPr>
                            <m:t>𝐲</m:t>
                          </m:r>
                        </m:e>
                        <m:sup>
                          <m:r>
                            <m:rPr>
                              <m:sty m:val="p"/>
                            </m:rPr>
                            <a:rPr lang="en-US" sz="2400" b="0" i="1" dirty="0">
                              <a:latin typeface="Cambria Math" panose="02040503050406030204" pitchFamily="18" charset="0"/>
                            </a:rPr>
                            <m:t>T</m:t>
                          </m:r>
                        </m:sup>
                      </m:sSup>
                      <m:r>
                        <a:rPr lang="en-US" sz="2400" b="1" i="0" dirty="0">
                          <a:latin typeface="Cambria Math" panose="02040503050406030204" pitchFamily="18" charset="0"/>
                        </a:rPr>
                        <m:t>𝐲</m:t>
                      </m:r>
                      <m:r>
                        <a:rPr lang="en-US" sz="2400" b="0" i="0" dirty="0">
                          <a:latin typeface="Cambria Math" panose="02040503050406030204" pitchFamily="18" charset="0"/>
                        </a:rPr>
                        <m:t>−2</m:t>
                      </m:r>
                      <m:sSup>
                        <m:sSupPr>
                          <m:ctrlPr>
                            <a:rPr lang="en-US" sz="2400" b="0" i="1" dirty="0">
                              <a:latin typeface="Cambria Math" panose="02040503050406030204" pitchFamily="18" charset="0"/>
                            </a:rPr>
                          </m:ctrlPr>
                        </m:sSupPr>
                        <m:e>
                          <m:r>
                            <a:rPr lang="en-US" sz="2400" b="1" i="0" dirty="0">
                              <a:latin typeface="Cambria Math" panose="02040503050406030204" pitchFamily="18" charset="0"/>
                            </a:rPr>
                            <m:t>𝐛</m:t>
                          </m:r>
                        </m:e>
                        <m:sup>
                          <m:r>
                            <m:rPr>
                              <m:sty m:val="p"/>
                            </m:rPr>
                            <a:rPr lang="en-US" sz="2400" b="0" i="1" dirty="0">
                              <a:latin typeface="Cambria Math" panose="02040503050406030204" pitchFamily="18" charset="0"/>
                            </a:rPr>
                            <m:t>T</m:t>
                          </m:r>
                        </m:sup>
                      </m:sSup>
                      <m:sSup>
                        <m:sSupPr>
                          <m:ctrlPr>
                            <a:rPr lang="en-US" sz="2400" b="0" i="1" dirty="0">
                              <a:latin typeface="Cambria Math" panose="02040503050406030204" pitchFamily="18" charset="0"/>
                            </a:rPr>
                          </m:ctrlPr>
                        </m:sSupPr>
                        <m:e>
                          <m:r>
                            <a:rPr lang="en-US" sz="2400" b="1" i="0" dirty="0">
                              <a:latin typeface="Cambria Math" panose="02040503050406030204" pitchFamily="18" charset="0"/>
                            </a:rPr>
                            <m:t>𝐗</m:t>
                          </m:r>
                        </m:e>
                        <m:sup>
                          <m:r>
                            <m:rPr>
                              <m:sty m:val="p"/>
                            </m:rPr>
                            <a:rPr lang="en-US" sz="2400" b="0" i="1" dirty="0">
                              <a:latin typeface="Cambria Math" panose="02040503050406030204" pitchFamily="18" charset="0"/>
                            </a:rPr>
                            <m:t>T</m:t>
                          </m:r>
                        </m:sup>
                      </m:sSup>
                      <m:r>
                        <a:rPr lang="en-US" sz="2400" b="1" i="0" dirty="0">
                          <a:latin typeface="Cambria Math" panose="02040503050406030204" pitchFamily="18" charset="0"/>
                        </a:rPr>
                        <m:t>𝐲</m:t>
                      </m:r>
                      <m:r>
                        <a:rPr lang="en-US" sz="2400" b="0" i="0" dirty="0">
                          <a:latin typeface="Cambria Math" panose="02040503050406030204" pitchFamily="18" charset="0"/>
                        </a:rPr>
                        <m:t>+</m:t>
                      </m:r>
                      <m:sSup>
                        <m:sSupPr>
                          <m:ctrlPr>
                            <a:rPr lang="en-US" sz="2400" b="0" i="1" dirty="0">
                              <a:latin typeface="Cambria Math" panose="02040503050406030204" pitchFamily="18" charset="0"/>
                            </a:rPr>
                          </m:ctrlPr>
                        </m:sSupPr>
                        <m:e>
                          <m:r>
                            <a:rPr lang="en-US" sz="2400" b="1" i="0" dirty="0">
                              <a:latin typeface="Cambria Math" panose="02040503050406030204" pitchFamily="18" charset="0"/>
                            </a:rPr>
                            <m:t>𝐛</m:t>
                          </m:r>
                        </m:e>
                        <m:sup>
                          <m:r>
                            <m:rPr>
                              <m:sty m:val="p"/>
                            </m:rPr>
                            <a:rPr lang="en-US" sz="2400" b="0" i="1" dirty="0">
                              <a:latin typeface="Cambria Math" panose="02040503050406030204" pitchFamily="18" charset="0"/>
                            </a:rPr>
                            <m:t>T</m:t>
                          </m:r>
                        </m:sup>
                      </m:sSup>
                      <m:sSup>
                        <m:sSupPr>
                          <m:ctrlPr>
                            <a:rPr lang="en-US" sz="2400" b="0" i="1" dirty="0">
                              <a:latin typeface="Cambria Math" panose="02040503050406030204" pitchFamily="18" charset="0"/>
                            </a:rPr>
                          </m:ctrlPr>
                        </m:sSupPr>
                        <m:e>
                          <m:r>
                            <a:rPr lang="en-US" sz="2400" b="1" i="0" dirty="0">
                              <a:latin typeface="Cambria Math" panose="02040503050406030204" pitchFamily="18" charset="0"/>
                            </a:rPr>
                            <m:t>𝐗</m:t>
                          </m:r>
                        </m:e>
                        <m:sup>
                          <m:r>
                            <m:rPr>
                              <m:sty m:val="p"/>
                            </m:rPr>
                            <a:rPr lang="en-US" sz="2400" b="0" i="1" dirty="0">
                              <a:latin typeface="Cambria Math" panose="02040503050406030204" pitchFamily="18" charset="0"/>
                            </a:rPr>
                            <m:t>T</m:t>
                          </m:r>
                        </m:sup>
                      </m:sSup>
                      <m:r>
                        <a:rPr lang="en-US" sz="2400" b="1" i="0" dirty="0">
                          <a:latin typeface="Cambria Math" panose="02040503050406030204" pitchFamily="18" charset="0"/>
                        </a:rPr>
                        <m:t>𝐗𝐛</m:t>
                      </m:r>
                    </m:oMath>
                  </m:oMathPara>
                </a14:m>
                <a:endParaRPr lang="en-US" sz="2400" dirty="0"/>
              </a:p>
            </p:txBody>
          </p:sp>
        </mc:Choice>
        <mc:Fallback xmlns="">
          <p:sp>
            <p:nvSpPr>
              <p:cNvPr id="11" name="TextBox 10">
                <a:extLst>
                  <a:ext uri="{FF2B5EF4-FFF2-40B4-BE49-F238E27FC236}">
                    <a16:creationId xmlns:a16="http://schemas.microsoft.com/office/drawing/2014/main" id="{28641B2B-60BA-DF24-5096-22C246F93210}"/>
                  </a:ext>
                </a:extLst>
              </p:cNvPr>
              <p:cNvSpPr txBox="1">
                <a:spLocks noRot="1" noChangeAspect="1" noMove="1" noResize="1" noEditPoints="1" noAdjustHandles="1" noChangeArrowheads="1" noChangeShapeType="1" noTextEdit="1"/>
              </p:cNvSpPr>
              <p:nvPr/>
            </p:nvSpPr>
            <p:spPr>
              <a:xfrm>
                <a:off x="2986379" y="4304684"/>
                <a:ext cx="5359672" cy="468205"/>
              </a:xfrm>
              <a:prstGeom prst="rect">
                <a:avLst/>
              </a:prstGeom>
              <a:blipFill>
                <a:blip r:embed="rId6"/>
                <a:stretch>
                  <a:fillRect b="-10390"/>
                </a:stretch>
              </a:blipFill>
            </p:spPr>
            <p:txBody>
              <a:bodyPr/>
              <a:lstStyle/>
              <a:p>
                <a:r>
                  <a:rPr lang="en-US">
                    <a:noFill/>
                  </a:rPr>
                  <a:t> </a:t>
                </a:r>
              </a:p>
            </p:txBody>
          </p:sp>
        </mc:Fallback>
      </mc:AlternateContent>
    </p:spTree>
    <p:extLst>
      <p:ext uri="{BB962C8B-B14F-4D97-AF65-F5344CB8AC3E}">
        <p14:creationId xmlns:p14="http://schemas.microsoft.com/office/powerpoint/2010/main" val="2466698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FA3AAC5-AF45-429E-8313-0D130CE2299B}"/>
                  </a:ext>
                </a:extLst>
              </p:cNvPr>
              <p:cNvSpPr>
                <a:spLocks noGrp="1"/>
              </p:cNvSpPr>
              <p:nvPr>
                <p:ph type="body" sz="quarter" idx="10"/>
              </p:nvPr>
            </p:nvSpPr>
            <p:spPr/>
            <p:txBody>
              <a:bodyPr/>
              <a:lstStyle/>
              <a:p>
                <a:pPr>
                  <a:lnSpc>
                    <a:spcPct val="150000"/>
                  </a:lnSpc>
                </a:pPr>
                <a:r>
                  <a:rPr lang="en-US" dirty="0"/>
                  <a:t>PRS assumes that the model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d>
                      <m:dPr>
                        <m:ctrlPr>
                          <a:rPr lang="en-US" b="0" i="1" smtClean="0">
                            <a:latin typeface="Cambria Math" panose="02040503050406030204" pitchFamily="18" charset="0"/>
                          </a:rPr>
                        </m:ctrlPr>
                      </m:dPr>
                      <m:e>
                        <m:r>
                          <a:rPr lang="en-US" b="1" i="0" smtClean="0">
                            <a:latin typeface="Cambria Math" panose="02040503050406030204" pitchFamily="18" charset="0"/>
                          </a:rPr>
                          <m:t>𝐱</m:t>
                        </m:r>
                        <m:r>
                          <a:rPr lang="en-US" b="0" i="1" smtClean="0">
                            <a:latin typeface="Cambria Math" panose="02040503050406030204" pitchFamily="18" charset="0"/>
                          </a:rPr>
                          <m:t>,</m:t>
                        </m:r>
                        <m:r>
                          <a:rPr lang="en-US" b="1" i="0" smtClean="0">
                            <a:latin typeface="Cambria Math" panose="02040503050406030204" pitchFamily="18" charset="0"/>
                          </a:rPr>
                          <m:t>𝐛</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𝛽</m:t>
                            </m:r>
                          </m:sub>
                        </m:s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𝜉</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1" i="0" smtClean="0">
                            <a:latin typeface="Cambria Math" panose="02040503050406030204" pitchFamily="18" charset="0"/>
                          </a:rPr>
                          <m:t>𝐱</m:t>
                        </m:r>
                        <m:r>
                          <a:rPr lang="en-US" b="0" i="1" smtClean="0">
                            <a:latin typeface="Cambria Math" panose="02040503050406030204" pitchFamily="18" charset="0"/>
                          </a:rPr>
                          <m:t>)</m:t>
                        </m:r>
                      </m:e>
                    </m:nary>
                  </m:oMath>
                </a14:m>
                <a:r>
                  <a:rPr lang="en-US" dirty="0"/>
                  <a:t> is </a:t>
                </a:r>
                <a:r>
                  <a:rPr lang="en-US" dirty="0">
                    <a:solidFill>
                      <a:srgbClr val="FF0000"/>
                    </a:solidFill>
                  </a:rPr>
                  <a:t>accurate</a:t>
                </a:r>
                <a:r>
                  <a:rPr lang="en-US" dirty="0"/>
                  <a:t> but the </a:t>
                </a:r>
                <a:r>
                  <a:rPr lang="en-US" dirty="0">
                    <a:solidFill>
                      <a:srgbClr val="FF0000"/>
                    </a:solidFill>
                  </a:rPr>
                  <a:t>data have random noise </a:t>
                </a:r>
                <a:r>
                  <a:rPr lang="en-US" dirty="0"/>
                  <a:t>~ </a:t>
                </a:r>
                <a14:m>
                  <m:oMath xmlns:m="http://schemas.openxmlformats.org/officeDocument/2006/math">
                    <m:r>
                      <a:rPr lang="en-US" i="1" dirty="0" smtClean="0">
                        <a:latin typeface="Cambria Math" panose="02040503050406030204" pitchFamily="18" charset="0"/>
                      </a:rPr>
                      <m:t>𝑁</m:t>
                    </m:r>
                    <m:r>
                      <a:rPr lang="en-US" i="1" dirty="0" smtClean="0">
                        <a:latin typeface="Cambria Math" panose="02040503050406030204" pitchFamily="18" charset="0"/>
                      </a:rPr>
                      <m:t>(0,</m:t>
                    </m:r>
                    <m:r>
                      <a:rPr lang="en-US" b="0" i="1" dirty="0" smtClean="0">
                        <a:latin typeface="Cambria Math" panose="02040503050406030204" pitchFamily="18" charset="0"/>
                      </a:rPr>
                      <m:t>𝜎</m:t>
                    </m:r>
                    <m:r>
                      <a:rPr lang="en-US" i="1" baseline="30000" dirty="0">
                        <a:latin typeface="Cambria Math" panose="02040503050406030204" pitchFamily="18" charset="0"/>
                      </a:rPr>
                      <m:t>2</m:t>
                    </m:r>
                    <m:r>
                      <a:rPr lang="en-US" i="1" dirty="0">
                        <a:latin typeface="Cambria Math" panose="02040503050406030204" pitchFamily="18" charset="0"/>
                      </a:rPr>
                      <m:t>)</m:t>
                    </m:r>
                  </m:oMath>
                </a14:m>
                <a:endParaRPr lang="en-US" dirty="0"/>
              </a:p>
              <a:p>
                <a:r>
                  <a:rPr lang="en-US" dirty="0"/>
                  <a:t>Unbiased estimate of </a:t>
                </a:r>
                <a14:m>
                  <m:oMath xmlns:m="http://schemas.openxmlformats.org/officeDocument/2006/math">
                    <m:r>
                      <a:rPr lang="en-US" b="0" i="1" dirty="0" smtClean="0">
                        <a:latin typeface="Cambria Math" panose="02040503050406030204" pitchFamily="18" charset="0"/>
                      </a:rPr>
                      <m:t>𝜎</m:t>
                    </m:r>
                  </m:oMath>
                </a14:m>
                <a:endParaRPr lang="en-US" dirty="0"/>
              </a:p>
              <a:p>
                <a:endParaRPr lang="en-US" dirty="0"/>
              </a:p>
              <a:p>
                <a:endParaRPr lang="en-US" dirty="0"/>
              </a:p>
              <a:p>
                <a:r>
                  <a:rPr lang="en-US" dirty="0">
                    <a:solidFill>
                      <a:srgbClr val="0000CC"/>
                    </a:solidFill>
                  </a:rPr>
                  <a:t>This is only reasonable when the model form is accurate</a:t>
                </a:r>
              </a:p>
              <a:p>
                <a:pPr lvl="1"/>
                <a:r>
                  <a:rPr lang="en-US" dirty="0"/>
                  <a:t>The model form error is embedded in the estimated noise</a:t>
                </a:r>
              </a:p>
              <a:p>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𝜎</m:t>
                        </m:r>
                      </m:e>
                    </m:acc>
                  </m:oMath>
                </a14:m>
                <a:r>
                  <a:rPr lang="en-US" dirty="0"/>
                  <a:t>: Standard error of noise</a:t>
                </a:r>
              </a:p>
            </p:txBody>
          </p:sp>
        </mc:Choice>
        <mc:Fallback xmlns="">
          <p:sp>
            <p:nvSpPr>
              <p:cNvPr id="2" name="Text Placeholder 1">
                <a:extLst>
                  <a:ext uri="{FF2B5EF4-FFF2-40B4-BE49-F238E27FC236}">
                    <a16:creationId xmlns:a16="http://schemas.microsoft.com/office/drawing/2014/main" id="{9FA3AAC5-AF45-429E-8313-0D130CE2299B}"/>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6FE652D-9966-48EC-9B2F-E0AB7C39986B}"/>
              </a:ext>
            </a:extLst>
          </p:cNvPr>
          <p:cNvSpPr>
            <a:spLocks noGrp="1"/>
          </p:cNvSpPr>
          <p:nvPr>
            <p:ph type="title"/>
          </p:nvPr>
        </p:nvSpPr>
        <p:spPr/>
        <p:txBody>
          <a:bodyPr>
            <a:normAutofit fontScale="90000"/>
          </a:bodyPr>
          <a:lstStyle/>
          <a:p>
            <a:r>
              <a:rPr lang="en-US" dirty="0"/>
              <a:t>Estimation of noise in data</a:t>
            </a:r>
          </a:p>
        </p:txBody>
      </p:sp>
      <p:sp>
        <p:nvSpPr>
          <p:cNvPr id="6" name="Rectangle: Rounded Corners 5">
            <a:extLst>
              <a:ext uri="{FF2B5EF4-FFF2-40B4-BE49-F238E27FC236}">
                <a16:creationId xmlns:a16="http://schemas.microsoft.com/office/drawing/2014/main" id="{B6ED3272-CF85-4A0A-9F0D-03B47C8DE636}"/>
              </a:ext>
            </a:extLst>
          </p:cNvPr>
          <p:cNvSpPr/>
          <p:nvPr/>
        </p:nvSpPr>
        <p:spPr>
          <a:xfrm>
            <a:off x="3001297" y="2644481"/>
            <a:ext cx="1991032" cy="946751"/>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13DAB24-189F-6FA9-B69A-4D96E300F64D}"/>
                  </a:ext>
                </a:extLst>
              </p:cNvPr>
              <p:cNvSpPr txBox="1"/>
              <p:nvPr/>
            </p:nvSpPr>
            <p:spPr>
              <a:xfrm>
                <a:off x="3001297" y="2717233"/>
                <a:ext cx="1863011" cy="80124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𝜎</m:t>
                              </m:r>
                            </m:e>
                          </m:acc>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𝑆𝑆𝑒</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𝑦</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𝛽</m:t>
                              </m:r>
                            </m:sub>
                          </m:sSub>
                        </m:den>
                      </m:f>
                    </m:oMath>
                  </m:oMathPara>
                </a14:m>
                <a:endParaRPr lang="en-US" sz="2400" dirty="0"/>
              </a:p>
            </p:txBody>
          </p:sp>
        </mc:Choice>
        <mc:Fallback xmlns="">
          <p:sp>
            <p:nvSpPr>
              <p:cNvPr id="7" name="TextBox 6">
                <a:extLst>
                  <a:ext uri="{FF2B5EF4-FFF2-40B4-BE49-F238E27FC236}">
                    <a16:creationId xmlns:a16="http://schemas.microsoft.com/office/drawing/2014/main" id="{D13DAB24-189F-6FA9-B69A-4D96E300F64D}"/>
                  </a:ext>
                </a:extLst>
              </p:cNvPr>
              <p:cNvSpPr txBox="1">
                <a:spLocks noRot="1" noChangeAspect="1" noMove="1" noResize="1" noEditPoints="1" noAdjustHandles="1" noChangeArrowheads="1" noChangeShapeType="1" noTextEdit="1"/>
              </p:cNvSpPr>
              <p:nvPr/>
            </p:nvSpPr>
            <p:spPr>
              <a:xfrm>
                <a:off x="3001297" y="2717233"/>
                <a:ext cx="1863011" cy="80124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46455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quarter" idx="10"/>
          </p:nvPr>
        </p:nvSpPr>
        <p:spPr/>
        <p:txBody>
          <a:bodyPr/>
          <a:lstStyle/>
          <a:p>
            <a:r>
              <a:rPr lang="en-US" dirty="0"/>
              <a:t>The algebraic function we fit to data is called </a:t>
            </a:r>
            <a:r>
              <a:rPr lang="en-US" dirty="0">
                <a:solidFill>
                  <a:srgbClr val="0000FF"/>
                </a:solidFill>
              </a:rPr>
              <a:t>surrogate</a:t>
            </a:r>
            <a:r>
              <a:rPr lang="en-US" dirty="0"/>
              <a:t>, metamodel or approximation</a:t>
            </a:r>
          </a:p>
          <a:p>
            <a:r>
              <a:rPr lang="en-US" dirty="0"/>
              <a:t>Polynomial surrogates were invented in the 1920s to characterize crop yields in terms of inputs such as water and fertilizer</a:t>
            </a:r>
          </a:p>
          <a:p>
            <a:r>
              <a:rPr lang="en-US" dirty="0"/>
              <a:t>They were called then “response surface approximations”</a:t>
            </a:r>
          </a:p>
          <a:p>
            <a:r>
              <a:rPr lang="en-US" dirty="0"/>
              <a:t>The term “</a:t>
            </a:r>
            <a:r>
              <a:rPr lang="en-US" dirty="0">
                <a:solidFill>
                  <a:srgbClr val="0000FF"/>
                </a:solidFill>
              </a:rPr>
              <a:t>surrogate</a:t>
            </a:r>
            <a:r>
              <a:rPr lang="en-US" dirty="0"/>
              <a:t>” captures the purpose of the fit: using it instead of the data for prediction</a:t>
            </a:r>
          </a:p>
          <a:p>
            <a:r>
              <a:rPr lang="en-US" dirty="0"/>
              <a:t>Most important when samples are expensive and noisy, especially for optimization</a:t>
            </a:r>
          </a:p>
        </p:txBody>
      </p:sp>
      <p:sp>
        <p:nvSpPr>
          <p:cNvPr id="6146" name="Rectangle 2"/>
          <p:cNvSpPr>
            <a:spLocks noGrp="1" noChangeArrowheads="1"/>
          </p:cNvSpPr>
          <p:nvPr>
            <p:ph type="title"/>
          </p:nvPr>
        </p:nvSpPr>
        <p:spPr/>
        <p:txBody>
          <a:bodyPr>
            <a:normAutofit fontScale="90000"/>
          </a:bodyPr>
          <a:lstStyle/>
          <a:p>
            <a:r>
              <a:rPr lang="en-US"/>
              <a:t>Surrogate (metamodel)</a:t>
            </a:r>
            <a:endParaRPr lang="en-US" dirty="0"/>
          </a:p>
        </p:txBody>
      </p:sp>
    </p:spTree>
    <p:extLst>
      <p:ext uri="{BB962C8B-B14F-4D97-AF65-F5344CB8AC3E}">
        <p14:creationId xmlns:p14="http://schemas.microsoft.com/office/powerpoint/2010/main" val="1377324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70BE3D56-8388-4BCA-92E5-67A0D8CF827B}"/>
                  </a:ext>
                </a:extLst>
              </p:cNvPr>
              <p:cNvSpPr>
                <a:spLocks noGrp="1"/>
              </p:cNvSpPr>
              <p:nvPr>
                <p:ph type="body" sz="quarter" idx="10"/>
              </p:nvPr>
            </p:nvSpPr>
            <p:spPr/>
            <p:txBody>
              <a:bodyPr/>
              <a:lstStyle/>
              <a:p>
                <a:r>
                  <a:rPr lang="en-US" dirty="0"/>
                  <a:t>Equally spaced 5 samples of y = x with noise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𝑁</m:t>
                    </m:r>
                    <m:r>
                      <a:rPr lang="en-US" i="1" dirty="0">
                        <a:latin typeface="Cambria Math" panose="02040503050406030204" pitchFamily="18" charset="0"/>
                      </a:rPr>
                      <m:t>(0,1</m:t>
                    </m:r>
                    <m:r>
                      <a:rPr lang="en-US" i="1" baseline="30000" dirty="0">
                        <a:latin typeface="Cambria Math" panose="02040503050406030204" pitchFamily="18" charset="0"/>
                      </a:rPr>
                      <m:t>2</m:t>
                    </m:r>
                    <m:r>
                      <a:rPr lang="en-US" i="1" dirty="0">
                        <a:latin typeface="Cambria Math" panose="02040503050406030204" pitchFamily="18" charset="0"/>
                      </a:rPr>
                      <m:t>)</m:t>
                    </m:r>
                  </m:oMath>
                </a14:m>
                <a:endParaRPr lang="en-US" dirty="0"/>
              </a:p>
              <a:p>
                <a:endParaRPr lang="en-US" dirty="0"/>
              </a:p>
              <a:p>
                <a:r>
                  <a:rPr lang="en-US" dirty="0"/>
                  <a:t>Fit the sample using 4-th order polynomials (5 coefficients)</a:t>
                </a:r>
              </a:p>
              <a:p>
                <a:endParaRPr lang="en-US" dirty="0"/>
              </a:p>
              <a:p>
                <a:r>
                  <a:rPr lang="en-US" dirty="0"/>
                  <a:t>Perfect fit for all data points</a:t>
                </a:r>
              </a:p>
              <a:p>
                <a:r>
                  <a:rPr lang="en-US" dirty="0"/>
                  <a:t>The surrogate fits noise, not</a:t>
                </a:r>
                <a:br>
                  <a:rPr lang="en-US" dirty="0"/>
                </a:br>
                <a:r>
                  <a:rPr lang="en-US" dirty="0"/>
                  <a:t>the trend (no noise canceling)</a:t>
                </a:r>
              </a:p>
            </p:txBody>
          </p:sp>
        </mc:Choice>
        <mc:Fallback xmlns="">
          <p:sp>
            <p:nvSpPr>
              <p:cNvPr id="2" name="Text Placeholder 1">
                <a:extLst>
                  <a:ext uri="{FF2B5EF4-FFF2-40B4-BE49-F238E27FC236}">
                    <a16:creationId xmlns:a16="http://schemas.microsoft.com/office/drawing/2014/main" id="{70BE3D56-8388-4BCA-92E5-67A0D8CF827B}"/>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958F0C1-B0D8-4122-A5ED-190098055C46}"/>
              </a:ext>
            </a:extLst>
          </p:cNvPr>
          <p:cNvSpPr>
            <a:spLocks noGrp="1"/>
          </p:cNvSpPr>
          <p:nvPr>
            <p:ph type="title"/>
          </p:nvPr>
        </p:nvSpPr>
        <p:spPr/>
        <p:txBody>
          <a:bodyPr>
            <a:normAutofit fontScale="90000"/>
          </a:bodyPr>
          <a:lstStyle/>
          <a:p>
            <a:r>
              <a:rPr lang="en-US" dirty="0"/>
              <a:t>Ex2-3) Fitting noise</a:t>
            </a:r>
          </a:p>
        </p:txBody>
      </p:sp>
      <p:sp>
        <p:nvSpPr>
          <p:cNvPr id="67" name="TextBox 66">
            <a:extLst>
              <a:ext uri="{FF2B5EF4-FFF2-40B4-BE49-F238E27FC236}">
                <a16:creationId xmlns:a16="http://schemas.microsoft.com/office/drawing/2014/main" id="{B9F576A2-0533-4408-88D5-09D896D72DA5}"/>
              </a:ext>
            </a:extLst>
          </p:cNvPr>
          <p:cNvSpPr txBox="1"/>
          <p:nvPr/>
        </p:nvSpPr>
        <p:spPr>
          <a:xfrm>
            <a:off x="766916" y="1198564"/>
            <a:ext cx="7263527" cy="707886"/>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x = [0,      2.5000, 5.0000, 7.5000, 10.0000]</a:t>
            </a:r>
          </a:p>
          <a:p>
            <a:r>
              <a:rPr lang="en-US" sz="2000" dirty="0">
                <a:latin typeface="Courier New" panose="02070309020205020404" pitchFamily="49" charset="0"/>
                <a:cs typeface="Courier New" panose="02070309020205020404" pitchFamily="49" charset="0"/>
              </a:rPr>
              <a:t>y = [1.5326, 1.7303, 5.3714, 7.2744, 11.1174] </a:t>
            </a:r>
          </a:p>
        </p:txBody>
      </p:sp>
      <p:grpSp>
        <p:nvGrpSpPr>
          <p:cNvPr id="4" name="Group 4">
            <a:extLst>
              <a:ext uri="{FF2B5EF4-FFF2-40B4-BE49-F238E27FC236}">
                <a16:creationId xmlns:a16="http://schemas.microsoft.com/office/drawing/2014/main" id="{A2D88912-6F00-F7F3-5BEB-E2140C3738EC}"/>
              </a:ext>
            </a:extLst>
          </p:cNvPr>
          <p:cNvGrpSpPr>
            <a:grpSpLocks noChangeAspect="1"/>
          </p:cNvGrpSpPr>
          <p:nvPr/>
        </p:nvGrpSpPr>
        <p:grpSpPr bwMode="auto">
          <a:xfrm>
            <a:off x="4722725" y="2862097"/>
            <a:ext cx="4545874" cy="3652711"/>
            <a:chOff x="1477" y="1027"/>
            <a:chExt cx="2896" cy="2327"/>
          </a:xfrm>
        </p:grpSpPr>
        <p:sp>
          <p:nvSpPr>
            <p:cNvPr id="5" name="Rectangle 5">
              <a:extLst>
                <a:ext uri="{FF2B5EF4-FFF2-40B4-BE49-F238E27FC236}">
                  <a16:creationId xmlns:a16="http://schemas.microsoft.com/office/drawing/2014/main" id="{DC482B7A-C224-8CB6-E663-61CA163C9380}"/>
                </a:ext>
              </a:extLst>
            </p:cNvPr>
            <p:cNvSpPr>
              <a:spLocks noChangeArrowheads="1"/>
            </p:cNvSpPr>
            <p:nvPr/>
          </p:nvSpPr>
          <p:spPr bwMode="auto">
            <a:xfrm>
              <a:off x="1639" y="1086"/>
              <a:ext cx="2609" cy="2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CCA96F5D-619A-67E9-078B-2B9CA70B9096}"/>
                </a:ext>
              </a:extLst>
            </p:cNvPr>
            <p:cNvSpPr>
              <a:spLocks noChangeShapeType="1"/>
            </p:cNvSpPr>
            <p:nvPr/>
          </p:nvSpPr>
          <p:spPr bwMode="auto">
            <a:xfrm>
              <a:off x="1639" y="3149"/>
              <a:ext cx="260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7">
              <a:extLst>
                <a:ext uri="{FF2B5EF4-FFF2-40B4-BE49-F238E27FC236}">
                  <a16:creationId xmlns:a16="http://schemas.microsoft.com/office/drawing/2014/main" id="{3E18F4AE-8FBC-BFCC-ED6C-7E875C912F97}"/>
                </a:ext>
              </a:extLst>
            </p:cNvPr>
            <p:cNvSpPr>
              <a:spLocks noChangeShapeType="1"/>
            </p:cNvSpPr>
            <p:nvPr/>
          </p:nvSpPr>
          <p:spPr bwMode="auto">
            <a:xfrm>
              <a:off x="1639" y="1086"/>
              <a:ext cx="260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8">
              <a:extLst>
                <a:ext uri="{FF2B5EF4-FFF2-40B4-BE49-F238E27FC236}">
                  <a16:creationId xmlns:a16="http://schemas.microsoft.com/office/drawing/2014/main" id="{32E5CBAE-8CFB-DEF5-0C80-E22D4D6EA7B2}"/>
                </a:ext>
              </a:extLst>
            </p:cNvPr>
            <p:cNvSpPr>
              <a:spLocks noChangeShapeType="1"/>
            </p:cNvSpPr>
            <p:nvPr/>
          </p:nvSpPr>
          <p:spPr bwMode="auto">
            <a:xfrm flipV="1">
              <a:off x="1639" y="3123"/>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9">
              <a:extLst>
                <a:ext uri="{FF2B5EF4-FFF2-40B4-BE49-F238E27FC236}">
                  <a16:creationId xmlns:a16="http://schemas.microsoft.com/office/drawing/2014/main" id="{B8912539-AF67-0059-1367-5C5BB020E5D4}"/>
                </a:ext>
              </a:extLst>
            </p:cNvPr>
            <p:cNvSpPr>
              <a:spLocks noChangeShapeType="1"/>
            </p:cNvSpPr>
            <p:nvPr/>
          </p:nvSpPr>
          <p:spPr bwMode="auto">
            <a:xfrm flipV="1">
              <a:off x="2161" y="3123"/>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10">
              <a:extLst>
                <a:ext uri="{FF2B5EF4-FFF2-40B4-BE49-F238E27FC236}">
                  <a16:creationId xmlns:a16="http://schemas.microsoft.com/office/drawing/2014/main" id="{862389A1-AA3F-EA1E-24FD-5BFF3E62F770}"/>
                </a:ext>
              </a:extLst>
            </p:cNvPr>
            <p:cNvSpPr>
              <a:spLocks noChangeShapeType="1"/>
            </p:cNvSpPr>
            <p:nvPr/>
          </p:nvSpPr>
          <p:spPr bwMode="auto">
            <a:xfrm flipV="1">
              <a:off x="2682" y="3123"/>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11">
              <a:extLst>
                <a:ext uri="{FF2B5EF4-FFF2-40B4-BE49-F238E27FC236}">
                  <a16:creationId xmlns:a16="http://schemas.microsoft.com/office/drawing/2014/main" id="{C2449ACF-BB8F-B2AF-5DF0-AE1A3F507AA9}"/>
                </a:ext>
              </a:extLst>
            </p:cNvPr>
            <p:cNvSpPr>
              <a:spLocks noChangeShapeType="1"/>
            </p:cNvSpPr>
            <p:nvPr/>
          </p:nvSpPr>
          <p:spPr bwMode="auto">
            <a:xfrm flipV="1">
              <a:off x="3204" y="3123"/>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12">
              <a:extLst>
                <a:ext uri="{FF2B5EF4-FFF2-40B4-BE49-F238E27FC236}">
                  <a16:creationId xmlns:a16="http://schemas.microsoft.com/office/drawing/2014/main" id="{548D6A94-F81F-E0E2-90C5-FE67310D57F2}"/>
                </a:ext>
              </a:extLst>
            </p:cNvPr>
            <p:cNvSpPr>
              <a:spLocks noChangeShapeType="1"/>
            </p:cNvSpPr>
            <p:nvPr/>
          </p:nvSpPr>
          <p:spPr bwMode="auto">
            <a:xfrm flipV="1">
              <a:off x="3726" y="3123"/>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13">
              <a:extLst>
                <a:ext uri="{FF2B5EF4-FFF2-40B4-BE49-F238E27FC236}">
                  <a16:creationId xmlns:a16="http://schemas.microsoft.com/office/drawing/2014/main" id="{6606DE76-83CE-900B-66EE-243E10671BC5}"/>
                </a:ext>
              </a:extLst>
            </p:cNvPr>
            <p:cNvSpPr>
              <a:spLocks noChangeShapeType="1"/>
            </p:cNvSpPr>
            <p:nvPr/>
          </p:nvSpPr>
          <p:spPr bwMode="auto">
            <a:xfrm flipV="1">
              <a:off x="4248" y="3123"/>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14">
              <a:extLst>
                <a:ext uri="{FF2B5EF4-FFF2-40B4-BE49-F238E27FC236}">
                  <a16:creationId xmlns:a16="http://schemas.microsoft.com/office/drawing/2014/main" id="{493DFA05-41E9-A9CF-D564-12FC92CBE2E4}"/>
                </a:ext>
              </a:extLst>
            </p:cNvPr>
            <p:cNvSpPr>
              <a:spLocks noChangeShapeType="1"/>
            </p:cNvSpPr>
            <p:nvPr/>
          </p:nvSpPr>
          <p:spPr bwMode="auto">
            <a:xfrm>
              <a:off x="1639" y="1086"/>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15">
              <a:extLst>
                <a:ext uri="{FF2B5EF4-FFF2-40B4-BE49-F238E27FC236}">
                  <a16:creationId xmlns:a16="http://schemas.microsoft.com/office/drawing/2014/main" id="{98778872-076C-F54F-7D8D-2E77893B8934}"/>
                </a:ext>
              </a:extLst>
            </p:cNvPr>
            <p:cNvSpPr>
              <a:spLocks noChangeShapeType="1"/>
            </p:cNvSpPr>
            <p:nvPr/>
          </p:nvSpPr>
          <p:spPr bwMode="auto">
            <a:xfrm>
              <a:off x="2161" y="1086"/>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16">
              <a:extLst>
                <a:ext uri="{FF2B5EF4-FFF2-40B4-BE49-F238E27FC236}">
                  <a16:creationId xmlns:a16="http://schemas.microsoft.com/office/drawing/2014/main" id="{29D5C4DC-2897-60EA-9F58-3B2185DA305A}"/>
                </a:ext>
              </a:extLst>
            </p:cNvPr>
            <p:cNvSpPr>
              <a:spLocks noChangeShapeType="1"/>
            </p:cNvSpPr>
            <p:nvPr/>
          </p:nvSpPr>
          <p:spPr bwMode="auto">
            <a:xfrm>
              <a:off x="2682" y="1086"/>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7">
              <a:extLst>
                <a:ext uri="{FF2B5EF4-FFF2-40B4-BE49-F238E27FC236}">
                  <a16:creationId xmlns:a16="http://schemas.microsoft.com/office/drawing/2014/main" id="{17A3966E-EB2D-83AC-7F55-42E261430AD3}"/>
                </a:ext>
              </a:extLst>
            </p:cNvPr>
            <p:cNvSpPr>
              <a:spLocks noChangeShapeType="1"/>
            </p:cNvSpPr>
            <p:nvPr/>
          </p:nvSpPr>
          <p:spPr bwMode="auto">
            <a:xfrm>
              <a:off x="3204" y="1086"/>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18">
              <a:extLst>
                <a:ext uri="{FF2B5EF4-FFF2-40B4-BE49-F238E27FC236}">
                  <a16:creationId xmlns:a16="http://schemas.microsoft.com/office/drawing/2014/main" id="{852D8896-5A54-F8ED-C799-291AFC50E970}"/>
                </a:ext>
              </a:extLst>
            </p:cNvPr>
            <p:cNvSpPr>
              <a:spLocks noChangeShapeType="1"/>
            </p:cNvSpPr>
            <p:nvPr/>
          </p:nvSpPr>
          <p:spPr bwMode="auto">
            <a:xfrm>
              <a:off x="3726" y="1086"/>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19">
              <a:extLst>
                <a:ext uri="{FF2B5EF4-FFF2-40B4-BE49-F238E27FC236}">
                  <a16:creationId xmlns:a16="http://schemas.microsoft.com/office/drawing/2014/main" id="{D6B2A0DE-6195-BD5C-A4AB-1E10A5680D34}"/>
                </a:ext>
              </a:extLst>
            </p:cNvPr>
            <p:cNvSpPr>
              <a:spLocks noChangeShapeType="1"/>
            </p:cNvSpPr>
            <p:nvPr/>
          </p:nvSpPr>
          <p:spPr bwMode="auto">
            <a:xfrm>
              <a:off x="4248" y="1086"/>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20">
              <a:extLst>
                <a:ext uri="{FF2B5EF4-FFF2-40B4-BE49-F238E27FC236}">
                  <a16:creationId xmlns:a16="http://schemas.microsoft.com/office/drawing/2014/main" id="{CD10C6CF-33F5-1969-2305-2CD398AFE3B2}"/>
                </a:ext>
              </a:extLst>
            </p:cNvPr>
            <p:cNvSpPr>
              <a:spLocks noChangeArrowheads="1"/>
            </p:cNvSpPr>
            <p:nvPr/>
          </p:nvSpPr>
          <p:spPr bwMode="auto">
            <a:xfrm>
              <a:off x="1609" y="3198"/>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21">
              <a:extLst>
                <a:ext uri="{FF2B5EF4-FFF2-40B4-BE49-F238E27FC236}">
                  <a16:creationId xmlns:a16="http://schemas.microsoft.com/office/drawing/2014/main" id="{A35EB70C-FF3F-E50B-CC3A-E04D0BD24425}"/>
                </a:ext>
              </a:extLst>
            </p:cNvPr>
            <p:cNvSpPr>
              <a:spLocks noChangeArrowheads="1"/>
            </p:cNvSpPr>
            <p:nvPr/>
          </p:nvSpPr>
          <p:spPr bwMode="auto">
            <a:xfrm>
              <a:off x="2132" y="3198"/>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22">
              <a:extLst>
                <a:ext uri="{FF2B5EF4-FFF2-40B4-BE49-F238E27FC236}">
                  <a16:creationId xmlns:a16="http://schemas.microsoft.com/office/drawing/2014/main" id="{04706EBF-28B8-DEFE-9EAC-71FF2B5FD169}"/>
                </a:ext>
              </a:extLst>
            </p:cNvPr>
            <p:cNvSpPr>
              <a:spLocks noChangeArrowheads="1"/>
            </p:cNvSpPr>
            <p:nvPr/>
          </p:nvSpPr>
          <p:spPr bwMode="auto">
            <a:xfrm>
              <a:off x="2655" y="3198"/>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23">
              <a:extLst>
                <a:ext uri="{FF2B5EF4-FFF2-40B4-BE49-F238E27FC236}">
                  <a16:creationId xmlns:a16="http://schemas.microsoft.com/office/drawing/2014/main" id="{600DAEC5-905E-4FA1-2D8A-3F8B7E62029D}"/>
                </a:ext>
              </a:extLst>
            </p:cNvPr>
            <p:cNvSpPr>
              <a:spLocks noChangeArrowheads="1"/>
            </p:cNvSpPr>
            <p:nvPr/>
          </p:nvSpPr>
          <p:spPr bwMode="auto">
            <a:xfrm>
              <a:off x="3172" y="3198"/>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24">
              <a:extLst>
                <a:ext uri="{FF2B5EF4-FFF2-40B4-BE49-F238E27FC236}">
                  <a16:creationId xmlns:a16="http://schemas.microsoft.com/office/drawing/2014/main" id="{5D55C1B8-7809-3CCD-92F3-5D1449618B43}"/>
                </a:ext>
              </a:extLst>
            </p:cNvPr>
            <p:cNvSpPr>
              <a:spLocks noChangeArrowheads="1"/>
            </p:cNvSpPr>
            <p:nvPr/>
          </p:nvSpPr>
          <p:spPr bwMode="auto">
            <a:xfrm>
              <a:off x="3695" y="3198"/>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25">
              <a:extLst>
                <a:ext uri="{FF2B5EF4-FFF2-40B4-BE49-F238E27FC236}">
                  <a16:creationId xmlns:a16="http://schemas.microsoft.com/office/drawing/2014/main" id="{7FFD88FF-1FD4-3478-B59A-079AA1A988E0}"/>
                </a:ext>
              </a:extLst>
            </p:cNvPr>
            <p:cNvSpPr>
              <a:spLocks noChangeArrowheads="1"/>
            </p:cNvSpPr>
            <p:nvPr/>
          </p:nvSpPr>
          <p:spPr bwMode="auto">
            <a:xfrm>
              <a:off x="4187" y="3198"/>
              <a:ext cx="18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Line 26">
              <a:extLst>
                <a:ext uri="{FF2B5EF4-FFF2-40B4-BE49-F238E27FC236}">
                  <a16:creationId xmlns:a16="http://schemas.microsoft.com/office/drawing/2014/main" id="{3AA5B41E-F91B-E550-B0BF-E9CDA71BB52C}"/>
                </a:ext>
              </a:extLst>
            </p:cNvPr>
            <p:cNvSpPr>
              <a:spLocks noChangeShapeType="1"/>
            </p:cNvSpPr>
            <p:nvPr/>
          </p:nvSpPr>
          <p:spPr bwMode="auto">
            <a:xfrm flipV="1">
              <a:off x="1639" y="1086"/>
              <a:ext cx="0" cy="2063"/>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27">
              <a:extLst>
                <a:ext uri="{FF2B5EF4-FFF2-40B4-BE49-F238E27FC236}">
                  <a16:creationId xmlns:a16="http://schemas.microsoft.com/office/drawing/2014/main" id="{0A514C8F-4E14-E28A-5BF2-186712055CB2}"/>
                </a:ext>
              </a:extLst>
            </p:cNvPr>
            <p:cNvSpPr>
              <a:spLocks noChangeShapeType="1"/>
            </p:cNvSpPr>
            <p:nvPr/>
          </p:nvSpPr>
          <p:spPr bwMode="auto">
            <a:xfrm flipV="1">
              <a:off x="4248" y="1086"/>
              <a:ext cx="0" cy="2063"/>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28">
              <a:extLst>
                <a:ext uri="{FF2B5EF4-FFF2-40B4-BE49-F238E27FC236}">
                  <a16:creationId xmlns:a16="http://schemas.microsoft.com/office/drawing/2014/main" id="{9070D95C-442E-C77E-BD4E-B0E8E69B595E}"/>
                </a:ext>
              </a:extLst>
            </p:cNvPr>
            <p:cNvSpPr>
              <a:spLocks noChangeShapeType="1"/>
            </p:cNvSpPr>
            <p:nvPr/>
          </p:nvSpPr>
          <p:spPr bwMode="auto">
            <a:xfrm>
              <a:off x="1639" y="3149"/>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29">
              <a:extLst>
                <a:ext uri="{FF2B5EF4-FFF2-40B4-BE49-F238E27FC236}">
                  <a16:creationId xmlns:a16="http://schemas.microsoft.com/office/drawing/2014/main" id="{191B60EF-933F-D83B-AB03-A7E9FB4B992C}"/>
                </a:ext>
              </a:extLst>
            </p:cNvPr>
            <p:cNvSpPr>
              <a:spLocks noChangeShapeType="1"/>
            </p:cNvSpPr>
            <p:nvPr/>
          </p:nvSpPr>
          <p:spPr bwMode="auto">
            <a:xfrm>
              <a:off x="1639" y="2806"/>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30">
              <a:extLst>
                <a:ext uri="{FF2B5EF4-FFF2-40B4-BE49-F238E27FC236}">
                  <a16:creationId xmlns:a16="http://schemas.microsoft.com/office/drawing/2014/main" id="{A29F4CDE-B66D-2432-C288-84AE12006896}"/>
                </a:ext>
              </a:extLst>
            </p:cNvPr>
            <p:cNvSpPr>
              <a:spLocks noChangeShapeType="1"/>
            </p:cNvSpPr>
            <p:nvPr/>
          </p:nvSpPr>
          <p:spPr bwMode="auto">
            <a:xfrm>
              <a:off x="1639" y="2462"/>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31">
              <a:extLst>
                <a:ext uri="{FF2B5EF4-FFF2-40B4-BE49-F238E27FC236}">
                  <a16:creationId xmlns:a16="http://schemas.microsoft.com/office/drawing/2014/main" id="{2A7BDC35-A12D-60D3-D545-DADE1A99203B}"/>
                </a:ext>
              </a:extLst>
            </p:cNvPr>
            <p:cNvSpPr>
              <a:spLocks noChangeShapeType="1"/>
            </p:cNvSpPr>
            <p:nvPr/>
          </p:nvSpPr>
          <p:spPr bwMode="auto">
            <a:xfrm>
              <a:off x="1639" y="2118"/>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32">
              <a:extLst>
                <a:ext uri="{FF2B5EF4-FFF2-40B4-BE49-F238E27FC236}">
                  <a16:creationId xmlns:a16="http://schemas.microsoft.com/office/drawing/2014/main" id="{A83EBA9F-250E-3C4C-451C-7BC703997BE0}"/>
                </a:ext>
              </a:extLst>
            </p:cNvPr>
            <p:cNvSpPr>
              <a:spLocks noChangeShapeType="1"/>
            </p:cNvSpPr>
            <p:nvPr/>
          </p:nvSpPr>
          <p:spPr bwMode="auto">
            <a:xfrm>
              <a:off x="1639" y="1774"/>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33">
              <a:extLst>
                <a:ext uri="{FF2B5EF4-FFF2-40B4-BE49-F238E27FC236}">
                  <a16:creationId xmlns:a16="http://schemas.microsoft.com/office/drawing/2014/main" id="{D7E09088-F553-9B24-491F-5E533C271D13}"/>
                </a:ext>
              </a:extLst>
            </p:cNvPr>
            <p:cNvSpPr>
              <a:spLocks noChangeShapeType="1"/>
            </p:cNvSpPr>
            <p:nvPr/>
          </p:nvSpPr>
          <p:spPr bwMode="auto">
            <a:xfrm>
              <a:off x="1639" y="1430"/>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34">
              <a:extLst>
                <a:ext uri="{FF2B5EF4-FFF2-40B4-BE49-F238E27FC236}">
                  <a16:creationId xmlns:a16="http://schemas.microsoft.com/office/drawing/2014/main" id="{26279261-9501-AE44-89BC-D37AC83FE6FD}"/>
                </a:ext>
              </a:extLst>
            </p:cNvPr>
            <p:cNvSpPr>
              <a:spLocks noChangeShapeType="1"/>
            </p:cNvSpPr>
            <p:nvPr/>
          </p:nvSpPr>
          <p:spPr bwMode="auto">
            <a:xfrm>
              <a:off x="1639" y="1086"/>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35">
              <a:extLst>
                <a:ext uri="{FF2B5EF4-FFF2-40B4-BE49-F238E27FC236}">
                  <a16:creationId xmlns:a16="http://schemas.microsoft.com/office/drawing/2014/main" id="{7BC05F81-E965-68A5-3C16-FACF8B1C0560}"/>
                </a:ext>
              </a:extLst>
            </p:cNvPr>
            <p:cNvSpPr>
              <a:spLocks noChangeShapeType="1"/>
            </p:cNvSpPr>
            <p:nvPr/>
          </p:nvSpPr>
          <p:spPr bwMode="auto">
            <a:xfrm flipH="1">
              <a:off x="4222" y="3149"/>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36">
              <a:extLst>
                <a:ext uri="{FF2B5EF4-FFF2-40B4-BE49-F238E27FC236}">
                  <a16:creationId xmlns:a16="http://schemas.microsoft.com/office/drawing/2014/main" id="{D8D077F6-848B-462C-AEEE-2CF8BAFAB572}"/>
                </a:ext>
              </a:extLst>
            </p:cNvPr>
            <p:cNvSpPr>
              <a:spLocks noChangeShapeType="1"/>
            </p:cNvSpPr>
            <p:nvPr/>
          </p:nvSpPr>
          <p:spPr bwMode="auto">
            <a:xfrm flipH="1">
              <a:off x="4222" y="2806"/>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37">
              <a:extLst>
                <a:ext uri="{FF2B5EF4-FFF2-40B4-BE49-F238E27FC236}">
                  <a16:creationId xmlns:a16="http://schemas.microsoft.com/office/drawing/2014/main" id="{B43C0F62-AF4E-0762-49F8-0A3CA27E8C72}"/>
                </a:ext>
              </a:extLst>
            </p:cNvPr>
            <p:cNvSpPr>
              <a:spLocks noChangeShapeType="1"/>
            </p:cNvSpPr>
            <p:nvPr/>
          </p:nvSpPr>
          <p:spPr bwMode="auto">
            <a:xfrm flipH="1">
              <a:off x="4222" y="2462"/>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38">
              <a:extLst>
                <a:ext uri="{FF2B5EF4-FFF2-40B4-BE49-F238E27FC236}">
                  <a16:creationId xmlns:a16="http://schemas.microsoft.com/office/drawing/2014/main" id="{D81B1FD9-1706-8274-6640-4CE64D329254}"/>
                </a:ext>
              </a:extLst>
            </p:cNvPr>
            <p:cNvSpPr>
              <a:spLocks noChangeShapeType="1"/>
            </p:cNvSpPr>
            <p:nvPr/>
          </p:nvSpPr>
          <p:spPr bwMode="auto">
            <a:xfrm flipH="1">
              <a:off x="4222" y="2118"/>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39">
              <a:extLst>
                <a:ext uri="{FF2B5EF4-FFF2-40B4-BE49-F238E27FC236}">
                  <a16:creationId xmlns:a16="http://schemas.microsoft.com/office/drawing/2014/main" id="{EF3F25E8-F759-C1B3-98CF-FBCAA8E9E45E}"/>
                </a:ext>
              </a:extLst>
            </p:cNvPr>
            <p:cNvSpPr>
              <a:spLocks noChangeShapeType="1"/>
            </p:cNvSpPr>
            <p:nvPr/>
          </p:nvSpPr>
          <p:spPr bwMode="auto">
            <a:xfrm flipH="1">
              <a:off x="4222" y="1774"/>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40">
              <a:extLst>
                <a:ext uri="{FF2B5EF4-FFF2-40B4-BE49-F238E27FC236}">
                  <a16:creationId xmlns:a16="http://schemas.microsoft.com/office/drawing/2014/main" id="{BEEB9C90-D8B0-2981-4EC7-1B623008CC0E}"/>
                </a:ext>
              </a:extLst>
            </p:cNvPr>
            <p:cNvSpPr>
              <a:spLocks noChangeShapeType="1"/>
            </p:cNvSpPr>
            <p:nvPr/>
          </p:nvSpPr>
          <p:spPr bwMode="auto">
            <a:xfrm flipH="1">
              <a:off x="4222" y="1430"/>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41">
              <a:extLst>
                <a:ext uri="{FF2B5EF4-FFF2-40B4-BE49-F238E27FC236}">
                  <a16:creationId xmlns:a16="http://schemas.microsoft.com/office/drawing/2014/main" id="{2F507243-9EC8-698B-220A-C0D57442B5AD}"/>
                </a:ext>
              </a:extLst>
            </p:cNvPr>
            <p:cNvSpPr>
              <a:spLocks noChangeShapeType="1"/>
            </p:cNvSpPr>
            <p:nvPr/>
          </p:nvSpPr>
          <p:spPr bwMode="auto">
            <a:xfrm flipH="1">
              <a:off x="4222" y="1086"/>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Rectangle 42">
              <a:extLst>
                <a:ext uri="{FF2B5EF4-FFF2-40B4-BE49-F238E27FC236}">
                  <a16:creationId xmlns:a16="http://schemas.microsoft.com/office/drawing/2014/main" id="{207E90D5-6525-36AA-7F38-CAB14FDB6835}"/>
                </a:ext>
              </a:extLst>
            </p:cNvPr>
            <p:cNvSpPr>
              <a:spLocks noChangeArrowheads="1"/>
            </p:cNvSpPr>
            <p:nvPr/>
          </p:nvSpPr>
          <p:spPr bwMode="auto">
            <a:xfrm>
              <a:off x="1537" y="3089"/>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Rectangle 43">
              <a:extLst>
                <a:ext uri="{FF2B5EF4-FFF2-40B4-BE49-F238E27FC236}">
                  <a16:creationId xmlns:a16="http://schemas.microsoft.com/office/drawing/2014/main" id="{BECCC7A3-E6DB-DAE4-FA4E-7627CF7AE8BC}"/>
                </a:ext>
              </a:extLst>
            </p:cNvPr>
            <p:cNvSpPr>
              <a:spLocks noChangeArrowheads="1"/>
            </p:cNvSpPr>
            <p:nvPr/>
          </p:nvSpPr>
          <p:spPr bwMode="auto">
            <a:xfrm>
              <a:off x="1537" y="2747"/>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44">
              <a:extLst>
                <a:ext uri="{FF2B5EF4-FFF2-40B4-BE49-F238E27FC236}">
                  <a16:creationId xmlns:a16="http://schemas.microsoft.com/office/drawing/2014/main" id="{9AD50C45-219C-1497-9B11-0AA43FD902B7}"/>
                </a:ext>
              </a:extLst>
            </p:cNvPr>
            <p:cNvSpPr>
              <a:spLocks noChangeArrowheads="1"/>
            </p:cNvSpPr>
            <p:nvPr/>
          </p:nvSpPr>
          <p:spPr bwMode="auto">
            <a:xfrm>
              <a:off x="1537" y="2404"/>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45">
              <a:extLst>
                <a:ext uri="{FF2B5EF4-FFF2-40B4-BE49-F238E27FC236}">
                  <a16:creationId xmlns:a16="http://schemas.microsoft.com/office/drawing/2014/main" id="{57BE3B17-F61C-1BC0-A6AF-DBA07F6C342C}"/>
                </a:ext>
              </a:extLst>
            </p:cNvPr>
            <p:cNvSpPr>
              <a:spLocks noChangeArrowheads="1"/>
            </p:cNvSpPr>
            <p:nvPr/>
          </p:nvSpPr>
          <p:spPr bwMode="auto">
            <a:xfrm>
              <a:off x="1537" y="2061"/>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Rectangle 46">
              <a:extLst>
                <a:ext uri="{FF2B5EF4-FFF2-40B4-BE49-F238E27FC236}">
                  <a16:creationId xmlns:a16="http://schemas.microsoft.com/office/drawing/2014/main" id="{069CB679-F315-11C3-AE44-01D2AB670A46}"/>
                </a:ext>
              </a:extLst>
            </p:cNvPr>
            <p:cNvSpPr>
              <a:spLocks noChangeArrowheads="1"/>
            </p:cNvSpPr>
            <p:nvPr/>
          </p:nvSpPr>
          <p:spPr bwMode="auto">
            <a:xfrm>
              <a:off x="1537" y="1712"/>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47">
              <a:extLst>
                <a:ext uri="{FF2B5EF4-FFF2-40B4-BE49-F238E27FC236}">
                  <a16:creationId xmlns:a16="http://schemas.microsoft.com/office/drawing/2014/main" id="{03A33A25-AADF-8C6F-07B4-3CC64E1CCA03}"/>
                </a:ext>
              </a:extLst>
            </p:cNvPr>
            <p:cNvSpPr>
              <a:spLocks noChangeArrowheads="1"/>
            </p:cNvSpPr>
            <p:nvPr/>
          </p:nvSpPr>
          <p:spPr bwMode="auto">
            <a:xfrm>
              <a:off x="1477" y="1369"/>
              <a:ext cx="18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Rectangle 48">
              <a:extLst>
                <a:ext uri="{FF2B5EF4-FFF2-40B4-BE49-F238E27FC236}">
                  <a16:creationId xmlns:a16="http://schemas.microsoft.com/office/drawing/2014/main" id="{315D6F15-7DED-EC10-8FC9-411B1662397E}"/>
                </a:ext>
              </a:extLst>
            </p:cNvPr>
            <p:cNvSpPr>
              <a:spLocks noChangeArrowheads="1"/>
            </p:cNvSpPr>
            <p:nvPr/>
          </p:nvSpPr>
          <p:spPr bwMode="auto">
            <a:xfrm>
              <a:off x="1477" y="1027"/>
              <a:ext cx="18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Freeform 49">
              <a:extLst>
                <a:ext uri="{FF2B5EF4-FFF2-40B4-BE49-F238E27FC236}">
                  <a16:creationId xmlns:a16="http://schemas.microsoft.com/office/drawing/2014/main" id="{9D23B182-CB1C-DF91-B90A-C0C91F344F2E}"/>
                </a:ext>
              </a:extLst>
            </p:cNvPr>
            <p:cNvSpPr>
              <a:spLocks noEditPoints="1"/>
            </p:cNvSpPr>
            <p:nvPr/>
          </p:nvSpPr>
          <p:spPr bwMode="auto">
            <a:xfrm>
              <a:off x="1603" y="2850"/>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50">
              <a:extLst>
                <a:ext uri="{FF2B5EF4-FFF2-40B4-BE49-F238E27FC236}">
                  <a16:creationId xmlns:a16="http://schemas.microsoft.com/office/drawing/2014/main" id="{45237FCF-FF87-3BAF-A49B-2CDDBF912151}"/>
                </a:ext>
              </a:extLst>
            </p:cNvPr>
            <p:cNvSpPr>
              <a:spLocks noEditPoints="1"/>
            </p:cNvSpPr>
            <p:nvPr/>
          </p:nvSpPr>
          <p:spPr bwMode="auto">
            <a:xfrm>
              <a:off x="2255" y="2816"/>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51">
              <a:extLst>
                <a:ext uri="{FF2B5EF4-FFF2-40B4-BE49-F238E27FC236}">
                  <a16:creationId xmlns:a16="http://schemas.microsoft.com/office/drawing/2014/main" id="{2CD192D9-6FF4-5170-DE44-FEBF17D5114F}"/>
                </a:ext>
              </a:extLst>
            </p:cNvPr>
            <p:cNvSpPr>
              <a:spLocks noEditPoints="1"/>
            </p:cNvSpPr>
            <p:nvPr/>
          </p:nvSpPr>
          <p:spPr bwMode="auto">
            <a:xfrm>
              <a:off x="2907" y="2190"/>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52">
              <a:extLst>
                <a:ext uri="{FF2B5EF4-FFF2-40B4-BE49-F238E27FC236}">
                  <a16:creationId xmlns:a16="http://schemas.microsoft.com/office/drawing/2014/main" id="{E6BEAD8F-C076-497E-FE76-D928E1A5EAB5}"/>
                </a:ext>
              </a:extLst>
            </p:cNvPr>
            <p:cNvSpPr>
              <a:spLocks noEditPoints="1"/>
            </p:cNvSpPr>
            <p:nvPr/>
          </p:nvSpPr>
          <p:spPr bwMode="auto">
            <a:xfrm>
              <a:off x="3559" y="1863"/>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53">
              <a:extLst>
                <a:ext uri="{FF2B5EF4-FFF2-40B4-BE49-F238E27FC236}">
                  <a16:creationId xmlns:a16="http://schemas.microsoft.com/office/drawing/2014/main" id="{D13EED63-24B2-7C99-14E5-5387F0BB515F}"/>
                </a:ext>
              </a:extLst>
            </p:cNvPr>
            <p:cNvSpPr>
              <a:spLocks noEditPoints="1"/>
            </p:cNvSpPr>
            <p:nvPr/>
          </p:nvSpPr>
          <p:spPr bwMode="auto">
            <a:xfrm>
              <a:off x="4211" y="1202"/>
              <a:ext cx="73" cy="72"/>
            </a:xfrm>
            <a:custGeom>
              <a:avLst/>
              <a:gdLst>
                <a:gd name="T0" fmla="*/ 37 w 73"/>
                <a:gd name="T1" fmla="*/ 0 h 72"/>
                <a:gd name="T2" fmla="*/ 37 w 73"/>
                <a:gd name="T3" fmla="*/ 72 h 72"/>
                <a:gd name="T4" fmla="*/ 0 w 73"/>
                <a:gd name="T5" fmla="*/ 36 h 72"/>
                <a:gd name="T6" fmla="*/ 73 w 73"/>
                <a:gd name="T7" fmla="*/ 36 h 72"/>
              </a:gdLst>
              <a:ahLst/>
              <a:cxnLst>
                <a:cxn ang="0">
                  <a:pos x="T0" y="T1"/>
                </a:cxn>
                <a:cxn ang="0">
                  <a:pos x="T2" y="T3"/>
                </a:cxn>
                <a:cxn ang="0">
                  <a:pos x="T4" y="T5"/>
                </a:cxn>
                <a:cxn ang="0">
                  <a:pos x="T6" y="T7"/>
                </a:cxn>
              </a:cxnLst>
              <a:rect l="0" t="0" r="r" b="b"/>
              <a:pathLst>
                <a:path w="73" h="72">
                  <a:moveTo>
                    <a:pt x="37" y="0"/>
                  </a:moveTo>
                  <a:lnTo>
                    <a:pt x="37" y="72"/>
                  </a:lnTo>
                  <a:moveTo>
                    <a:pt x="0" y="36"/>
                  </a:moveTo>
                  <a:lnTo>
                    <a:pt x="73"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54">
              <a:extLst>
                <a:ext uri="{FF2B5EF4-FFF2-40B4-BE49-F238E27FC236}">
                  <a16:creationId xmlns:a16="http://schemas.microsoft.com/office/drawing/2014/main" id="{47A05B21-F04B-A482-5EFC-B9BF3FCE3450}"/>
                </a:ext>
              </a:extLst>
            </p:cNvPr>
            <p:cNvSpPr>
              <a:spLocks/>
            </p:cNvSpPr>
            <p:nvPr/>
          </p:nvSpPr>
          <p:spPr bwMode="auto">
            <a:xfrm>
              <a:off x="1639" y="1430"/>
              <a:ext cx="2609" cy="1719"/>
            </a:xfrm>
            <a:custGeom>
              <a:avLst/>
              <a:gdLst>
                <a:gd name="T0" fmla="*/ 0 w 2609"/>
                <a:gd name="T1" fmla="*/ 1719 h 1719"/>
                <a:gd name="T2" fmla="*/ 131 w 2609"/>
                <a:gd name="T3" fmla="*/ 1634 h 1719"/>
                <a:gd name="T4" fmla="*/ 261 w 2609"/>
                <a:gd name="T5" fmla="*/ 1548 h 1719"/>
                <a:gd name="T6" fmla="*/ 391 w 2609"/>
                <a:gd name="T7" fmla="*/ 1461 h 1719"/>
                <a:gd name="T8" fmla="*/ 522 w 2609"/>
                <a:gd name="T9" fmla="*/ 1376 h 1719"/>
                <a:gd name="T10" fmla="*/ 652 w 2609"/>
                <a:gd name="T11" fmla="*/ 1290 h 1719"/>
                <a:gd name="T12" fmla="*/ 783 w 2609"/>
                <a:gd name="T13" fmla="*/ 1204 h 1719"/>
                <a:gd name="T14" fmla="*/ 913 w 2609"/>
                <a:gd name="T15" fmla="*/ 1118 h 1719"/>
                <a:gd name="T16" fmla="*/ 1043 w 2609"/>
                <a:gd name="T17" fmla="*/ 1032 h 1719"/>
                <a:gd name="T18" fmla="*/ 1174 w 2609"/>
                <a:gd name="T19" fmla="*/ 946 h 1719"/>
                <a:gd name="T20" fmla="*/ 1304 w 2609"/>
                <a:gd name="T21" fmla="*/ 860 h 1719"/>
                <a:gd name="T22" fmla="*/ 1435 w 2609"/>
                <a:gd name="T23" fmla="*/ 774 h 1719"/>
                <a:gd name="T24" fmla="*/ 1565 w 2609"/>
                <a:gd name="T25" fmla="*/ 688 h 1719"/>
                <a:gd name="T26" fmla="*/ 1696 w 2609"/>
                <a:gd name="T27" fmla="*/ 602 h 1719"/>
                <a:gd name="T28" fmla="*/ 1826 w 2609"/>
                <a:gd name="T29" fmla="*/ 516 h 1719"/>
                <a:gd name="T30" fmla="*/ 1956 w 2609"/>
                <a:gd name="T31" fmla="*/ 430 h 1719"/>
                <a:gd name="T32" fmla="*/ 2087 w 2609"/>
                <a:gd name="T33" fmla="*/ 344 h 1719"/>
                <a:gd name="T34" fmla="*/ 2217 w 2609"/>
                <a:gd name="T35" fmla="*/ 258 h 1719"/>
                <a:gd name="T36" fmla="*/ 2348 w 2609"/>
                <a:gd name="T37" fmla="*/ 172 h 1719"/>
                <a:gd name="T38" fmla="*/ 2478 w 2609"/>
                <a:gd name="T39" fmla="*/ 86 h 1719"/>
                <a:gd name="T40" fmla="*/ 2609 w 2609"/>
                <a:gd name="T41" fmla="*/ 0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09" h="1719">
                  <a:moveTo>
                    <a:pt x="0" y="1719"/>
                  </a:moveTo>
                  <a:lnTo>
                    <a:pt x="131" y="1634"/>
                  </a:lnTo>
                  <a:lnTo>
                    <a:pt x="261" y="1548"/>
                  </a:lnTo>
                  <a:lnTo>
                    <a:pt x="391" y="1461"/>
                  </a:lnTo>
                  <a:lnTo>
                    <a:pt x="522" y="1376"/>
                  </a:lnTo>
                  <a:lnTo>
                    <a:pt x="652" y="1290"/>
                  </a:lnTo>
                  <a:lnTo>
                    <a:pt x="783" y="1204"/>
                  </a:lnTo>
                  <a:lnTo>
                    <a:pt x="913" y="1118"/>
                  </a:lnTo>
                  <a:lnTo>
                    <a:pt x="1043" y="1032"/>
                  </a:lnTo>
                  <a:lnTo>
                    <a:pt x="1174" y="946"/>
                  </a:lnTo>
                  <a:lnTo>
                    <a:pt x="1304" y="860"/>
                  </a:lnTo>
                  <a:lnTo>
                    <a:pt x="1435" y="774"/>
                  </a:lnTo>
                  <a:lnTo>
                    <a:pt x="1565" y="688"/>
                  </a:lnTo>
                  <a:lnTo>
                    <a:pt x="1696" y="602"/>
                  </a:lnTo>
                  <a:lnTo>
                    <a:pt x="1826" y="516"/>
                  </a:lnTo>
                  <a:lnTo>
                    <a:pt x="1956" y="430"/>
                  </a:lnTo>
                  <a:lnTo>
                    <a:pt x="2087" y="344"/>
                  </a:lnTo>
                  <a:lnTo>
                    <a:pt x="2217" y="258"/>
                  </a:lnTo>
                  <a:lnTo>
                    <a:pt x="2348" y="172"/>
                  </a:lnTo>
                  <a:lnTo>
                    <a:pt x="2478" y="86"/>
                  </a:lnTo>
                  <a:lnTo>
                    <a:pt x="2609" y="0"/>
                  </a:lnTo>
                </a:path>
              </a:pathLst>
            </a:custGeom>
            <a:noFill/>
            <a:ln w="254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55">
              <a:extLst>
                <a:ext uri="{FF2B5EF4-FFF2-40B4-BE49-F238E27FC236}">
                  <a16:creationId xmlns:a16="http://schemas.microsoft.com/office/drawing/2014/main" id="{4E29C192-947E-3F0E-9D46-660F10FC251F}"/>
                </a:ext>
              </a:extLst>
            </p:cNvPr>
            <p:cNvSpPr>
              <a:spLocks/>
            </p:cNvSpPr>
            <p:nvPr/>
          </p:nvSpPr>
          <p:spPr bwMode="auto">
            <a:xfrm>
              <a:off x="1639" y="1238"/>
              <a:ext cx="2609" cy="1826"/>
            </a:xfrm>
            <a:custGeom>
              <a:avLst/>
              <a:gdLst>
                <a:gd name="T0" fmla="*/ 0 w 2609"/>
                <a:gd name="T1" fmla="*/ 1648 h 1826"/>
                <a:gd name="T2" fmla="*/ 131 w 2609"/>
                <a:gd name="T3" fmla="*/ 1782 h 1826"/>
                <a:gd name="T4" fmla="*/ 261 w 2609"/>
                <a:gd name="T5" fmla="*/ 1826 h 1826"/>
                <a:gd name="T6" fmla="*/ 391 w 2609"/>
                <a:gd name="T7" fmla="*/ 1800 h 1826"/>
                <a:gd name="T8" fmla="*/ 522 w 2609"/>
                <a:gd name="T9" fmla="*/ 1723 h 1826"/>
                <a:gd name="T10" fmla="*/ 652 w 2609"/>
                <a:gd name="T11" fmla="*/ 1614 h 1826"/>
                <a:gd name="T12" fmla="*/ 783 w 2609"/>
                <a:gd name="T13" fmla="*/ 1486 h 1826"/>
                <a:gd name="T14" fmla="*/ 913 w 2609"/>
                <a:gd name="T15" fmla="*/ 1351 h 1826"/>
                <a:gd name="T16" fmla="*/ 1043 w 2609"/>
                <a:gd name="T17" fmla="*/ 1219 h 1826"/>
                <a:gd name="T18" fmla="*/ 1174 w 2609"/>
                <a:gd name="T19" fmla="*/ 1096 h 1826"/>
                <a:gd name="T20" fmla="*/ 1304 w 2609"/>
                <a:gd name="T21" fmla="*/ 988 h 1826"/>
                <a:gd name="T22" fmla="*/ 1435 w 2609"/>
                <a:gd name="T23" fmla="*/ 897 h 1826"/>
                <a:gd name="T24" fmla="*/ 1565 w 2609"/>
                <a:gd name="T25" fmla="*/ 823 h 1826"/>
                <a:gd name="T26" fmla="*/ 1696 w 2609"/>
                <a:gd name="T27" fmla="*/ 762 h 1826"/>
                <a:gd name="T28" fmla="*/ 1826 w 2609"/>
                <a:gd name="T29" fmla="*/ 711 h 1826"/>
                <a:gd name="T30" fmla="*/ 1956 w 2609"/>
                <a:gd name="T31" fmla="*/ 661 h 1826"/>
                <a:gd name="T32" fmla="*/ 2087 w 2609"/>
                <a:gd name="T33" fmla="*/ 602 h 1826"/>
                <a:gd name="T34" fmla="*/ 2217 w 2609"/>
                <a:gd name="T35" fmla="*/ 523 h 1826"/>
                <a:gd name="T36" fmla="*/ 2348 w 2609"/>
                <a:gd name="T37" fmla="*/ 409 h 1826"/>
                <a:gd name="T38" fmla="*/ 2478 w 2609"/>
                <a:gd name="T39" fmla="*/ 241 h 1826"/>
                <a:gd name="T40" fmla="*/ 2609 w 2609"/>
                <a:gd name="T41" fmla="*/ 0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09" h="1826">
                  <a:moveTo>
                    <a:pt x="0" y="1648"/>
                  </a:moveTo>
                  <a:lnTo>
                    <a:pt x="131" y="1782"/>
                  </a:lnTo>
                  <a:lnTo>
                    <a:pt x="261" y="1826"/>
                  </a:lnTo>
                  <a:lnTo>
                    <a:pt x="391" y="1800"/>
                  </a:lnTo>
                  <a:lnTo>
                    <a:pt x="522" y="1723"/>
                  </a:lnTo>
                  <a:lnTo>
                    <a:pt x="652" y="1614"/>
                  </a:lnTo>
                  <a:lnTo>
                    <a:pt x="783" y="1486"/>
                  </a:lnTo>
                  <a:lnTo>
                    <a:pt x="913" y="1351"/>
                  </a:lnTo>
                  <a:lnTo>
                    <a:pt x="1043" y="1219"/>
                  </a:lnTo>
                  <a:lnTo>
                    <a:pt x="1174" y="1096"/>
                  </a:lnTo>
                  <a:lnTo>
                    <a:pt x="1304" y="988"/>
                  </a:lnTo>
                  <a:lnTo>
                    <a:pt x="1435" y="897"/>
                  </a:lnTo>
                  <a:lnTo>
                    <a:pt x="1565" y="823"/>
                  </a:lnTo>
                  <a:lnTo>
                    <a:pt x="1696" y="762"/>
                  </a:lnTo>
                  <a:lnTo>
                    <a:pt x="1826" y="711"/>
                  </a:lnTo>
                  <a:lnTo>
                    <a:pt x="1956" y="661"/>
                  </a:lnTo>
                  <a:lnTo>
                    <a:pt x="2087" y="602"/>
                  </a:lnTo>
                  <a:lnTo>
                    <a:pt x="2217" y="523"/>
                  </a:lnTo>
                  <a:lnTo>
                    <a:pt x="2348" y="409"/>
                  </a:lnTo>
                  <a:lnTo>
                    <a:pt x="2478" y="241"/>
                  </a:lnTo>
                  <a:lnTo>
                    <a:pt x="2609" y="0"/>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Rectangle 56">
              <a:extLst>
                <a:ext uri="{FF2B5EF4-FFF2-40B4-BE49-F238E27FC236}">
                  <a16:creationId xmlns:a16="http://schemas.microsoft.com/office/drawing/2014/main" id="{59BF75D2-EB47-8084-A706-B7450CF60227}"/>
                </a:ext>
              </a:extLst>
            </p:cNvPr>
            <p:cNvSpPr>
              <a:spLocks noChangeArrowheads="1"/>
            </p:cNvSpPr>
            <p:nvPr/>
          </p:nvSpPr>
          <p:spPr bwMode="auto">
            <a:xfrm>
              <a:off x="1753" y="1153"/>
              <a:ext cx="1016" cy="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57">
              <a:extLst>
                <a:ext uri="{FF2B5EF4-FFF2-40B4-BE49-F238E27FC236}">
                  <a16:creationId xmlns:a16="http://schemas.microsoft.com/office/drawing/2014/main" id="{D8D863B9-F63B-95D5-455E-4AB229E2D0D9}"/>
                </a:ext>
              </a:extLst>
            </p:cNvPr>
            <p:cNvSpPr>
              <a:spLocks noChangeArrowheads="1"/>
            </p:cNvSpPr>
            <p:nvPr/>
          </p:nvSpPr>
          <p:spPr bwMode="auto">
            <a:xfrm>
              <a:off x="2036" y="1177"/>
              <a:ext cx="52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Freeform 58">
              <a:extLst>
                <a:ext uri="{FF2B5EF4-FFF2-40B4-BE49-F238E27FC236}">
                  <a16:creationId xmlns:a16="http://schemas.microsoft.com/office/drawing/2014/main" id="{43CB4145-2A27-38B2-1053-7816B6EB60E4}"/>
                </a:ext>
              </a:extLst>
            </p:cNvPr>
            <p:cNvSpPr>
              <a:spLocks noEditPoints="1"/>
            </p:cNvSpPr>
            <p:nvPr/>
          </p:nvSpPr>
          <p:spPr bwMode="auto">
            <a:xfrm>
              <a:off x="1861" y="1201"/>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Rectangle 59">
              <a:extLst>
                <a:ext uri="{FF2B5EF4-FFF2-40B4-BE49-F238E27FC236}">
                  <a16:creationId xmlns:a16="http://schemas.microsoft.com/office/drawing/2014/main" id="{101A035B-6415-F932-FA4C-B342FCD6120C}"/>
                </a:ext>
              </a:extLst>
            </p:cNvPr>
            <p:cNvSpPr>
              <a:spLocks noChangeArrowheads="1"/>
            </p:cNvSpPr>
            <p:nvPr/>
          </p:nvSpPr>
          <p:spPr bwMode="auto">
            <a:xfrm>
              <a:off x="2036" y="1327"/>
              <a:ext cx="75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True 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Line 60">
              <a:extLst>
                <a:ext uri="{FF2B5EF4-FFF2-40B4-BE49-F238E27FC236}">
                  <a16:creationId xmlns:a16="http://schemas.microsoft.com/office/drawing/2014/main" id="{1FF768F3-CA5C-0645-35AE-8BE2B6302E09}"/>
                </a:ext>
              </a:extLst>
            </p:cNvPr>
            <p:cNvSpPr>
              <a:spLocks noChangeShapeType="1"/>
            </p:cNvSpPr>
            <p:nvPr/>
          </p:nvSpPr>
          <p:spPr bwMode="auto">
            <a:xfrm>
              <a:off x="1777" y="1384"/>
              <a:ext cx="241" cy="0"/>
            </a:xfrm>
            <a:prstGeom prst="line">
              <a:avLst/>
            </a:prstGeom>
            <a:noFill/>
            <a:ln w="25400"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Rectangle 61">
              <a:extLst>
                <a:ext uri="{FF2B5EF4-FFF2-40B4-BE49-F238E27FC236}">
                  <a16:creationId xmlns:a16="http://schemas.microsoft.com/office/drawing/2014/main" id="{63535FCB-3B47-50C5-4B5C-3CD6A18F0575}"/>
                </a:ext>
              </a:extLst>
            </p:cNvPr>
            <p:cNvSpPr>
              <a:spLocks noChangeArrowheads="1"/>
            </p:cNvSpPr>
            <p:nvPr/>
          </p:nvSpPr>
          <p:spPr bwMode="auto">
            <a:xfrm>
              <a:off x="2036" y="1472"/>
              <a:ext cx="80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Fitted 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Line 62">
              <a:extLst>
                <a:ext uri="{FF2B5EF4-FFF2-40B4-BE49-F238E27FC236}">
                  <a16:creationId xmlns:a16="http://schemas.microsoft.com/office/drawing/2014/main" id="{230904DB-91BD-DAE1-2F09-643C0CCBE5A8}"/>
                </a:ext>
              </a:extLst>
            </p:cNvPr>
            <p:cNvSpPr>
              <a:spLocks noChangeShapeType="1"/>
            </p:cNvSpPr>
            <p:nvPr/>
          </p:nvSpPr>
          <p:spPr bwMode="auto">
            <a:xfrm>
              <a:off x="1777" y="1532"/>
              <a:ext cx="241" cy="0"/>
            </a:xfrm>
            <a:prstGeom prst="line">
              <a:avLst/>
            </a:prstGeom>
            <a:noFill/>
            <a:ln w="2540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63">
              <a:extLst>
                <a:ext uri="{FF2B5EF4-FFF2-40B4-BE49-F238E27FC236}">
                  <a16:creationId xmlns:a16="http://schemas.microsoft.com/office/drawing/2014/main" id="{4119EEA8-C61E-AC35-4110-A96319F356E2}"/>
                </a:ext>
              </a:extLst>
            </p:cNvPr>
            <p:cNvSpPr>
              <a:spLocks noChangeArrowheads="1"/>
            </p:cNvSpPr>
            <p:nvPr/>
          </p:nvSpPr>
          <p:spPr bwMode="auto">
            <a:xfrm>
              <a:off x="1753" y="1153"/>
              <a:ext cx="1016" cy="463"/>
            </a:xfrm>
            <a:prstGeom prst="rect">
              <a:avLst/>
            </a:prstGeom>
            <a:noFill/>
            <a:ln w="6350"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B0B2621C-494A-3B44-2363-DC75FD273C77}"/>
                  </a:ext>
                </a:extLst>
              </p:cNvPr>
              <p:cNvSpPr txBox="1"/>
              <p:nvPr/>
            </p:nvSpPr>
            <p:spPr>
              <a:xfrm>
                <a:off x="582709" y="2457147"/>
                <a:ext cx="8256491"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𝑦</m:t>
                          </m:r>
                        </m:e>
                      </m:acc>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=1.5326−2.1864</m:t>
                      </m:r>
                      <m:r>
                        <a:rPr lang="en-US" sz="2400" b="0" i="1" smtClean="0">
                          <a:latin typeface="Cambria Math" panose="02040503050406030204" pitchFamily="18" charset="0"/>
                        </a:rPr>
                        <m:t>𝑥</m:t>
                      </m:r>
                      <m:r>
                        <a:rPr lang="en-US" sz="2400" b="0" i="1" smtClean="0">
                          <a:latin typeface="Cambria Math" panose="02040503050406030204" pitchFamily="18" charset="0"/>
                        </a:rPr>
                        <m:t>+1.3397</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−0.1970</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3</m:t>
                          </m:r>
                        </m:sup>
                      </m:sSup>
                      <m:r>
                        <a:rPr lang="en-US" sz="2400" b="0" i="1" smtClean="0">
                          <a:latin typeface="Cambria Math" panose="02040503050406030204" pitchFamily="18" charset="0"/>
                        </a:rPr>
                        <m:t>+0.0095</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4</m:t>
                          </m:r>
                        </m:sup>
                      </m:sSup>
                    </m:oMath>
                  </m:oMathPara>
                </a14:m>
                <a:endParaRPr lang="en-US" sz="2400" dirty="0"/>
              </a:p>
            </p:txBody>
          </p:sp>
        </mc:Choice>
        <mc:Fallback xmlns="">
          <p:sp>
            <p:nvSpPr>
              <p:cNvPr id="126" name="TextBox 125">
                <a:extLst>
                  <a:ext uri="{FF2B5EF4-FFF2-40B4-BE49-F238E27FC236}">
                    <a16:creationId xmlns:a16="http://schemas.microsoft.com/office/drawing/2014/main" id="{B0B2621C-494A-3B44-2363-DC75FD273C77}"/>
                  </a:ext>
                </a:extLst>
              </p:cNvPr>
              <p:cNvSpPr txBox="1">
                <a:spLocks noRot="1" noChangeAspect="1" noMove="1" noResize="1" noEditPoints="1" noAdjustHandles="1" noChangeArrowheads="1" noChangeShapeType="1" noTextEdit="1"/>
              </p:cNvSpPr>
              <p:nvPr/>
            </p:nvSpPr>
            <p:spPr>
              <a:xfrm>
                <a:off x="582709" y="2457147"/>
                <a:ext cx="8256491" cy="369332"/>
              </a:xfrm>
              <a:prstGeom prst="rect">
                <a:avLst/>
              </a:prstGeom>
              <a:blipFill>
                <a:blip r:embed="rId4"/>
                <a:stretch>
                  <a:fillRect l="-369" t="-13115" b="-27869"/>
                </a:stretch>
              </a:blipFill>
            </p:spPr>
            <p:txBody>
              <a:bodyPr/>
              <a:lstStyle/>
              <a:p>
                <a:r>
                  <a:rPr lang="en-US">
                    <a:noFill/>
                  </a:rPr>
                  <a:t> </a:t>
                </a:r>
              </a:p>
            </p:txBody>
          </p:sp>
        </mc:Fallback>
      </mc:AlternateContent>
    </p:spTree>
    <p:extLst>
      <p:ext uri="{BB962C8B-B14F-4D97-AF65-F5344CB8AC3E}">
        <p14:creationId xmlns:p14="http://schemas.microsoft.com/office/powerpoint/2010/main" val="3989996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70BE3D56-8388-4BCA-92E5-67A0D8CF827B}"/>
                  </a:ext>
                </a:extLst>
              </p:cNvPr>
              <p:cNvSpPr>
                <a:spLocks noGrp="1"/>
              </p:cNvSpPr>
              <p:nvPr>
                <p:ph type="body" sz="quarter" idx="10"/>
              </p:nvPr>
            </p:nvSpPr>
            <p:spPr>
              <a:xfrm>
                <a:off x="280219" y="774200"/>
                <a:ext cx="8598310" cy="5626600"/>
              </a:xfrm>
            </p:spPr>
            <p:txBody>
              <a:bodyPr/>
              <a:lstStyle/>
              <a:p>
                <a:r>
                  <a:rPr lang="en-US" dirty="0"/>
                  <a:t>PRS assumes that the model is correct, but data has noise</a:t>
                </a:r>
              </a:p>
              <a:p>
                <a:pPr lvl="1"/>
                <a:r>
                  <a:rPr lang="en-US" dirty="0"/>
                  <a:t>Estimated noise will be reasonable when the model is correct</a:t>
                </a:r>
              </a:p>
              <a:p>
                <a:pPr lvl="1"/>
                <a:r>
                  <a:rPr lang="en-US" dirty="0"/>
                  <a:t>If the model has an error, it will be included in the estimated noise</a:t>
                </a:r>
              </a:p>
              <a:p>
                <a:r>
                  <a:rPr lang="en-US" dirty="0"/>
                  <a:t>Equally spaced 10 samples of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baseline="30000" dirty="0">
                        <a:latin typeface="Cambria Math" panose="02040503050406030204" pitchFamily="18" charset="0"/>
                      </a:rPr>
                      <m:t>2</m:t>
                    </m:r>
                    <m:r>
                      <a:rPr lang="en-US" i="1" dirty="0">
                        <a:latin typeface="Cambria Math" panose="02040503050406030204" pitchFamily="18" charset="0"/>
                      </a:rPr>
                      <m:t> </m:t>
                    </m:r>
                  </m:oMath>
                </a14:m>
                <a:r>
                  <a:rPr lang="en-US" dirty="0"/>
                  <a:t>with noise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𝑁</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0,1</m:t>
                        </m:r>
                      </m:e>
                      <m:sup>
                        <m:r>
                          <a:rPr lang="en-US" i="1" dirty="0" smtClean="0">
                            <a:latin typeface="Cambria Math" panose="02040503050406030204" pitchFamily="18" charset="0"/>
                          </a:rPr>
                          <m:t>2</m:t>
                        </m:r>
                      </m:sup>
                    </m:sSup>
                    <m:r>
                      <a:rPr lang="en-US" i="1" dirty="0" smtClean="0">
                        <a:latin typeface="Cambria Math" panose="02040503050406030204" pitchFamily="18" charset="0"/>
                      </a:rPr>
                      <m:t>)</m:t>
                    </m:r>
                  </m:oMath>
                </a14:m>
                <a:endParaRPr lang="en-US" dirty="0"/>
              </a:p>
              <a:p>
                <a:endParaRPr lang="en-US" dirty="0"/>
              </a:p>
              <a:p>
                <a:pPr lvl="1"/>
                <a:r>
                  <a:rPr lang="en-US" dirty="0"/>
                  <a:t>Standard deviation of samples </a:t>
                </a:r>
                <a14:m>
                  <m:oMath xmlns:m="http://schemas.openxmlformats.org/officeDocument/2006/math">
                    <m:r>
                      <a:rPr lang="en-US" b="0" i="1" smtClean="0">
                        <a:latin typeface="Cambria Math" panose="02040503050406030204" pitchFamily="18" charset="0"/>
                      </a:rPr>
                      <m:t>𝜎</m:t>
                    </m:r>
                    <m:r>
                      <a:rPr lang="en-US" b="0" i="1" smtClean="0">
                        <a:latin typeface="Cambria Math" panose="02040503050406030204" pitchFamily="18" charset="0"/>
                      </a:rPr>
                      <m:t>=1.4797</m:t>
                    </m:r>
                  </m:oMath>
                </a14:m>
                <a:endParaRPr lang="en-US" dirty="0"/>
              </a:p>
              <a:p>
                <a:r>
                  <a:rPr lang="en-US" dirty="0"/>
                  <a:t>Fit the samples using linear and quadratic polynomials</a:t>
                </a:r>
              </a:p>
            </p:txBody>
          </p:sp>
        </mc:Choice>
        <mc:Fallback xmlns="">
          <p:sp>
            <p:nvSpPr>
              <p:cNvPr id="2" name="Text Placeholder 1">
                <a:extLst>
                  <a:ext uri="{FF2B5EF4-FFF2-40B4-BE49-F238E27FC236}">
                    <a16:creationId xmlns:a16="http://schemas.microsoft.com/office/drawing/2014/main" id="{70BE3D56-8388-4BCA-92E5-67A0D8CF827B}"/>
                  </a:ext>
                </a:extLst>
              </p:cNvPr>
              <p:cNvSpPr>
                <a:spLocks noGrp="1" noRot="1" noChangeAspect="1" noMove="1" noResize="1" noEditPoints="1" noAdjustHandles="1" noChangeArrowheads="1" noChangeShapeType="1" noTextEdit="1"/>
              </p:cNvSpPr>
              <p:nvPr>
                <p:ph type="body" sz="quarter" idx="10"/>
              </p:nvPr>
            </p:nvSpPr>
            <p:spPr>
              <a:xfrm>
                <a:off x="280219" y="774200"/>
                <a:ext cx="8598310" cy="5626600"/>
              </a:xfrm>
              <a:blipFill>
                <a:blip r:embed="rId3"/>
                <a:stretch>
                  <a:fillRect l="-993"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958F0C1-B0D8-4122-A5ED-190098055C46}"/>
              </a:ext>
            </a:extLst>
          </p:cNvPr>
          <p:cNvSpPr>
            <a:spLocks noGrp="1"/>
          </p:cNvSpPr>
          <p:nvPr>
            <p:ph type="title"/>
          </p:nvPr>
        </p:nvSpPr>
        <p:spPr/>
        <p:txBody>
          <a:bodyPr>
            <a:normAutofit fontScale="90000"/>
          </a:bodyPr>
          <a:lstStyle/>
          <a:p>
            <a:r>
              <a:rPr lang="en-US" dirty="0"/>
              <a:t>Ex2-4) Estimated noise vs. model error</a:t>
            </a:r>
          </a:p>
        </p:txBody>
      </p:sp>
      <p:sp>
        <p:nvSpPr>
          <p:cNvPr id="4" name="TextBox 3">
            <a:extLst>
              <a:ext uri="{FF2B5EF4-FFF2-40B4-BE49-F238E27FC236}">
                <a16:creationId xmlns:a16="http://schemas.microsoft.com/office/drawing/2014/main" id="{009E1785-B09E-4067-A7AB-81887E6AA28A}"/>
              </a:ext>
            </a:extLst>
          </p:cNvPr>
          <p:cNvSpPr txBox="1"/>
          <p:nvPr/>
        </p:nvSpPr>
        <p:spPr>
          <a:xfrm>
            <a:off x="2558314" y="2770854"/>
            <a:ext cx="3262432" cy="707886"/>
          </a:xfrm>
          <a:prstGeom prst="rect">
            <a:avLst/>
          </a:prstGeom>
          <a:noFill/>
        </p:spPr>
        <p:txBody>
          <a:bodyPr wrap="none" rtlCol="0">
            <a:spAutoFit/>
          </a:bodyPr>
          <a:lstStyle/>
          <a:p>
            <a:r>
              <a:rPr lang="es-ES" sz="2000" noProof="1">
                <a:latin typeface="Courier New" panose="02070309020205020404" pitchFamily="49" charset="0"/>
                <a:cs typeface="Courier New" panose="02070309020205020404" pitchFamily="49" charset="0"/>
              </a:rPr>
              <a:t>x=linspace(0,10,20);</a:t>
            </a:r>
          </a:p>
          <a:p>
            <a:r>
              <a:rPr lang="es-ES" sz="2000" noProof="1">
                <a:latin typeface="Courier New" panose="02070309020205020404" pitchFamily="49" charset="0"/>
                <a:cs typeface="Courier New" panose="02070309020205020404" pitchFamily="49" charset="0"/>
              </a:rPr>
              <a:t>y=x.^2+randn(1,20);</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C247B4D-EE29-F929-B338-B4722E7BF35F}"/>
                  </a:ext>
                </a:extLst>
              </p:cNvPr>
              <p:cNvSpPr txBox="1"/>
              <p:nvPr/>
            </p:nvSpPr>
            <p:spPr>
              <a:xfrm>
                <a:off x="1837592" y="4562551"/>
                <a:ext cx="461973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𝐿</m:t>
                          </m:r>
                        </m:sub>
                      </m:sSub>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𝑥</m:t>
                          </m:r>
                        </m:e>
                      </m:d>
                      <m:r>
                        <a:rPr lang="en-US" sz="2400" i="0">
                          <a:latin typeface="Cambria Math" panose="02040503050406030204" pitchFamily="18" charset="0"/>
                        </a:rPr>
                        <m:t>=−16.2473+10.0916</m:t>
                      </m:r>
                      <m:r>
                        <a:rPr lang="en-US" sz="2400" i="1">
                          <a:latin typeface="Cambria Math" panose="02040503050406030204" pitchFamily="18" charset="0"/>
                        </a:rPr>
                        <m:t>𝑥</m:t>
                      </m:r>
                    </m:oMath>
                  </m:oMathPara>
                </a14:m>
                <a:endParaRPr lang="en-US" sz="2400" dirty="0"/>
              </a:p>
            </p:txBody>
          </p:sp>
        </mc:Choice>
        <mc:Fallback xmlns="">
          <p:sp>
            <p:nvSpPr>
              <p:cNvPr id="8" name="TextBox 7">
                <a:extLst>
                  <a:ext uri="{FF2B5EF4-FFF2-40B4-BE49-F238E27FC236}">
                    <a16:creationId xmlns:a16="http://schemas.microsoft.com/office/drawing/2014/main" id="{CC247B4D-EE29-F929-B338-B4722E7BF35F}"/>
                  </a:ext>
                </a:extLst>
              </p:cNvPr>
              <p:cNvSpPr txBox="1">
                <a:spLocks noRot="1" noChangeAspect="1" noMove="1" noResize="1" noEditPoints="1" noAdjustHandles="1" noChangeArrowheads="1" noChangeShapeType="1" noTextEdit="1"/>
              </p:cNvSpPr>
              <p:nvPr/>
            </p:nvSpPr>
            <p:spPr>
              <a:xfrm>
                <a:off x="1837592" y="4562551"/>
                <a:ext cx="4619730" cy="461665"/>
              </a:xfrm>
              <a:prstGeom prst="rect">
                <a:avLst/>
              </a:prstGeom>
              <a:blipFill>
                <a:blip r:embed="rId4"/>
                <a:stretch>
                  <a:fillRect t="-5263"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797285C-6169-7488-6055-67B34B28A8BE}"/>
                  </a:ext>
                </a:extLst>
              </p:cNvPr>
              <p:cNvSpPr txBox="1"/>
              <p:nvPr/>
            </p:nvSpPr>
            <p:spPr>
              <a:xfrm>
                <a:off x="1979524" y="5024216"/>
                <a:ext cx="5578092" cy="4952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𝑄</m:t>
                          </m:r>
                        </m:sub>
                      </m:sSub>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𝑥</m:t>
                          </m:r>
                        </m:e>
                      </m:d>
                      <m:r>
                        <a:rPr lang="en-US" sz="2400" i="0">
                          <a:latin typeface="Cambria Math" panose="02040503050406030204" pitchFamily="18" charset="0"/>
                        </a:rPr>
                        <m:t>=−0.5748+0.1657</m:t>
                      </m:r>
                      <m:r>
                        <a:rPr lang="en-US" sz="2400" i="1">
                          <a:latin typeface="Cambria Math" panose="02040503050406030204" pitchFamily="18" charset="0"/>
                        </a:rPr>
                        <m:t>𝑥</m:t>
                      </m:r>
                      <m:r>
                        <a:rPr lang="en-US" sz="2400" i="0">
                          <a:latin typeface="Cambria Math" panose="02040503050406030204" pitchFamily="18" charset="0"/>
                        </a:rPr>
                        <m:t>+0.9926</m:t>
                      </m:r>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𝑥</m:t>
                          </m:r>
                        </m:e>
                        <m:sup>
                          <m:r>
                            <a:rPr lang="en-US" sz="2400" i="0">
                              <a:latin typeface="Cambria Math" panose="02040503050406030204" pitchFamily="18" charset="0"/>
                            </a:rPr>
                            <m:t>2</m:t>
                          </m:r>
                        </m:sup>
                      </m:sSup>
                    </m:oMath>
                  </m:oMathPara>
                </a14:m>
                <a:endParaRPr lang="en-US" sz="2400" dirty="0"/>
              </a:p>
            </p:txBody>
          </p:sp>
        </mc:Choice>
        <mc:Fallback xmlns="">
          <p:sp>
            <p:nvSpPr>
              <p:cNvPr id="11" name="TextBox 10">
                <a:extLst>
                  <a:ext uri="{FF2B5EF4-FFF2-40B4-BE49-F238E27FC236}">
                    <a16:creationId xmlns:a16="http://schemas.microsoft.com/office/drawing/2014/main" id="{3797285C-6169-7488-6055-67B34B28A8BE}"/>
                  </a:ext>
                </a:extLst>
              </p:cNvPr>
              <p:cNvSpPr txBox="1">
                <a:spLocks noRot="1" noChangeAspect="1" noMove="1" noResize="1" noEditPoints="1" noAdjustHandles="1" noChangeArrowheads="1" noChangeShapeType="1" noTextEdit="1"/>
              </p:cNvSpPr>
              <p:nvPr/>
            </p:nvSpPr>
            <p:spPr>
              <a:xfrm>
                <a:off x="1979524" y="5024216"/>
                <a:ext cx="5578092" cy="495200"/>
              </a:xfrm>
              <a:prstGeom prst="rect">
                <a:avLst/>
              </a:prstGeom>
              <a:blipFill>
                <a:blip r:embed="rId5"/>
                <a:stretch>
                  <a:fillRect t="-1235" b="-8642"/>
                </a:stretch>
              </a:blipFill>
            </p:spPr>
            <p:txBody>
              <a:bodyPr/>
              <a:lstStyle/>
              <a:p>
                <a:r>
                  <a:rPr lang="en-US">
                    <a:noFill/>
                  </a:rPr>
                  <a:t> </a:t>
                </a:r>
              </a:p>
            </p:txBody>
          </p:sp>
        </mc:Fallback>
      </mc:AlternateContent>
    </p:spTree>
    <p:extLst>
      <p:ext uri="{BB962C8B-B14F-4D97-AF65-F5344CB8AC3E}">
        <p14:creationId xmlns:p14="http://schemas.microsoft.com/office/powerpoint/2010/main" val="375850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a:extLst>
              <a:ext uri="{FF2B5EF4-FFF2-40B4-BE49-F238E27FC236}">
                <a16:creationId xmlns:a16="http://schemas.microsoft.com/office/drawing/2014/main" id="{E226BB40-68A0-DF66-64F1-006A9842AC9A}"/>
              </a:ext>
            </a:extLst>
          </p:cNvPr>
          <p:cNvGrpSpPr/>
          <p:nvPr/>
        </p:nvGrpSpPr>
        <p:grpSpPr>
          <a:xfrm>
            <a:off x="6807687" y="1388703"/>
            <a:ext cx="2324194" cy="1382885"/>
            <a:chOff x="2830514" y="1388703"/>
            <a:chExt cx="2324194" cy="1382885"/>
          </a:xfrm>
        </p:grpSpPr>
        <p:sp>
          <p:nvSpPr>
            <p:cNvPr id="94" name="Rectangle: Rounded Corners 93">
              <a:extLst>
                <a:ext uri="{FF2B5EF4-FFF2-40B4-BE49-F238E27FC236}">
                  <a16:creationId xmlns:a16="http://schemas.microsoft.com/office/drawing/2014/main" id="{64D4629D-4605-C964-3423-654CCFC7DF73}"/>
                </a:ext>
              </a:extLst>
            </p:cNvPr>
            <p:cNvSpPr/>
            <p:nvPr/>
          </p:nvSpPr>
          <p:spPr>
            <a:xfrm>
              <a:off x="2830514" y="1388703"/>
              <a:ext cx="1258887" cy="759768"/>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Freeform: Shape 94">
              <a:extLst>
                <a:ext uri="{FF2B5EF4-FFF2-40B4-BE49-F238E27FC236}">
                  <a16:creationId xmlns:a16="http://schemas.microsoft.com/office/drawing/2014/main" id="{CA151937-C7D0-1164-570F-90CC195C6CD3}"/>
                </a:ext>
              </a:extLst>
            </p:cNvPr>
            <p:cNvSpPr/>
            <p:nvPr/>
          </p:nvSpPr>
          <p:spPr>
            <a:xfrm>
              <a:off x="3458497" y="2145890"/>
              <a:ext cx="287593" cy="420329"/>
            </a:xfrm>
            <a:custGeom>
              <a:avLst/>
              <a:gdLst>
                <a:gd name="connsiteX0" fmla="*/ 0 w 287593"/>
                <a:gd name="connsiteY0" fmla="*/ 0 h 420329"/>
                <a:gd name="connsiteX1" fmla="*/ 0 w 287593"/>
                <a:gd name="connsiteY1" fmla="*/ 420329 h 420329"/>
                <a:gd name="connsiteX2" fmla="*/ 287593 w 287593"/>
                <a:gd name="connsiteY2" fmla="*/ 420329 h 420329"/>
              </a:gdLst>
              <a:ahLst/>
              <a:cxnLst>
                <a:cxn ang="0">
                  <a:pos x="connsiteX0" y="connsiteY0"/>
                </a:cxn>
                <a:cxn ang="0">
                  <a:pos x="connsiteX1" y="connsiteY1"/>
                </a:cxn>
                <a:cxn ang="0">
                  <a:pos x="connsiteX2" y="connsiteY2"/>
                </a:cxn>
              </a:cxnLst>
              <a:rect l="l" t="t" r="r" b="b"/>
              <a:pathLst>
                <a:path w="287593" h="420329">
                  <a:moveTo>
                    <a:pt x="0" y="0"/>
                  </a:moveTo>
                  <a:lnTo>
                    <a:pt x="0" y="420329"/>
                  </a:lnTo>
                  <a:lnTo>
                    <a:pt x="287593" y="420329"/>
                  </a:lnTo>
                </a:path>
              </a:pathLst>
            </a:cu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193BAF1C-5392-3DC9-22C4-BACC848D4819}"/>
                </a:ext>
              </a:extLst>
            </p:cNvPr>
            <p:cNvSpPr txBox="1"/>
            <p:nvPr/>
          </p:nvSpPr>
          <p:spPr>
            <a:xfrm>
              <a:off x="3700464" y="2371478"/>
              <a:ext cx="1454244" cy="400110"/>
            </a:xfrm>
            <a:prstGeom prst="rect">
              <a:avLst/>
            </a:prstGeom>
            <a:noFill/>
          </p:spPr>
          <p:txBody>
            <a:bodyPr wrap="none" rtlCol="0">
              <a:spAutoFit/>
            </a:bodyPr>
            <a:lstStyle/>
            <a:p>
              <a:pPr algn="l"/>
              <a:r>
                <a:rPr lang="en-US" sz="2000" dirty="0">
                  <a:solidFill>
                    <a:srgbClr val="0000FF"/>
                  </a:solidFill>
                </a:rPr>
                <a:t>reasonable</a:t>
              </a:r>
            </a:p>
          </p:txBody>
        </p:sp>
      </p:grpSp>
      <p:grpSp>
        <p:nvGrpSpPr>
          <p:cNvPr id="91" name="Group 90">
            <a:extLst>
              <a:ext uri="{FF2B5EF4-FFF2-40B4-BE49-F238E27FC236}">
                <a16:creationId xmlns:a16="http://schemas.microsoft.com/office/drawing/2014/main" id="{395FCE02-B6D5-48C4-AD15-C16B29087709}"/>
              </a:ext>
            </a:extLst>
          </p:cNvPr>
          <p:cNvGrpSpPr/>
          <p:nvPr/>
        </p:nvGrpSpPr>
        <p:grpSpPr>
          <a:xfrm>
            <a:off x="2830514" y="1388703"/>
            <a:ext cx="3261951" cy="1382885"/>
            <a:chOff x="2830514" y="1388703"/>
            <a:chExt cx="3261951" cy="1382885"/>
          </a:xfrm>
        </p:grpSpPr>
        <p:sp>
          <p:nvSpPr>
            <p:cNvPr id="88" name="Rectangle: Rounded Corners 87">
              <a:extLst>
                <a:ext uri="{FF2B5EF4-FFF2-40B4-BE49-F238E27FC236}">
                  <a16:creationId xmlns:a16="http://schemas.microsoft.com/office/drawing/2014/main" id="{E82DB803-4F24-420F-A180-DDA56956C96A}"/>
                </a:ext>
              </a:extLst>
            </p:cNvPr>
            <p:cNvSpPr/>
            <p:nvPr/>
          </p:nvSpPr>
          <p:spPr>
            <a:xfrm>
              <a:off x="2830514" y="1388703"/>
              <a:ext cx="1258887" cy="759768"/>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Freeform: Shape 88">
              <a:extLst>
                <a:ext uri="{FF2B5EF4-FFF2-40B4-BE49-F238E27FC236}">
                  <a16:creationId xmlns:a16="http://schemas.microsoft.com/office/drawing/2014/main" id="{D57632D7-3D36-4A00-A17D-67900C0B9CC2}"/>
                </a:ext>
              </a:extLst>
            </p:cNvPr>
            <p:cNvSpPr/>
            <p:nvPr/>
          </p:nvSpPr>
          <p:spPr>
            <a:xfrm>
              <a:off x="3458497" y="2145890"/>
              <a:ext cx="287593" cy="420329"/>
            </a:xfrm>
            <a:custGeom>
              <a:avLst/>
              <a:gdLst>
                <a:gd name="connsiteX0" fmla="*/ 0 w 287593"/>
                <a:gd name="connsiteY0" fmla="*/ 0 h 420329"/>
                <a:gd name="connsiteX1" fmla="*/ 0 w 287593"/>
                <a:gd name="connsiteY1" fmla="*/ 420329 h 420329"/>
                <a:gd name="connsiteX2" fmla="*/ 287593 w 287593"/>
                <a:gd name="connsiteY2" fmla="*/ 420329 h 420329"/>
              </a:gdLst>
              <a:ahLst/>
              <a:cxnLst>
                <a:cxn ang="0">
                  <a:pos x="connsiteX0" y="connsiteY0"/>
                </a:cxn>
                <a:cxn ang="0">
                  <a:pos x="connsiteX1" y="connsiteY1"/>
                </a:cxn>
                <a:cxn ang="0">
                  <a:pos x="connsiteX2" y="connsiteY2"/>
                </a:cxn>
              </a:cxnLst>
              <a:rect l="l" t="t" r="r" b="b"/>
              <a:pathLst>
                <a:path w="287593" h="420329">
                  <a:moveTo>
                    <a:pt x="0" y="0"/>
                  </a:moveTo>
                  <a:lnTo>
                    <a:pt x="0" y="420329"/>
                  </a:lnTo>
                  <a:lnTo>
                    <a:pt x="287593" y="420329"/>
                  </a:lnTo>
                </a:path>
              </a:pathLst>
            </a:cu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FB361B81-07CE-4057-A427-14FE0EE5FF80}"/>
                </a:ext>
              </a:extLst>
            </p:cNvPr>
            <p:cNvSpPr txBox="1"/>
            <p:nvPr/>
          </p:nvSpPr>
          <p:spPr>
            <a:xfrm>
              <a:off x="3700464" y="2371478"/>
              <a:ext cx="2392001" cy="400110"/>
            </a:xfrm>
            <a:prstGeom prst="rect">
              <a:avLst/>
            </a:prstGeom>
            <a:noFill/>
          </p:spPr>
          <p:txBody>
            <a:bodyPr wrap="none" rtlCol="0">
              <a:spAutoFit/>
            </a:bodyPr>
            <a:lstStyle/>
            <a:p>
              <a:pPr algn="l"/>
              <a:r>
                <a:rPr lang="en-US" sz="2000" dirty="0">
                  <a:solidFill>
                    <a:srgbClr val="0000FF"/>
                  </a:solidFill>
                </a:rPr>
                <a:t>Include model error</a:t>
              </a:r>
            </a:p>
          </p:txBody>
        </p:sp>
      </p:grpSp>
      <p:sp>
        <p:nvSpPr>
          <p:cNvPr id="2" name="Text Placeholder 1">
            <a:extLst>
              <a:ext uri="{FF2B5EF4-FFF2-40B4-BE49-F238E27FC236}">
                <a16:creationId xmlns:a16="http://schemas.microsoft.com/office/drawing/2014/main" id="{E79BCD2D-79C5-4825-826B-74BD6929C17C}"/>
              </a:ext>
            </a:extLst>
          </p:cNvPr>
          <p:cNvSpPr>
            <a:spLocks noGrp="1"/>
          </p:cNvSpPr>
          <p:nvPr>
            <p:ph type="body" sz="quarter" idx="10"/>
          </p:nvPr>
        </p:nvSpPr>
        <p:spPr/>
        <p:txBody>
          <a:bodyPr/>
          <a:lstStyle/>
          <a:p>
            <a:r>
              <a:rPr lang="en-US" dirty="0"/>
              <a:t>Estimated noise</a:t>
            </a:r>
          </a:p>
        </p:txBody>
      </p:sp>
      <p:sp>
        <p:nvSpPr>
          <p:cNvPr id="3" name="Title 2">
            <a:extLst>
              <a:ext uri="{FF2B5EF4-FFF2-40B4-BE49-F238E27FC236}">
                <a16:creationId xmlns:a16="http://schemas.microsoft.com/office/drawing/2014/main" id="{49BC6825-E449-43B0-B327-4EBDFBC154A7}"/>
              </a:ext>
            </a:extLst>
          </p:cNvPr>
          <p:cNvSpPr>
            <a:spLocks noGrp="1"/>
          </p:cNvSpPr>
          <p:nvPr>
            <p:ph type="title"/>
          </p:nvPr>
        </p:nvSpPr>
        <p:spPr/>
        <p:txBody>
          <a:bodyPr>
            <a:normAutofit fontScale="90000"/>
          </a:bodyPr>
          <a:lstStyle/>
          <a:p>
            <a:r>
              <a:rPr lang="en-US" dirty="0"/>
              <a:t>Ex2-4) Estimated noise versus model error </a:t>
            </a:r>
            <a:r>
              <a:rPr lang="en-US" i="1" dirty="0"/>
              <a:t>cont.</a:t>
            </a:r>
          </a:p>
        </p:txBody>
      </p: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846201CE-4294-C704-70D9-0513A34F6F8E}"/>
                  </a:ext>
                </a:extLst>
              </p:cNvPr>
              <p:cNvSpPr txBox="1"/>
              <p:nvPr/>
            </p:nvSpPr>
            <p:spPr>
              <a:xfrm>
                <a:off x="531865" y="1104942"/>
                <a:ext cx="7476671" cy="11870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𝜎</m:t>
                              </m:r>
                            </m:e>
                          </m:acc>
                        </m:e>
                        <m:sub>
                          <m:r>
                            <a:rPr lang="en-US" sz="2400" i="1">
                              <a:latin typeface="Cambria Math" panose="02040503050406030204" pitchFamily="18" charset="0"/>
                            </a:rPr>
                            <m:t>𝐿</m:t>
                          </m:r>
                        </m:sub>
                      </m:sSub>
                      <m:r>
                        <a:rPr lang="en-US" sz="2400" i="0">
                          <a:latin typeface="Cambria Math" panose="02040503050406030204" pitchFamily="18" charset="0"/>
                        </a:rPr>
                        <m:t>=</m:t>
                      </m:r>
                      <m:rad>
                        <m:radPr>
                          <m:degHide m:val="on"/>
                          <m:ctrlPr>
                            <a:rPr lang="en-US" sz="2400" i="1">
                              <a:solidFill>
                                <a:srgbClr val="836967"/>
                              </a:solidFill>
                              <a:latin typeface="Cambria Math" panose="02040503050406030204" pitchFamily="18" charset="0"/>
                            </a:rPr>
                          </m:ctrlPr>
                        </m:radPr>
                        <m:deg/>
                        <m:e>
                          <m:f>
                            <m:fPr>
                              <m:ctrlPr>
                                <a:rPr lang="en-US" sz="2400" i="1">
                                  <a:solidFill>
                                    <a:srgbClr val="836967"/>
                                  </a:solidFill>
                                  <a:latin typeface="Cambria Math" panose="02040503050406030204" pitchFamily="18" charset="0"/>
                                </a:rPr>
                              </m:ctrlPr>
                            </m:fPr>
                            <m:num>
                              <m:r>
                                <a:rPr lang="en-US" sz="2400" i="1">
                                  <a:latin typeface="Cambria Math" panose="02040503050406030204" pitchFamily="18" charset="0"/>
                                </a:rPr>
                                <m:t>𝑆𝑆</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𝐿</m:t>
                                  </m:r>
                                </m:sub>
                              </m:sSub>
                            </m:num>
                            <m:den>
                              <m:r>
                                <a:rPr lang="en-US" sz="2400" i="0">
                                  <a:latin typeface="Cambria Math" panose="02040503050406030204" pitchFamily="18" charset="0"/>
                                </a:rPr>
                                <m:t>20−2</m:t>
                              </m:r>
                            </m:den>
                          </m:f>
                        </m:e>
                      </m:rad>
                      <m:r>
                        <a:rPr lang="en-US" sz="2400" i="0">
                          <a:latin typeface="Cambria Math" panose="02040503050406030204" pitchFamily="18" charset="0"/>
                        </a:rPr>
                        <m:t>=8.7153,      </m:t>
                      </m:r>
                      <m:sSub>
                        <m:sSubPr>
                          <m:ctrlPr>
                            <a:rPr lang="en-US" sz="2400" i="1">
                              <a:solidFill>
                                <a:srgbClr val="836967"/>
                              </a:solidFill>
                              <a:latin typeface="Cambria Math" panose="02040503050406030204" pitchFamily="18" charset="0"/>
                            </a:rPr>
                          </m:ctrlPr>
                        </m:sSubPr>
                        <m:e>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𝜎</m:t>
                              </m:r>
                            </m:e>
                          </m:acc>
                        </m:e>
                        <m:sub>
                          <m:r>
                            <a:rPr lang="en-US" sz="2400" i="1">
                              <a:latin typeface="Cambria Math" panose="02040503050406030204" pitchFamily="18" charset="0"/>
                            </a:rPr>
                            <m:t>𝑄</m:t>
                          </m:r>
                        </m:sub>
                      </m:sSub>
                      <m:r>
                        <a:rPr lang="en-US" sz="2400" i="0">
                          <a:latin typeface="Cambria Math" panose="02040503050406030204" pitchFamily="18" charset="0"/>
                        </a:rPr>
                        <m:t>=</m:t>
                      </m:r>
                      <m:rad>
                        <m:radPr>
                          <m:degHide m:val="on"/>
                          <m:ctrlPr>
                            <a:rPr lang="en-US" sz="2400" i="1">
                              <a:solidFill>
                                <a:srgbClr val="836967"/>
                              </a:solidFill>
                              <a:latin typeface="Cambria Math" panose="02040503050406030204" pitchFamily="18" charset="0"/>
                            </a:rPr>
                          </m:ctrlPr>
                        </m:radPr>
                        <m:deg/>
                        <m:e>
                          <m:f>
                            <m:fPr>
                              <m:ctrlPr>
                                <a:rPr lang="en-US" sz="2400" i="1">
                                  <a:solidFill>
                                    <a:srgbClr val="836967"/>
                                  </a:solidFill>
                                  <a:latin typeface="Cambria Math" panose="02040503050406030204" pitchFamily="18" charset="0"/>
                                </a:rPr>
                              </m:ctrlPr>
                            </m:fPr>
                            <m:num>
                              <m:r>
                                <a:rPr lang="en-US" sz="2400" i="1">
                                  <a:latin typeface="Cambria Math" panose="02040503050406030204" pitchFamily="18" charset="0"/>
                                </a:rPr>
                                <m:t>𝑆𝑆</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𝑄</m:t>
                                  </m:r>
                                </m:sub>
                              </m:sSub>
                            </m:num>
                            <m:den>
                              <m:r>
                                <a:rPr lang="en-US" sz="2400" i="0">
                                  <a:latin typeface="Cambria Math" panose="02040503050406030204" pitchFamily="18" charset="0"/>
                                </a:rPr>
                                <m:t>20−3</m:t>
                              </m:r>
                            </m:den>
                          </m:f>
                        </m:e>
                      </m:rad>
                      <m:r>
                        <a:rPr lang="en-US" sz="2400" i="0">
                          <a:latin typeface="Cambria Math" panose="02040503050406030204" pitchFamily="18" charset="0"/>
                        </a:rPr>
                        <m:t>=1.5336</m:t>
                      </m:r>
                    </m:oMath>
                  </m:oMathPara>
                </a14:m>
                <a:endParaRPr lang="en-US" sz="2400" dirty="0"/>
              </a:p>
            </p:txBody>
          </p:sp>
        </mc:Choice>
        <mc:Fallback xmlns="">
          <p:sp>
            <p:nvSpPr>
              <p:cNvPr id="92" name="TextBox 91">
                <a:extLst>
                  <a:ext uri="{FF2B5EF4-FFF2-40B4-BE49-F238E27FC236}">
                    <a16:creationId xmlns:a16="http://schemas.microsoft.com/office/drawing/2014/main" id="{846201CE-4294-C704-70D9-0513A34F6F8E}"/>
                  </a:ext>
                </a:extLst>
              </p:cNvPr>
              <p:cNvSpPr txBox="1">
                <a:spLocks noRot="1" noChangeAspect="1" noMove="1" noResize="1" noEditPoints="1" noAdjustHandles="1" noChangeArrowheads="1" noChangeShapeType="1" noTextEdit="1"/>
              </p:cNvSpPr>
              <p:nvPr/>
            </p:nvSpPr>
            <p:spPr>
              <a:xfrm>
                <a:off x="531865" y="1104942"/>
                <a:ext cx="7476671" cy="1187056"/>
              </a:xfrm>
              <a:prstGeom prst="rect">
                <a:avLst/>
              </a:prstGeom>
              <a:blipFill>
                <a:blip r:embed="rId3"/>
                <a:stretch>
                  <a:fillRect/>
                </a:stretch>
              </a:blipFill>
            </p:spPr>
            <p:txBody>
              <a:bodyPr/>
              <a:lstStyle/>
              <a:p>
                <a:r>
                  <a:rPr lang="en-US">
                    <a:noFill/>
                  </a:rPr>
                  <a:t> </a:t>
                </a:r>
              </a:p>
            </p:txBody>
          </p:sp>
        </mc:Fallback>
      </mc:AlternateContent>
      <p:grpSp>
        <p:nvGrpSpPr>
          <p:cNvPr id="97" name="Group 4">
            <a:extLst>
              <a:ext uri="{FF2B5EF4-FFF2-40B4-BE49-F238E27FC236}">
                <a16:creationId xmlns:a16="http://schemas.microsoft.com/office/drawing/2014/main" id="{814F7432-6FF5-58B4-9C80-80A772B6869F}"/>
              </a:ext>
            </a:extLst>
          </p:cNvPr>
          <p:cNvGrpSpPr>
            <a:grpSpLocks noChangeAspect="1"/>
          </p:cNvGrpSpPr>
          <p:nvPr/>
        </p:nvGrpSpPr>
        <p:grpSpPr bwMode="auto">
          <a:xfrm>
            <a:off x="170539" y="2891393"/>
            <a:ext cx="4468574" cy="3509407"/>
            <a:chOff x="1764" y="163"/>
            <a:chExt cx="2963" cy="2327"/>
          </a:xfrm>
        </p:grpSpPr>
        <p:sp>
          <p:nvSpPr>
            <p:cNvPr id="98" name="Rectangle 5">
              <a:extLst>
                <a:ext uri="{FF2B5EF4-FFF2-40B4-BE49-F238E27FC236}">
                  <a16:creationId xmlns:a16="http://schemas.microsoft.com/office/drawing/2014/main" id="{08519030-5833-48B6-512A-9B0EF66ACBA7}"/>
                </a:ext>
              </a:extLst>
            </p:cNvPr>
            <p:cNvSpPr>
              <a:spLocks noChangeArrowheads="1"/>
            </p:cNvSpPr>
            <p:nvPr/>
          </p:nvSpPr>
          <p:spPr bwMode="auto">
            <a:xfrm>
              <a:off x="1993" y="222"/>
              <a:ext cx="2609" cy="2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Line 6">
              <a:extLst>
                <a:ext uri="{FF2B5EF4-FFF2-40B4-BE49-F238E27FC236}">
                  <a16:creationId xmlns:a16="http://schemas.microsoft.com/office/drawing/2014/main" id="{8F9AA54F-BCBD-B336-3258-98D2F3D03C8F}"/>
                </a:ext>
              </a:extLst>
            </p:cNvPr>
            <p:cNvSpPr>
              <a:spLocks noChangeShapeType="1"/>
            </p:cNvSpPr>
            <p:nvPr/>
          </p:nvSpPr>
          <p:spPr bwMode="auto">
            <a:xfrm>
              <a:off x="1993" y="2285"/>
              <a:ext cx="260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7">
              <a:extLst>
                <a:ext uri="{FF2B5EF4-FFF2-40B4-BE49-F238E27FC236}">
                  <a16:creationId xmlns:a16="http://schemas.microsoft.com/office/drawing/2014/main" id="{B972F392-847F-14EA-1983-CCD13FCEEF3C}"/>
                </a:ext>
              </a:extLst>
            </p:cNvPr>
            <p:cNvSpPr>
              <a:spLocks noChangeShapeType="1"/>
            </p:cNvSpPr>
            <p:nvPr/>
          </p:nvSpPr>
          <p:spPr bwMode="auto">
            <a:xfrm>
              <a:off x="1993" y="222"/>
              <a:ext cx="260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8">
              <a:extLst>
                <a:ext uri="{FF2B5EF4-FFF2-40B4-BE49-F238E27FC236}">
                  <a16:creationId xmlns:a16="http://schemas.microsoft.com/office/drawing/2014/main" id="{F06919FB-0048-E716-0C3A-B1CFCE87EC57}"/>
                </a:ext>
              </a:extLst>
            </p:cNvPr>
            <p:cNvSpPr>
              <a:spLocks noChangeShapeType="1"/>
            </p:cNvSpPr>
            <p:nvPr/>
          </p:nvSpPr>
          <p:spPr bwMode="auto">
            <a:xfrm flipV="1">
              <a:off x="1993" y="2259"/>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9">
              <a:extLst>
                <a:ext uri="{FF2B5EF4-FFF2-40B4-BE49-F238E27FC236}">
                  <a16:creationId xmlns:a16="http://schemas.microsoft.com/office/drawing/2014/main" id="{2D189EBF-9C3F-905D-44F8-57080CB287D2}"/>
                </a:ext>
              </a:extLst>
            </p:cNvPr>
            <p:cNvSpPr>
              <a:spLocks noChangeShapeType="1"/>
            </p:cNvSpPr>
            <p:nvPr/>
          </p:nvSpPr>
          <p:spPr bwMode="auto">
            <a:xfrm flipV="1">
              <a:off x="2515" y="2259"/>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10">
              <a:extLst>
                <a:ext uri="{FF2B5EF4-FFF2-40B4-BE49-F238E27FC236}">
                  <a16:creationId xmlns:a16="http://schemas.microsoft.com/office/drawing/2014/main" id="{4D5AA79F-C275-FDA8-6205-64C9F1D8E838}"/>
                </a:ext>
              </a:extLst>
            </p:cNvPr>
            <p:cNvSpPr>
              <a:spLocks noChangeShapeType="1"/>
            </p:cNvSpPr>
            <p:nvPr/>
          </p:nvSpPr>
          <p:spPr bwMode="auto">
            <a:xfrm flipV="1">
              <a:off x="3036" y="2259"/>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11">
              <a:extLst>
                <a:ext uri="{FF2B5EF4-FFF2-40B4-BE49-F238E27FC236}">
                  <a16:creationId xmlns:a16="http://schemas.microsoft.com/office/drawing/2014/main" id="{24334C69-6936-23EE-2A17-D67842AEE215}"/>
                </a:ext>
              </a:extLst>
            </p:cNvPr>
            <p:cNvSpPr>
              <a:spLocks noChangeShapeType="1"/>
            </p:cNvSpPr>
            <p:nvPr/>
          </p:nvSpPr>
          <p:spPr bwMode="auto">
            <a:xfrm flipV="1">
              <a:off x="3558" y="2259"/>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12">
              <a:extLst>
                <a:ext uri="{FF2B5EF4-FFF2-40B4-BE49-F238E27FC236}">
                  <a16:creationId xmlns:a16="http://schemas.microsoft.com/office/drawing/2014/main" id="{A1293529-8B14-1785-896D-6B05E5ADAD17}"/>
                </a:ext>
              </a:extLst>
            </p:cNvPr>
            <p:cNvSpPr>
              <a:spLocks noChangeShapeType="1"/>
            </p:cNvSpPr>
            <p:nvPr/>
          </p:nvSpPr>
          <p:spPr bwMode="auto">
            <a:xfrm flipV="1">
              <a:off x="4080" y="2259"/>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13">
              <a:extLst>
                <a:ext uri="{FF2B5EF4-FFF2-40B4-BE49-F238E27FC236}">
                  <a16:creationId xmlns:a16="http://schemas.microsoft.com/office/drawing/2014/main" id="{8E202312-E80A-A56B-71F0-DB2B99C30E2B}"/>
                </a:ext>
              </a:extLst>
            </p:cNvPr>
            <p:cNvSpPr>
              <a:spLocks noChangeShapeType="1"/>
            </p:cNvSpPr>
            <p:nvPr/>
          </p:nvSpPr>
          <p:spPr bwMode="auto">
            <a:xfrm flipV="1">
              <a:off x="4602" y="2259"/>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14">
              <a:extLst>
                <a:ext uri="{FF2B5EF4-FFF2-40B4-BE49-F238E27FC236}">
                  <a16:creationId xmlns:a16="http://schemas.microsoft.com/office/drawing/2014/main" id="{0016F372-B148-66F1-AC39-4759C0C36562}"/>
                </a:ext>
              </a:extLst>
            </p:cNvPr>
            <p:cNvSpPr>
              <a:spLocks noChangeShapeType="1"/>
            </p:cNvSpPr>
            <p:nvPr/>
          </p:nvSpPr>
          <p:spPr bwMode="auto">
            <a:xfrm>
              <a:off x="1993" y="222"/>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15">
              <a:extLst>
                <a:ext uri="{FF2B5EF4-FFF2-40B4-BE49-F238E27FC236}">
                  <a16:creationId xmlns:a16="http://schemas.microsoft.com/office/drawing/2014/main" id="{98742B4A-B40D-ADF4-D9ED-E409E1418688}"/>
                </a:ext>
              </a:extLst>
            </p:cNvPr>
            <p:cNvSpPr>
              <a:spLocks noChangeShapeType="1"/>
            </p:cNvSpPr>
            <p:nvPr/>
          </p:nvSpPr>
          <p:spPr bwMode="auto">
            <a:xfrm>
              <a:off x="2515" y="222"/>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6">
              <a:extLst>
                <a:ext uri="{FF2B5EF4-FFF2-40B4-BE49-F238E27FC236}">
                  <a16:creationId xmlns:a16="http://schemas.microsoft.com/office/drawing/2014/main" id="{1C2AB0A6-7C76-94F4-B6D5-6E6FD26337AF}"/>
                </a:ext>
              </a:extLst>
            </p:cNvPr>
            <p:cNvSpPr>
              <a:spLocks noChangeShapeType="1"/>
            </p:cNvSpPr>
            <p:nvPr/>
          </p:nvSpPr>
          <p:spPr bwMode="auto">
            <a:xfrm>
              <a:off x="3036" y="222"/>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17">
              <a:extLst>
                <a:ext uri="{FF2B5EF4-FFF2-40B4-BE49-F238E27FC236}">
                  <a16:creationId xmlns:a16="http://schemas.microsoft.com/office/drawing/2014/main" id="{971B5A17-4FFE-8647-21BF-901A235E6D04}"/>
                </a:ext>
              </a:extLst>
            </p:cNvPr>
            <p:cNvSpPr>
              <a:spLocks noChangeShapeType="1"/>
            </p:cNvSpPr>
            <p:nvPr/>
          </p:nvSpPr>
          <p:spPr bwMode="auto">
            <a:xfrm>
              <a:off x="3558" y="222"/>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18">
              <a:extLst>
                <a:ext uri="{FF2B5EF4-FFF2-40B4-BE49-F238E27FC236}">
                  <a16:creationId xmlns:a16="http://schemas.microsoft.com/office/drawing/2014/main" id="{84D44398-33E2-C41E-25C6-76FFD9F2A52D}"/>
                </a:ext>
              </a:extLst>
            </p:cNvPr>
            <p:cNvSpPr>
              <a:spLocks noChangeShapeType="1"/>
            </p:cNvSpPr>
            <p:nvPr/>
          </p:nvSpPr>
          <p:spPr bwMode="auto">
            <a:xfrm>
              <a:off x="4080" y="222"/>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19">
              <a:extLst>
                <a:ext uri="{FF2B5EF4-FFF2-40B4-BE49-F238E27FC236}">
                  <a16:creationId xmlns:a16="http://schemas.microsoft.com/office/drawing/2014/main" id="{22338E2F-F59D-043D-854E-72506D7012F1}"/>
                </a:ext>
              </a:extLst>
            </p:cNvPr>
            <p:cNvSpPr>
              <a:spLocks noChangeShapeType="1"/>
            </p:cNvSpPr>
            <p:nvPr/>
          </p:nvSpPr>
          <p:spPr bwMode="auto">
            <a:xfrm>
              <a:off x="4602" y="222"/>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Rectangle 20">
              <a:extLst>
                <a:ext uri="{FF2B5EF4-FFF2-40B4-BE49-F238E27FC236}">
                  <a16:creationId xmlns:a16="http://schemas.microsoft.com/office/drawing/2014/main" id="{DBB0C47F-5A18-1EBB-33D1-7C5BA2F66D46}"/>
                </a:ext>
              </a:extLst>
            </p:cNvPr>
            <p:cNvSpPr>
              <a:spLocks noChangeArrowheads="1"/>
            </p:cNvSpPr>
            <p:nvPr/>
          </p:nvSpPr>
          <p:spPr bwMode="auto">
            <a:xfrm>
              <a:off x="1963" y="2334"/>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Rectangle 21">
              <a:extLst>
                <a:ext uri="{FF2B5EF4-FFF2-40B4-BE49-F238E27FC236}">
                  <a16:creationId xmlns:a16="http://schemas.microsoft.com/office/drawing/2014/main" id="{A346BC75-D4C5-6410-8811-13B112E782C8}"/>
                </a:ext>
              </a:extLst>
            </p:cNvPr>
            <p:cNvSpPr>
              <a:spLocks noChangeArrowheads="1"/>
            </p:cNvSpPr>
            <p:nvPr/>
          </p:nvSpPr>
          <p:spPr bwMode="auto">
            <a:xfrm>
              <a:off x="2486" y="2334"/>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22">
              <a:extLst>
                <a:ext uri="{FF2B5EF4-FFF2-40B4-BE49-F238E27FC236}">
                  <a16:creationId xmlns:a16="http://schemas.microsoft.com/office/drawing/2014/main" id="{DAD30A54-EA8F-5F54-68EA-30251D88660C}"/>
                </a:ext>
              </a:extLst>
            </p:cNvPr>
            <p:cNvSpPr>
              <a:spLocks noChangeArrowheads="1"/>
            </p:cNvSpPr>
            <p:nvPr/>
          </p:nvSpPr>
          <p:spPr bwMode="auto">
            <a:xfrm>
              <a:off x="3009" y="2334"/>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Rectangle 23">
              <a:extLst>
                <a:ext uri="{FF2B5EF4-FFF2-40B4-BE49-F238E27FC236}">
                  <a16:creationId xmlns:a16="http://schemas.microsoft.com/office/drawing/2014/main" id="{61AD90FC-1B12-D1DF-E271-CD2FAAFC7B94}"/>
                </a:ext>
              </a:extLst>
            </p:cNvPr>
            <p:cNvSpPr>
              <a:spLocks noChangeArrowheads="1"/>
            </p:cNvSpPr>
            <p:nvPr/>
          </p:nvSpPr>
          <p:spPr bwMode="auto">
            <a:xfrm>
              <a:off x="3526" y="2334"/>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Rectangle 24">
              <a:extLst>
                <a:ext uri="{FF2B5EF4-FFF2-40B4-BE49-F238E27FC236}">
                  <a16:creationId xmlns:a16="http://schemas.microsoft.com/office/drawing/2014/main" id="{B36E5337-463C-32BE-BC1E-E2862A772140}"/>
                </a:ext>
              </a:extLst>
            </p:cNvPr>
            <p:cNvSpPr>
              <a:spLocks noChangeArrowheads="1"/>
            </p:cNvSpPr>
            <p:nvPr/>
          </p:nvSpPr>
          <p:spPr bwMode="auto">
            <a:xfrm>
              <a:off x="4049" y="2334"/>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25">
              <a:extLst>
                <a:ext uri="{FF2B5EF4-FFF2-40B4-BE49-F238E27FC236}">
                  <a16:creationId xmlns:a16="http://schemas.microsoft.com/office/drawing/2014/main" id="{011DE84D-CAE3-AEC1-73E0-C813BACABB39}"/>
                </a:ext>
              </a:extLst>
            </p:cNvPr>
            <p:cNvSpPr>
              <a:spLocks noChangeArrowheads="1"/>
            </p:cNvSpPr>
            <p:nvPr/>
          </p:nvSpPr>
          <p:spPr bwMode="auto">
            <a:xfrm>
              <a:off x="4541" y="2334"/>
              <a:ext cx="18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Line 26">
              <a:extLst>
                <a:ext uri="{FF2B5EF4-FFF2-40B4-BE49-F238E27FC236}">
                  <a16:creationId xmlns:a16="http://schemas.microsoft.com/office/drawing/2014/main" id="{9FF48692-1D01-A9B3-61D2-DAD93BCD99B9}"/>
                </a:ext>
              </a:extLst>
            </p:cNvPr>
            <p:cNvSpPr>
              <a:spLocks noChangeShapeType="1"/>
            </p:cNvSpPr>
            <p:nvPr/>
          </p:nvSpPr>
          <p:spPr bwMode="auto">
            <a:xfrm flipV="1">
              <a:off x="1993" y="222"/>
              <a:ext cx="0" cy="2063"/>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27">
              <a:extLst>
                <a:ext uri="{FF2B5EF4-FFF2-40B4-BE49-F238E27FC236}">
                  <a16:creationId xmlns:a16="http://schemas.microsoft.com/office/drawing/2014/main" id="{CA5D5F5F-F645-F3F8-1939-B4FCD43C1B1A}"/>
                </a:ext>
              </a:extLst>
            </p:cNvPr>
            <p:cNvSpPr>
              <a:spLocks noChangeShapeType="1"/>
            </p:cNvSpPr>
            <p:nvPr/>
          </p:nvSpPr>
          <p:spPr bwMode="auto">
            <a:xfrm flipV="1">
              <a:off x="4602" y="222"/>
              <a:ext cx="0" cy="2063"/>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28">
              <a:extLst>
                <a:ext uri="{FF2B5EF4-FFF2-40B4-BE49-F238E27FC236}">
                  <a16:creationId xmlns:a16="http://schemas.microsoft.com/office/drawing/2014/main" id="{EA8C5DD5-DDBD-09FF-609C-F29B066774A3}"/>
                </a:ext>
              </a:extLst>
            </p:cNvPr>
            <p:cNvSpPr>
              <a:spLocks noChangeShapeType="1"/>
            </p:cNvSpPr>
            <p:nvPr/>
          </p:nvSpPr>
          <p:spPr bwMode="auto">
            <a:xfrm>
              <a:off x="1993" y="2285"/>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29">
              <a:extLst>
                <a:ext uri="{FF2B5EF4-FFF2-40B4-BE49-F238E27FC236}">
                  <a16:creationId xmlns:a16="http://schemas.microsoft.com/office/drawing/2014/main" id="{E500C578-06D5-AD6C-0A3B-B78C84916719}"/>
                </a:ext>
              </a:extLst>
            </p:cNvPr>
            <p:cNvSpPr>
              <a:spLocks noChangeShapeType="1"/>
            </p:cNvSpPr>
            <p:nvPr/>
          </p:nvSpPr>
          <p:spPr bwMode="auto">
            <a:xfrm>
              <a:off x="1993" y="1991"/>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30">
              <a:extLst>
                <a:ext uri="{FF2B5EF4-FFF2-40B4-BE49-F238E27FC236}">
                  <a16:creationId xmlns:a16="http://schemas.microsoft.com/office/drawing/2014/main" id="{E3DF774C-216F-18D3-DE35-23B06542A5C7}"/>
                </a:ext>
              </a:extLst>
            </p:cNvPr>
            <p:cNvSpPr>
              <a:spLocks noChangeShapeType="1"/>
            </p:cNvSpPr>
            <p:nvPr/>
          </p:nvSpPr>
          <p:spPr bwMode="auto">
            <a:xfrm>
              <a:off x="1993" y="1696"/>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31">
              <a:extLst>
                <a:ext uri="{FF2B5EF4-FFF2-40B4-BE49-F238E27FC236}">
                  <a16:creationId xmlns:a16="http://schemas.microsoft.com/office/drawing/2014/main" id="{C8964ACD-777B-5377-0CD4-829AF67EF533}"/>
                </a:ext>
              </a:extLst>
            </p:cNvPr>
            <p:cNvSpPr>
              <a:spLocks noChangeShapeType="1"/>
            </p:cNvSpPr>
            <p:nvPr/>
          </p:nvSpPr>
          <p:spPr bwMode="auto">
            <a:xfrm>
              <a:off x="1993" y="1401"/>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32">
              <a:extLst>
                <a:ext uri="{FF2B5EF4-FFF2-40B4-BE49-F238E27FC236}">
                  <a16:creationId xmlns:a16="http://schemas.microsoft.com/office/drawing/2014/main" id="{2298EEC4-4C03-502E-2C5A-237C70410C9A}"/>
                </a:ext>
              </a:extLst>
            </p:cNvPr>
            <p:cNvSpPr>
              <a:spLocks noChangeShapeType="1"/>
            </p:cNvSpPr>
            <p:nvPr/>
          </p:nvSpPr>
          <p:spPr bwMode="auto">
            <a:xfrm>
              <a:off x="1993" y="1107"/>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33">
              <a:extLst>
                <a:ext uri="{FF2B5EF4-FFF2-40B4-BE49-F238E27FC236}">
                  <a16:creationId xmlns:a16="http://schemas.microsoft.com/office/drawing/2014/main" id="{BB922D41-CB1C-2A71-EBD5-DF7BEDAD6329}"/>
                </a:ext>
              </a:extLst>
            </p:cNvPr>
            <p:cNvSpPr>
              <a:spLocks noChangeShapeType="1"/>
            </p:cNvSpPr>
            <p:nvPr/>
          </p:nvSpPr>
          <p:spPr bwMode="auto">
            <a:xfrm>
              <a:off x="1993" y="812"/>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34">
              <a:extLst>
                <a:ext uri="{FF2B5EF4-FFF2-40B4-BE49-F238E27FC236}">
                  <a16:creationId xmlns:a16="http://schemas.microsoft.com/office/drawing/2014/main" id="{6350FA1C-ABDA-8807-8484-D845AC9E0E1D}"/>
                </a:ext>
              </a:extLst>
            </p:cNvPr>
            <p:cNvSpPr>
              <a:spLocks noChangeShapeType="1"/>
            </p:cNvSpPr>
            <p:nvPr/>
          </p:nvSpPr>
          <p:spPr bwMode="auto">
            <a:xfrm>
              <a:off x="1993" y="517"/>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35">
              <a:extLst>
                <a:ext uri="{FF2B5EF4-FFF2-40B4-BE49-F238E27FC236}">
                  <a16:creationId xmlns:a16="http://schemas.microsoft.com/office/drawing/2014/main" id="{9340608D-3134-A476-BD0B-345C2B7C234E}"/>
                </a:ext>
              </a:extLst>
            </p:cNvPr>
            <p:cNvSpPr>
              <a:spLocks noChangeShapeType="1"/>
            </p:cNvSpPr>
            <p:nvPr/>
          </p:nvSpPr>
          <p:spPr bwMode="auto">
            <a:xfrm>
              <a:off x="1993" y="222"/>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36">
              <a:extLst>
                <a:ext uri="{FF2B5EF4-FFF2-40B4-BE49-F238E27FC236}">
                  <a16:creationId xmlns:a16="http://schemas.microsoft.com/office/drawing/2014/main" id="{13310C86-8A70-2F95-D8F3-D5F4D6E8AD79}"/>
                </a:ext>
              </a:extLst>
            </p:cNvPr>
            <p:cNvSpPr>
              <a:spLocks noChangeShapeType="1"/>
            </p:cNvSpPr>
            <p:nvPr/>
          </p:nvSpPr>
          <p:spPr bwMode="auto">
            <a:xfrm flipH="1">
              <a:off x="4576" y="2285"/>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37">
              <a:extLst>
                <a:ext uri="{FF2B5EF4-FFF2-40B4-BE49-F238E27FC236}">
                  <a16:creationId xmlns:a16="http://schemas.microsoft.com/office/drawing/2014/main" id="{99C4EFD4-098D-C501-7873-A59DDBB96773}"/>
                </a:ext>
              </a:extLst>
            </p:cNvPr>
            <p:cNvSpPr>
              <a:spLocks noChangeShapeType="1"/>
            </p:cNvSpPr>
            <p:nvPr/>
          </p:nvSpPr>
          <p:spPr bwMode="auto">
            <a:xfrm flipH="1">
              <a:off x="4576" y="1991"/>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38">
              <a:extLst>
                <a:ext uri="{FF2B5EF4-FFF2-40B4-BE49-F238E27FC236}">
                  <a16:creationId xmlns:a16="http://schemas.microsoft.com/office/drawing/2014/main" id="{3D46F9AD-ACE5-B431-9DA8-9A50145C5614}"/>
                </a:ext>
              </a:extLst>
            </p:cNvPr>
            <p:cNvSpPr>
              <a:spLocks noChangeShapeType="1"/>
            </p:cNvSpPr>
            <p:nvPr/>
          </p:nvSpPr>
          <p:spPr bwMode="auto">
            <a:xfrm flipH="1">
              <a:off x="4576" y="1696"/>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39">
              <a:extLst>
                <a:ext uri="{FF2B5EF4-FFF2-40B4-BE49-F238E27FC236}">
                  <a16:creationId xmlns:a16="http://schemas.microsoft.com/office/drawing/2014/main" id="{190408FF-D967-A07A-4E6D-9273A51EEDC2}"/>
                </a:ext>
              </a:extLst>
            </p:cNvPr>
            <p:cNvSpPr>
              <a:spLocks noChangeShapeType="1"/>
            </p:cNvSpPr>
            <p:nvPr/>
          </p:nvSpPr>
          <p:spPr bwMode="auto">
            <a:xfrm flipH="1">
              <a:off x="4576" y="1401"/>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40">
              <a:extLst>
                <a:ext uri="{FF2B5EF4-FFF2-40B4-BE49-F238E27FC236}">
                  <a16:creationId xmlns:a16="http://schemas.microsoft.com/office/drawing/2014/main" id="{25C1EDD2-8AC1-8299-47E9-11B5F5798F55}"/>
                </a:ext>
              </a:extLst>
            </p:cNvPr>
            <p:cNvSpPr>
              <a:spLocks noChangeShapeType="1"/>
            </p:cNvSpPr>
            <p:nvPr/>
          </p:nvSpPr>
          <p:spPr bwMode="auto">
            <a:xfrm flipH="1">
              <a:off x="4576" y="1107"/>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41">
              <a:extLst>
                <a:ext uri="{FF2B5EF4-FFF2-40B4-BE49-F238E27FC236}">
                  <a16:creationId xmlns:a16="http://schemas.microsoft.com/office/drawing/2014/main" id="{5444EA93-23AE-F692-D524-FF93D9E48510}"/>
                </a:ext>
              </a:extLst>
            </p:cNvPr>
            <p:cNvSpPr>
              <a:spLocks noChangeShapeType="1"/>
            </p:cNvSpPr>
            <p:nvPr/>
          </p:nvSpPr>
          <p:spPr bwMode="auto">
            <a:xfrm flipH="1">
              <a:off x="4576" y="812"/>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42">
              <a:extLst>
                <a:ext uri="{FF2B5EF4-FFF2-40B4-BE49-F238E27FC236}">
                  <a16:creationId xmlns:a16="http://schemas.microsoft.com/office/drawing/2014/main" id="{511959A0-2AF6-84E1-F1C9-54B1EE217E12}"/>
                </a:ext>
              </a:extLst>
            </p:cNvPr>
            <p:cNvSpPr>
              <a:spLocks noChangeShapeType="1"/>
            </p:cNvSpPr>
            <p:nvPr/>
          </p:nvSpPr>
          <p:spPr bwMode="auto">
            <a:xfrm flipH="1">
              <a:off x="4576" y="517"/>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43">
              <a:extLst>
                <a:ext uri="{FF2B5EF4-FFF2-40B4-BE49-F238E27FC236}">
                  <a16:creationId xmlns:a16="http://schemas.microsoft.com/office/drawing/2014/main" id="{90565797-784A-301F-47ED-65D510E24C72}"/>
                </a:ext>
              </a:extLst>
            </p:cNvPr>
            <p:cNvSpPr>
              <a:spLocks noChangeShapeType="1"/>
            </p:cNvSpPr>
            <p:nvPr/>
          </p:nvSpPr>
          <p:spPr bwMode="auto">
            <a:xfrm flipH="1">
              <a:off x="4576" y="222"/>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Rectangle 44">
              <a:extLst>
                <a:ext uri="{FF2B5EF4-FFF2-40B4-BE49-F238E27FC236}">
                  <a16:creationId xmlns:a16="http://schemas.microsoft.com/office/drawing/2014/main" id="{D0417ABF-BEF0-6BAA-A0AC-506A1749AFAD}"/>
                </a:ext>
              </a:extLst>
            </p:cNvPr>
            <p:cNvSpPr>
              <a:spLocks noChangeArrowheads="1"/>
            </p:cNvSpPr>
            <p:nvPr/>
          </p:nvSpPr>
          <p:spPr bwMode="auto">
            <a:xfrm>
              <a:off x="1794" y="2225"/>
              <a:ext cx="22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Rectangle 45">
              <a:extLst>
                <a:ext uri="{FF2B5EF4-FFF2-40B4-BE49-F238E27FC236}">
                  <a16:creationId xmlns:a16="http://schemas.microsoft.com/office/drawing/2014/main" id="{FB60D5D6-7AF3-3617-7DE8-7DC692442585}"/>
                </a:ext>
              </a:extLst>
            </p:cNvPr>
            <p:cNvSpPr>
              <a:spLocks noChangeArrowheads="1"/>
            </p:cNvSpPr>
            <p:nvPr/>
          </p:nvSpPr>
          <p:spPr bwMode="auto">
            <a:xfrm>
              <a:off x="1891" y="1931"/>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Rectangle 46">
              <a:extLst>
                <a:ext uri="{FF2B5EF4-FFF2-40B4-BE49-F238E27FC236}">
                  <a16:creationId xmlns:a16="http://schemas.microsoft.com/office/drawing/2014/main" id="{0D9A2673-E11E-1CC2-FF75-B1D8A986A521}"/>
                </a:ext>
              </a:extLst>
            </p:cNvPr>
            <p:cNvSpPr>
              <a:spLocks noChangeArrowheads="1"/>
            </p:cNvSpPr>
            <p:nvPr/>
          </p:nvSpPr>
          <p:spPr bwMode="auto">
            <a:xfrm>
              <a:off x="1831" y="1636"/>
              <a:ext cx="18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Rectangle 47">
              <a:extLst>
                <a:ext uri="{FF2B5EF4-FFF2-40B4-BE49-F238E27FC236}">
                  <a16:creationId xmlns:a16="http://schemas.microsoft.com/office/drawing/2014/main" id="{257E6BA6-62E6-840F-E180-D1CC092AA5F4}"/>
                </a:ext>
              </a:extLst>
            </p:cNvPr>
            <p:cNvSpPr>
              <a:spLocks noChangeArrowheads="1"/>
            </p:cNvSpPr>
            <p:nvPr/>
          </p:nvSpPr>
          <p:spPr bwMode="auto">
            <a:xfrm>
              <a:off x="1831" y="1341"/>
              <a:ext cx="18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Rectangle 48">
              <a:extLst>
                <a:ext uri="{FF2B5EF4-FFF2-40B4-BE49-F238E27FC236}">
                  <a16:creationId xmlns:a16="http://schemas.microsoft.com/office/drawing/2014/main" id="{D005DAA3-F2ED-2E9C-8173-BB51F605D07F}"/>
                </a:ext>
              </a:extLst>
            </p:cNvPr>
            <p:cNvSpPr>
              <a:spLocks noChangeArrowheads="1"/>
            </p:cNvSpPr>
            <p:nvPr/>
          </p:nvSpPr>
          <p:spPr bwMode="auto">
            <a:xfrm>
              <a:off x="1831" y="1047"/>
              <a:ext cx="18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Rectangle 49">
              <a:extLst>
                <a:ext uri="{FF2B5EF4-FFF2-40B4-BE49-F238E27FC236}">
                  <a16:creationId xmlns:a16="http://schemas.microsoft.com/office/drawing/2014/main" id="{61154146-52ED-B8C2-6765-162DDB74839E}"/>
                </a:ext>
              </a:extLst>
            </p:cNvPr>
            <p:cNvSpPr>
              <a:spLocks noChangeArrowheads="1"/>
            </p:cNvSpPr>
            <p:nvPr/>
          </p:nvSpPr>
          <p:spPr bwMode="auto">
            <a:xfrm>
              <a:off x="1831" y="752"/>
              <a:ext cx="18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Rectangle 50">
              <a:extLst>
                <a:ext uri="{FF2B5EF4-FFF2-40B4-BE49-F238E27FC236}">
                  <a16:creationId xmlns:a16="http://schemas.microsoft.com/office/drawing/2014/main" id="{36633084-CE1D-787B-24BD-9005C24C379C}"/>
                </a:ext>
              </a:extLst>
            </p:cNvPr>
            <p:cNvSpPr>
              <a:spLocks noChangeArrowheads="1"/>
            </p:cNvSpPr>
            <p:nvPr/>
          </p:nvSpPr>
          <p:spPr bwMode="auto">
            <a:xfrm>
              <a:off x="1764" y="457"/>
              <a:ext cx="25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Rectangle 51">
              <a:extLst>
                <a:ext uri="{FF2B5EF4-FFF2-40B4-BE49-F238E27FC236}">
                  <a16:creationId xmlns:a16="http://schemas.microsoft.com/office/drawing/2014/main" id="{F4FBE4FA-D52D-EBD3-A91D-08E5331EF220}"/>
                </a:ext>
              </a:extLst>
            </p:cNvPr>
            <p:cNvSpPr>
              <a:spLocks noChangeArrowheads="1"/>
            </p:cNvSpPr>
            <p:nvPr/>
          </p:nvSpPr>
          <p:spPr bwMode="auto">
            <a:xfrm>
              <a:off x="1764" y="163"/>
              <a:ext cx="25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Freeform 52">
              <a:extLst>
                <a:ext uri="{FF2B5EF4-FFF2-40B4-BE49-F238E27FC236}">
                  <a16:creationId xmlns:a16="http://schemas.microsoft.com/office/drawing/2014/main" id="{5CA2C708-EF66-E3FC-9A80-3608358AF170}"/>
                </a:ext>
              </a:extLst>
            </p:cNvPr>
            <p:cNvSpPr>
              <a:spLocks noEditPoints="1"/>
            </p:cNvSpPr>
            <p:nvPr/>
          </p:nvSpPr>
          <p:spPr bwMode="auto">
            <a:xfrm>
              <a:off x="1957" y="1947"/>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53">
              <a:extLst>
                <a:ext uri="{FF2B5EF4-FFF2-40B4-BE49-F238E27FC236}">
                  <a16:creationId xmlns:a16="http://schemas.microsoft.com/office/drawing/2014/main" id="{28CF0071-0D86-EFCD-8793-B442A5FB1DC9}"/>
                </a:ext>
              </a:extLst>
            </p:cNvPr>
            <p:cNvSpPr>
              <a:spLocks noEditPoints="1"/>
            </p:cNvSpPr>
            <p:nvPr/>
          </p:nvSpPr>
          <p:spPr bwMode="auto">
            <a:xfrm>
              <a:off x="2094" y="1924"/>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54">
              <a:extLst>
                <a:ext uri="{FF2B5EF4-FFF2-40B4-BE49-F238E27FC236}">
                  <a16:creationId xmlns:a16="http://schemas.microsoft.com/office/drawing/2014/main" id="{301E3258-42B6-7B51-F3D3-BA0F28A668C3}"/>
                </a:ext>
              </a:extLst>
            </p:cNvPr>
            <p:cNvSpPr>
              <a:spLocks noEditPoints="1"/>
            </p:cNvSpPr>
            <p:nvPr/>
          </p:nvSpPr>
          <p:spPr bwMode="auto">
            <a:xfrm>
              <a:off x="2231" y="1972"/>
              <a:ext cx="73" cy="72"/>
            </a:xfrm>
            <a:custGeom>
              <a:avLst/>
              <a:gdLst>
                <a:gd name="T0" fmla="*/ 36 w 73"/>
                <a:gd name="T1" fmla="*/ 0 h 72"/>
                <a:gd name="T2" fmla="*/ 36 w 73"/>
                <a:gd name="T3" fmla="*/ 72 h 72"/>
                <a:gd name="T4" fmla="*/ 0 w 73"/>
                <a:gd name="T5" fmla="*/ 36 h 72"/>
                <a:gd name="T6" fmla="*/ 73 w 73"/>
                <a:gd name="T7" fmla="*/ 36 h 72"/>
              </a:gdLst>
              <a:ahLst/>
              <a:cxnLst>
                <a:cxn ang="0">
                  <a:pos x="T0" y="T1"/>
                </a:cxn>
                <a:cxn ang="0">
                  <a:pos x="T2" y="T3"/>
                </a:cxn>
                <a:cxn ang="0">
                  <a:pos x="T4" y="T5"/>
                </a:cxn>
                <a:cxn ang="0">
                  <a:pos x="T6" y="T7"/>
                </a:cxn>
              </a:cxnLst>
              <a:rect l="0" t="0" r="r" b="b"/>
              <a:pathLst>
                <a:path w="73" h="72">
                  <a:moveTo>
                    <a:pt x="36" y="0"/>
                  </a:moveTo>
                  <a:lnTo>
                    <a:pt x="36" y="72"/>
                  </a:lnTo>
                  <a:moveTo>
                    <a:pt x="0" y="36"/>
                  </a:moveTo>
                  <a:lnTo>
                    <a:pt x="73"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55">
              <a:extLst>
                <a:ext uri="{FF2B5EF4-FFF2-40B4-BE49-F238E27FC236}">
                  <a16:creationId xmlns:a16="http://schemas.microsoft.com/office/drawing/2014/main" id="{C241AECB-4812-477B-F3B2-19B5395BF35E}"/>
                </a:ext>
              </a:extLst>
            </p:cNvPr>
            <p:cNvSpPr>
              <a:spLocks noEditPoints="1"/>
            </p:cNvSpPr>
            <p:nvPr/>
          </p:nvSpPr>
          <p:spPr bwMode="auto">
            <a:xfrm>
              <a:off x="2369" y="1905"/>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56">
              <a:extLst>
                <a:ext uri="{FF2B5EF4-FFF2-40B4-BE49-F238E27FC236}">
                  <a16:creationId xmlns:a16="http://schemas.microsoft.com/office/drawing/2014/main" id="{F46C8DCF-28A1-6A3A-3B3D-5EE7E0AB018E}"/>
                </a:ext>
              </a:extLst>
            </p:cNvPr>
            <p:cNvSpPr>
              <a:spLocks noEditPoints="1"/>
            </p:cNvSpPr>
            <p:nvPr/>
          </p:nvSpPr>
          <p:spPr bwMode="auto">
            <a:xfrm>
              <a:off x="2506" y="1885"/>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57">
              <a:extLst>
                <a:ext uri="{FF2B5EF4-FFF2-40B4-BE49-F238E27FC236}">
                  <a16:creationId xmlns:a16="http://schemas.microsoft.com/office/drawing/2014/main" id="{7742760A-7B39-5B6C-B11A-F5B2698380A9}"/>
                </a:ext>
              </a:extLst>
            </p:cNvPr>
            <p:cNvSpPr>
              <a:spLocks noEditPoints="1"/>
            </p:cNvSpPr>
            <p:nvPr/>
          </p:nvSpPr>
          <p:spPr bwMode="auto">
            <a:xfrm>
              <a:off x="2644" y="1872"/>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58">
              <a:extLst>
                <a:ext uri="{FF2B5EF4-FFF2-40B4-BE49-F238E27FC236}">
                  <a16:creationId xmlns:a16="http://schemas.microsoft.com/office/drawing/2014/main" id="{CA640BA9-93F5-87BA-5F19-92A4F735C925}"/>
                </a:ext>
              </a:extLst>
            </p:cNvPr>
            <p:cNvSpPr>
              <a:spLocks noEditPoints="1"/>
            </p:cNvSpPr>
            <p:nvPr/>
          </p:nvSpPr>
          <p:spPr bwMode="auto">
            <a:xfrm>
              <a:off x="2781" y="1814"/>
              <a:ext cx="72" cy="73"/>
            </a:xfrm>
            <a:custGeom>
              <a:avLst/>
              <a:gdLst>
                <a:gd name="T0" fmla="*/ 36 w 72"/>
                <a:gd name="T1" fmla="*/ 0 h 73"/>
                <a:gd name="T2" fmla="*/ 36 w 72"/>
                <a:gd name="T3" fmla="*/ 73 h 73"/>
                <a:gd name="T4" fmla="*/ 0 w 72"/>
                <a:gd name="T5" fmla="*/ 36 h 73"/>
                <a:gd name="T6" fmla="*/ 72 w 72"/>
                <a:gd name="T7" fmla="*/ 36 h 73"/>
              </a:gdLst>
              <a:ahLst/>
              <a:cxnLst>
                <a:cxn ang="0">
                  <a:pos x="T0" y="T1"/>
                </a:cxn>
                <a:cxn ang="0">
                  <a:pos x="T2" y="T3"/>
                </a:cxn>
                <a:cxn ang="0">
                  <a:pos x="T4" y="T5"/>
                </a:cxn>
                <a:cxn ang="0">
                  <a:pos x="T6" y="T7"/>
                </a:cxn>
              </a:cxnLst>
              <a:rect l="0" t="0" r="r" b="b"/>
              <a:pathLst>
                <a:path w="72" h="73">
                  <a:moveTo>
                    <a:pt x="36" y="0"/>
                  </a:moveTo>
                  <a:lnTo>
                    <a:pt x="36" y="73"/>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59">
              <a:extLst>
                <a:ext uri="{FF2B5EF4-FFF2-40B4-BE49-F238E27FC236}">
                  <a16:creationId xmlns:a16="http://schemas.microsoft.com/office/drawing/2014/main" id="{B6AF7FB8-0E17-6A35-BAF7-AE764C0A3270}"/>
                </a:ext>
              </a:extLst>
            </p:cNvPr>
            <p:cNvSpPr>
              <a:spLocks noEditPoints="1"/>
            </p:cNvSpPr>
            <p:nvPr/>
          </p:nvSpPr>
          <p:spPr bwMode="auto">
            <a:xfrm>
              <a:off x="2918" y="1750"/>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60">
              <a:extLst>
                <a:ext uri="{FF2B5EF4-FFF2-40B4-BE49-F238E27FC236}">
                  <a16:creationId xmlns:a16="http://schemas.microsoft.com/office/drawing/2014/main" id="{75DFF396-E876-A9C8-8B87-794AA1D466AC}"/>
                </a:ext>
              </a:extLst>
            </p:cNvPr>
            <p:cNvSpPr>
              <a:spLocks noEditPoints="1"/>
            </p:cNvSpPr>
            <p:nvPr/>
          </p:nvSpPr>
          <p:spPr bwMode="auto">
            <a:xfrm>
              <a:off x="3055" y="1641"/>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61">
              <a:extLst>
                <a:ext uri="{FF2B5EF4-FFF2-40B4-BE49-F238E27FC236}">
                  <a16:creationId xmlns:a16="http://schemas.microsoft.com/office/drawing/2014/main" id="{8E64C0F1-7D10-FBAD-766E-408BB6439B43}"/>
                </a:ext>
              </a:extLst>
            </p:cNvPr>
            <p:cNvSpPr>
              <a:spLocks noEditPoints="1"/>
            </p:cNvSpPr>
            <p:nvPr/>
          </p:nvSpPr>
          <p:spPr bwMode="auto">
            <a:xfrm>
              <a:off x="3193" y="1583"/>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62">
              <a:extLst>
                <a:ext uri="{FF2B5EF4-FFF2-40B4-BE49-F238E27FC236}">
                  <a16:creationId xmlns:a16="http://schemas.microsoft.com/office/drawing/2014/main" id="{511E566B-FA8C-7332-BD02-0A10481D923B}"/>
                </a:ext>
              </a:extLst>
            </p:cNvPr>
            <p:cNvSpPr>
              <a:spLocks noEditPoints="1"/>
            </p:cNvSpPr>
            <p:nvPr/>
          </p:nvSpPr>
          <p:spPr bwMode="auto">
            <a:xfrm>
              <a:off x="3330" y="1567"/>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63">
              <a:extLst>
                <a:ext uri="{FF2B5EF4-FFF2-40B4-BE49-F238E27FC236}">
                  <a16:creationId xmlns:a16="http://schemas.microsoft.com/office/drawing/2014/main" id="{57805418-A273-AE82-564E-1585B7ECA25A}"/>
                </a:ext>
              </a:extLst>
            </p:cNvPr>
            <p:cNvSpPr>
              <a:spLocks noEditPoints="1"/>
            </p:cNvSpPr>
            <p:nvPr/>
          </p:nvSpPr>
          <p:spPr bwMode="auto">
            <a:xfrm>
              <a:off x="3467" y="1416"/>
              <a:ext cx="73" cy="72"/>
            </a:xfrm>
            <a:custGeom>
              <a:avLst/>
              <a:gdLst>
                <a:gd name="T0" fmla="*/ 36 w 73"/>
                <a:gd name="T1" fmla="*/ 0 h 72"/>
                <a:gd name="T2" fmla="*/ 36 w 73"/>
                <a:gd name="T3" fmla="*/ 72 h 72"/>
                <a:gd name="T4" fmla="*/ 0 w 73"/>
                <a:gd name="T5" fmla="*/ 36 h 72"/>
                <a:gd name="T6" fmla="*/ 73 w 73"/>
                <a:gd name="T7" fmla="*/ 36 h 72"/>
              </a:gdLst>
              <a:ahLst/>
              <a:cxnLst>
                <a:cxn ang="0">
                  <a:pos x="T0" y="T1"/>
                </a:cxn>
                <a:cxn ang="0">
                  <a:pos x="T2" y="T3"/>
                </a:cxn>
                <a:cxn ang="0">
                  <a:pos x="T4" y="T5"/>
                </a:cxn>
                <a:cxn ang="0">
                  <a:pos x="T6" y="T7"/>
                </a:cxn>
              </a:cxnLst>
              <a:rect l="0" t="0" r="r" b="b"/>
              <a:pathLst>
                <a:path w="73" h="72">
                  <a:moveTo>
                    <a:pt x="36" y="0"/>
                  </a:moveTo>
                  <a:lnTo>
                    <a:pt x="36" y="72"/>
                  </a:lnTo>
                  <a:moveTo>
                    <a:pt x="0" y="36"/>
                  </a:moveTo>
                  <a:lnTo>
                    <a:pt x="73"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64">
              <a:extLst>
                <a:ext uri="{FF2B5EF4-FFF2-40B4-BE49-F238E27FC236}">
                  <a16:creationId xmlns:a16="http://schemas.microsoft.com/office/drawing/2014/main" id="{CDD3E867-6591-94CF-C29F-7C47780C1A80}"/>
                </a:ext>
              </a:extLst>
            </p:cNvPr>
            <p:cNvSpPr>
              <a:spLocks noEditPoints="1"/>
            </p:cNvSpPr>
            <p:nvPr/>
          </p:nvSpPr>
          <p:spPr bwMode="auto">
            <a:xfrm>
              <a:off x="3604" y="1356"/>
              <a:ext cx="73" cy="72"/>
            </a:xfrm>
            <a:custGeom>
              <a:avLst/>
              <a:gdLst>
                <a:gd name="T0" fmla="*/ 37 w 73"/>
                <a:gd name="T1" fmla="*/ 0 h 72"/>
                <a:gd name="T2" fmla="*/ 37 w 73"/>
                <a:gd name="T3" fmla="*/ 72 h 72"/>
                <a:gd name="T4" fmla="*/ 0 w 73"/>
                <a:gd name="T5" fmla="*/ 36 h 72"/>
                <a:gd name="T6" fmla="*/ 73 w 73"/>
                <a:gd name="T7" fmla="*/ 36 h 72"/>
              </a:gdLst>
              <a:ahLst/>
              <a:cxnLst>
                <a:cxn ang="0">
                  <a:pos x="T0" y="T1"/>
                </a:cxn>
                <a:cxn ang="0">
                  <a:pos x="T2" y="T3"/>
                </a:cxn>
                <a:cxn ang="0">
                  <a:pos x="T4" y="T5"/>
                </a:cxn>
                <a:cxn ang="0">
                  <a:pos x="T6" y="T7"/>
                </a:cxn>
              </a:cxnLst>
              <a:rect l="0" t="0" r="r" b="b"/>
              <a:pathLst>
                <a:path w="73" h="72">
                  <a:moveTo>
                    <a:pt x="37" y="0"/>
                  </a:moveTo>
                  <a:lnTo>
                    <a:pt x="37" y="72"/>
                  </a:lnTo>
                  <a:moveTo>
                    <a:pt x="0" y="36"/>
                  </a:moveTo>
                  <a:lnTo>
                    <a:pt x="73"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65">
              <a:extLst>
                <a:ext uri="{FF2B5EF4-FFF2-40B4-BE49-F238E27FC236}">
                  <a16:creationId xmlns:a16="http://schemas.microsoft.com/office/drawing/2014/main" id="{E7103A18-FB54-590E-8EEE-8AFBE1F624FD}"/>
                </a:ext>
              </a:extLst>
            </p:cNvPr>
            <p:cNvSpPr>
              <a:spLocks noEditPoints="1"/>
            </p:cNvSpPr>
            <p:nvPr/>
          </p:nvSpPr>
          <p:spPr bwMode="auto">
            <a:xfrm>
              <a:off x="3742" y="1266"/>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66">
              <a:extLst>
                <a:ext uri="{FF2B5EF4-FFF2-40B4-BE49-F238E27FC236}">
                  <a16:creationId xmlns:a16="http://schemas.microsoft.com/office/drawing/2014/main" id="{80E30287-199A-7E9B-8739-941B4406D564}"/>
                </a:ext>
              </a:extLst>
            </p:cNvPr>
            <p:cNvSpPr>
              <a:spLocks noEditPoints="1"/>
            </p:cNvSpPr>
            <p:nvPr/>
          </p:nvSpPr>
          <p:spPr bwMode="auto">
            <a:xfrm>
              <a:off x="3879" y="1144"/>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67">
              <a:extLst>
                <a:ext uri="{FF2B5EF4-FFF2-40B4-BE49-F238E27FC236}">
                  <a16:creationId xmlns:a16="http://schemas.microsoft.com/office/drawing/2014/main" id="{E6F0C5EB-BAAC-9BB5-8C5B-0E9EA2039343}"/>
                </a:ext>
              </a:extLst>
            </p:cNvPr>
            <p:cNvSpPr>
              <a:spLocks noEditPoints="1"/>
            </p:cNvSpPr>
            <p:nvPr/>
          </p:nvSpPr>
          <p:spPr bwMode="auto">
            <a:xfrm>
              <a:off x="4017" y="1039"/>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68">
              <a:extLst>
                <a:ext uri="{FF2B5EF4-FFF2-40B4-BE49-F238E27FC236}">
                  <a16:creationId xmlns:a16="http://schemas.microsoft.com/office/drawing/2014/main" id="{8C128B22-F6C8-32F3-5AB2-97B29B2E9D14}"/>
                </a:ext>
              </a:extLst>
            </p:cNvPr>
            <p:cNvSpPr>
              <a:spLocks noEditPoints="1"/>
            </p:cNvSpPr>
            <p:nvPr/>
          </p:nvSpPr>
          <p:spPr bwMode="auto">
            <a:xfrm>
              <a:off x="4154" y="912"/>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69">
              <a:extLst>
                <a:ext uri="{FF2B5EF4-FFF2-40B4-BE49-F238E27FC236}">
                  <a16:creationId xmlns:a16="http://schemas.microsoft.com/office/drawing/2014/main" id="{3416776B-65EF-131F-875C-03BB27603B37}"/>
                </a:ext>
              </a:extLst>
            </p:cNvPr>
            <p:cNvSpPr>
              <a:spLocks noEditPoints="1"/>
            </p:cNvSpPr>
            <p:nvPr/>
          </p:nvSpPr>
          <p:spPr bwMode="auto">
            <a:xfrm>
              <a:off x="4291" y="753"/>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70">
              <a:extLst>
                <a:ext uri="{FF2B5EF4-FFF2-40B4-BE49-F238E27FC236}">
                  <a16:creationId xmlns:a16="http://schemas.microsoft.com/office/drawing/2014/main" id="{D540747B-9626-5A63-C331-E198972BBB74}"/>
                </a:ext>
              </a:extLst>
            </p:cNvPr>
            <p:cNvSpPr>
              <a:spLocks noEditPoints="1"/>
            </p:cNvSpPr>
            <p:nvPr/>
          </p:nvSpPr>
          <p:spPr bwMode="auto">
            <a:xfrm>
              <a:off x="4428" y="612"/>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71">
              <a:extLst>
                <a:ext uri="{FF2B5EF4-FFF2-40B4-BE49-F238E27FC236}">
                  <a16:creationId xmlns:a16="http://schemas.microsoft.com/office/drawing/2014/main" id="{06283996-9131-2189-A83A-D158119294BA}"/>
                </a:ext>
              </a:extLst>
            </p:cNvPr>
            <p:cNvSpPr>
              <a:spLocks noEditPoints="1"/>
            </p:cNvSpPr>
            <p:nvPr/>
          </p:nvSpPr>
          <p:spPr bwMode="auto">
            <a:xfrm>
              <a:off x="4565" y="460"/>
              <a:ext cx="73" cy="73"/>
            </a:xfrm>
            <a:custGeom>
              <a:avLst/>
              <a:gdLst>
                <a:gd name="T0" fmla="*/ 37 w 73"/>
                <a:gd name="T1" fmla="*/ 0 h 73"/>
                <a:gd name="T2" fmla="*/ 37 w 73"/>
                <a:gd name="T3" fmla="*/ 73 h 73"/>
                <a:gd name="T4" fmla="*/ 0 w 73"/>
                <a:gd name="T5" fmla="*/ 36 h 73"/>
                <a:gd name="T6" fmla="*/ 73 w 73"/>
                <a:gd name="T7" fmla="*/ 36 h 73"/>
              </a:gdLst>
              <a:ahLst/>
              <a:cxnLst>
                <a:cxn ang="0">
                  <a:pos x="T0" y="T1"/>
                </a:cxn>
                <a:cxn ang="0">
                  <a:pos x="T2" y="T3"/>
                </a:cxn>
                <a:cxn ang="0">
                  <a:pos x="T4" y="T5"/>
                </a:cxn>
                <a:cxn ang="0">
                  <a:pos x="T6" y="T7"/>
                </a:cxn>
              </a:cxnLst>
              <a:rect l="0" t="0" r="r" b="b"/>
              <a:pathLst>
                <a:path w="73" h="73">
                  <a:moveTo>
                    <a:pt x="37" y="0"/>
                  </a:moveTo>
                  <a:lnTo>
                    <a:pt x="37" y="73"/>
                  </a:lnTo>
                  <a:moveTo>
                    <a:pt x="0" y="36"/>
                  </a:moveTo>
                  <a:lnTo>
                    <a:pt x="73"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72">
              <a:extLst>
                <a:ext uri="{FF2B5EF4-FFF2-40B4-BE49-F238E27FC236}">
                  <a16:creationId xmlns:a16="http://schemas.microsoft.com/office/drawing/2014/main" id="{3A259EC8-18F3-E21E-EE26-9DAAE2BC6AF8}"/>
                </a:ext>
              </a:extLst>
            </p:cNvPr>
            <p:cNvSpPr>
              <a:spLocks/>
            </p:cNvSpPr>
            <p:nvPr/>
          </p:nvSpPr>
          <p:spPr bwMode="auto">
            <a:xfrm>
              <a:off x="1993" y="517"/>
              <a:ext cx="2609" cy="1474"/>
            </a:xfrm>
            <a:custGeom>
              <a:avLst/>
              <a:gdLst>
                <a:gd name="T0" fmla="*/ 0 w 2609"/>
                <a:gd name="T1" fmla="*/ 1474 h 1474"/>
                <a:gd name="T2" fmla="*/ 137 w 2609"/>
                <a:gd name="T3" fmla="*/ 1470 h 1474"/>
                <a:gd name="T4" fmla="*/ 274 w 2609"/>
                <a:gd name="T5" fmla="*/ 1457 h 1474"/>
                <a:gd name="T6" fmla="*/ 412 w 2609"/>
                <a:gd name="T7" fmla="*/ 1437 h 1474"/>
                <a:gd name="T8" fmla="*/ 549 w 2609"/>
                <a:gd name="T9" fmla="*/ 1409 h 1474"/>
                <a:gd name="T10" fmla="*/ 687 w 2609"/>
                <a:gd name="T11" fmla="*/ 1372 h 1474"/>
                <a:gd name="T12" fmla="*/ 824 w 2609"/>
                <a:gd name="T13" fmla="*/ 1327 h 1474"/>
                <a:gd name="T14" fmla="*/ 961 w 2609"/>
                <a:gd name="T15" fmla="*/ 1274 h 1474"/>
                <a:gd name="T16" fmla="*/ 1098 w 2609"/>
                <a:gd name="T17" fmla="*/ 1213 h 1474"/>
                <a:gd name="T18" fmla="*/ 1236 w 2609"/>
                <a:gd name="T19" fmla="*/ 1143 h 1474"/>
                <a:gd name="T20" fmla="*/ 1373 w 2609"/>
                <a:gd name="T21" fmla="*/ 1066 h 1474"/>
                <a:gd name="T22" fmla="*/ 1510 w 2609"/>
                <a:gd name="T23" fmla="*/ 980 h 1474"/>
                <a:gd name="T24" fmla="*/ 1648 w 2609"/>
                <a:gd name="T25" fmla="*/ 886 h 1474"/>
                <a:gd name="T26" fmla="*/ 1785 w 2609"/>
                <a:gd name="T27" fmla="*/ 784 h 1474"/>
                <a:gd name="T28" fmla="*/ 1922 w 2609"/>
                <a:gd name="T29" fmla="*/ 674 h 1474"/>
                <a:gd name="T30" fmla="*/ 2060 w 2609"/>
                <a:gd name="T31" fmla="*/ 555 h 1474"/>
                <a:gd name="T32" fmla="*/ 2197 w 2609"/>
                <a:gd name="T33" fmla="*/ 429 h 1474"/>
                <a:gd name="T34" fmla="*/ 2334 w 2609"/>
                <a:gd name="T35" fmla="*/ 294 h 1474"/>
                <a:gd name="T36" fmla="*/ 2471 w 2609"/>
                <a:gd name="T37" fmla="*/ 151 h 1474"/>
                <a:gd name="T38" fmla="*/ 2609 w 2609"/>
                <a:gd name="T39" fmla="*/ 0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9" h="1474">
                  <a:moveTo>
                    <a:pt x="0" y="1474"/>
                  </a:moveTo>
                  <a:lnTo>
                    <a:pt x="137" y="1470"/>
                  </a:lnTo>
                  <a:lnTo>
                    <a:pt x="274" y="1457"/>
                  </a:lnTo>
                  <a:lnTo>
                    <a:pt x="412" y="1437"/>
                  </a:lnTo>
                  <a:lnTo>
                    <a:pt x="549" y="1409"/>
                  </a:lnTo>
                  <a:lnTo>
                    <a:pt x="687" y="1372"/>
                  </a:lnTo>
                  <a:lnTo>
                    <a:pt x="824" y="1327"/>
                  </a:lnTo>
                  <a:lnTo>
                    <a:pt x="961" y="1274"/>
                  </a:lnTo>
                  <a:lnTo>
                    <a:pt x="1098" y="1213"/>
                  </a:lnTo>
                  <a:lnTo>
                    <a:pt x="1236" y="1143"/>
                  </a:lnTo>
                  <a:lnTo>
                    <a:pt x="1373" y="1066"/>
                  </a:lnTo>
                  <a:lnTo>
                    <a:pt x="1510" y="980"/>
                  </a:lnTo>
                  <a:lnTo>
                    <a:pt x="1648" y="886"/>
                  </a:lnTo>
                  <a:lnTo>
                    <a:pt x="1785" y="784"/>
                  </a:lnTo>
                  <a:lnTo>
                    <a:pt x="1922" y="674"/>
                  </a:lnTo>
                  <a:lnTo>
                    <a:pt x="2060" y="555"/>
                  </a:lnTo>
                  <a:lnTo>
                    <a:pt x="2197" y="429"/>
                  </a:lnTo>
                  <a:lnTo>
                    <a:pt x="2334" y="294"/>
                  </a:lnTo>
                  <a:lnTo>
                    <a:pt x="2471" y="151"/>
                  </a:lnTo>
                  <a:lnTo>
                    <a:pt x="2609" y="0"/>
                  </a:lnTo>
                </a:path>
              </a:pathLst>
            </a:custGeom>
            <a:noFill/>
            <a:ln w="254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73">
              <a:extLst>
                <a:ext uri="{FF2B5EF4-FFF2-40B4-BE49-F238E27FC236}">
                  <a16:creationId xmlns:a16="http://schemas.microsoft.com/office/drawing/2014/main" id="{B54A1FBE-1344-EC31-3AE8-C40F4BAE5A29}"/>
                </a:ext>
              </a:extLst>
            </p:cNvPr>
            <p:cNvSpPr>
              <a:spLocks/>
            </p:cNvSpPr>
            <p:nvPr/>
          </p:nvSpPr>
          <p:spPr bwMode="auto">
            <a:xfrm>
              <a:off x="1993" y="733"/>
              <a:ext cx="2609" cy="1487"/>
            </a:xfrm>
            <a:custGeom>
              <a:avLst/>
              <a:gdLst>
                <a:gd name="T0" fmla="*/ 0 w 2609"/>
                <a:gd name="T1" fmla="*/ 1487 h 1487"/>
                <a:gd name="T2" fmla="*/ 137 w 2609"/>
                <a:gd name="T3" fmla="*/ 1409 h 1487"/>
                <a:gd name="T4" fmla="*/ 274 w 2609"/>
                <a:gd name="T5" fmla="*/ 1331 h 1487"/>
                <a:gd name="T6" fmla="*/ 412 w 2609"/>
                <a:gd name="T7" fmla="*/ 1253 h 1487"/>
                <a:gd name="T8" fmla="*/ 549 w 2609"/>
                <a:gd name="T9" fmla="*/ 1174 h 1487"/>
                <a:gd name="T10" fmla="*/ 687 w 2609"/>
                <a:gd name="T11" fmla="*/ 1096 h 1487"/>
                <a:gd name="T12" fmla="*/ 824 w 2609"/>
                <a:gd name="T13" fmla="*/ 1018 h 1487"/>
                <a:gd name="T14" fmla="*/ 961 w 2609"/>
                <a:gd name="T15" fmla="*/ 940 h 1487"/>
                <a:gd name="T16" fmla="*/ 1098 w 2609"/>
                <a:gd name="T17" fmla="*/ 861 h 1487"/>
                <a:gd name="T18" fmla="*/ 1236 w 2609"/>
                <a:gd name="T19" fmla="*/ 783 h 1487"/>
                <a:gd name="T20" fmla="*/ 1373 w 2609"/>
                <a:gd name="T21" fmla="*/ 705 h 1487"/>
                <a:gd name="T22" fmla="*/ 1510 w 2609"/>
                <a:gd name="T23" fmla="*/ 627 h 1487"/>
                <a:gd name="T24" fmla="*/ 1648 w 2609"/>
                <a:gd name="T25" fmla="*/ 548 h 1487"/>
                <a:gd name="T26" fmla="*/ 1785 w 2609"/>
                <a:gd name="T27" fmla="*/ 470 h 1487"/>
                <a:gd name="T28" fmla="*/ 1922 w 2609"/>
                <a:gd name="T29" fmla="*/ 392 h 1487"/>
                <a:gd name="T30" fmla="*/ 2060 w 2609"/>
                <a:gd name="T31" fmla="*/ 313 h 1487"/>
                <a:gd name="T32" fmla="*/ 2197 w 2609"/>
                <a:gd name="T33" fmla="*/ 235 h 1487"/>
                <a:gd name="T34" fmla="*/ 2334 w 2609"/>
                <a:gd name="T35" fmla="*/ 157 h 1487"/>
                <a:gd name="T36" fmla="*/ 2471 w 2609"/>
                <a:gd name="T37" fmla="*/ 79 h 1487"/>
                <a:gd name="T38" fmla="*/ 2609 w 2609"/>
                <a:gd name="T39" fmla="*/ 0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9" h="1487">
                  <a:moveTo>
                    <a:pt x="0" y="1487"/>
                  </a:moveTo>
                  <a:lnTo>
                    <a:pt x="137" y="1409"/>
                  </a:lnTo>
                  <a:lnTo>
                    <a:pt x="274" y="1331"/>
                  </a:lnTo>
                  <a:lnTo>
                    <a:pt x="412" y="1253"/>
                  </a:lnTo>
                  <a:lnTo>
                    <a:pt x="549" y="1174"/>
                  </a:lnTo>
                  <a:lnTo>
                    <a:pt x="687" y="1096"/>
                  </a:lnTo>
                  <a:lnTo>
                    <a:pt x="824" y="1018"/>
                  </a:lnTo>
                  <a:lnTo>
                    <a:pt x="961" y="940"/>
                  </a:lnTo>
                  <a:lnTo>
                    <a:pt x="1098" y="861"/>
                  </a:lnTo>
                  <a:lnTo>
                    <a:pt x="1236" y="783"/>
                  </a:lnTo>
                  <a:lnTo>
                    <a:pt x="1373" y="705"/>
                  </a:lnTo>
                  <a:lnTo>
                    <a:pt x="1510" y="627"/>
                  </a:lnTo>
                  <a:lnTo>
                    <a:pt x="1648" y="548"/>
                  </a:lnTo>
                  <a:lnTo>
                    <a:pt x="1785" y="470"/>
                  </a:lnTo>
                  <a:lnTo>
                    <a:pt x="1922" y="392"/>
                  </a:lnTo>
                  <a:lnTo>
                    <a:pt x="2060" y="313"/>
                  </a:lnTo>
                  <a:lnTo>
                    <a:pt x="2197" y="235"/>
                  </a:lnTo>
                  <a:lnTo>
                    <a:pt x="2334" y="157"/>
                  </a:lnTo>
                  <a:lnTo>
                    <a:pt x="2471" y="79"/>
                  </a:lnTo>
                  <a:lnTo>
                    <a:pt x="2609" y="0"/>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74">
              <a:extLst>
                <a:ext uri="{FF2B5EF4-FFF2-40B4-BE49-F238E27FC236}">
                  <a16:creationId xmlns:a16="http://schemas.microsoft.com/office/drawing/2014/main" id="{37C82A95-B5C1-E021-5AED-30804435CBCF}"/>
                </a:ext>
              </a:extLst>
            </p:cNvPr>
            <p:cNvSpPr>
              <a:spLocks/>
            </p:cNvSpPr>
            <p:nvPr/>
          </p:nvSpPr>
          <p:spPr bwMode="auto">
            <a:xfrm>
              <a:off x="1993" y="503"/>
              <a:ext cx="2609" cy="1487"/>
            </a:xfrm>
            <a:custGeom>
              <a:avLst/>
              <a:gdLst>
                <a:gd name="T0" fmla="*/ 0 w 2609"/>
                <a:gd name="T1" fmla="*/ 1487 h 1487"/>
                <a:gd name="T2" fmla="*/ 137 w 2609"/>
                <a:gd name="T3" fmla="*/ 1481 h 1487"/>
                <a:gd name="T4" fmla="*/ 274 w 2609"/>
                <a:gd name="T5" fmla="*/ 1468 h 1487"/>
                <a:gd name="T6" fmla="*/ 412 w 2609"/>
                <a:gd name="T7" fmla="*/ 1446 h 1487"/>
                <a:gd name="T8" fmla="*/ 549 w 2609"/>
                <a:gd name="T9" fmla="*/ 1417 h 1487"/>
                <a:gd name="T10" fmla="*/ 687 w 2609"/>
                <a:gd name="T11" fmla="*/ 1379 h 1487"/>
                <a:gd name="T12" fmla="*/ 824 w 2609"/>
                <a:gd name="T13" fmla="*/ 1333 h 1487"/>
                <a:gd name="T14" fmla="*/ 961 w 2609"/>
                <a:gd name="T15" fmla="*/ 1279 h 1487"/>
                <a:gd name="T16" fmla="*/ 1098 w 2609"/>
                <a:gd name="T17" fmla="*/ 1217 h 1487"/>
                <a:gd name="T18" fmla="*/ 1236 w 2609"/>
                <a:gd name="T19" fmla="*/ 1147 h 1487"/>
                <a:gd name="T20" fmla="*/ 1373 w 2609"/>
                <a:gd name="T21" fmla="*/ 1069 h 1487"/>
                <a:gd name="T22" fmla="*/ 1510 w 2609"/>
                <a:gd name="T23" fmla="*/ 982 h 1487"/>
                <a:gd name="T24" fmla="*/ 1648 w 2609"/>
                <a:gd name="T25" fmla="*/ 888 h 1487"/>
                <a:gd name="T26" fmla="*/ 1785 w 2609"/>
                <a:gd name="T27" fmla="*/ 785 h 1487"/>
                <a:gd name="T28" fmla="*/ 1922 w 2609"/>
                <a:gd name="T29" fmla="*/ 675 h 1487"/>
                <a:gd name="T30" fmla="*/ 2060 w 2609"/>
                <a:gd name="T31" fmla="*/ 556 h 1487"/>
                <a:gd name="T32" fmla="*/ 2197 w 2609"/>
                <a:gd name="T33" fmla="*/ 429 h 1487"/>
                <a:gd name="T34" fmla="*/ 2334 w 2609"/>
                <a:gd name="T35" fmla="*/ 294 h 1487"/>
                <a:gd name="T36" fmla="*/ 2471 w 2609"/>
                <a:gd name="T37" fmla="*/ 151 h 1487"/>
                <a:gd name="T38" fmla="*/ 2609 w 2609"/>
                <a:gd name="T39" fmla="*/ 0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9" h="1487">
                  <a:moveTo>
                    <a:pt x="0" y="1487"/>
                  </a:moveTo>
                  <a:lnTo>
                    <a:pt x="137" y="1481"/>
                  </a:lnTo>
                  <a:lnTo>
                    <a:pt x="274" y="1468"/>
                  </a:lnTo>
                  <a:lnTo>
                    <a:pt x="412" y="1446"/>
                  </a:lnTo>
                  <a:lnTo>
                    <a:pt x="549" y="1417"/>
                  </a:lnTo>
                  <a:lnTo>
                    <a:pt x="687" y="1379"/>
                  </a:lnTo>
                  <a:lnTo>
                    <a:pt x="824" y="1333"/>
                  </a:lnTo>
                  <a:lnTo>
                    <a:pt x="961" y="1279"/>
                  </a:lnTo>
                  <a:lnTo>
                    <a:pt x="1098" y="1217"/>
                  </a:lnTo>
                  <a:lnTo>
                    <a:pt x="1236" y="1147"/>
                  </a:lnTo>
                  <a:lnTo>
                    <a:pt x="1373" y="1069"/>
                  </a:lnTo>
                  <a:lnTo>
                    <a:pt x="1510" y="982"/>
                  </a:lnTo>
                  <a:lnTo>
                    <a:pt x="1648" y="888"/>
                  </a:lnTo>
                  <a:lnTo>
                    <a:pt x="1785" y="785"/>
                  </a:lnTo>
                  <a:lnTo>
                    <a:pt x="1922" y="675"/>
                  </a:lnTo>
                  <a:lnTo>
                    <a:pt x="2060" y="556"/>
                  </a:lnTo>
                  <a:lnTo>
                    <a:pt x="2197" y="429"/>
                  </a:lnTo>
                  <a:lnTo>
                    <a:pt x="2334" y="294"/>
                  </a:lnTo>
                  <a:lnTo>
                    <a:pt x="2471" y="151"/>
                  </a:lnTo>
                  <a:lnTo>
                    <a:pt x="2609" y="0"/>
                  </a:lnTo>
                </a:path>
              </a:pathLst>
            </a:custGeom>
            <a:noFill/>
            <a:ln w="2540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Rectangle 75">
              <a:extLst>
                <a:ext uri="{FF2B5EF4-FFF2-40B4-BE49-F238E27FC236}">
                  <a16:creationId xmlns:a16="http://schemas.microsoft.com/office/drawing/2014/main" id="{2D84AE02-A368-C1E0-DE27-594B1E26B123}"/>
                </a:ext>
              </a:extLst>
            </p:cNvPr>
            <p:cNvSpPr>
              <a:spLocks noChangeArrowheads="1"/>
            </p:cNvSpPr>
            <p:nvPr/>
          </p:nvSpPr>
          <p:spPr bwMode="auto">
            <a:xfrm>
              <a:off x="2101" y="265"/>
              <a:ext cx="1058" cy="6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76">
              <a:extLst>
                <a:ext uri="{FF2B5EF4-FFF2-40B4-BE49-F238E27FC236}">
                  <a16:creationId xmlns:a16="http://schemas.microsoft.com/office/drawing/2014/main" id="{086FC358-8169-3DD2-3D89-63295C564F01}"/>
                </a:ext>
              </a:extLst>
            </p:cNvPr>
            <p:cNvSpPr>
              <a:spLocks noChangeArrowheads="1"/>
            </p:cNvSpPr>
            <p:nvPr/>
          </p:nvSpPr>
          <p:spPr bwMode="auto">
            <a:xfrm>
              <a:off x="2384" y="289"/>
              <a:ext cx="52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Freeform 77">
              <a:extLst>
                <a:ext uri="{FF2B5EF4-FFF2-40B4-BE49-F238E27FC236}">
                  <a16:creationId xmlns:a16="http://schemas.microsoft.com/office/drawing/2014/main" id="{451636CF-1A1A-8A43-28FB-3D2F382F6F2F}"/>
                </a:ext>
              </a:extLst>
            </p:cNvPr>
            <p:cNvSpPr>
              <a:spLocks noEditPoints="1"/>
            </p:cNvSpPr>
            <p:nvPr/>
          </p:nvSpPr>
          <p:spPr bwMode="auto">
            <a:xfrm>
              <a:off x="2209" y="312"/>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Rectangle 78">
              <a:extLst>
                <a:ext uri="{FF2B5EF4-FFF2-40B4-BE49-F238E27FC236}">
                  <a16:creationId xmlns:a16="http://schemas.microsoft.com/office/drawing/2014/main" id="{806D86B7-979F-F393-7E99-94830D24BA01}"/>
                </a:ext>
              </a:extLst>
            </p:cNvPr>
            <p:cNvSpPr>
              <a:spLocks noChangeArrowheads="1"/>
            </p:cNvSpPr>
            <p:nvPr/>
          </p:nvSpPr>
          <p:spPr bwMode="auto">
            <a:xfrm>
              <a:off x="2384" y="433"/>
              <a:ext cx="75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True 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Line 79">
              <a:extLst>
                <a:ext uri="{FF2B5EF4-FFF2-40B4-BE49-F238E27FC236}">
                  <a16:creationId xmlns:a16="http://schemas.microsoft.com/office/drawing/2014/main" id="{6037464D-C4C4-8305-3159-FEE77989A0CF}"/>
                </a:ext>
              </a:extLst>
            </p:cNvPr>
            <p:cNvSpPr>
              <a:spLocks noChangeShapeType="1"/>
            </p:cNvSpPr>
            <p:nvPr/>
          </p:nvSpPr>
          <p:spPr bwMode="auto">
            <a:xfrm>
              <a:off x="2125" y="495"/>
              <a:ext cx="241" cy="0"/>
            </a:xfrm>
            <a:prstGeom prst="line">
              <a:avLst/>
            </a:prstGeom>
            <a:noFill/>
            <a:ln w="25400"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Rectangle 80">
              <a:extLst>
                <a:ext uri="{FF2B5EF4-FFF2-40B4-BE49-F238E27FC236}">
                  <a16:creationId xmlns:a16="http://schemas.microsoft.com/office/drawing/2014/main" id="{433C07B5-9C93-C3D8-8AFF-F1B4ED8F84FE}"/>
                </a:ext>
              </a:extLst>
            </p:cNvPr>
            <p:cNvSpPr>
              <a:spLocks noChangeArrowheads="1"/>
            </p:cNvSpPr>
            <p:nvPr/>
          </p:nvSpPr>
          <p:spPr bwMode="auto">
            <a:xfrm>
              <a:off x="2384" y="584"/>
              <a:ext cx="66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Linear PRS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Line 81">
              <a:extLst>
                <a:ext uri="{FF2B5EF4-FFF2-40B4-BE49-F238E27FC236}">
                  <a16:creationId xmlns:a16="http://schemas.microsoft.com/office/drawing/2014/main" id="{14327DF0-6241-8EE5-E725-8CBEE92246E4}"/>
                </a:ext>
              </a:extLst>
            </p:cNvPr>
            <p:cNvSpPr>
              <a:spLocks noChangeShapeType="1"/>
            </p:cNvSpPr>
            <p:nvPr/>
          </p:nvSpPr>
          <p:spPr bwMode="auto">
            <a:xfrm>
              <a:off x="2125" y="642"/>
              <a:ext cx="241" cy="0"/>
            </a:xfrm>
            <a:prstGeom prst="line">
              <a:avLst/>
            </a:prstGeom>
            <a:noFill/>
            <a:ln w="2540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Rectangle 82">
              <a:extLst>
                <a:ext uri="{FF2B5EF4-FFF2-40B4-BE49-F238E27FC236}">
                  <a16:creationId xmlns:a16="http://schemas.microsoft.com/office/drawing/2014/main" id="{DD2762CB-AE43-BED0-6DDD-AE0160C5E5ED}"/>
                </a:ext>
              </a:extLst>
            </p:cNvPr>
            <p:cNvSpPr>
              <a:spLocks noChangeArrowheads="1"/>
            </p:cNvSpPr>
            <p:nvPr/>
          </p:nvSpPr>
          <p:spPr bwMode="auto">
            <a:xfrm>
              <a:off x="2384" y="728"/>
              <a:ext cx="85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Quadratic PRS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 name="Line 83">
              <a:extLst>
                <a:ext uri="{FF2B5EF4-FFF2-40B4-BE49-F238E27FC236}">
                  <a16:creationId xmlns:a16="http://schemas.microsoft.com/office/drawing/2014/main" id="{135F71C1-0884-CB64-761D-8681BA9E6133}"/>
                </a:ext>
              </a:extLst>
            </p:cNvPr>
            <p:cNvSpPr>
              <a:spLocks noChangeShapeType="1"/>
            </p:cNvSpPr>
            <p:nvPr/>
          </p:nvSpPr>
          <p:spPr bwMode="auto">
            <a:xfrm>
              <a:off x="2125" y="789"/>
              <a:ext cx="241" cy="0"/>
            </a:xfrm>
            <a:prstGeom prst="line">
              <a:avLst/>
            </a:prstGeom>
            <a:noFill/>
            <a:ln w="254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Rectangle 84">
              <a:extLst>
                <a:ext uri="{FF2B5EF4-FFF2-40B4-BE49-F238E27FC236}">
                  <a16:creationId xmlns:a16="http://schemas.microsoft.com/office/drawing/2014/main" id="{45A8EB2D-DC39-6885-F487-212FFE92258D}"/>
                </a:ext>
              </a:extLst>
            </p:cNvPr>
            <p:cNvSpPr>
              <a:spLocks noChangeArrowheads="1"/>
            </p:cNvSpPr>
            <p:nvPr/>
          </p:nvSpPr>
          <p:spPr bwMode="auto">
            <a:xfrm>
              <a:off x="2101" y="265"/>
              <a:ext cx="1058" cy="607"/>
            </a:xfrm>
            <a:prstGeom prst="rect">
              <a:avLst/>
            </a:prstGeom>
            <a:noFill/>
            <a:ln w="6350"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8" name="Group 4">
            <a:extLst>
              <a:ext uri="{FF2B5EF4-FFF2-40B4-BE49-F238E27FC236}">
                <a16:creationId xmlns:a16="http://schemas.microsoft.com/office/drawing/2014/main" id="{218D09BB-FD6B-BD4A-0D98-A05600722D66}"/>
              </a:ext>
            </a:extLst>
          </p:cNvPr>
          <p:cNvGrpSpPr>
            <a:grpSpLocks noChangeAspect="1"/>
          </p:cNvGrpSpPr>
          <p:nvPr/>
        </p:nvGrpSpPr>
        <p:grpSpPr bwMode="auto">
          <a:xfrm>
            <a:off x="4572000" y="2878935"/>
            <a:ext cx="4423330" cy="3509407"/>
            <a:chOff x="2892" y="18"/>
            <a:chExt cx="2933" cy="2327"/>
          </a:xfrm>
        </p:grpSpPr>
        <p:sp>
          <p:nvSpPr>
            <p:cNvPr id="179" name="Rectangle 5">
              <a:extLst>
                <a:ext uri="{FF2B5EF4-FFF2-40B4-BE49-F238E27FC236}">
                  <a16:creationId xmlns:a16="http://schemas.microsoft.com/office/drawing/2014/main" id="{6BCBC029-C53D-2479-4ECE-CE206EDC3AB2}"/>
                </a:ext>
              </a:extLst>
            </p:cNvPr>
            <p:cNvSpPr>
              <a:spLocks noChangeArrowheads="1"/>
            </p:cNvSpPr>
            <p:nvPr/>
          </p:nvSpPr>
          <p:spPr bwMode="auto">
            <a:xfrm>
              <a:off x="3091" y="77"/>
              <a:ext cx="2609" cy="2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Line 6">
              <a:extLst>
                <a:ext uri="{FF2B5EF4-FFF2-40B4-BE49-F238E27FC236}">
                  <a16:creationId xmlns:a16="http://schemas.microsoft.com/office/drawing/2014/main" id="{C6182272-C378-0D6A-CF00-9DADE3258BCB}"/>
                </a:ext>
              </a:extLst>
            </p:cNvPr>
            <p:cNvSpPr>
              <a:spLocks noChangeShapeType="1"/>
            </p:cNvSpPr>
            <p:nvPr/>
          </p:nvSpPr>
          <p:spPr bwMode="auto">
            <a:xfrm>
              <a:off x="3091" y="2141"/>
              <a:ext cx="260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7">
              <a:extLst>
                <a:ext uri="{FF2B5EF4-FFF2-40B4-BE49-F238E27FC236}">
                  <a16:creationId xmlns:a16="http://schemas.microsoft.com/office/drawing/2014/main" id="{15C74D0B-BDEA-65C8-E4AA-B29CD5E3A51A}"/>
                </a:ext>
              </a:extLst>
            </p:cNvPr>
            <p:cNvSpPr>
              <a:spLocks noChangeShapeType="1"/>
            </p:cNvSpPr>
            <p:nvPr/>
          </p:nvSpPr>
          <p:spPr bwMode="auto">
            <a:xfrm>
              <a:off x="3091" y="77"/>
              <a:ext cx="260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8">
              <a:extLst>
                <a:ext uri="{FF2B5EF4-FFF2-40B4-BE49-F238E27FC236}">
                  <a16:creationId xmlns:a16="http://schemas.microsoft.com/office/drawing/2014/main" id="{06A2F2AD-23D1-2540-113F-FD44C6919205}"/>
                </a:ext>
              </a:extLst>
            </p:cNvPr>
            <p:cNvSpPr>
              <a:spLocks noChangeShapeType="1"/>
            </p:cNvSpPr>
            <p:nvPr/>
          </p:nvSpPr>
          <p:spPr bwMode="auto">
            <a:xfrm flipV="1">
              <a:off x="3091" y="2115"/>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9">
              <a:extLst>
                <a:ext uri="{FF2B5EF4-FFF2-40B4-BE49-F238E27FC236}">
                  <a16:creationId xmlns:a16="http://schemas.microsoft.com/office/drawing/2014/main" id="{CA4D01B0-C170-F453-45BE-2E8900A97D09}"/>
                </a:ext>
              </a:extLst>
            </p:cNvPr>
            <p:cNvSpPr>
              <a:spLocks noChangeShapeType="1"/>
            </p:cNvSpPr>
            <p:nvPr/>
          </p:nvSpPr>
          <p:spPr bwMode="auto">
            <a:xfrm flipV="1">
              <a:off x="3613" y="2115"/>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10">
              <a:extLst>
                <a:ext uri="{FF2B5EF4-FFF2-40B4-BE49-F238E27FC236}">
                  <a16:creationId xmlns:a16="http://schemas.microsoft.com/office/drawing/2014/main" id="{1347AC51-2FFE-3428-BD07-7CA72F2834F0}"/>
                </a:ext>
              </a:extLst>
            </p:cNvPr>
            <p:cNvSpPr>
              <a:spLocks noChangeShapeType="1"/>
            </p:cNvSpPr>
            <p:nvPr/>
          </p:nvSpPr>
          <p:spPr bwMode="auto">
            <a:xfrm flipV="1">
              <a:off x="4134" y="2115"/>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11">
              <a:extLst>
                <a:ext uri="{FF2B5EF4-FFF2-40B4-BE49-F238E27FC236}">
                  <a16:creationId xmlns:a16="http://schemas.microsoft.com/office/drawing/2014/main" id="{3CEF1310-3992-0F61-E40F-F3EEB44CB0D4}"/>
                </a:ext>
              </a:extLst>
            </p:cNvPr>
            <p:cNvSpPr>
              <a:spLocks noChangeShapeType="1"/>
            </p:cNvSpPr>
            <p:nvPr/>
          </p:nvSpPr>
          <p:spPr bwMode="auto">
            <a:xfrm flipV="1">
              <a:off x="4656" y="2115"/>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Line 12">
              <a:extLst>
                <a:ext uri="{FF2B5EF4-FFF2-40B4-BE49-F238E27FC236}">
                  <a16:creationId xmlns:a16="http://schemas.microsoft.com/office/drawing/2014/main" id="{F77A78FC-675A-1D2B-106E-5B132DD14DEA}"/>
                </a:ext>
              </a:extLst>
            </p:cNvPr>
            <p:cNvSpPr>
              <a:spLocks noChangeShapeType="1"/>
            </p:cNvSpPr>
            <p:nvPr/>
          </p:nvSpPr>
          <p:spPr bwMode="auto">
            <a:xfrm flipV="1">
              <a:off x="5178" y="2115"/>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13">
              <a:extLst>
                <a:ext uri="{FF2B5EF4-FFF2-40B4-BE49-F238E27FC236}">
                  <a16:creationId xmlns:a16="http://schemas.microsoft.com/office/drawing/2014/main" id="{44C04ACB-5E33-A327-502C-005EAF6B8926}"/>
                </a:ext>
              </a:extLst>
            </p:cNvPr>
            <p:cNvSpPr>
              <a:spLocks noChangeShapeType="1"/>
            </p:cNvSpPr>
            <p:nvPr/>
          </p:nvSpPr>
          <p:spPr bwMode="auto">
            <a:xfrm flipV="1">
              <a:off x="5700" y="2115"/>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14">
              <a:extLst>
                <a:ext uri="{FF2B5EF4-FFF2-40B4-BE49-F238E27FC236}">
                  <a16:creationId xmlns:a16="http://schemas.microsoft.com/office/drawing/2014/main" id="{E1D09D57-237E-36C6-0C2E-E2DD2D8C1992}"/>
                </a:ext>
              </a:extLst>
            </p:cNvPr>
            <p:cNvSpPr>
              <a:spLocks noChangeShapeType="1"/>
            </p:cNvSpPr>
            <p:nvPr/>
          </p:nvSpPr>
          <p:spPr bwMode="auto">
            <a:xfrm>
              <a:off x="3091" y="77"/>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15">
              <a:extLst>
                <a:ext uri="{FF2B5EF4-FFF2-40B4-BE49-F238E27FC236}">
                  <a16:creationId xmlns:a16="http://schemas.microsoft.com/office/drawing/2014/main" id="{E148B3DC-1C65-5943-8911-8A15DA5BAE45}"/>
                </a:ext>
              </a:extLst>
            </p:cNvPr>
            <p:cNvSpPr>
              <a:spLocks noChangeShapeType="1"/>
            </p:cNvSpPr>
            <p:nvPr/>
          </p:nvSpPr>
          <p:spPr bwMode="auto">
            <a:xfrm>
              <a:off x="3613" y="77"/>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16">
              <a:extLst>
                <a:ext uri="{FF2B5EF4-FFF2-40B4-BE49-F238E27FC236}">
                  <a16:creationId xmlns:a16="http://schemas.microsoft.com/office/drawing/2014/main" id="{E44A687A-D757-F4A4-F0AC-FC618C78BA9F}"/>
                </a:ext>
              </a:extLst>
            </p:cNvPr>
            <p:cNvSpPr>
              <a:spLocks noChangeShapeType="1"/>
            </p:cNvSpPr>
            <p:nvPr/>
          </p:nvSpPr>
          <p:spPr bwMode="auto">
            <a:xfrm>
              <a:off x="4134" y="77"/>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17">
              <a:extLst>
                <a:ext uri="{FF2B5EF4-FFF2-40B4-BE49-F238E27FC236}">
                  <a16:creationId xmlns:a16="http://schemas.microsoft.com/office/drawing/2014/main" id="{E5DAA6F5-7687-7578-670C-CFDEE4A8174A}"/>
                </a:ext>
              </a:extLst>
            </p:cNvPr>
            <p:cNvSpPr>
              <a:spLocks noChangeShapeType="1"/>
            </p:cNvSpPr>
            <p:nvPr/>
          </p:nvSpPr>
          <p:spPr bwMode="auto">
            <a:xfrm>
              <a:off x="4656" y="77"/>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18">
              <a:extLst>
                <a:ext uri="{FF2B5EF4-FFF2-40B4-BE49-F238E27FC236}">
                  <a16:creationId xmlns:a16="http://schemas.microsoft.com/office/drawing/2014/main" id="{08A46650-6B4F-5271-2943-04EFD41F96BE}"/>
                </a:ext>
              </a:extLst>
            </p:cNvPr>
            <p:cNvSpPr>
              <a:spLocks noChangeShapeType="1"/>
            </p:cNvSpPr>
            <p:nvPr/>
          </p:nvSpPr>
          <p:spPr bwMode="auto">
            <a:xfrm>
              <a:off x="5178" y="77"/>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19">
              <a:extLst>
                <a:ext uri="{FF2B5EF4-FFF2-40B4-BE49-F238E27FC236}">
                  <a16:creationId xmlns:a16="http://schemas.microsoft.com/office/drawing/2014/main" id="{615E6179-4637-43FB-425B-6D7EB18439EE}"/>
                </a:ext>
              </a:extLst>
            </p:cNvPr>
            <p:cNvSpPr>
              <a:spLocks noChangeShapeType="1"/>
            </p:cNvSpPr>
            <p:nvPr/>
          </p:nvSpPr>
          <p:spPr bwMode="auto">
            <a:xfrm>
              <a:off x="5700" y="77"/>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Rectangle 20">
              <a:extLst>
                <a:ext uri="{FF2B5EF4-FFF2-40B4-BE49-F238E27FC236}">
                  <a16:creationId xmlns:a16="http://schemas.microsoft.com/office/drawing/2014/main" id="{E27AF65B-0FCD-F9FE-19FC-9D67BE24D1F4}"/>
                </a:ext>
              </a:extLst>
            </p:cNvPr>
            <p:cNvSpPr>
              <a:spLocks noChangeArrowheads="1"/>
            </p:cNvSpPr>
            <p:nvPr/>
          </p:nvSpPr>
          <p:spPr bwMode="auto">
            <a:xfrm>
              <a:off x="3061" y="2189"/>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5" name="Rectangle 21">
              <a:extLst>
                <a:ext uri="{FF2B5EF4-FFF2-40B4-BE49-F238E27FC236}">
                  <a16:creationId xmlns:a16="http://schemas.microsoft.com/office/drawing/2014/main" id="{E5DD9261-E444-9B2C-974D-EDB5EDFB8749}"/>
                </a:ext>
              </a:extLst>
            </p:cNvPr>
            <p:cNvSpPr>
              <a:spLocks noChangeArrowheads="1"/>
            </p:cNvSpPr>
            <p:nvPr/>
          </p:nvSpPr>
          <p:spPr bwMode="auto">
            <a:xfrm>
              <a:off x="3584" y="2189"/>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Rectangle 22">
              <a:extLst>
                <a:ext uri="{FF2B5EF4-FFF2-40B4-BE49-F238E27FC236}">
                  <a16:creationId xmlns:a16="http://schemas.microsoft.com/office/drawing/2014/main" id="{07756D23-FC27-50D5-716F-2655DAE7D196}"/>
                </a:ext>
              </a:extLst>
            </p:cNvPr>
            <p:cNvSpPr>
              <a:spLocks noChangeArrowheads="1"/>
            </p:cNvSpPr>
            <p:nvPr/>
          </p:nvSpPr>
          <p:spPr bwMode="auto">
            <a:xfrm>
              <a:off x="4107" y="2189"/>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Rectangle 23">
              <a:extLst>
                <a:ext uri="{FF2B5EF4-FFF2-40B4-BE49-F238E27FC236}">
                  <a16:creationId xmlns:a16="http://schemas.microsoft.com/office/drawing/2014/main" id="{D957A535-3A8C-28B8-E507-E3942B4AB4D6}"/>
                </a:ext>
              </a:extLst>
            </p:cNvPr>
            <p:cNvSpPr>
              <a:spLocks noChangeArrowheads="1"/>
            </p:cNvSpPr>
            <p:nvPr/>
          </p:nvSpPr>
          <p:spPr bwMode="auto">
            <a:xfrm>
              <a:off x="4624" y="2189"/>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Rectangle 24">
              <a:extLst>
                <a:ext uri="{FF2B5EF4-FFF2-40B4-BE49-F238E27FC236}">
                  <a16:creationId xmlns:a16="http://schemas.microsoft.com/office/drawing/2014/main" id="{FBCDF3A7-5D6B-D4C9-3BD6-4F9FAE74D36F}"/>
                </a:ext>
              </a:extLst>
            </p:cNvPr>
            <p:cNvSpPr>
              <a:spLocks noChangeArrowheads="1"/>
            </p:cNvSpPr>
            <p:nvPr/>
          </p:nvSpPr>
          <p:spPr bwMode="auto">
            <a:xfrm>
              <a:off x="5147" y="2189"/>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9" name="Rectangle 25">
              <a:extLst>
                <a:ext uri="{FF2B5EF4-FFF2-40B4-BE49-F238E27FC236}">
                  <a16:creationId xmlns:a16="http://schemas.microsoft.com/office/drawing/2014/main" id="{FEF92C11-0261-D435-C956-5DDBD7BD3B50}"/>
                </a:ext>
              </a:extLst>
            </p:cNvPr>
            <p:cNvSpPr>
              <a:spLocks noChangeArrowheads="1"/>
            </p:cNvSpPr>
            <p:nvPr/>
          </p:nvSpPr>
          <p:spPr bwMode="auto">
            <a:xfrm>
              <a:off x="5639" y="2189"/>
              <a:ext cx="18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 name="Line 26">
              <a:extLst>
                <a:ext uri="{FF2B5EF4-FFF2-40B4-BE49-F238E27FC236}">
                  <a16:creationId xmlns:a16="http://schemas.microsoft.com/office/drawing/2014/main" id="{3F6C0EE7-1BF9-B024-7E34-5652C5663DF0}"/>
                </a:ext>
              </a:extLst>
            </p:cNvPr>
            <p:cNvSpPr>
              <a:spLocks noChangeShapeType="1"/>
            </p:cNvSpPr>
            <p:nvPr/>
          </p:nvSpPr>
          <p:spPr bwMode="auto">
            <a:xfrm flipV="1">
              <a:off x="3091" y="77"/>
              <a:ext cx="0" cy="2064"/>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27">
              <a:extLst>
                <a:ext uri="{FF2B5EF4-FFF2-40B4-BE49-F238E27FC236}">
                  <a16:creationId xmlns:a16="http://schemas.microsoft.com/office/drawing/2014/main" id="{63371566-D0D5-461E-B16C-A88DE3BDF6FC}"/>
                </a:ext>
              </a:extLst>
            </p:cNvPr>
            <p:cNvSpPr>
              <a:spLocks noChangeShapeType="1"/>
            </p:cNvSpPr>
            <p:nvPr/>
          </p:nvSpPr>
          <p:spPr bwMode="auto">
            <a:xfrm flipV="1">
              <a:off x="5700" y="77"/>
              <a:ext cx="0" cy="2064"/>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28">
              <a:extLst>
                <a:ext uri="{FF2B5EF4-FFF2-40B4-BE49-F238E27FC236}">
                  <a16:creationId xmlns:a16="http://schemas.microsoft.com/office/drawing/2014/main" id="{19D9B44B-A648-8BED-7385-26D276D6EF44}"/>
                </a:ext>
              </a:extLst>
            </p:cNvPr>
            <p:cNvSpPr>
              <a:spLocks noChangeShapeType="1"/>
            </p:cNvSpPr>
            <p:nvPr/>
          </p:nvSpPr>
          <p:spPr bwMode="auto">
            <a:xfrm>
              <a:off x="3091" y="2141"/>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Line 29">
              <a:extLst>
                <a:ext uri="{FF2B5EF4-FFF2-40B4-BE49-F238E27FC236}">
                  <a16:creationId xmlns:a16="http://schemas.microsoft.com/office/drawing/2014/main" id="{25C40C76-206D-7838-87C8-7C6C93B5B16A}"/>
                </a:ext>
              </a:extLst>
            </p:cNvPr>
            <p:cNvSpPr>
              <a:spLocks noChangeShapeType="1"/>
            </p:cNvSpPr>
            <p:nvPr/>
          </p:nvSpPr>
          <p:spPr bwMode="auto">
            <a:xfrm>
              <a:off x="3091" y="1846"/>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30">
              <a:extLst>
                <a:ext uri="{FF2B5EF4-FFF2-40B4-BE49-F238E27FC236}">
                  <a16:creationId xmlns:a16="http://schemas.microsoft.com/office/drawing/2014/main" id="{E7B4EB05-E578-7EAB-B11E-6AC2522104DC}"/>
                </a:ext>
              </a:extLst>
            </p:cNvPr>
            <p:cNvSpPr>
              <a:spLocks noChangeShapeType="1"/>
            </p:cNvSpPr>
            <p:nvPr/>
          </p:nvSpPr>
          <p:spPr bwMode="auto">
            <a:xfrm>
              <a:off x="3091" y="1551"/>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31">
              <a:extLst>
                <a:ext uri="{FF2B5EF4-FFF2-40B4-BE49-F238E27FC236}">
                  <a16:creationId xmlns:a16="http://schemas.microsoft.com/office/drawing/2014/main" id="{561C1D77-7B9D-312C-4857-2EDD5E6F07A0}"/>
                </a:ext>
              </a:extLst>
            </p:cNvPr>
            <p:cNvSpPr>
              <a:spLocks noChangeShapeType="1"/>
            </p:cNvSpPr>
            <p:nvPr/>
          </p:nvSpPr>
          <p:spPr bwMode="auto">
            <a:xfrm>
              <a:off x="3091" y="1256"/>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32">
              <a:extLst>
                <a:ext uri="{FF2B5EF4-FFF2-40B4-BE49-F238E27FC236}">
                  <a16:creationId xmlns:a16="http://schemas.microsoft.com/office/drawing/2014/main" id="{F6A73FB3-3136-1CD8-EC59-98186AC70A25}"/>
                </a:ext>
              </a:extLst>
            </p:cNvPr>
            <p:cNvSpPr>
              <a:spLocks noChangeShapeType="1"/>
            </p:cNvSpPr>
            <p:nvPr/>
          </p:nvSpPr>
          <p:spPr bwMode="auto">
            <a:xfrm>
              <a:off x="3091" y="962"/>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33">
              <a:extLst>
                <a:ext uri="{FF2B5EF4-FFF2-40B4-BE49-F238E27FC236}">
                  <a16:creationId xmlns:a16="http://schemas.microsoft.com/office/drawing/2014/main" id="{9EFB0A53-B6E1-5A22-E8FA-6EF6FDE459B3}"/>
                </a:ext>
              </a:extLst>
            </p:cNvPr>
            <p:cNvSpPr>
              <a:spLocks noChangeShapeType="1"/>
            </p:cNvSpPr>
            <p:nvPr/>
          </p:nvSpPr>
          <p:spPr bwMode="auto">
            <a:xfrm>
              <a:off x="3091" y="667"/>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34">
              <a:extLst>
                <a:ext uri="{FF2B5EF4-FFF2-40B4-BE49-F238E27FC236}">
                  <a16:creationId xmlns:a16="http://schemas.microsoft.com/office/drawing/2014/main" id="{D4196F82-C8AC-00A2-6494-65A8EDD890D3}"/>
                </a:ext>
              </a:extLst>
            </p:cNvPr>
            <p:cNvSpPr>
              <a:spLocks noChangeShapeType="1"/>
            </p:cNvSpPr>
            <p:nvPr/>
          </p:nvSpPr>
          <p:spPr bwMode="auto">
            <a:xfrm>
              <a:off x="3091" y="372"/>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35">
              <a:extLst>
                <a:ext uri="{FF2B5EF4-FFF2-40B4-BE49-F238E27FC236}">
                  <a16:creationId xmlns:a16="http://schemas.microsoft.com/office/drawing/2014/main" id="{D9EC0EE5-1F13-4A18-B323-0759925BAA82}"/>
                </a:ext>
              </a:extLst>
            </p:cNvPr>
            <p:cNvSpPr>
              <a:spLocks noChangeShapeType="1"/>
            </p:cNvSpPr>
            <p:nvPr/>
          </p:nvSpPr>
          <p:spPr bwMode="auto">
            <a:xfrm>
              <a:off x="3091" y="77"/>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36">
              <a:extLst>
                <a:ext uri="{FF2B5EF4-FFF2-40B4-BE49-F238E27FC236}">
                  <a16:creationId xmlns:a16="http://schemas.microsoft.com/office/drawing/2014/main" id="{6636C574-89C2-004F-8D30-19A235CA1CE9}"/>
                </a:ext>
              </a:extLst>
            </p:cNvPr>
            <p:cNvSpPr>
              <a:spLocks noChangeShapeType="1"/>
            </p:cNvSpPr>
            <p:nvPr/>
          </p:nvSpPr>
          <p:spPr bwMode="auto">
            <a:xfrm flipH="1">
              <a:off x="5674" y="2141"/>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37">
              <a:extLst>
                <a:ext uri="{FF2B5EF4-FFF2-40B4-BE49-F238E27FC236}">
                  <a16:creationId xmlns:a16="http://schemas.microsoft.com/office/drawing/2014/main" id="{89905795-8A3F-F456-6E48-269F4A287537}"/>
                </a:ext>
              </a:extLst>
            </p:cNvPr>
            <p:cNvSpPr>
              <a:spLocks noChangeShapeType="1"/>
            </p:cNvSpPr>
            <p:nvPr/>
          </p:nvSpPr>
          <p:spPr bwMode="auto">
            <a:xfrm flipH="1">
              <a:off x="5674" y="1846"/>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38">
              <a:extLst>
                <a:ext uri="{FF2B5EF4-FFF2-40B4-BE49-F238E27FC236}">
                  <a16:creationId xmlns:a16="http://schemas.microsoft.com/office/drawing/2014/main" id="{C391794D-FF0F-03F9-A07F-1C84B2686A48}"/>
                </a:ext>
              </a:extLst>
            </p:cNvPr>
            <p:cNvSpPr>
              <a:spLocks noChangeShapeType="1"/>
            </p:cNvSpPr>
            <p:nvPr/>
          </p:nvSpPr>
          <p:spPr bwMode="auto">
            <a:xfrm flipH="1">
              <a:off x="5674" y="1551"/>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39">
              <a:extLst>
                <a:ext uri="{FF2B5EF4-FFF2-40B4-BE49-F238E27FC236}">
                  <a16:creationId xmlns:a16="http://schemas.microsoft.com/office/drawing/2014/main" id="{CD948E61-B3E6-6FA6-BD1E-95912804E35F}"/>
                </a:ext>
              </a:extLst>
            </p:cNvPr>
            <p:cNvSpPr>
              <a:spLocks noChangeShapeType="1"/>
            </p:cNvSpPr>
            <p:nvPr/>
          </p:nvSpPr>
          <p:spPr bwMode="auto">
            <a:xfrm flipH="1">
              <a:off x="5674" y="1256"/>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40">
              <a:extLst>
                <a:ext uri="{FF2B5EF4-FFF2-40B4-BE49-F238E27FC236}">
                  <a16:creationId xmlns:a16="http://schemas.microsoft.com/office/drawing/2014/main" id="{C2AA5ECC-22E7-26C4-87D8-6B7349D70D4A}"/>
                </a:ext>
              </a:extLst>
            </p:cNvPr>
            <p:cNvSpPr>
              <a:spLocks noChangeShapeType="1"/>
            </p:cNvSpPr>
            <p:nvPr/>
          </p:nvSpPr>
          <p:spPr bwMode="auto">
            <a:xfrm flipH="1">
              <a:off x="5674" y="962"/>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41">
              <a:extLst>
                <a:ext uri="{FF2B5EF4-FFF2-40B4-BE49-F238E27FC236}">
                  <a16:creationId xmlns:a16="http://schemas.microsoft.com/office/drawing/2014/main" id="{19E4834A-0195-1884-5387-61E15DCF64F7}"/>
                </a:ext>
              </a:extLst>
            </p:cNvPr>
            <p:cNvSpPr>
              <a:spLocks noChangeShapeType="1"/>
            </p:cNvSpPr>
            <p:nvPr/>
          </p:nvSpPr>
          <p:spPr bwMode="auto">
            <a:xfrm flipH="1">
              <a:off x="5674" y="667"/>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42">
              <a:extLst>
                <a:ext uri="{FF2B5EF4-FFF2-40B4-BE49-F238E27FC236}">
                  <a16:creationId xmlns:a16="http://schemas.microsoft.com/office/drawing/2014/main" id="{F4065533-9E00-E954-E3A5-D0B8C4FFD96E}"/>
                </a:ext>
              </a:extLst>
            </p:cNvPr>
            <p:cNvSpPr>
              <a:spLocks noChangeShapeType="1"/>
            </p:cNvSpPr>
            <p:nvPr/>
          </p:nvSpPr>
          <p:spPr bwMode="auto">
            <a:xfrm flipH="1">
              <a:off x="5674" y="372"/>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43">
              <a:extLst>
                <a:ext uri="{FF2B5EF4-FFF2-40B4-BE49-F238E27FC236}">
                  <a16:creationId xmlns:a16="http://schemas.microsoft.com/office/drawing/2014/main" id="{6E898967-11B8-2303-7D25-7A8C45D6366B}"/>
                </a:ext>
              </a:extLst>
            </p:cNvPr>
            <p:cNvSpPr>
              <a:spLocks noChangeShapeType="1"/>
            </p:cNvSpPr>
            <p:nvPr/>
          </p:nvSpPr>
          <p:spPr bwMode="auto">
            <a:xfrm flipH="1">
              <a:off x="5674" y="77"/>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Rectangle 44">
              <a:extLst>
                <a:ext uri="{FF2B5EF4-FFF2-40B4-BE49-F238E27FC236}">
                  <a16:creationId xmlns:a16="http://schemas.microsoft.com/office/drawing/2014/main" id="{4D2F0A48-81A2-C6B2-E564-3FA500ACE803}"/>
                </a:ext>
              </a:extLst>
            </p:cNvPr>
            <p:cNvSpPr>
              <a:spLocks noChangeArrowheads="1"/>
            </p:cNvSpPr>
            <p:nvPr/>
          </p:nvSpPr>
          <p:spPr bwMode="auto">
            <a:xfrm>
              <a:off x="2892" y="2081"/>
              <a:ext cx="22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 name="Rectangle 45">
              <a:extLst>
                <a:ext uri="{FF2B5EF4-FFF2-40B4-BE49-F238E27FC236}">
                  <a16:creationId xmlns:a16="http://schemas.microsoft.com/office/drawing/2014/main" id="{567D3530-FDD5-D7CA-8A3B-B06010C6AE7F}"/>
                </a:ext>
              </a:extLst>
            </p:cNvPr>
            <p:cNvSpPr>
              <a:spLocks noChangeArrowheads="1"/>
            </p:cNvSpPr>
            <p:nvPr/>
          </p:nvSpPr>
          <p:spPr bwMode="auto">
            <a:xfrm>
              <a:off x="2892" y="1786"/>
              <a:ext cx="22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 name="Rectangle 46">
              <a:extLst>
                <a:ext uri="{FF2B5EF4-FFF2-40B4-BE49-F238E27FC236}">
                  <a16:creationId xmlns:a16="http://schemas.microsoft.com/office/drawing/2014/main" id="{C0996065-DF28-0059-4DFF-DB6812FCDD63}"/>
                </a:ext>
              </a:extLst>
            </p:cNvPr>
            <p:cNvSpPr>
              <a:spLocks noChangeArrowheads="1"/>
            </p:cNvSpPr>
            <p:nvPr/>
          </p:nvSpPr>
          <p:spPr bwMode="auto">
            <a:xfrm>
              <a:off x="2953" y="1491"/>
              <a:ext cx="16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1" name="Rectangle 47">
              <a:extLst>
                <a:ext uri="{FF2B5EF4-FFF2-40B4-BE49-F238E27FC236}">
                  <a16:creationId xmlns:a16="http://schemas.microsoft.com/office/drawing/2014/main" id="{5B5699A0-B5F1-9422-0D7C-5977D78C3C4B}"/>
                </a:ext>
              </a:extLst>
            </p:cNvPr>
            <p:cNvSpPr>
              <a:spLocks noChangeArrowheads="1"/>
            </p:cNvSpPr>
            <p:nvPr/>
          </p:nvSpPr>
          <p:spPr bwMode="auto">
            <a:xfrm>
              <a:off x="2989" y="1196"/>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Rectangle 48">
              <a:extLst>
                <a:ext uri="{FF2B5EF4-FFF2-40B4-BE49-F238E27FC236}">
                  <a16:creationId xmlns:a16="http://schemas.microsoft.com/office/drawing/2014/main" id="{6DB8A1D5-A4FE-B8E9-4111-94D8D0F8EE45}"/>
                </a:ext>
              </a:extLst>
            </p:cNvPr>
            <p:cNvSpPr>
              <a:spLocks noChangeArrowheads="1"/>
            </p:cNvSpPr>
            <p:nvPr/>
          </p:nvSpPr>
          <p:spPr bwMode="auto">
            <a:xfrm>
              <a:off x="2989" y="902"/>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3" name="Rectangle 49">
              <a:extLst>
                <a:ext uri="{FF2B5EF4-FFF2-40B4-BE49-F238E27FC236}">
                  <a16:creationId xmlns:a16="http://schemas.microsoft.com/office/drawing/2014/main" id="{D91BA874-7F62-5AFF-EE51-5E4142235E01}"/>
                </a:ext>
              </a:extLst>
            </p:cNvPr>
            <p:cNvSpPr>
              <a:spLocks noChangeArrowheads="1"/>
            </p:cNvSpPr>
            <p:nvPr/>
          </p:nvSpPr>
          <p:spPr bwMode="auto">
            <a:xfrm>
              <a:off x="2929" y="607"/>
              <a:ext cx="18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4" name="Rectangle 50">
              <a:extLst>
                <a:ext uri="{FF2B5EF4-FFF2-40B4-BE49-F238E27FC236}">
                  <a16:creationId xmlns:a16="http://schemas.microsoft.com/office/drawing/2014/main" id="{9DB51BB9-5CF1-B482-6145-A6E625E3CFFE}"/>
                </a:ext>
              </a:extLst>
            </p:cNvPr>
            <p:cNvSpPr>
              <a:spLocks noChangeArrowheads="1"/>
            </p:cNvSpPr>
            <p:nvPr/>
          </p:nvSpPr>
          <p:spPr bwMode="auto">
            <a:xfrm>
              <a:off x="2929" y="312"/>
              <a:ext cx="18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 name="Rectangle 51">
              <a:extLst>
                <a:ext uri="{FF2B5EF4-FFF2-40B4-BE49-F238E27FC236}">
                  <a16:creationId xmlns:a16="http://schemas.microsoft.com/office/drawing/2014/main" id="{9FBAB1C7-0F97-41B2-5FD3-2E579AA4E972}"/>
                </a:ext>
              </a:extLst>
            </p:cNvPr>
            <p:cNvSpPr>
              <a:spLocks noChangeArrowheads="1"/>
            </p:cNvSpPr>
            <p:nvPr/>
          </p:nvSpPr>
          <p:spPr bwMode="auto">
            <a:xfrm>
              <a:off x="2929" y="18"/>
              <a:ext cx="18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 name="Freeform 52">
              <a:extLst>
                <a:ext uri="{FF2B5EF4-FFF2-40B4-BE49-F238E27FC236}">
                  <a16:creationId xmlns:a16="http://schemas.microsoft.com/office/drawing/2014/main" id="{F81C9443-4847-2746-68CE-96C911E56251}"/>
                </a:ext>
              </a:extLst>
            </p:cNvPr>
            <p:cNvSpPr>
              <a:spLocks noEditPoints="1"/>
            </p:cNvSpPr>
            <p:nvPr/>
          </p:nvSpPr>
          <p:spPr bwMode="auto">
            <a:xfrm>
              <a:off x="3055" y="270"/>
              <a:ext cx="72" cy="73"/>
            </a:xfrm>
            <a:custGeom>
              <a:avLst/>
              <a:gdLst>
                <a:gd name="T0" fmla="*/ 36 w 72"/>
                <a:gd name="T1" fmla="*/ 0 h 73"/>
                <a:gd name="T2" fmla="*/ 36 w 72"/>
                <a:gd name="T3" fmla="*/ 73 h 73"/>
                <a:gd name="T4" fmla="*/ 0 w 72"/>
                <a:gd name="T5" fmla="*/ 36 h 73"/>
                <a:gd name="T6" fmla="*/ 72 w 72"/>
                <a:gd name="T7" fmla="*/ 36 h 73"/>
              </a:gdLst>
              <a:ahLst/>
              <a:cxnLst>
                <a:cxn ang="0">
                  <a:pos x="T0" y="T1"/>
                </a:cxn>
                <a:cxn ang="0">
                  <a:pos x="T2" y="T3"/>
                </a:cxn>
                <a:cxn ang="0">
                  <a:pos x="T4" y="T5"/>
                </a:cxn>
                <a:cxn ang="0">
                  <a:pos x="T6" y="T7"/>
                </a:cxn>
              </a:cxnLst>
              <a:rect l="0" t="0" r="r" b="b"/>
              <a:pathLst>
                <a:path w="72" h="73">
                  <a:moveTo>
                    <a:pt x="36" y="0"/>
                  </a:moveTo>
                  <a:lnTo>
                    <a:pt x="36" y="73"/>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 name="Freeform 53">
              <a:extLst>
                <a:ext uri="{FF2B5EF4-FFF2-40B4-BE49-F238E27FC236}">
                  <a16:creationId xmlns:a16="http://schemas.microsoft.com/office/drawing/2014/main" id="{DB73AC81-F0D3-2E19-3B13-8CDCEDD545D6}"/>
                </a:ext>
              </a:extLst>
            </p:cNvPr>
            <p:cNvSpPr>
              <a:spLocks noEditPoints="1"/>
            </p:cNvSpPr>
            <p:nvPr/>
          </p:nvSpPr>
          <p:spPr bwMode="auto">
            <a:xfrm>
              <a:off x="3192" y="491"/>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 name="Freeform 54">
              <a:extLst>
                <a:ext uri="{FF2B5EF4-FFF2-40B4-BE49-F238E27FC236}">
                  <a16:creationId xmlns:a16="http://schemas.microsoft.com/office/drawing/2014/main" id="{D88EC3CD-193E-D57B-7633-FD681A0E9E8B}"/>
                </a:ext>
              </a:extLst>
            </p:cNvPr>
            <p:cNvSpPr>
              <a:spLocks noEditPoints="1"/>
            </p:cNvSpPr>
            <p:nvPr/>
          </p:nvSpPr>
          <p:spPr bwMode="auto">
            <a:xfrm>
              <a:off x="3329" y="996"/>
              <a:ext cx="73" cy="72"/>
            </a:xfrm>
            <a:custGeom>
              <a:avLst/>
              <a:gdLst>
                <a:gd name="T0" fmla="*/ 36 w 73"/>
                <a:gd name="T1" fmla="*/ 0 h 72"/>
                <a:gd name="T2" fmla="*/ 36 w 73"/>
                <a:gd name="T3" fmla="*/ 72 h 72"/>
                <a:gd name="T4" fmla="*/ 0 w 73"/>
                <a:gd name="T5" fmla="*/ 36 h 72"/>
                <a:gd name="T6" fmla="*/ 73 w 73"/>
                <a:gd name="T7" fmla="*/ 36 h 72"/>
              </a:gdLst>
              <a:ahLst/>
              <a:cxnLst>
                <a:cxn ang="0">
                  <a:pos x="T0" y="T1"/>
                </a:cxn>
                <a:cxn ang="0">
                  <a:pos x="T2" y="T3"/>
                </a:cxn>
                <a:cxn ang="0">
                  <a:pos x="T4" y="T5"/>
                </a:cxn>
                <a:cxn ang="0">
                  <a:pos x="T6" y="T7"/>
                </a:cxn>
              </a:cxnLst>
              <a:rect l="0" t="0" r="r" b="b"/>
              <a:pathLst>
                <a:path w="73" h="72">
                  <a:moveTo>
                    <a:pt x="36" y="0"/>
                  </a:moveTo>
                  <a:lnTo>
                    <a:pt x="36" y="72"/>
                  </a:lnTo>
                  <a:moveTo>
                    <a:pt x="0" y="36"/>
                  </a:moveTo>
                  <a:lnTo>
                    <a:pt x="73"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 name="Freeform 55">
              <a:extLst>
                <a:ext uri="{FF2B5EF4-FFF2-40B4-BE49-F238E27FC236}">
                  <a16:creationId xmlns:a16="http://schemas.microsoft.com/office/drawing/2014/main" id="{98923A9F-56A2-1700-B4F3-3098F88F9495}"/>
                </a:ext>
              </a:extLst>
            </p:cNvPr>
            <p:cNvSpPr>
              <a:spLocks noEditPoints="1"/>
            </p:cNvSpPr>
            <p:nvPr/>
          </p:nvSpPr>
          <p:spPr bwMode="auto">
            <a:xfrm>
              <a:off x="3467" y="1043"/>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Freeform 56">
              <a:extLst>
                <a:ext uri="{FF2B5EF4-FFF2-40B4-BE49-F238E27FC236}">
                  <a16:creationId xmlns:a16="http://schemas.microsoft.com/office/drawing/2014/main" id="{8A13A48B-13E7-E6A5-87BD-2134C654CB49}"/>
                </a:ext>
              </a:extLst>
            </p:cNvPr>
            <p:cNvSpPr>
              <a:spLocks noEditPoints="1"/>
            </p:cNvSpPr>
            <p:nvPr/>
          </p:nvSpPr>
          <p:spPr bwMode="auto">
            <a:xfrm>
              <a:off x="3604" y="1274"/>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Freeform 57">
              <a:extLst>
                <a:ext uri="{FF2B5EF4-FFF2-40B4-BE49-F238E27FC236}">
                  <a16:creationId xmlns:a16="http://schemas.microsoft.com/office/drawing/2014/main" id="{F9EAA9F0-EEAE-8DC9-5DED-8E966EF0540D}"/>
                </a:ext>
              </a:extLst>
            </p:cNvPr>
            <p:cNvSpPr>
              <a:spLocks noEditPoints="1"/>
            </p:cNvSpPr>
            <p:nvPr/>
          </p:nvSpPr>
          <p:spPr bwMode="auto">
            <a:xfrm>
              <a:off x="3742" y="1536"/>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 name="Freeform 58">
              <a:extLst>
                <a:ext uri="{FF2B5EF4-FFF2-40B4-BE49-F238E27FC236}">
                  <a16:creationId xmlns:a16="http://schemas.microsoft.com/office/drawing/2014/main" id="{EC0A63CC-8EEC-E996-A751-242098DF2018}"/>
                </a:ext>
              </a:extLst>
            </p:cNvPr>
            <p:cNvSpPr>
              <a:spLocks noEditPoints="1"/>
            </p:cNvSpPr>
            <p:nvPr/>
          </p:nvSpPr>
          <p:spPr bwMode="auto">
            <a:xfrm>
              <a:off x="3879" y="1618"/>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Freeform 59">
              <a:extLst>
                <a:ext uri="{FF2B5EF4-FFF2-40B4-BE49-F238E27FC236}">
                  <a16:creationId xmlns:a16="http://schemas.microsoft.com/office/drawing/2014/main" id="{E1288BCE-9E43-9753-0166-AF70D98B3C82}"/>
                </a:ext>
              </a:extLst>
            </p:cNvPr>
            <p:cNvSpPr>
              <a:spLocks noEditPoints="1"/>
            </p:cNvSpPr>
            <p:nvPr/>
          </p:nvSpPr>
          <p:spPr bwMode="auto">
            <a:xfrm>
              <a:off x="4016" y="1673"/>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Freeform 60">
              <a:extLst>
                <a:ext uri="{FF2B5EF4-FFF2-40B4-BE49-F238E27FC236}">
                  <a16:creationId xmlns:a16="http://schemas.microsoft.com/office/drawing/2014/main" id="{3164890B-5FA9-4E28-528E-D05AB8D8C038}"/>
                </a:ext>
              </a:extLst>
            </p:cNvPr>
            <p:cNvSpPr>
              <a:spLocks noEditPoints="1"/>
            </p:cNvSpPr>
            <p:nvPr/>
          </p:nvSpPr>
          <p:spPr bwMode="auto">
            <a:xfrm>
              <a:off x="4153" y="1551"/>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Freeform 61">
              <a:extLst>
                <a:ext uri="{FF2B5EF4-FFF2-40B4-BE49-F238E27FC236}">
                  <a16:creationId xmlns:a16="http://schemas.microsoft.com/office/drawing/2014/main" id="{0DDF3FA0-00CD-07A7-49A3-D35FF21F99C3}"/>
                </a:ext>
              </a:extLst>
            </p:cNvPr>
            <p:cNvSpPr>
              <a:spLocks noEditPoints="1"/>
            </p:cNvSpPr>
            <p:nvPr/>
          </p:nvSpPr>
          <p:spPr bwMode="auto">
            <a:xfrm>
              <a:off x="4291" y="1634"/>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Freeform 62">
              <a:extLst>
                <a:ext uri="{FF2B5EF4-FFF2-40B4-BE49-F238E27FC236}">
                  <a16:creationId xmlns:a16="http://schemas.microsoft.com/office/drawing/2014/main" id="{63093892-621D-120A-378C-6D3A01733FBF}"/>
                </a:ext>
              </a:extLst>
            </p:cNvPr>
            <p:cNvSpPr>
              <a:spLocks noEditPoints="1"/>
            </p:cNvSpPr>
            <p:nvPr/>
          </p:nvSpPr>
          <p:spPr bwMode="auto">
            <a:xfrm>
              <a:off x="4428" y="1879"/>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Freeform 63">
              <a:extLst>
                <a:ext uri="{FF2B5EF4-FFF2-40B4-BE49-F238E27FC236}">
                  <a16:creationId xmlns:a16="http://schemas.microsoft.com/office/drawing/2014/main" id="{A77F5743-D99F-60BA-0A46-884B9BAFDE4B}"/>
                </a:ext>
              </a:extLst>
            </p:cNvPr>
            <p:cNvSpPr>
              <a:spLocks noEditPoints="1"/>
            </p:cNvSpPr>
            <p:nvPr/>
          </p:nvSpPr>
          <p:spPr bwMode="auto">
            <a:xfrm>
              <a:off x="4565" y="1591"/>
              <a:ext cx="73" cy="72"/>
            </a:xfrm>
            <a:custGeom>
              <a:avLst/>
              <a:gdLst>
                <a:gd name="T0" fmla="*/ 36 w 73"/>
                <a:gd name="T1" fmla="*/ 0 h 72"/>
                <a:gd name="T2" fmla="*/ 36 w 73"/>
                <a:gd name="T3" fmla="*/ 72 h 72"/>
                <a:gd name="T4" fmla="*/ 0 w 73"/>
                <a:gd name="T5" fmla="*/ 36 h 72"/>
                <a:gd name="T6" fmla="*/ 73 w 73"/>
                <a:gd name="T7" fmla="*/ 36 h 72"/>
              </a:gdLst>
              <a:ahLst/>
              <a:cxnLst>
                <a:cxn ang="0">
                  <a:pos x="T0" y="T1"/>
                </a:cxn>
                <a:cxn ang="0">
                  <a:pos x="T2" y="T3"/>
                </a:cxn>
                <a:cxn ang="0">
                  <a:pos x="T4" y="T5"/>
                </a:cxn>
                <a:cxn ang="0">
                  <a:pos x="T6" y="T7"/>
                </a:cxn>
              </a:cxnLst>
              <a:rect l="0" t="0" r="r" b="b"/>
              <a:pathLst>
                <a:path w="73" h="72">
                  <a:moveTo>
                    <a:pt x="36" y="0"/>
                  </a:moveTo>
                  <a:lnTo>
                    <a:pt x="36" y="72"/>
                  </a:lnTo>
                  <a:moveTo>
                    <a:pt x="0" y="36"/>
                  </a:moveTo>
                  <a:lnTo>
                    <a:pt x="73"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Freeform 64">
              <a:extLst>
                <a:ext uri="{FF2B5EF4-FFF2-40B4-BE49-F238E27FC236}">
                  <a16:creationId xmlns:a16="http://schemas.microsoft.com/office/drawing/2014/main" id="{E541B3B2-4FC3-45DE-2280-5FEC08CCCE45}"/>
                </a:ext>
              </a:extLst>
            </p:cNvPr>
            <p:cNvSpPr>
              <a:spLocks noEditPoints="1"/>
            </p:cNvSpPr>
            <p:nvPr/>
          </p:nvSpPr>
          <p:spPr bwMode="auto">
            <a:xfrm>
              <a:off x="4703" y="1665"/>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Freeform 65">
              <a:extLst>
                <a:ext uri="{FF2B5EF4-FFF2-40B4-BE49-F238E27FC236}">
                  <a16:creationId xmlns:a16="http://schemas.microsoft.com/office/drawing/2014/main" id="{F72C28E5-FC63-B28A-CDED-3A0043652DF4}"/>
                </a:ext>
              </a:extLst>
            </p:cNvPr>
            <p:cNvSpPr>
              <a:spLocks noEditPoints="1"/>
            </p:cNvSpPr>
            <p:nvPr/>
          </p:nvSpPr>
          <p:spPr bwMode="auto">
            <a:xfrm>
              <a:off x="4840" y="1616"/>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Freeform 66">
              <a:extLst>
                <a:ext uri="{FF2B5EF4-FFF2-40B4-BE49-F238E27FC236}">
                  <a16:creationId xmlns:a16="http://schemas.microsoft.com/office/drawing/2014/main" id="{7E27D77B-46CD-9659-04F7-70A46648CF10}"/>
                </a:ext>
              </a:extLst>
            </p:cNvPr>
            <p:cNvSpPr>
              <a:spLocks noEditPoints="1"/>
            </p:cNvSpPr>
            <p:nvPr/>
          </p:nvSpPr>
          <p:spPr bwMode="auto">
            <a:xfrm>
              <a:off x="4977" y="1442"/>
              <a:ext cx="72" cy="73"/>
            </a:xfrm>
            <a:custGeom>
              <a:avLst/>
              <a:gdLst>
                <a:gd name="T0" fmla="*/ 36 w 72"/>
                <a:gd name="T1" fmla="*/ 0 h 73"/>
                <a:gd name="T2" fmla="*/ 36 w 72"/>
                <a:gd name="T3" fmla="*/ 73 h 73"/>
                <a:gd name="T4" fmla="*/ 0 w 72"/>
                <a:gd name="T5" fmla="*/ 37 h 73"/>
                <a:gd name="T6" fmla="*/ 72 w 72"/>
                <a:gd name="T7" fmla="*/ 37 h 73"/>
              </a:gdLst>
              <a:ahLst/>
              <a:cxnLst>
                <a:cxn ang="0">
                  <a:pos x="T0" y="T1"/>
                </a:cxn>
                <a:cxn ang="0">
                  <a:pos x="T2" y="T3"/>
                </a:cxn>
                <a:cxn ang="0">
                  <a:pos x="T4" y="T5"/>
                </a:cxn>
                <a:cxn ang="0">
                  <a:pos x="T6" y="T7"/>
                </a:cxn>
              </a:cxnLst>
              <a:rect l="0" t="0" r="r" b="b"/>
              <a:pathLst>
                <a:path w="72" h="73">
                  <a:moveTo>
                    <a:pt x="36" y="0"/>
                  </a:moveTo>
                  <a:lnTo>
                    <a:pt x="36" y="73"/>
                  </a:lnTo>
                  <a:moveTo>
                    <a:pt x="0" y="37"/>
                  </a:moveTo>
                  <a:lnTo>
                    <a:pt x="72" y="37"/>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Freeform 67">
              <a:extLst>
                <a:ext uri="{FF2B5EF4-FFF2-40B4-BE49-F238E27FC236}">
                  <a16:creationId xmlns:a16="http://schemas.microsoft.com/office/drawing/2014/main" id="{4CE4322A-F147-AC16-48F8-51B1E4ECA368}"/>
                </a:ext>
              </a:extLst>
            </p:cNvPr>
            <p:cNvSpPr>
              <a:spLocks noEditPoints="1"/>
            </p:cNvSpPr>
            <p:nvPr/>
          </p:nvSpPr>
          <p:spPr bwMode="auto">
            <a:xfrm>
              <a:off x="5115" y="1336"/>
              <a:ext cx="72" cy="73"/>
            </a:xfrm>
            <a:custGeom>
              <a:avLst/>
              <a:gdLst>
                <a:gd name="T0" fmla="*/ 36 w 72"/>
                <a:gd name="T1" fmla="*/ 0 h 73"/>
                <a:gd name="T2" fmla="*/ 36 w 72"/>
                <a:gd name="T3" fmla="*/ 73 h 73"/>
                <a:gd name="T4" fmla="*/ 0 w 72"/>
                <a:gd name="T5" fmla="*/ 37 h 73"/>
                <a:gd name="T6" fmla="*/ 72 w 72"/>
                <a:gd name="T7" fmla="*/ 37 h 73"/>
              </a:gdLst>
              <a:ahLst/>
              <a:cxnLst>
                <a:cxn ang="0">
                  <a:pos x="T0" y="T1"/>
                </a:cxn>
                <a:cxn ang="0">
                  <a:pos x="T2" y="T3"/>
                </a:cxn>
                <a:cxn ang="0">
                  <a:pos x="T4" y="T5"/>
                </a:cxn>
                <a:cxn ang="0">
                  <a:pos x="T6" y="T7"/>
                </a:cxn>
              </a:cxnLst>
              <a:rect l="0" t="0" r="r" b="b"/>
              <a:pathLst>
                <a:path w="72" h="73">
                  <a:moveTo>
                    <a:pt x="36" y="0"/>
                  </a:moveTo>
                  <a:lnTo>
                    <a:pt x="36" y="73"/>
                  </a:lnTo>
                  <a:moveTo>
                    <a:pt x="0" y="37"/>
                  </a:moveTo>
                  <a:lnTo>
                    <a:pt x="72" y="37"/>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Freeform 68">
              <a:extLst>
                <a:ext uri="{FF2B5EF4-FFF2-40B4-BE49-F238E27FC236}">
                  <a16:creationId xmlns:a16="http://schemas.microsoft.com/office/drawing/2014/main" id="{8C4B4391-1DCA-B2B6-AA27-D37AF2BBCB94}"/>
                </a:ext>
              </a:extLst>
            </p:cNvPr>
            <p:cNvSpPr>
              <a:spLocks noEditPoints="1"/>
            </p:cNvSpPr>
            <p:nvPr/>
          </p:nvSpPr>
          <p:spPr bwMode="auto">
            <a:xfrm>
              <a:off x="5252" y="1138"/>
              <a:ext cx="72" cy="73"/>
            </a:xfrm>
            <a:custGeom>
              <a:avLst/>
              <a:gdLst>
                <a:gd name="T0" fmla="*/ 36 w 72"/>
                <a:gd name="T1" fmla="*/ 0 h 73"/>
                <a:gd name="T2" fmla="*/ 36 w 72"/>
                <a:gd name="T3" fmla="*/ 73 h 73"/>
                <a:gd name="T4" fmla="*/ 0 w 72"/>
                <a:gd name="T5" fmla="*/ 36 h 73"/>
                <a:gd name="T6" fmla="*/ 72 w 72"/>
                <a:gd name="T7" fmla="*/ 36 h 73"/>
              </a:gdLst>
              <a:ahLst/>
              <a:cxnLst>
                <a:cxn ang="0">
                  <a:pos x="T0" y="T1"/>
                </a:cxn>
                <a:cxn ang="0">
                  <a:pos x="T2" y="T3"/>
                </a:cxn>
                <a:cxn ang="0">
                  <a:pos x="T4" y="T5"/>
                </a:cxn>
                <a:cxn ang="0">
                  <a:pos x="T6" y="T7"/>
                </a:cxn>
              </a:cxnLst>
              <a:rect l="0" t="0" r="r" b="b"/>
              <a:pathLst>
                <a:path w="72" h="73">
                  <a:moveTo>
                    <a:pt x="36" y="0"/>
                  </a:moveTo>
                  <a:lnTo>
                    <a:pt x="36" y="73"/>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Freeform 69">
              <a:extLst>
                <a:ext uri="{FF2B5EF4-FFF2-40B4-BE49-F238E27FC236}">
                  <a16:creationId xmlns:a16="http://schemas.microsoft.com/office/drawing/2014/main" id="{D1FF65FA-5FD3-2DEE-2AE8-14499852B996}"/>
                </a:ext>
              </a:extLst>
            </p:cNvPr>
            <p:cNvSpPr>
              <a:spLocks noEditPoints="1"/>
            </p:cNvSpPr>
            <p:nvPr/>
          </p:nvSpPr>
          <p:spPr bwMode="auto">
            <a:xfrm>
              <a:off x="5389" y="818"/>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Freeform 70">
              <a:extLst>
                <a:ext uri="{FF2B5EF4-FFF2-40B4-BE49-F238E27FC236}">
                  <a16:creationId xmlns:a16="http://schemas.microsoft.com/office/drawing/2014/main" id="{B48C5CA9-96DA-43B9-88F2-76BE9264FB75}"/>
                </a:ext>
              </a:extLst>
            </p:cNvPr>
            <p:cNvSpPr>
              <a:spLocks noEditPoints="1"/>
            </p:cNvSpPr>
            <p:nvPr/>
          </p:nvSpPr>
          <p:spPr bwMode="auto">
            <a:xfrm>
              <a:off x="5526" y="564"/>
              <a:ext cx="73" cy="72"/>
            </a:xfrm>
            <a:custGeom>
              <a:avLst/>
              <a:gdLst>
                <a:gd name="T0" fmla="*/ 36 w 73"/>
                <a:gd name="T1" fmla="*/ 0 h 72"/>
                <a:gd name="T2" fmla="*/ 36 w 73"/>
                <a:gd name="T3" fmla="*/ 72 h 72"/>
                <a:gd name="T4" fmla="*/ 0 w 73"/>
                <a:gd name="T5" fmla="*/ 36 h 72"/>
                <a:gd name="T6" fmla="*/ 73 w 73"/>
                <a:gd name="T7" fmla="*/ 36 h 72"/>
              </a:gdLst>
              <a:ahLst/>
              <a:cxnLst>
                <a:cxn ang="0">
                  <a:pos x="T0" y="T1"/>
                </a:cxn>
                <a:cxn ang="0">
                  <a:pos x="T2" y="T3"/>
                </a:cxn>
                <a:cxn ang="0">
                  <a:pos x="T4" y="T5"/>
                </a:cxn>
                <a:cxn ang="0">
                  <a:pos x="T6" y="T7"/>
                </a:cxn>
              </a:cxnLst>
              <a:rect l="0" t="0" r="r" b="b"/>
              <a:pathLst>
                <a:path w="73" h="72">
                  <a:moveTo>
                    <a:pt x="36" y="0"/>
                  </a:moveTo>
                  <a:lnTo>
                    <a:pt x="36" y="72"/>
                  </a:lnTo>
                  <a:moveTo>
                    <a:pt x="0" y="36"/>
                  </a:moveTo>
                  <a:lnTo>
                    <a:pt x="73"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Freeform 71">
              <a:extLst>
                <a:ext uri="{FF2B5EF4-FFF2-40B4-BE49-F238E27FC236}">
                  <a16:creationId xmlns:a16="http://schemas.microsoft.com/office/drawing/2014/main" id="{6E16580F-F8BA-E85E-103D-74F92DAECE47}"/>
                </a:ext>
              </a:extLst>
            </p:cNvPr>
            <p:cNvSpPr>
              <a:spLocks noEditPoints="1"/>
            </p:cNvSpPr>
            <p:nvPr/>
          </p:nvSpPr>
          <p:spPr bwMode="auto">
            <a:xfrm>
              <a:off x="5664" y="272"/>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Freeform 72">
              <a:extLst>
                <a:ext uri="{FF2B5EF4-FFF2-40B4-BE49-F238E27FC236}">
                  <a16:creationId xmlns:a16="http://schemas.microsoft.com/office/drawing/2014/main" id="{DF12C642-2AF5-B326-7116-EB2062A44159}"/>
                </a:ext>
              </a:extLst>
            </p:cNvPr>
            <p:cNvSpPr>
              <a:spLocks noEditPoints="1"/>
            </p:cNvSpPr>
            <p:nvPr/>
          </p:nvSpPr>
          <p:spPr bwMode="auto">
            <a:xfrm>
              <a:off x="3051" y="1190"/>
              <a:ext cx="80" cy="80"/>
            </a:xfrm>
            <a:custGeom>
              <a:avLst/>
              <a:gdLst>
                <a:gd name="T0" fmla="*/ 106 w 213"/>
                <a:gd name="T1" fmla="*/ 42 h 213"/>
                <a:gd name="T2" fmla="*/ 170 w 213"/>
                <a:gd name="T3" fmla="*/ 106 h 213"/>
                <a:gd name="T4" fmla="*/ 170 w 213"/>
                <a:gd name="T5" fmla="*/ 106 h 213"/>
                <a:gd name="T6" fmla="*/ 106 w 213"/>
                <a:gd name="T7" fmla="*/ 170 h 213"/>
                <a:gd name="T8" fmla="*/ 42 w 213"/>
                <a:gd name="T9" fmla="*/ 106 h 213"/>
                <a:gd name="T10" fmla="*/ 106 w 213"/>
                <a:gd name="T11" fmla="*/ 42 h 213"/>
                <a:gd name="T12" fmla="*/ 106 w 213"/>
                <a:gd name="T13" fmla="*/ 0 h 213"/>
                <a:gd name="T14" fmla="*/ 0 w 213"/>
                <a:gd name="T15" fmla="*/ 106 h 213"/>
                <a:gd name="T16" fmla="*/ 106 w 213"/>
                <a:gd name="T17" fmla="*/ 213 h 213"/>
                <a:gd name="T18" fmla="*/ 213 w 213"/>
                <a:gd name="T19" fmla="*/ 106 h 213"/>
                <a:gd name="T20" fmla="*/ 213 w 213"/>
                <a:gd name="T21" fmla="*/ 106 h 213"/>
                <a:gd name="T22" fmla="*/ 106 w 213"/>
                <a:gd name="T2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3">
                  <a:moveTo>
                    <a:pt x="106" y="42"/>
                  </a:moveTo>
                  <a:cubicBezTo>
                    <a:pt x="142" y="42"/>
                    <a:pt x="170" y="71"/>
                    <a:pt x="170" y="106"/>
                  </a:cubicBezTo>
                  <a:lnTo>
                    <a:pt x="170" y="106"/>
                  </a:lnTo>
                  <a:cubicBezTo>
                    <a:pt x="170" y="142"/>
                    <a:pt x="142" y="170"/>
                    <a:pt x="106" y="170"/>
                  </a:cubicBezTo>
                  <a:cubicBezTo>
                    <a:pt x="71" y="170"/>
                    <a:pt x="42" y="142"/>
                    <a:pt x="42" y="106"/>
                  </a:cubicBezTo>
                  <a:cubicBezTo>
                    <a:pt x="42" y="71"/>
                    <a:pt x="71" y="42"/>
                    <a:pt x="106" y="42"/>
                  </a:cubicBezTo>
                  <a:close/>
                  <a:moveTo>
                    <a:pt x="106" y="0"/>
                  </a:moveTo>
                  <a:cubicBezTo>
                    <a:pt x="48" y="0"/>
                    <a:pt x="0" y="47"/>
                    <a:pt x="0" y="106"/>
                  </a:cubicBezTo>
                  <a:cubicBezTo>
                    <a:pt x="0" y="165"/>
                    <a:pt x="48" y="213"/>
                    <a:pt x="106" y="213"/>
                  </a:cubicBezTo>
                  <a:cubicBezTo>
                    <a:pt x="165" y="213"/>
                    <a:pt x="213" y="165"/>
                    <a:pt x="213" y="106"/>
                  </a:cubicBezTo>
                  <a:lnTo>
                    <a:pt x="213" y="106"/>
                  </a:lnTo>
                  <a:cubicBezTo>
                    <a:pt x="213" y="47"/>
                    <a:pt x="165" y="0"/>
                    <a:pt x="106" y="0"/>
                  </a:cubicBezTo>
                  <a:close/>
                </a:path>
              </a:pathLst>
            </a:cu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73">
              <a:extLst>
                <a:ext uri="{FF2B5EF4-FFF2-40B4-BE49-F238E27FC236}">
                  <a16:creationId xmlns:a16="http://schemas.microsoft.com/office/drawing/2014/main" id="{673DB137-6032-C53C-1ED1-B5740A24D767}"/>
                </a:ext>
              </a:extLst>
            </p:cNvPr>
            <p:cNvSpPr>
              <a:spLocks noEditPoints="1"/>
            </p:cNvSpPr>
            <p:nvPr/>
          </p:nvSpPr>
          <p:spPr bwMode="auto">
            <a:xfrm>
              <a:off x="3188" y="1119"/>
              <a:ext cx="81" cy="80"/>
            </a:xfrm>
            <a:custGeom>
              <a:avLst/>
              <a:gdLst>
                <a:gd name="T0" fmla="*/ 107 w 214"/>
                <a:gd name="T1" fmla="*/ 42 h 213"/>
                <a:gd name="T2" fmla="*/ 171 w 214"/>
                <a:gd name="T3" fmla="*/ 106 h 213"/>
                <a:gd name="T4" fmla="*/ 171 w 214"/>
                <a:gd name="T5" fmla="*/ 106 h 213"/>
                <a:gd name="T6" fmla="*/ 107 w 214"/>
                <a:gd name="T7" fmla="*/ 170 h 213"/>
                <a:gd name="T8" fmla="*/ 43 w 214"/>
                <a:gd name="T9" fmla="*/ 106 h 213"/>
                <a:gd name="T10" fmla="*/ 107 w 214"/>
                <a:gd name="T11" fmla="*/ 42 h 213"/>
                <a:gd name="T12" fmla="*/ 107 w 214"/>
                <a:gd name="T13" fmla="*/ 0 h 213"/>
                <a:gd name="T14" fmla="*/ 0 w 214"/>
                <a:gd name="T15" fmla="*/ 106 h 213"/>
                <a:gd name="T16" fmla="*/ 107 w 214"/>
                <a:gd name="T17" fmla="*/ 213 h 213"/>
                <a:gd name="T18" fmla="*/ 214 w 214"/>
                <a:gd name="T19" fmla="*/ 106 h 213"/>
                <a:gd name="T20" fmla="*/ 214 w 214"/>
                <a:gd name="T21" fmla="*/ 106 h 213"/>
                <a:gd name="T22" fmla="*/ 107 w 214"/>
                <a:gd name="T2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13">
                  <a:moveTo>
                    <a:pt x="107" y="42"/>
                  </a:moveTo>
                  <a:cubicBezTo>
                    <a:pt x="142" y="42"/>
                    <a:pt x="171" y="71"/>
                    <a:pt x="171" y="106"/>
                  </a:cubicBezTo>
                  <a:lnTo>
                    <a:pt x="171" y="106"/>
                  </a:lnTo>
                  <a:cubicBezTo>
                    <a:pt x="171" y="142"/>
                    <a:pt x="142" y="170"/>
                    <a:pt x="107" y="170"/>
                  </a:cubicBezTo>
                  <a:cubicBezTo>
                    <a:pt x="72" y="170"/>
                    <a:pt x="43" y="142"/>
                    <a:pt x="43" y="106"/>
                  </a:cubicBezTo>
                  <a:cubicBezTo>
                    <a:pt x="43" y="71"/>
                    <a:pt x="72" y="42"/>
                    <a:pt x="107" y="42"/>
                  </a:cubicBezTo>
                  <a:close/>
                  <a:moveTo>
                    <a:pt x="107" y="0"/>
                  </a:moveTo>
                  <a:cubicBezTo>
                    <a:pt x="48" y="0"/>
                    <a:pt x="0" y="47"/>
                    <a:pt x="0" y="106"/>
                  </a:cubicBezTo>
                  <a:cubicBezTo>
                    <a:pt x="0" y="165"/>
                    <a:pt x="48" y="213"/>
                    <a:pt x="107" y="213"/>
                  </a:cubicBezTo>
                  <a:cubicBezTo>
                    <a:pt x="166" y="213"/>
                    <a:pt x="214" y="165"/>
                    <a:pt x="214" y="106"/>
                  </a:cubicBezTo>
                  <a:lnTo>
                    <a:pt x="214" y="106"/>
                  </a:lnTo>
                  <a:cubicBezTo>
                    <a:pt x="214" y="47"/>
                    <a:pt x="166" y="0"/>
                    <a:pt x="107" y="0"/>
                  </a:cubicBezTo>
                  <a:close/>
                </a:path>
              </a:pathLst>
            </a:cu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74">
              <a:extLst>
                <a:ext uri="{FF2B5EF4-FFF2-40B4-BE49-F238E27FC236}">
                  <a16:creationId xmlns:a16="http://schemas.microsoft.com/office/drawing/2014/main" id="{4CDE5AB8-2FAD-E6D7-8DAA-859551C35879}"/>
                </a:ext>
              </a:extLst>
            </p:cNvPr>
            <p:cNvSpPr>
              <a:spLocks noEditPoints="1"/>
            </p:cNvSpPr>
            <p:nvPr/>
          </p:nvSpPr>
          <p:spPr bwMode="auto">
            <a:xfrm>
              <a:off x="3326" y="1365"/>
              <a:ext cx="80" cy="80"/>
            </a:xfrm>
            <a:custGeom>
              <a:avLst/>
              <a:gdLst>
                <a:gd name="T0" fmla="*/ 106 w 213"/>
                <a:gd name="T1" fmla="*/ 43 h 213"/>
                <a:gd name="T2" fmla="*/ 170 w 213"/>
                <a:gd name="T3" fmla="*/ 107 h 213"/>
                <a:gd name="T4" fmla="*/ 170 w 213"/>
                <a:gd name="T5" fmla="*/ 107 h 213"/>
                <a:gd name="T6" fmla="*/ 106 w 213"/>
                <a:gd name="T7" fmla="*/ 171 h 213"/>
                <a:gd name="T8" fmla="*/ 42 w 213"/>
                <a:gd name="T9" fmla="*/ 107 h 213"/>
                <a:gd name="T10" fmla="*/ 106 w 213"/>
                <a:gd name="T11" fmla="*/ 43 h 213"/>
                <a:gd name="T12" fmla="*/ 106 w 213"/>
                <a:gd name="T13" fmla="*/ 0 h 213"/>
                <a:gd name="T14" fmla="*/ 0 w 213"/>
                <a:gd name="T15" fmla="*/ 107 h 213"/>
                <a:gd name="T16" fmla="*/ 106 w 213"/>
                <a:gd name="T17" fmla="*/ 213 h 213"/>
                <a:gd name="T18" fmla="*/ 213 w 213"/>
                <a:gd name="T19" fmla="*/ 107 h 213"/>
                <a:gd name="T20" fmla="*/ 213 w 213"/>
                <a:gd name="T21" fmla="*/ 107 h 213"/>
                <a:gd name="T22" fmla="*/ 106 w 213"/>
                <a:gd name="T2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3">
                  <a:moveTo>
                    <a:pt x="106" y="43"/>
                  </a:moveTo>
                  <a:cubicBezTo>
                    <a:pt x="142" y="43"/>
                    <a:pt x="170" y="71"/>
                    <a:pt x="170" y="107"/>
                  </a:cubicBezTo>
                  <a:lnTo>
                    <a:pt x="170" y="107"/>
                  </a:lnTo>
                  <a:cubicBezTo>
                    <a:pt x="170" y="142"/>
                    <a:pt x="142" y="171"/>
                    <a:pt x="106" y="171"/>
                  </a:cubicBezTo>
                  <a:cubicBezTo>
                    <a:pt x="71" y="171"/>
                    <a:pt x="42" y="142"/>
                    <a:pt x="42" y="107"/>
                  </a:cubicBezTo>
                  <a:cubicBezTo>
                    <a:pt x="42" y="71"/>
                    <a:pt x="71" y="43"/>
                    <a:pt x="106" y="43"/>
                  </a:cubicBezTo>
                  <a:close/>
                  <a:moveTo>
                    <a:pt x="106" y="0"/>
                  </a:moveTo>
                  <a:cubicBezTo>
                    <a:pt x="48" y="0"/>
                    <a:pt x="0" y="48"/>
                    <a:pt x="0" y="107"/>
                  </a:cubicBezTo>
                  <a:cubicBezTo>
                    <a:pt x="0" y="166"/>
                    <a:pt x="48" y="213"/>
                    <a:pt x="106" y="213"/>
                  </a:cubicBezTo>
                  <a:cubicBezTo>
                    <a:pt x="165" y="213"/>
                    <a:pt x="213" y="166"/>
                    <a:pt x="213" y="107"/>
                  </a:cubicBezTo>
                  <a:lnTo>
                    <a:pt x="213" y="107"/>
                  </a:lnTo>
                  <a:cubicBezTo>
                    <a:pt x="213" y="48"/>
                    <a:pt x="165" y="0"/>
                    <a:pt x="106" y="0"/>
                  </a:cubicBezTo>
                  <a:close/>
                </a:path>
              </a:pathLst>
            </a:cu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75">
              <a:extLst>
                <a:ext uri="{FF2B5EF4-FFF2-40B4-BE49-F238E27FC236}">
                  <a16:creationId xmlns:a16="http://schemas.microsoft.com/office/drawing/2014/main" id="{48CA8819-C9F6-D664-0B9F-88AC06498ECC}"/>
                </a:ext>
              </a:extLst>
            </p:cNvPr>
            <p:cNvSpPr>
              <a:spLocks noEditPoints="1"/>
            </p:cNvSpPr>
            <p:nvPr/>
          </p:nvSpPr>
          <p:spPr bwMode="auto">
            <a:xfrm>
              <a:off x="3463" y="1185"/>
              <a:ext cx="80" cy="80"/>
            </a:xfrm>
            <a:custGeom>
              <a:avLst/>
              <a:gdLst>
                <a:gd name="T0" fmla="*/ 107 w 214"/>
                <a:gd name="T1" fmla="*/ 42 h 213"/>
                <a:gd name="T2" fmla="*/ 171 w 214"/>
                <a:gd name="T3" fmla="*/ 106 h 213"/>
                <a:gd name="T4" fmla="*/ 171 w 214"/>
                <a:gd name="T5" fmla="*/ 106 h 213"/>
                <a:gd name="T6" fmla="*/ 107 w 214"/>
                <a:gd name="T7" fmla="*/ 170 h 213"/>
                <a:gd name="T8" fmla="*/ 43 w 214"/>
                <a:gd name="T9" fmla="*/ 106 h 213"/>
                <a:gd name="T10" fmla="*/ 107 w 214"/>
                <a:gd name="T11" fmla="*/ 42 h 213"/>
                <a:gd name="T12" fmla="*/ 107 w 214"/>
                <a:gd name="T13" fmla="*/ 0 h 213"/>
                <a:gd name="T14" fmla="*/ 0 w 214"/>
                <a:gd name="T15" fmla="*/ 106 h 213"/>
                <a:gd name="T16" fmla="*/ 107 w 214"/>
                <a:gd name="T17" fmla="*/ 213 h 213"/>
                <a:gd name="T18" fmla="*/ 214 w 214"/>
                <a:gd name="T19" fmla="*/ 106 h 213"/>
                <a:gd name="T20" fmla="*/ 214 w 214"/>
                <a:gd name="T21" fmla="*/ 106 h 213"/>
                <a:gd name="T22" fmla="*/ 107 w 214"/>
                <a:gd name="T2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13">
                  <a:moveTo>
                    <a:pt x="107" y="42"/>
                  </a:moveTo>
                  <a:cubicBezTo>
                    <a:pt x="142" y="42"/>
                    <a:pt x="171" y="71"/>
                    <a:pt x="171" y="106"/>
                  </a:cubicBezTo>
                  <a:lnTo>
                    <a:pt x="171" y="106"/>
                  </a:lnTo>
                  <a:cubicBezTo>
                    <a:pt x="171" y="142"/>
                    <a:pt x="142" y="170"/>
                    <a:pt x="107" y="170"/>
                  </a:cubicBezTo>
                  <a:cubicBezTo>
                    <a:pt x="72" y="170"/>
                    <a:pt x="43" y="142"/>
                    <a:pt x="43" y="106"/>
                  </a:cubicBezTo>
                  <a:cubicBezTo>
                    <a:pt x="43" y="71"/>
                    <a:pt x="72" y="42"/>
                    <a:pt x="107" y="42"/>
                  </a:cubicBezTo>
                  <a:close/>
                  <a:moveTo>
                    <a:pt x="107" y="0"/>
                  </a:moveTo>
                  <a:cubicBezTo>
                    <a:pt x="48" y="0"/>
                    <a:pt x="0" y="48"/>
                    <a:pt x="0" y="106"/>
                  </a:cubicBezTo>
                  <a:cubicBezTo>
                    <a:pt x="0" y="165"/>
                    <a:pt x="48" y="213"/>
                    <a:pt x="107" y="213"/>
                  </a:cubicBezTo>
                  <a:cubicBezTo>
                    <a:pt x="166" y="213"/>
                    <a:pt x="214" y="165"/>
                    <a:pt x="214" y="106"/>
                  </a:cubicBezTo>
                  <a:lnTo>
                    <a:pt x="214" y="106"/>
                  </a:lnTo>
                  <a:cubicBezTo>
                    <a:pt x="214" y="48"/>
                    <a:pt x="166" y="0"/>
                    <a:pt x="107" y="0"/>
                  </a:cubicBezTo>
                  <a:close/>
                </a:path>
              </a:pathLst>
            </a:cu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76">
              <a:extLst>
                <a:ext uri="{FF2B5EF4-FFF2-40B4-BE49-F238E27FC236}">
                  <a16:creationId xmlns:a16="http://schemas.microsoft.com/office/drawing/2014/main" id="{B6472555-0854-4BEE-4C74-5ECB950F026B}"/>
                </a:ext>
              </a:extLst>
            </p:cNvPr>
            <p:cNvSpPr>
              <a:spLocks noEditPoints="1"/>
            </p:cNvSpPr>
            <p:nvPr/>
          </p:nvSpPr>
          <p:spPr bwMode="auto">
            <a:xfrm>
              <a:off x="3600" y="1221"/>
              <a:ext cx="80" cy="81"/>
            </a:xfrm>
            <a:custGeom>
              <a:avLst/>
              <a:gdLst>
                <a:gd name="T0" fmla="*/ 106 w 213"/>
                <a:gd name="T1" fmla="*/ 43 h 214"/>
                <a:gd name="T2" fmla="*/ 170 w 213"/>
                <a:gd name="T3" fmla="*/ 107 h 214"/>
                <a:gd name="T4" fmla="*/ 170 w 213"/>
                <a:gd name="T5" fmla="*/ 107 h 214"/>
                <a:gd name="T6" fmla="*/ 106 w 213"/>
                <a:gd name="T7" fmla="*/ 171 h 214"/>
                <a:gd name="T8" fmla="*/ 42 w 213"/>
                <a:gd name="T9" fmla="*/ 107 h 214"/>
                <a:gd name="T10" fmla="*/ 106 w 213"/>
                <a:gd name="T11" fmla="*/ 43 h 214"/>
                <a:gd name="T12" fmla="*/ 106 w 213"/>
                <a:gd name="T13" fmla="*/ 0 h 214"/>
                <a:gd name="T14" fmla="*/ 0 w 213"/>
                <a:gd name="T15" fmla="*/ 107 h 214"/>
                <a:gd name="T16" fmla="*/ 106 w 213"/>
                <a:gd name="T17" fmla="*/ 214 h 214"/>
                <a:gd name="T18" fmla="*/ 213 w 213"/>
                <a:gd name="T19" fmla="*/ 107 h 214"/>
                <a:gd name="T20" fmla="*/ 213 w 213"/>
                <a:gd name="T21" fmla="*/ 107 h 214"/>
                <a:gd name="T22" fmla="*/ 106 w 213"/>
                <a:gd name="T2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4">
                  <a:moveTo>
                    <a:pt x="106" y="43"/>
                  </a:moveTo>
                  <a:cubicBezTo>
                    <a:pt x="142" y="43"/>
                    <a:pt x="170" y="72"/>
                    <a:pt x="170" y="107"/>
                  </a:cubicBezTo>
                  <a:lnTo>
                    <a:pt x="170" y="107"/>
                  </a:lnTo>
                  <a:cubicBezTo>
                    <a:pt x="170" y="142"/>
                    <a:pt x="142" y="171"/>
                    <a:pt x="106" y="171"/>
                  </a:cubicBezTo>
                  <a:cubicBezTo>
                    <a:pt x="71" y="171"/>
                    <a:pt x="42" y="142"/>
                    <a:pt x="42" y="107"/>
                  </a:cubicBezTo>
                  <a:cubicBezTo>
                    <a:pt x="42" y="72"/>
                    <a:pt x="71" y="43"/>
                    <a:pt x="106" y="43"/>
                  </a:cubicBezTo>
                  <a:close/>
                  <a:moveTo>
                    <a:pt x="106" y="0"/>
                  </a:moveTo>
                  <a:cubicBezTo>
                    <a:pt x="47" y="0"/>
                    <a:pt x="0" y="48"/>
                    <a:pt x="0" y="107"/>
                  </a:cubicBezTo>
                  <a:cubicBezTo>
                    <a:pt x="0" y="166"/>
                    <a:pt x="47" y="214"/>
                    <a:pt x="106" y="214"/>
                  </a:cubicBezTo>
                  <a:cubicBezTo>
                    <a:pt x="165" y="214"/>
                    <a:pt x="213" y="166"/>
                    <a:pt x="213" y="107"/>
                  </a:cubicBezTo>
                  <a:lnTo>
                    <a:pt x="213" y="107"/>
                  </a:lnTo>
                  <a:cubicBezTo>
                    <a:pt x="213" y="48"/>
                    <a:pt x="165" y="0"/>
                    <a:pt x="106" y="0"/>
                  </a:cubicBezTo>
                  <a:close/>
                </a:path>
              </a:pathLst>
            </a:cu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7">
              <a:extLst>
                <a:ext uri="{FF2B5EF4-FFF2-40B4-BE49-F238E27FC236}">
                  <a16:creationId xmlns:a16="http://schemas.microsoft.com/office/drawing/2014/main" id="{FE0B8454-058A-1B6A-272C-5DF92F74C33D}"/>
                </a:ext>
              </a:extLst>
            </p:cNvPr>
            <p:cNvSpPr>
              <a:spLocks noEditPoints="1"/>
            </p:cNvSpPr>
            <p:nvPr/>
          </p:nvSpPr>
          <p:spPr bwMode="auto">
            <a:xfrm>
              <a:off x="3737" y="1321"/>
              <a:ext cx="81" cy="81"/>
            </a:xfrm>
            <a:custGeom>
              <a:avLst/>
              <a:gdLst>
                <a:gd name="T0" fmla="*/ 107 w 214"/>
                <a:gd name="T1" fmla="*/ 43 h 214"/>
                <a:gd name="T2" fmla="*/ 171 w 214"/>
                <a:gd name="T3" fmla="*/ 107 h 214"/>
                <a:gd name="T4" fmla="*/ 171 w 214"/>
                <a:gd name="T5" fmla="*/ 107 h 214"/>
                <a:gd name="T6" fmla="*/ 107 w 214"/>
                <a:gd name="T7" fmla="*/ 171 h 214"/>
                <a:gd name="T8" fmla="*/ 43 w 214"/>
                <a:gd name="T9" fmla="*/ 107 h 214"/>
                <a:gd name="T10" fmla="*/ 107 w 214"/>
                <a:gd name="T11" fmla="*/ 43 h 214"/>
                <a:gd name="T12" fmla="*/ 107 w 214"/>
                <a:gd name="T13" fmla="*/ 0 h 214"/>
                <a:gd name="T14" fmla="*/ 0 w 214"/>
                <a:gd name="T15" fmla="*/ 107 h 214"/>
                <a:gd name="T16" fmla="*/ 107 w 214"/>
                <a:gd name="T17" fmla="*/ 214 h 214"/>
                <a:gd name="T18" fmla="*/ 214 w 214"/>
                <a:gd name="T19" fmla="*/ 107 h 214"/>
                <a:gd name="T20" fmla="*/ 214 w 214"/>
                <a:gd name="T21" fmla="*/ 107 h 214"/>
                <a:gd name="T22" fmla="*/ 107 w 214"/>
                <a:gd name="T2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14">
                  <a:moveTo>
                    <a:pt x="107" y="43"/>
                  </a:moveTo>
                  <a:cubicBezTo>
                    <a:pt x="142" y="43"/>
                    <a:pt x="171" y="72"/>
                    <a:pt x="171" y="107"/>
                  </a:cubicBezTo>
                  <a:lnTo>
                    <a:pt x="171" y="107"/>
                  </a:lnTo>
                  <a:cubicBezTo>
                    <a:pt x="171" y="142"/>
                    <a:pt x="142" y="171"/>
                    <a:pt x="107" y="171"/>
                  </a:cubicBezTo>
                  <a:cubicBezTo>
                    <a:pt x="71" y="171"/>
                    <a:pt x="43" y="142"/>
                    <a:pt x="43" y="107"/>
                  </a:cubicBezTo>
                  <a:cubicBezTo>
                    <a:pt x="43" y="72"/>
                    <a:pt x="71" y="43"/>
                    <a:pt x="107" y="43"/>
                  </a:cubicBezTo>
                  <a:close/>
                  <a:moveTo>
                    <a:pt x="107" y="0"/>
                  </a:moveTo>
                  <a:cubicBezTo>
                    <a:pt x="48" y="0"/>
                    <a:pt x="0" y="48"/>
                    <a:pt x="0" y="107"/>
                  </a:cubicBezTo>
                  <a:cubicBezTo>
                    <a:pt x="0" y="166"/>
                    <a:pt x="48" y="214"/>
                    <a:pt x="107" y="214"/>
                  </a:cubicBezTo>
                  <a:cubicBezTo>
                    <a:pt x="166" y="214"/>
                    <a:pt x="214" y="166"/>
                    <a:pt x="214" y="107"/>
                  </a:cubicBezTo>
                  <a:lnTo>
                    <a:pt x="214" y="107"/>
                  </a:lnTo>
                  <a:cubicBezTo>
                    <a:pt x="214" y="48"/>
                    <a:pt x="166" y="0"/>
                    <a:pt x="107" y="0"/>
                  </a:cubicBezTo>
                  <a:close/>
                </a:path>
              </a:pathLst>
            </a:cu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8">
              <a:extLst>
                <a:ext uri="{FF2B5EF4-FFF2-40B4-BE49-F238E27FC236}">
                  <a16:creationId xmlns:a16="http://schemas.microsoft.com/office/drawing/2014/main" id="{70E2871F-7DC2-0CC4-7A44-936FDEDE4E37}"/>
                </a:ext>
              </a:extLst>
            </p:cNvPr>
            <p:cNvSpPr>
              <a:spLocks noEditPoints="1"/>
            </p:cNvSpPr>
            <p:nvPr/>
          </p:nvSpPr>
          <p:spPr bwMode="auto">
            <a:xfrm>
              <a:off x="3875" y="1274"/>
              <a:ext cx="80" cy="80"/>
            </a:xfrm>
            <a:custGeom>
              <a:avLst/>
              <a:gdLst>
                <a:gd name="T0" fmla="*/ 106 w 213"/>
                <a:gd name="T1" fmla="*/ 43 h 214"/>
                <a:gd name="T2" fmla="*/ 170 w 213"/>
                <a:gd name="T3" fmla="*/ 107 h 214"/>
                <a:gd name="T4" fmla="*/ 170 w 213"/>
                <a:gd name="T5" fmla="*/ 107 h 214"/>
                <a:gd name="T6" fmla="*/ 106 w 213"/>
                <a:gd name="T7" fmla="*/ 171 h 214"/>
                <a:gd name="T8" fmla="*/ 42 w 213"/>
                <a:gd name="T9" fmla="*/ 107 h 214"/>
                <a:gd name="T10" fmla="*/ 106 w 213"/>
                <a:gd name="T11" fmla="*/ 43 h 214"/>
                <a:gd name="T12" fmla="*/ 106 w 213"/>
                <a:gd name="T13" fmla="*/ 0 h 214"/>
                <a:gd name="T14" fmla="*/ 0 w 213"/>
                <a:gd name="T15" fmla="*/ 107 h 214"/>
                <a:gd name="T16" fmla="*/ 106 w 213"/>
                <a:gd name="T17" fmla="*/ 214 h 214"/>
                <a:gd name="T18" fmla="*/ 213 w 213"/>
                <a:gd name="T19" fmla="*/ 107 h 214"/>
                <a:gd name="T20" fmla="*/ 213 w 213"/>
                <a:gd name="T21" fmla="*/ 107 h 214"/>
                <a:gd name="T22" fmla="*/ 106 w 213"/>
                <a:gd name="T2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4">
                  <a:moveTo>
                    <a:pt x="106" y="43"/>
                  </a:moveTo>
                  <a:cubicBezTo>
                    <a:pt x="142" y="43"/>
                    <a:pt x="170" y="72"/>
                    <a:pt x="170" y="107"/>
                  </a:cubicBezTo>
                  <a:lnTo>
                    <a:pt x="170" y="107"/>
                  </a:lnTo>
                  <a:cubicBezTo>
                    <a:pt x="170" y="142"/>
                    <a:pt x="142" y="171"/>
                    <a:pt x="106" y="171"/>
                  </a:cubicBezTo>
                  <a:cubicBezTo>
                    <a:pt x="71" y="171"/>
                    <a:pt x="42" y="142"/>
                    <a:pt x="42" y="107"/>
                  </a:cubicBezTo>
                  <a:cubicBezTo>
                    <a:pt x="42" y="72"/>
                    <a:pt x="71" y="43"/>
                    <a:pt x="106" y="43"/>
                  </a:cubicBezTo>
                  <a:close/>
                  <a:moveTo>
                    <a:pt x="106" y="0"/>
                  </a:moveTo>
                  <a:cubicBezTo>
                    <a:pt x="47" y="0"/>
                    <a:pt x="0" y="48"/>
                    <a:pt x="0" y="107"/>
                  </a:cubicBezTo>
                  <a:cubicBezTo>
                    <a:pt x="0" y="166"/>
                    <a:pt x="47" y="214"/>
                    <a:pt x="106" y="214"/>
                  </a:cubicBezTo>
                  <a:cubicBezTo>
                    <a:pt x="165" y="214"/>
                    <a:pt x="213" y="166"/>
                    <a:pt x="213" y="107"/>
                  </a:cubicBezTo>
                  <a:lnTo>
                    <a:pt x="213" y="107"/>
                  </a:lnTo>
                  <a:cubicBezTo>
                    <a:pt x="213" y="48"/>
                    <a:pt x="165" y="0"/>
                    <a:pt x="106" y="0"/>
                  </a:cubicBezTo>
                  <a:close/>
                </a:path>
              </a:pathLst>
            </a:cu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9">
              <a:extLst>
                <a:ext uri="{FF2B5EF4-FFF2-40B4-BE49-F238E27FC236}">
                  <a16:creationId xmlns:a16="http://schemas.microsoft.com/office/drawing/2014/main" id="{AA105ED3-202C-D195-585B-CA3D453ED260}"/>
                </a:ext>
              </a:extLst>
            </p:cNvPr>
            <p:cNvSpPr>
              <a:spLocks noEditPoints="1"/>
            </p:cNvSpPr>
            <p:nvPr/>
          </p:nvSpPr>
          <p:spPr bwMode="auto">
            <a:xfrm>
              <a:off x="4012" y="1232"/>
              <a:ext cx="80" cy="80"/>
            </a:xfrm>
            <a:custGeom>
              <a:avLst/>
              <a:gdLst>
                <a:gd name="T0" fmla="*/ 107 w 213"/>
                <a:gd name="T1" fmla="*/ 43 h 213"/>
                <a:gd name="T2" fmla="*/ 171 w 213"/>
                <a:gd name="T3" fmla="*/ 107 h 213"/>
                <a:gd name="T4" fmla="*/ 171 w 213"/>
                <a:gd name="T5" fmla="*/ 107 h 213"/>
                <a:gd name="T6" fmla="*/ 107 w 213"/>
                <a:gd name="T7" fmla="*/ 171 h 213"/>
                <a:gd name="T8" fmla="*/ 43 w 213"/>
                <a:gd name="T9" fmla="*/ 107 h 213"/>
                <a:gd name="T10" fmla="*/ 107 w 213"/>
                <a:gd name="T11" fmla="*/ 43 h 213"/>
                <a:gd name="T12" fmla="*/ 107 w 213"/>
                <a:gd name="T13" fmla="*/ 0 h 213"/>
                <a:gd name="T14" fmla="*/ 0 w 213"/>
                <a:gd name="T15" fmla="*/ 107 h 213"/>
                <a:gd name="T16" fmla="*/ 107 w 213"/>
                <a:gd name="T17" fmla="*/ 213 h 213"/>
                <a:gd name="T18" fmla="*/ 213 w 213"/>
                <a:gd name="T19" fmla="*/ 107 h 213"/>
                <a:gd name="T20" fmla="*/ 213 w 213"/>
                <a:gd name="T21" fmla="*/ 107 h 213"/>
                <a:gd name="T22" fmla="*/ 107 w 213"/>
                <a:gd name="T2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3">
                  <a:moveTo>
                    <a:pt x="107" y="43"/>
                  </a:moveTo>
                  <a:cubicBezTo>
                    <a:pt x="142" y="43"/>
                    <a:pt x="171" y="71"/>
                    <a:pt x="171" y="107"/>
                  </a:cubicBezTo>
                  <a:lnTo>
                    <a:pt x="171" y="107"/>
                  </a:lnTo>
                  <a:cubicBezTo>
                    <a:pt x="171" y="142"/>
                    <a:pt x="142" y="171"/>
                    <a:pt x="107" y="171"/>
                  </a:cubicBezTo>
                  <a:cubicBezTo>
                    <a:pt x="71" y="171"/>
                    <a:pt x="43" y="142"/>
                    <a:pt x="43" y="107"/>
                  </a:cubicBezTo>
                  <a:cubicBezTo>
                    <a:pt x="43" y="71"/>
                    <a:pt x="71" y="43"/>
                    <a:pt x="107" y="43"/>
                  </a:cubicBezTo>
                  <a:close/>
                  <a:moveTo>
                    <a:pt x="107" y="0"/>
                  </a:moveTo>
                  <a:cubicBezTo>
                    <a:pt x="48" y="0"/>
                    <a:pt x="0" y="48"/>
                    <a:pt x="0" y="107"/>
                  </a:cubicBezTo>
                  <a:cubicBezTo>
                    <a:pt x="0" y="166"/>
                    <a:pt x="48" y="213"/>
                    <a:pt x="107" y="213"/>
                  </a:cubicBezTo>
                  <a:cubicBezTo>
                    <a:pt x="166" y="213"/>
                    <a:pt x="213" y="166"/>
                    <a:pt x="213" y="107"/>
                  </a:cubicBezTo>
                  <a:lnTo>
                    <a:pt x="213" y="107"/>
                  </a:lnTo>
                  <a:cubicBezTo>
                    <a:pt x="213" y="48"/>
                    <a:pt x="166" y="0"/>
                    <a:pt x="107" y="0"/>
                  </a:cubicBezTo>
                  <a:close/>
                </a:path>
              </a:pathLst>
            </a:cu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80">
              <a:extLst>
                <a:ext uri="{FF2B5EF4-FFF2-40B4-BE49-F238E27FC236}">
                  <a16:creationId xmlns:a16="http://schemas.microsoft.com/office/drawing/2014/main" id="{26541220-6541-CB8D-9937-8003A314109E}"/>
                </a:ext>
              </a:extLst>
            </p:cNvPr>
            <p:cNvSpPr>
              <a:spLocks noEditPoints="1"/>
            </p:cNvSpPr>
            <p:nvPr/>
          </p:nvSpPr>
          <p:spPr bwMode="auto">
            <a:xfrm>
              <a:off x="4150" y="1044"/>
              <a:ext cx="80" cy="80"/>
            </a:xfrm>
            <a:custGeom>
              <a:avLst/>
              <a:gdLst>
                <a:gd name="T0" fmla="*/ 106 w 213"/>
                <a:gd name="T1" fmla="*/ 42 h 213"/>
                <a:gd name="T2" fmla="*/ 170 w 213"/>
                <a:gd name="T3" fmla="*/ 106 h 213"/>
                <a:gd name="T4" fmla="*/ 170 w 213"/>
                <a:gd name="T5" fmla="*/ 106 h 213"/>
                <a:gd name="T6" fmla="*/ 106 w 213"/>
                <a:gd name="T7" fmla="*/ 170 h 213"/>
                <a:gd name="T8" fmla="*/ 42 w 213"/>
                <a:gd name="T9" fmla="*/ 106 h 213"/>
                <a:gd name="T10" fmla="*/ 106 w 213"/>
                <a:gd name="T11" fmla="*/ 42 h 213"/>
                <a:gd name="T12" fmla="*/ 106 w 213"/>
                <a:gd name="T13" fmla="*/ 0 h 213"/>
                <a:gd name="T14" fmla="*/ 0 w 213"/>
                <a:gd name="T15" fmla="*/ 106 h 213"/>
                <a:gd name="T16" fmla="*/ 106 w 213"/>
                <a:gd name="T17" fmla="*/ 213 h 213"/>
                <a:gd name="T18" fmla="*/ 213 w 213"/>
                <a:gd name="T19" fmla="*/ 106 h 213"/>
                <a:gd name="T20" fmla="*/ 213 w 213"/>
                <a:gd name="T21" fmla="*/ 106 h 213"/>
                <a:gd name="T22" fmla="*/ 106 w 213"/>
                <a:gd name="T2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3">
                  <a:moveTo>
                    <a:pt x="106" y="42"/>
                  </a:moveTo>
                  <a:cubicBezTo>
                    <a:pt x="142" y="42"/>
                    <a:pt x="170" y="71"/>
                    <a:pt x="170" y="106"/>
                  </a:cubicBezTo>
                  <a:lnTo>
                    <a:pt x="170" y="106"/>
                  </a:lnTo>
                  <a:cubicBezTo>
                    <a:pt x="170" y="142"/>
                    <a:pt x="142" y="170"/>
                    <a:pt x="106" y="170"/>
                  </a:cubicBezTo>
                  <a:cubicBezTo>
                    <a:pt x="71" y="170"/>
                    <a:pt x="42" y="142"/>
                    <a:pt x="42" y="106"/>
                  </a:cubicBezTo>
                  <a:cubicBezTo>
                    <a:pt x="42" y="71"/>
                    <a:pt x="71" y="42"/>
                    <a:pt x="106" y="42"/>
                  </a:cubicBezTo>
                  <a:close/>
                  <a:moveTo>
                    <a:pt x="106" y="0"/>
                  </a:moveTo>
                  <a:cubicBezTo>
                    <a:pt x="47" y="0"/>
                    <a:pt x="0" y="47"/>
                    <a:pt x="0" y="106"/>
                  </a:cubicBezTo>
                  <a:cubicBezTo>
                    <a:pt x="0" y="165"/>
                    <a:pt x="47" y="213"/>
                    <a:pt x="106" y="213"/>
                  </a:cubicBezTo>
                  <a:cubicBezTo>
                    <a:pt x="165" y="213"/>
                    <a:pt x="213" y="165"/>
                    <a:pt x="213" y="106"/>
                  </a:cubicBezTo>
                  <a:lnTo>
                    <a:pt x="213" y="106"/>
                  </a:lnTo>
                  <a:cubicBezTo>
                    <a:pt x="213" y="47"/>
                    <a:pt x="165" y="0"/>
                    <a:pt x="106" y="0"/>
                  </a:cubicBezTo>
                  <a:close/>
                </a:path>
              </a:pathLst>
            </a:cu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81">
              <a:extLst>
                <a:ext uri="{FF2B5EF4-FFF2-40B4-BE49-F238E27FC236}">
                  <a16:creationId xmlns:a16="http://schemas.microsoft.com/office/drawing/2014/main" id="{BFD179F7-A686-2327-60B7-75BD5A46B404}"/>
                </a:ext>
              </a:extLst>
            </p:cNvPr>
            <p:cNvSpPr>
              <a:spLocks noEditPoints="1"/>
            </p:cNvSpPr>
            <p:nvPr/>
          </p:nvSpPr>
          <p:spPr bwMode="auto">
            <a:xfrm>
              <a:off x="4287" y="1095"/>
              <a:ext cx="80" cy="80"/>
            </a:xfrm>
            <a:custGeom>
              <a:avLst/>
              <a:gdLst>
                <a:gd name="T0" fmla="*/ 107 w 213"/>
                <a:gd name="T1" fmla="*/ 42 h 213"/>
                <a:gd name="T2" fmla="*/ 171 w 213"/>
                <a:gd name="T3" fmla="*/ 106 h 213"/>
                <a:gd name="T4" fmla="*/ 171 w 213"/>
                <a:gd name="T5" fmla="*/ 106 h 213"/>
                <a:gd name="T6" fmla="*/ 107 w 213"/>
                <a:gd name="T7" fmla="*/ 170 h 213"/>
                <a:gd name="T8" fmla="*/ 43 w 213"/>
                <a:gd name="T9" fmla="*/ 106 h 213"/>
                <a:gd name="T10" fmla="*/ 107 w 213"/>
                <a:gd name="T11" fmla="*/ 42 h 213"/>
                <a:gd name="T12" fmla="*/ 107 w 213"/>
                <a:gd name="T13" fmla="*/ 0 h 213"/>
                <a:gd name="T14" fmla="*/ 0 w 213"/>
                <a:gd name="T15" fmla="*/ 106 h 213"/>
                <a:gd name="T16" fmla="*/ 107 w 213"/>
                <a:gd name="T17" fmla="*/ 213 h 213"/>
                <a:gd name="T18" fmla="*/ 213 w 213"/>
                <a:gd name="T19" fmla="*/ 106 h 213"/>
                <a:gd name="T20" fmla="*/ 213 w 213"/>
                <a:gd name="T21" fmla="*/ 106 h 213"/>
                <a:gd name="T22" fmla="*/ 107 w 213"/>
                <a:gd name="T2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3">
                  <a:moveTo>
                    <a:pt x="107" y="42"/>
                  </a:moveTo>
                  <a:cubicBezTo>
                    <a:pt x="142" y="42"/>
                    <a:pt x="171" y="71"/>
                    <a:pt x="171" y="106"/>
                  </a:cubicBezTo>
                  <a:lnTo>
                    <a:pt x="171" y="106"/>
                  </a:lnTo>
                  <a:cubicBezTo>
                    <a:pt x="171" y="142"/>
                    <a:pt x="142" y="170"/>
                    <a:pt x="107" y="170"/>
                  </a:cubicBezTo>
                  <a:cubicBezTo>
                    <a:pt x="71" y="170"/>
                    <a:pt x="43" y="142"/>
                    <a:pt x="43" y="106"/>
                  </a:cubicBezTo>
                  <a:cubicBezTo>
                    <a:pt x="43" y="71"/>
                    <a:pt x="71" y="42"/>
                    <a:pt x="107" y="42"/>
                  </a:cubicBezTo>
                  <a:close/>
                  <a:moveTo>
                    <a:pt x="107" y="0"/>
                  </a:moveTo>
                  <a:cubicBezTo>
                    <a:pt x="48" y="0"/>
                    <a:pt x="0" y="47"/>
                    <a:pt x="0" y="106"/>
                  </a:cubicBezTo>
                  <a:cubicBezTo>
                    <a:pt x="0" y="165"/>
                    <a:pt x="48" y="213"/>
                    <a:pt x="107" y="213"/>
                  </a:cubicBezTo>
                  <a:cubicBezTo>
                    <a:pt x="166" y="213"/>
                    <a:pt x="213" y="165"/>
                    <a:pt x="213" y="106"/>
                  </a:cubicBezTo>
                  <a:lnTo>
                    <a:pt x="213" y="106"/>
                  </a:lnTo>
                  <a:cubicBezTo>
                    <a:pt x="213" y="47"/>
                    <a:pt x="166" y="0"/>
                    <a:pt x="107" y="0"/>
                  </a:cubicBezTo>
                  <a:close/>
                </a:path>
              </a:pathLst>
            </a:cu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82">
              <a:extLst>
                <a:ext uri="{FF2B5EF4-FFF2-40B4-BE49-F238E27FC236}">
                  <a16:creationId xmlns:a16="http://schemas.microsoft.com/office/drawing/2014/main" id="{774A0669-EED7-EFCA-442B-6D94D76507A3}"/>
                </a:ext>
              </a:extLst>
            </p:cNvPr>
            <p:cNvSpPr>
              <a:spLocks noEditPoints="1"/>
            </p:cNvSpPr>
            <p:nvPr/>
          </p:nvSpPr>
          <p:spPr bwMode="auto">
            <a:xfrm>
              <a:off x="4424" y="1341"/>
              <a:ext cx="80" cy="80"/>
            </a:xfrm>
            <a:custGeom>
              <a:avLst/>
              <a:gdLst>
                <a:gd name="T0" fmla="*/ 106 w 213"/>
                <a:gd name="T1" fmla="*/ 43 h 213"/>
                <a:gd name="T2" fmla="*/ 170 w 213"/>
                <a:gd name="T3" fmla="*/ 107 h 213"/>
                <a:gd name="T4" fmla="*/ 170 w 213"/>
                <a:gd name="T5" fmla="*/ 107 h 213"/>
                <a:gd name="T6" fmla="*/ 106 w 213"/>
                <a:gd name="T7" fmla="*/ 171 h 213"/>
                <a:gd name="T8" fmla="*/ 42 w 213"/>
                <a:gd name="T9" fmla="*/ 107 h 213"/>
                <a:gd name="T10" fmla="*/ 106 w 213"/>
                <a:gd name="T11" fmla="*/ 43 h 213"/>
                <a:gd name="T12" fmla="*/ 106 w 213"/>
                <a:gd name="T13" fmla="*/ 0 h 213"/>
                <a:gd name="T14" fmla="*/ 0 w 213"/>
                <a:gd name="T15" fmla="*/ 107 h 213"/>
                <a:gd name="T16" fmla="*/ 106 w 213"/>
                <a:gd name="T17" fmla="*/ 213 h 213"/>
                <a:gd name="T18" fmla="*/ 213 w 213"/>
                <a:gd name="T19" fmla="*/ 107 h 213"/>
                <a:gd name="T20" fmla="*/ 213 w 213"/>
                <a:gd name="T21" fmla="*/ 107 h 213"/>
                <a:gd name="T22" fmla="*/ 106 w 213"/>
                <a:gd name="T2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3">
                  <a:moveTo>
                    <a:pt x="106" y="43"/>
                  </a:moveTo>
                  <a:cubicBezTo>
                    <a:pt x="142" y="43"/>
                    <a:pt x="170" y="71"/>
                    <a:pt x="170" y="107"/>
                  </a:cubicBezTo>
                  <a:lnTo>
                    <a:pt x="170" y="107"/>
                  </a:lnTo>
                  <a:cubicBezTo>
                    <a:pt x="170" y="142"/>
                    <a:pt x="142" y="171"/>
                    <a:pt x="106" y="171"/>
                  </a:cubicBezTo>
                  <a:cubicBezTo>
                    <a:pt x="71" y="171"/>
                    <a:pt x="42" y="142"/>
                    <a:pt x="42" y="107"/>
                  </a:cubicBezTo>
                  <a:cubicBezTo>
                    <a:pt x="42" y="71"/>
                    <a:pt x="71" y="43"/>
                    <a:pt x="106" y="43"/>
                  </a:cubicBezTo>
                  <a:close/>
                  <a:moveTo>
                    <a:pt x="106" y="0"/>
                  </a:moveTo>
                  <a:cubicBezTo>
                    <a:pt x="47" y="0"/>
                    <a:pt x="0" y="48"/>
                    <a:pt x="0" y="107"/>
                  </a:cubicBezTo>
                  <a:cubicBezTo>
                    <a:pt x="0" y="166"/>
                    <a:pt x="47" y="213"/>
                    <a:pt x="106" y="213"/>
                  </a:cubicBezTo>
                  <a:cubicBezTo>
                    <a:pt x="165" y="213"/>
                    <a:pt x="213" y="166"/>
                    <a:pt x="213" y="107"/>
                  </a:cubicBezTo>
                  <a:lnTo>
                    <a:pt x="213" y="107"/>
                  </a:lnTo>
                  <a:cubicBezTo>
                    <a:pt x="213" y="48"/>
                    <a:pt x="165" y="0"/>
                    <a:pt x="106" y="0"/>
                  </a:cubicBezTo>
                  <a:close/>
                </a:path>
              </a:pathLst>
            </a:cu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83">
              <a:extLst>
                <a:ext uri="{FF2B5EF4-FFF2-40B4-BE49-F238E27FC236}">
                  <a16:creationId xmlns:a16="http://schemas.microsoft.com/office/drawing/2014/main" id="{2879A650-6FDF-5E2F-C3A6-86EE4BD6B8F0}"/>
                </a:ext>
              </a:extLst>
            </p:cNvPr>
            <p:cNvSpPr>
              <a:spLocks noEditPoints="1"/>
            </p:cNvSpPr>
            <p:nvPr/>
          </p:nvSpPr>
          <p:spPr bwMode="auto">
            <a:xfrm>
              <a:off x="4561" y="1085"/>
              <a:ext cx="80" cy="80"/>
            </a:xfrm>
            <a:custGeom>
              <a:avLst/>
              <a:gdLst>
                <a:gd name="T0" fmla="*/ 107 w 213"/>
                <a:gd name="T1" fmla="*/ 43 h 214"/>
                <a:gd name="T2" fmla="*/ 171 w 213"/>
                <a:gd name="T3" fmla="*/ 107 h 214"/>
                <a:gd name="T4" fmla="*/ 171 w 213"/>
                <a:gd name="T5" fmla="*/ 107 h 214"/>
                <a:gd name="T6" fmla="*/ 107 w 213"/>
                <a:gd name="T7" fmla="*/ 171 h 214"/>
                <a:gd name="T8" fmla="*/ 43 w 213"/>
                <a:gd name="T9" fmla="*/ 107 h 214"/>
                <a:gd name="T10" fmla="*/ 107 w 213"/>
                <a:gd name="T11" fmla="*/ 43 h 214"/>
                <a:gd name="T12" fmla="*/ 107 w 213"/>
                <a:gd name="T13" fmla="*/ 0 h 214"/>
                <a:gd name="T14" fmla="*/ 0 w 213"/>
                <a:gd name="T15" fmla="*/ 107 h 214"/>
                <a:gd name="T16" fmla="*/ 107 w 213"/>
                <a:gd name="T17" fmla="*/ 214 h 214"/>
                <a:gd name="T18" fmla="*/ 213 w 213"/>
                <a:gd name="T19" fmla="*/ 107 h 214"/>
                <a:gd name="T20" fmla="*/ 213 w 213"/>
                <a:gd name="T21" fmla="*/ 107 h 214"/>
                <a:gd name="T22" fmla="*/ 107 w 213"/>
                <a:gd name="T2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4">
                  <a:moveTo>
                    <a:pt x="107" y="43"/>
                  </a:moveTo>
                  <a:cubicBezTo>
                    <a:pt x="142" y="43"/>
                    <a:pt x="171" y="72"/>
                    <a:pt x="171" y="107"/>
                  </a:cubicBezTo>
                  <a:lnTo>
                    <a:pt x="171" y="107"/>
                  </a:lnTo>
                  <a:cubicBezTo>
                    <a:pt x="171" y="142"/>
                    <a:pt x="142" y="171"/>
                    <a:pt x="107" y="171"/>
                  </a:cubicBezTo>
                  <a:cubicBezTo>
                    <a:pt x="71" y="171"/>
                    <a:pt x="43" y="142"/>
                    <a:pt x="43" y="107"/>
                  </a:cubicBezTo>
                  <a:cubicBezTo>
                    <a:pt x="43" y="72"/>
                    <a:pt x="71" y="43"/>
                    <a:pt x="107" y="43"/>
                  </a:cubicBezTo>
                  <a:close/>
                  <a:moveTo>
                    <a:pt x="107" y="0"/>
                  </a:moveTo>
                  <a:cubicBezTo>
                    <a:pt x="48" y="0"/>
                    <a:pt x="0" y="48"/>
                    <a:pt x="0" y="107"/>
                  </a:cubicBezTo>
                  <a:cubicBezTo>
                    <a:pt x="0" y="166"/>
                    <a:pt x="48" y="214"/>
                    <a:pt x="107" y="214"/>
                  </a:cubicBezTo>
                  <a:cubicBezTo>
                    <a:pt x="166" y="214"/>
                    <a:pt x="213" y="166"/>
                    <a:pt x="213" y="107"/>
                  </a:cubicBezTo>
                  <a:lnTo>
                    <a:pt x="213" y="107"/>
                  </a:lnTo>
                  <a:cubicBezTo>
                    <a:pt x="213" y="48"/>
                    <a:pt x="166" y="0"/>
                    <a:pt x="107" y="0"/>
                  </a:cubicBezTo>
                  <a:close/>
                </a:path>
              </a:pathLst>
            </a:cu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84">
              <a:extLst>
                <a:ext uri="{FF2B5EF4-FFF2-40B4-BE49-F238E27FC236}">
                  <a16:creationId xmlns:a16="http://schemas.microsoft.com/office/drawing/2014/main" id="{4F6B72EE-52D1-E325-27F7-721523E454FB}"/>
                </a:ext>
              </a:extLst>
            </p:cNvPr>
            <p:cNvSpPr>
              <a:spLocks noEditPoints="1"/>
            </p:cNvSpPr>
            <p:nvPr/>
          </p:nvSpPr>
          <p:spPr bwMode="auto">
            <a:xfrm>
              <a:off x="4698" y="1223"/>
              <a:ext cx="81" cy="80"/>
            </a:xfrm>
            <a:custGeom>
              <a:avLst/>
              <a:gdLst>
                <a:gd name="T0" fmla="*/ 107 w 214"/>
                <a:gd name="T1" fmla="*/ 43 h 213"/>
                <a:gd name="T2" fmla="*/ 171 w 214"/>
                <a:gd name="T3" fmla="*/ 107 h 213"/>
                <a:gd name="T4" fmla="*/ 171 w 214"/>
                <a:gd name="T5" fmla="*/ 107 h 213"/>
                <a:gd name="T6" fmla="*/ 107 w 214"/>
                <a:gd name="T7" fmla="*/ 171 h 213"/>
                <a:gd name="T8" fmla="*/ 43 w 214"/>
                <a:gd name="T9" fmla="*/ 107 h 213"/>
                <a:gd name="T10" fmla="*/ 107 w 214"/>
                <a:gd name="T11" fmla="*/ 43 h 213"/>
                <a:gd name="T12" fmla="*/ 107 w 214"/>
                <a:gd name="T13" fmla="*/ 0 h 213"/>
                <a:gd name="T14" fmla="*/ 0 w 214"/>
                <a:gd name="T15" fmla="*/ 107 h 213"/>
                <a:gd name="T16" fmla="*/ 107 w 214"/>
                <a:gd name="T17" fmla="*/ 213 h 213"/>
                <a:gd name="T18" fmla="*/ 214 w 214"/>
                <a:gd name="T19" fmla="*/ 107 h 213"/>
                <a:gd name="T20" fmla="*/ 214 w 214"/>
                <a:gd name="T21" fmla="*/ 107 h 213"/>
                <a:gd name="T22" fmla="*/ 107 w 214"/>
                <a:gd name="T2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13">
                  <a:moveTo>
                    <a:pt x="107" y="43"/>
                  </a:moveTo>
                  <a:cubicBezTo>
                    <a:pt x="142" y="43"/>
                    <a:pt x="171" y="71"/>
                    <a:pt x="171" y="107"/>
                  </a:cubicBezTo>
                  <a:lnTo>
                    <a:pt x="171" y="107"/>
                  </a:lnTo>
                  <a:cubicBezTo>
                    <a:pt x="171" y="142"/>
                    <a:pt x="142" y="171"/>
                    <a:pt x="107" y="171"/>
                  </a:cubicBezTo>
                  <a:cubicBezTo>
                    <a:pt x="72" y="171"/>
                    <a:pt x="43" y="142"/>
                    <a:pt x="43" y="107"/>
                  </a:cubicBezTo>
                  <a:cubicBezTo>
                    <a:pt x="43" y="71"/>
                    <a:pt x="72" y="43"/>
                    <a:pt x="107" y="43"/>
                  </a:cubicBezTo>
                  <a:close/>
                  <a:moveTo>
                    <a:pt x="107" y="0"/>
                  </a:moveTo>
                  <a:cubicBezTo>
                    <a:pt x="48" y="0"/>
                    <a:pt x="0" y="48"/>
                    <a:pt x="0" y="107"/>
                  </a:cubicBezTo>
                  <a:cubicBezTo>
                    <a:pt x="0" y="165"/>
                    <a:pt x="48" y="213"/>
                    <a:pt x="107" y="213"/>
                  </a:cubicBezTo>
                  <a:cubicBezTo>
                    <a:pt x="166" y="213"/>
                    <a:pt x="214" y="165"/>
                    <a:pt x="214" y="107"/>
                  </a:cubicBezTo>
                  <a:lnTo>
                    <a:pt x="214" y="107"/>
                  </a:lnTo>
                  <a:cubicBezTo>
                    <a:pt x="214" y="48"/>
                    <a:pt x="166" y="0"/>
                    <a:pt x="107" y="0"/>
                  </a:cubicBezTo>
                  <a:close/>
                </a:path>
              </a:pathLst>
            </a:cu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85">
              <a:extLst>
                <a:ext uri="{FF2B5EF4-FFF2-40B4-BE49-F238E27FC236}">
                  <a16:creationId xmlns:a16="http://schemas.microsoft.com/office/drawing/2014/main" id="{8BE6500C-FFD9-D9A7-9DD7-D30D6EEF988A}"/>
                </a:ext>
              </a:extLst>
            </p:cNvPr>
            <p:cNvSpPr>
              <a:spLocks noEditPoints="1"/>
            </p:cNvSpPr>
            <p:nvPr/>
          </p:nvSpPr>
          <p:spPr bwMode="auto">
            <a:xfrm>
              <a:off x="4836" y="1272"/>
              <a:ext cx="80" cy="80"/>
            </a:xfrm>
            <a:custGeom>
              <a:avLst/>
              <a:gdLst>
                <a:gd name="T0" fmla="*/ 107 w 213"/>
                <a:gd name="T1" fmla="*/ 43 h 213"/>
                <a:gd name="T2" fmla="*/ 171 w 213"/>
                <a:gd name="T3" fmla="*/ 107 h 213"/>
                <a:gd name="T4" fmla="*/ 171 w 213"/>
                <a:gd name="T5" fmla="*/ 107 h 213"/>
                <a:gd name="T6" fmla="*/ 107 w 213"/>
                <a:gd name="T7" fmla="*/ 171 h 213"/>
                <a:gd name="T8" fmla="*/ 43 w 213"/>
                <a:gd name="T9" fmla="*/ 107 h 213"/>
                <a:gd name="T10" fmla="*/ 107 w 213"/>
                <a:gd name="T11" fmla="*/ 43 h 213"/>
                <a:gd name="T12" fmla="*/ 107 w 213"/>
                <a:gd name="T13" fmla="*/ 0 h 213"/>
                <a:gd name="T14" fmla="*/ 0 w 213"/>
                <a:gd name="T15" fmla="*/ 107 h 213"/>
                <a:gd name="T16" fmla="*/ 107 w 213"/>
                <a:gd name="T17" fmla="*/ 213 h 213"/>
                <a:gd name="T18" fmla="*/ 213 w 213"/>
                <a:gd name="T19" fmla="*/ 107 h 213"/>
                <a:gd name="T20" fmla="*/ 213 w 213"/>
                <a:gd name="T21" fmla="*/ 107 h 213"/>
                <a:gd name="T22" fmla="*/ 107 w 213"/>
                <a:gd name="T2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3">
                  <a:moveTo>
                    <a:pt x="107" y="43"/>
                  </a:moveTo>
                  <a:cubicBezTo>
                    <a:pt x="142" y="43"/>
                    <a:pt x="171" y="71"/>
                    <a:pt x="171" y="107"/>
                  </a:cubicBezTo>
                  <a:lnTo>
                    <a:pt x="171" y="107"/>
                  </a:lnTo>
                  <a:cubicBezTo>
                    <a:pt x="171" y="142"/>
                    <a:pt x="142" y="171"/>
                    <a:pt x="107" y="171"/>
                  </a:cubicBezTo>
                  <a:cubicBezTo>
                    <a:pt x="71" y="171"/>
                    <a:pt x="43" y="142"/>
                    <a:pt x="43" y="107"/>
                  </a:cubicBezTo>
                  <a:cubicBezTo>
                    <a:pt x="43" y="71"/>
                    <a:pt x="71" y="43"/>
                    <a:pt x="107" y="43"/>
                  </a:cubicBezTo>
                  <a:close/>
                  <a:moveTo>
                    <a:pt x="107" y="0"/>
                  </a:moveTo>
                  <a:cubicBezTo>
                    <a:pt x="48" y="0"/>
                    <a:pt x="0" y="48"/>
                    <a:pt x="0" y="107"/>
                  </a:cubicBezTo>
                  <a:cubicBezTo>
                    <a:pt x="0" y="166"/>
                    <a:pt x="48" y="213"/>
                    <a:pt x="107" y="213"/>
                  </a:cubicBezTo>
                  <a:cubicBezTo>
                    <a:pt x="166" y="213"/>
                    <a:pt x="213" y="166"/>
                    <a:pt x="213" y="107"/>
                  </a:cubicBezTo>
                  <a:lnTo>
                    <a:pt x="213" y="107"/>
                  </a:lnTo>
                  <a:cubicBezTo>
                    <a:pt x="213" y="48"/>
                    <a:pt x="166" y="0"/>
                    <a:pt x="107" y="0"/>
                  </a:cubicBezTo>
                  <a:close/>
                </a:path>
              </a:pathLst>
            </a:cu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86">
              <a:extLst>
                <a:ext uri="{FF2B5EF4-FFF2-40B4-BE49-F238E27FC236}">
                  <a16:creationId xmlns:a16="http://schemas.microsoft.com/office/drawing/2014/main" id="{C74FC960-7615-C4F0-4544-99E79C801BC8}"/>
                </a:ext>
              </a:extLst>
            </p:cNvPr>
            <p:cNvSpPr>
              <a:spLocks noEditPoints="1"/>
            </p:cNvSpPr>
            <p:nvPr/>
          </p:nvSpPr>
          <p:spPr bwMode="auto">
            <a:xfrm>
              <a:off x="4973" y="1228"/>
              <a:ext cx="80" cy="80"/>
            </a:xfrm>
            <a:custGeom>
              <a:avLst/>
              <a:gdLst>
                <a:gd name="T0" fmla="*/ 107 w 214"/>
                <a:gd name="T1" fmla="*/ 43 h 213"/>
                <a:gd name="T2" fmla="*/ 171 w 214"/>
                <a:gd name="T3" fmla="*/ 107 h 213"/>
                <a:gd name="T4" fmla="*/ 171 w 214"/>
                <a:gd name="T5" fmla="*/ 107 h 213"/>
                <a:gd name="T6" fmla="*/ 107 w 214"/>
                <a:gd name="T7" fmla="*/ 171 h 213"/>
                <a:gd name="T8" fmla="*/ 43 w 214"/>
                <a:gd name="T9" fmla="*/ 107 h 213"/>
                <a:gd name="T10" fmla="*/ 107 w 214"/>
                <a:gd name="T11" fmla="*/ 43 h 213"/>
                <a:gd name="T12" fmla="*/ 107 w 214"/>
                <a:gd name="T13" fmla="*/ 0 h 213"/>
                <a:gd name="T14" fmla="*/ 0 w 214"/>
                <a:gd name="T15" fmla="*/ 107 h 213"/>
                <a:gd name="T16" fmla="*/ 107 w 214"/>
                <a:gd name="T17" fmla="*/ 213 h 213"/>
                <a:gd name="T18" fmla="*/ 214 w 214"/>
                <a:gd name="T19" fmla="*/ 107 h 213"/>
                <a:gd name="T20" fmla="*/ 214 w 214"/>
                <a:gd name="T21" fmla="*/ 107 h 213"/>
                <a:gd name="T22" fmla="*/ 107 w 214"/>
                <a:gd name="T2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13">
                  <a:moveTo>
                    <a:pt x="107" y="43"/>
                  </a:moveTo>
                  <a:cubicBezTo>
                    <a:pt x="142" y="43"/>
                    <a:pt x="171" y="71"/>
                    <a:pt x="171" y="107"/>
                  </a:cubicBezTo>
                  <a:lnTo>
                    <a:pt x="171" y="107"/>
                  </a:lnTo>
                  <a:cubicBezTo>
                    <a:pt x="171" y="142"/>
                    <a:pt x="142" y="171"/>
                    <a:pt x="107" y="171"/>
                  </a:cubicBezTo>
                  <a:cubicBezTo>
                    <a:pt x="72" y="171"/>
                    <a:pt x="43" y="142"/>
                    <a:pt x="43" y="107"/>
                  </a:cubicBezTo>
                  <a:cubicBezTo>
                    <a:pt x="43" y="71"/>
                    <a:pt x="72" y="43"/>
                    <a:pt x="107" y="43"/>
                  </a:cubicBezTo>
                  <a:close/>
                  <a:moveTo>
                    <a:pt x="107" y="0"/>
                  </a:moveTo>
                  <a:cubicBezTo>
                    <a:pt x="48" y="0"/>
                    <a:pt x="0" y="48"/>
                    <a:pt x="0" y="107"/>
                  </a:cubicBezTo>
                  <a:cubicBezTo>
                    <a:pt x="0" y="166"/>
                    <a:pt x="48" y="213"/>
                    <a:pt x="107" y="213"/>
                  </a:cubicBezTo>
                  <a:cubicBezTo>
                    <a:pt x="166" y="213"/>
                    <a:pt x="214" y="166"/>
                    <a:pt x="214" y="107"/>
                  </a:cubicBezTo>
                  <a:lnTo>
                    <a:pt x="214" y="107"/>
                  </a:lnTo>
                  <a:cubicBezTo>
                    <a:pt x="214" y="48"/>
                    <a:pt x="166" y="0"/>
                    <a:pt x="107" y="0"/>
                  </a:cubicBezTo>
                  <a:close/>
                </a:path>
              </a:pathLst>
            </a:cu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87">
              <a:extLst>
                <a:ext uri="{FF2B5EF4-FFF2-40B4-BE49-F238E27FC236}">
                  <a16:creationId xmlns:a16="http://schemas.microsoft.com/office/drawing/2014/main" id="{6A109F4E-C58D-B75E-F258-E68FB9779025}"/>
                </a:ext>
              </a:extLst>
            </p:cNvPr>
            <p:cNvSpPr>
              <a:spLocks noEditPoints="1"/>
            </p:cNvSpPr>
            <p:nvPr/>
          </p:nvSpPr>
          <p:spPr bwMode="auto">
            <a:xfrm>
              <a:off x="5111" y="1284"/>
              <a:ext cx="80" cy="80"/>
            </a:xfrm>
            <a:custGeom>
              <a:avLst/>
              <a:gdLst>
                <a:gd name="T0" fmla="*/ 107 w 213"/>
                <a:gd name="T1" fmla="*/ 42 h 213"/>
                <a:gd name="T2" fmla="*/ 171 w 213"/>
                <a:gd name="T3" fmla="*/ 106 h 213"/>
                <a:gd name="T4" fmla="*/ 171 w 213"/>
                <a:gd name="T5" fmla="*/ 106 h 213"/>
                <a:gd name="T6" fmla="*/ 107 w 213"/>
                <a:gd name="T7" fmla="*/ 170 h 213"/>
                <a:gd name="T8" fmla="*/ 43 w 213"/>
                <a:gd name="T9" fmla="*/ 106 h 213"/>
                <a:gd name="T10" fmla="*/ 107 w 213"/>
                <a:gd name="T11" fmla="*/ 42 h 213"/>
                <a:gd name="T12" fmla="*/ 107 w 213"/>
                <a:gd name="T13" fmla="*/ 0 h 213"/>
                <a:gd name="T14" fmla="*/ 0 w 213"/>
                <a:gd name="T15" fmla="*/ 106 h 213"/>
                <a:gd name="T16" fmla="*/ 107 w 213"/>
                <a:gd name="T17" fmla="*/ 213 h 213"/>
                <a:gd name="T18" fmla="*/ 213 w 213"/>
                <a:gd name="T19" fmla="*/ 106 h 213"/>
                <a:gd name="T20" fmla="*/ 213 w 213"/>
                <a:gd name="T21" fmla="*/ 106 h 213"/>
                <a:gd name="T22" fmla="*/ 107 w 213"/>
                <a:gd name="T2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3">
                  <a:moveTo>
                    <a:pt x="107" y="42"/>
                  </a:moveTo>
                  <a:cubicBezTo>
                    <a:pt x="142" y="42"/>
                    <a:pt x="171" y="71"/>
                    <a:pt x="171" y="106"/>
                  </a:cubicBezTo>
                  <a:lnTo>
                    <a:pt x="171" y="106"/>
                  </a:lnTo>
                  <a:cubicBezTo>
                    <a:pt x="171" y="142"/>
                    <a:pt x="142" y="170"/>
                    <a:pt x="107" y="170"/>
                  </a:cubicBezTo>
                  <a:cubicBezTo>
                    <a:pt x="71" y="170"/>
                    <a:pt x="43" y="142"/>
                    <a:pt x="43" y="106"/>
                  </a:cubicBezTo>
                  <a:cubicBezTo>
                    <a:pt x="43" y="71"/>
                    <a:pt x="71" y="42"/>
                    <a:pt x="107" y="42"/>
                  </a:cubicBezTo>
                  <a:close/>
                  <a:moveTo>
                    <a:pt x="107" y="0"/>
                  </a:moveTo>
                  <a:cubicBezTo>
                    <a:pt x="48" y="0"/>
                    <a:pt x="0" y="47"/>
                    <a:pt x="0" y="106"/>
                  </a:cubicBezTo>
                  <a:cubicBezTo>
                    <a:pt x="0" y="165"/>
                    <a:pt x="48" y="213"/>
                    <a:pt x="107" y="213"/>
                  </a:cubicBezTo>
                  <a:cubicBezTo>
                    <a:pt x="165" y="213"/>
                    <a:pt x="213" y="165"/>
                    <a:pt x="213" y="106"/>
                  </a:cubicBezTo>
                  <a:lnTo>
                    <a:pt x="213" y="106"/>
                  </a:lnTo>
                  <a:cubicBezTo>
                    <a:pt x="213" y="47"/>
                    <a:pt x="165" y="0"/>
                    <a:pt x="107" y="0"/>
                  </a:cubicBezTo>
                  <a:close/>
                </a:path>
              </a:pathLst>
            </a:cu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88">
              <a:extLst>
                <a:ext uri="{FF2B5EF4-FFF2-40B4-BE49-F238E27FC236}">
                  <a16:creationId xmlns:a16="http://schemas.microsoft.com/office/drawing/2014/main" id="{489203CF-0FE8-130F-6894-C41579DE32D9}"/>
                </a:ext>
              </a:extLst>
            </p:cNvPr>
            <p:cNvSpPr>
              <a:spLocks noEditPoints="1"/>
            </p:cNvSpPr>
            <p:nvPr/>
          </p:nvSpPr>
          <p:spPr bwMode="auto">
            <a:xfrm>
              <a:off x="5248" y="1280"/>
              <a:ext cx="80" cy="80"/>
            </a:xfrm>
            <a:custGeom>
              <a:avLst/>
              <a:gdLst>
                <a:gd name="T0" fmla="*/ 107 w 214"/>
                <a:gd name="T1" fmla="*/ 42 h 213"/>
                <a:gd name="T2" fmla="*/ 171 w 214"/>
                <a:gd name="T3" fmla="*/ 106 h 213"/>
                <a:gd name="T4" fmla="*/ 171 w 214"/>
                <a:gd name="T5" fmla="*/ 106 h 213"/>
                <a:gd name="T6" fmla="*/ 107 w 214"/>
                <a:gd name="T7" fmla="*/ 170 h 213"/>
                <a:gd name="T8" fmla="*/ 43 w 214"/>
                <a:gd name="T9" fmla="*/ 106 h 213"/>
                <a:gd name="T10" fmla="*/ 107 w 214"/>
                <a:gd name="T11" fmla="*/ 42 h 213"/>
                <a:gd name="T12" fmla="*/ 107 w 214"/>
                <a:gd name="T13" fmla="*/ 0 h 213"/>
                <a:gd name="T14" fmla="*/ 0 w 214"/>
                <a:gd name="T15" fmla="*/ 106 h 213"/>
                <a:gd name="T16" fmla="*/ 107 w 214"/>
                <a:gd name="T17" fmla="*/ 213 h 213"/>
                <a:gd name="T18" fmla="*/ 214 w 214"/>
                <a:gd name="T19" fmla="*/ 106 h 213"/>
                <a:gd name="T20" fmla="*/ 214 w 214"/>
                <a:gd name="T21" fmla="*/ 106 h 213"/>
                <a:gd name="T22" fmla="*/ 107 w 214"/>
                <a:gd name="T2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13">
                  <a:moveTo>
                    <a:pt x="107" y="42"/>
                  </a:moveTo>
                  <a:cubicBezTo>
                    <a:pt x="142" y="42"/>
                    <a:pt x="171" y="71"/>
                    <a:pt x="171" y="106"/>
                  </a:cubicBezTo>
                  <a:lnTo>
                    <a:pt x="171" y="106"/>
                  </a:lnTo>
                  <a:cubicBezTo>
                    <a:pt x="171" y="142"/>
                    <a:pt x="142" y="170"/>
                    <a:pt x="107" y="170"/>
                  </a:cubicBezTo>
                  <a:cubicBezTo>
                    <a:pt x="72" y="170"/>
                    <a:pt x="43" y="142"/>
                    <a:pt x="43" y="106"/>
                  </a:cubicBezTo>
                  <a:cubicBezTo>
                    <a:pt x="43" y="71"/>
                    <a:pt x="72" y="42"/>
                    <a:pt x="107" y="42"/>
                  </a:cubicBezTo>
                  <a:close/>
                  <a:moveTo>
                    <a:pt x="107" y="0"/>
                  </a:moveTo>
                  <a:cubicBezTo>
                    <a:pt x="48" y="0"/>
                    <a:pt x="0" y="47"/>
                    <a:pt x="0" y="106"/>
                  </a:cubicBezTo>
                  <a:cubicBezTo>
                    <a:pt x="0" y="165"/>
                    <a:pt x="48" y="213"/>
                    <a:pt x="107" y="213"/>
                  </a:cubicBezTo>
                  <a:cubicBezTo>
                    <a:pt x="166" y="213"/>
                    <a:pt x="214" y="165"/>
                    <a:pt x="214" y="106"/>
                  </a:cubicBezTo>
                  <a:lnTo>
                    <a:pt x="214" y="106"/>
                  </a:lnTo>
                  <a:cubicBezTo>
                    <a:pt x="214" y="47"/>
                    <a:pt x="166" y="0"/>
                    <a:pt x="107" y="0"/>
                  </a:cubicBezTo>
                  <a:close/>
                </a:path>
              </a:pathLst>
            </a:cu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89">
              <a:extLst>
                <a:ext uri="{FF2B5EF4-FFF2-40B4-BE49-F238E27FC236}">
                  <a16:creationId xmlns:a16="http://schemas.microsoft.com/office/drawing/2014/main" id="{FE35AF2D-3744-3963-5805-A787D07CF2C5}"/>
                </a:ext>
              </a:extLst>
            </p:cNvPr>
            <p:cNvSpPr>
              <a:spLocks noEditPoints="1"/>
            </p:cNvSpPr>
            <p:nvPr/>
          </p:nvSpPr>
          <p:spPr bwMode="auto">
            <a:xfrm>
              <a:off x="5385" y="1186"/>
              <a:ext cx="80" cy="81"/>
            </a:xfrm>
            <a:custGeom>
              <a:avLst/>
              <a:gdLst>
                <a:gd name="T0" fmla="*/ 107 w 213"/>
                <a:gd name="T1" fmla="*/ 42 h 213"/>
                <a:gd name="T2" fmla="*/ 171 w 213"/>
                <a:gd name="T3" fmla="*/ 106 h 213"/>
                <a:gd name="T4" fmla="*/ 171 w 213"/>
                <a:gd name="T5" fmla="*/ 106 h 213"/>
                <a:gd name="T6" fmla="*/ 107 w 213"/>
                <a:gd name="T7" fmla="*/ 170 h 213"/>
                <a:gd name="T8" fmla="*/ 43 w 213"/>
                <a:gd name="T9" fmla="*/ 106 h 213"/>
                <a:gd name="T10" fmla="*/ 107 w 213"/>
                <a:gd name="T11" fmla="*/ 42 h 213"/>
                <a:gd name="T12" fmla="*/ 107 w 213"/>
                <a:gd name="T13" fmla="*/ 0 h 213"/>
                <a:gd name="T14" fmla="*/ 0 w 213"/>
                <a:gd name="T15" fmla="*/ 106 h 213"/>
                <a:gd name="T16" fmla="*/ 107 w 213"/>
                <a:gd name="T17" fmla="*/ 213 h 213"/>
                <a:gd name="T18" fmla="*/ 213 w 213"/>
                <a:gd name="T19" fmla="*/ 106 h 213"/>
                <a:gd name="T20" fmla="*/ 213 w 213"/>
                <a:gd name="T21" fmla="*/ 106 h 213"/>
                <a:gd name="T22" fmla="*/ 107 w 213"/>
                <a:gd name="T2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3">
                  <a:moveTo>
                    <a:pt x="107" y="42"/>
                  </a:moveTo>
                  <a:cubicBezTo>
                    <a:pt x="142" y="42"/>
                    <a:pt x="171" y="71"/>
                    <a:pt x="171" y="106"/>
                  </a:cubicBezTo>
                  <a:lnTo>
                    <a:pt x="171" y="106"/>
                  </a:lnTo>
                  <a:cubicBezTo>
                    <a:pt x="171" y="142"/>
                    <a:pt x="142" y="170"/>
                    <a:pt x="107" y="170"/>
                  </a:cubicBezTo>
                  <a:cubicBezTo>
                    <a:pt x="71" y="170"/>
                    <a:pt x="43" y="142"/>
                    <a:pt x="43" y="106"/>
                  </a:cubicBezTo>
                  <a:cubicBezTo>
                    <a:pt x="43" y="71"/>
                    <a:pt x="71" y="42"/>
                    <a:pt x="107" y="42"/>
                  </a:cubicBezTo>
                  <a:close/>
                  <a:moveTo>
                    <a:pt x="107" y="0"/>
                  </a:moveTo>
                  <a:cubicBezTo>
                    <a:pt x="48" y="0"/>
                    <a:pt x="0" y="47"/>
                    <a:pt x="0" y="106"/>
                  </a:cubicBezTo>
                  <a:cubicBezTo>
                    <a:pt x="0" y="165"/>
                    <a:pt x="48" y="213"/>
                    <a:pt x="107" y="213"/>
                  </a:cubicBezTo>
                  <a:cubicBezTo>
                    <a:pt x="165" y="213"/>
                    <a:pt x="213" y="165"/>
                    <a:pt x="213" y="106"/>
                  </a:cubicBezTo>
                  <a:lnTo>
                    <a:pt x="213" y="106"/>
                  </a:lnTo>
                  <a:cubicBezTo>
                    <a:pt x="213" y="47"/>
                    <a:pt x="165" y="0"/>
                    <a:pt x="107" y="0"/>
                  </a:cubicBezTo>
                  <a:close/>
                </a:path>
              </a:pathLst>
            </a:cu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90">
              <a:extLst>
                <a:ext uri="{FF2B5EF4-FFF2-40B4-BE49-F238E27FC236}">
                  <a16:creationId xmlns:a16="http://schemas.microsoft.com/office/drawing/2014/main" id="{37E5CEEE-F19C-E146-13C7-02DB24FFA953}"/>
                </a:ext>
              </a:extLst>
            </p:cNvPr>
            <p:cNvSpPr>
              <a:spLocks noEditPoints="1"/>
            </p:cNvSpPr>
            <p:nvPr/>
          </p:nvSpPr>
          <p:spPr bwMode="auto">
            <a:xfrm>
              <a:off x="5522" y="1192"/>
              <a:ext cx="81" cy="80"/>
            </a:xfrm>
            <a:custGeom>
              <a:avLst/>
              <a:gdLst>
                <a:gd name="T0" fmla="*/ 107 w 214"/>
                <a:gd name="T1" fmla="*/ 42 h 213"/>
                <a:gd name="T2" fmla="*/ 171 w 214"/>
                <a:gd name="T3" fmla="*/ 106 h 213"/>
                <a:gd name="T4" fmla="*/ 171 w 214"/>
                <a:gd name="T5" fmla="*/ 106 h 213"/>
                <a:gd name="T6" fmla="*/ 107 w 214"/>
                <a:gd name="T7" fmla="*/ 170 h 213"/>
                <a:gd name="T8" fmla="*/ 43 w 214"/>
                <a:gd name="T9" fmla="*/ 106 h 213"/>
                <a:gd name="T10" fmla="*/ 107 w 214"/>
                <a:gd name="T11" fmla="*/ 42 h 213"/>
                <a:gd name="T12" fmla="*/ 107 w 214"/>
                <a:gd name="T13" fmla="*/ 0 h 213"/>
                <a:gd name="T14" fmla="*/ 0 w 214"/>
                <a:gd name="T15" fmla="*/ 106 h 213"/>
                <a:gd name="T16" fmla="*/ 107 w 214"/>
                <a:gd name="T17" fmla="*/ 213 h 213"/>
                <a:gd name="T18" fmla="*/ 214 w 214"/>
                <a:gd name="T19" fmla="*/ 106 h 213"/>
                <a:gd name="T20" fmla="*/ 214 w 214"/>
                <a:gd name="T21" fmla="*/ 106 h 213"/>
                <a:gd name="T22" fmla="*/ 107 w 214"/>
                <a:gd name="T2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13">
                  <a:moveTo>
                    <a:pt x="107" y="42"/>
                  </a:moveTo>
                  <a:cubicBezTo>
                    <a:pt x="142" y="42"/>
                    <a:pt x="171" y="71"/>
                    <a:pt x="171" y="106"/>
                  </a:cubicBezTo>
                  <a:lnTo>
                    <a:pt x="171" y="106"/>
                  </a:lnTo>
                  <a:cubicBezTo>
                    <a:pt x="171" y="142"/>
                    <a:pt x="142" y="170"/>
                    <a:pt x="107" y="170"/>
                  </a:cubicBezTo>
                  <a:cubicBezTo>
                    <a:pt x="72" y="170"/>
                    <a:pt x="43" y="142"/>
                    <a:pt x="43" y="106"/>
                  </a:cubicBezTo>
                  <a:cubicBezTo>
                    <a:pt x="43" y="71"/>
                    <a:pt x="72" y="42"/>
                    <a:pt x="107" y="42"/>
                  </a:cubicBezTo>
                  <a:close/>
                  <a:moveTo>
                    <a:pt x="107" y="0"/>
                  </a:moveTo>
                  <a:cubicBezTo>
                    <a:pt x="48" y="0"/>
                    <a:pt x="0" y="48"/>
                    <a:pt x="0" y="106"/>
                  </a:cubicBezTo>
                  <a:cubicBezTo>
                    <a:pt x="0" y="165"/>
                    <a:pt x="48" y="213"/>
                    <a:pt x="107" y="213"/>
                  </a:cubicBezTo>
                  <a:cubicBezTo>
                    <a:pt x="166" y="213"/>
                    <a:pt x="214" y="165"/>
                    <a:pt x="214" y="106"/>
                  </a:cubicBezTo>
                  <a:lnTo>
                    <a:pt x="214" y="106"/>
                  </a:lnTo>
                  <a:cubicBezTo>
                    <a:pt x="214" y="48"/>
                    <a:pt x="166" y="0"/>
                    <a:pt x="107" y="0"/>
                  </a:cubicBezTo>
                  <a:close/>
                </a:path>
              </a:pathLst>
            </a:cu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91">
              <a:extLst>
                <a:ext uri="{FF2B5EF4-FFF2-40B4-BE49-F238E27FC236}">
                  <a16:creationId xmlns:a16="http://schemas.microsoft.com/office/drawing/2014/main" id="{1EC6332A-F11E-1E6B-53B6-9B0585854C7A}"/>
                </a:ext>
              </a:extLst>
            </p:cNvPr>
            <p:cNvSpPr>
              <a:spLocks noEditPoints="1"/>
            </p:cNvSpPr>
            <p:nvPr/>
          </p:nvSpPr>
          <p:spPr bwMode="auto">
            <a:xfrm>
              <a:off x="5660" y="1192"/>
              <a:ext cx="80" cy="81"/>
            </a:xfrm>
            <a:custGeom>
              <a:avLst/>
              <a:gdLst>
                <a:gd name="T0" fmla="*/ 106 w 213"/>
                <a:gd name="T1" fmla="*/ 43 h 214"/>
                <a:gd name="T2" fmla="*/ 170 w 213"/>
                <a:gd name="T3" fmla="*/ 107 h 214"/>
                <a:gd name="T4" fmla="*/ 170 w 213"/>
                <a:gd name="T5" fmla="*/ 107 h 214"/>
                <a:gd name="T6" fmla="*/ 106 w 213"/>
                <a:gd name="T7" fmla="*/ 171 h 214"/>
                <a:gd name="T8" fmla="*/ 42 w 213"/>
                <a:gd name="T9" fmla="*/ 107 h 214"/>
                <a:gd name="T10" fmla="*/ 106 w 213"/>
                <a:gd name="T11" fmla="*/ 43 h 214"/>
                <a:gd name="T12" fmla="*/ 106 w 213"/>
                <a:gd name="T13" fmla="*/ 0 h 214"/>
                <a:gd name="T14" fmla="*/ 0 w 213"/>
                <a:gd name="T15" fmla="*/ 107 h 214"/>
                <a:gd name="T16" fmla="*/ 106 w 213"/>
                <a:gd name="T17" fmla="*/ 214 h 214"/>
                <a:gd name="T18" fmla="*/ 213 w 213"/>
                <a:gd name="T19" fmla="*/ 107 h 214"/>
                <a:gd name="T20" fmla="*/ 213 w 213"/>
                <a:gd name="T21" fmla="*/ 107 h 214"/>
                <a:gd name="T22" fmla="*/ 106 w 213"/>
                <a:gd name="T2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4">
                  <a:moveTo>
                    <a:pt x="106" y="43"/>
                  </a:moveTo>
                  <a:cubicBezTo>
                    <a:pt x="142" y="43"/>
                    <a:pt x="170" y="72"/>
                    <a:pt x="170" y="107"/>
                  </a:cubicBezTo>
                  <a:lnTo>
                    <a:pt x="170" y="107"/>
                  </a:lnTo>
                  <a:cubicBezTo>
                    <a:pt x="170" y="142"/>
                    <a:pt x="142" y="171"/>
                    <a:pt x="106" y="171"/>
                  </a:cubicBezTo>
                  <a:cubicBezTo>
                    <a:pt x="71" y="171"/>
                    <a:pt x="42" y="142"/>
                    <a:pt x="42" y="107"/>
                  </a:cubicBezTo>
                  <a:cubicBezTo>
                    <a:pt x="42" y="72"/>
                    <a:pt x="71" y="43"/>
                    <a:pt x="106" y="43"/>
                  </a:cubicBezTo>
                  <a:close/>
                  <a:moveTo>
                    <a:pt x="106" y="0"/>
                  </a:moveTo>
                  <a:cubicBezTo>
                    <a:pt x="48" y="0"/>
                    <a:pt x="0" y="48"/>
                    <a:pt x="0" y="107"/>
                  </a:cubicBezTo>
                  <a:cubicBezTo>
                    <a:pt x="0" y="166"/>
                    <a:pt x="48" y="214"/>
                    <a:pt x="106" y="214"/>
                  </a:cubicBezTo>
                  <a:cubicBezTo>
                    <a:pt x="165" y="214"/>
                    <a:pt x="213" y="166"/>
                    <a:pt x="213" y="107"/>
                  </a:cubicBezTo>
                  <a:lnTo>
                    <a:pt x="213" y="107"/>
                  </a:lnTo>
                  <a:cubicBezTo>
                    <a:pt x="213" y="48"/>
                    <a:pt x="165" y="0"/>
                    <a:pt x="106" y="0"/>
                  </a:cubicBezTo>
                  <a:close/>
                </a:path>
              </a:pathLst>
            </a:cu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Rectangle 92">
              <a:extLst>
                <a:ext uri="{FF2B5EF4-FFF2-40B4-BE49-F238E27FC236}">
                  <a16:creationId xmlns:a16="http://schemas.microsoft.com/office/drawing/2014/main" id="{CE609D39-6B39-CF05-6A39-5884DAEF4E2D}"/>
                </a:ext>
              </a:extLst>
            </p:cNvPr>
            <p:cNvSpPr>
              <a:spLocks noChangeArrowheads="1"/>
            </p:cNvSpPr>
            <p:nvPr/>
          </p:nvSpPr>
          <p:spPr bwMode="auto">
            <a:xfrm>
              <a:off x="4990" y="138"/>
              <a:ext cx="445" cy="4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93">
              <a:extLst>
                <a:ext uri="{FF2B5EF4-FFF2-40B4-BE49-F238E27FC236}">
                  <a16:creationId xmlns:a16="http://schemas.microsoft.com/office/drawing/2014/main" id="{0E25147F-6178-0895-EE7F-7C46F8B4B009}"/>
                </a:ext>
              </a:extLst>
            </p:cNvPr>
            <p:cNvSpPr>
              <a:spLocks noChangeArrowheads="1"/>
            </p:cNvSpPr>
            <p:nvPr/>
          </p:nvSpPr>
          <p:spPr bwMode="auto">
            <a:xfrm>
              <a:off x="5273" y="162"/>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8" name="Rectangle 94">
              <a:extLst>
                <a:ext uri="{FF2B5EF4-FFF2-40B4-BE49-F238E27FC236}">
                  <a16:creationId xmlns:a16="http://schemas.microsoft.com/office/drawing/2014/main" id="{4605C13C-BB71-5D53-22C2-7B264FF9F47C}"/>
                </a:ext>
              </a:extLst>
            </p:cNvPr>
            <p:cNvSpPr>
              <a:spLocks noChangeArrowheads="1"/>
            </p:cNvSpPr>
            <p:nvPr/>
          </p:nvSpPr>
          <p:spPr bwMode="auto">
            <a:xfrm>
              <a:off x="5339" y="240"/>
              <a:ext cx="9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9" name="Freeform 95">
              <a:extLst>
                <a:ext uri="{FF2B5EF4-FFF2-40B4-BE49-F238E27FC236}">
                  <a16:creationId xmlns:a16="http://schemas.microsoft.com/office/drawing/2014/main" id="{D2803B49-E6FA-24EE-62D7-31B6AD208773}"/>
                </a:ext>
              </a:extLst>
            </p:cNvPr>
            <p:cNvSpPr>
              <a:spLocks noEditPoints="1"/>
            </p:cNvSpPr>
            <p:nvPr/>
          </p:nvSpPr>
          <p:spPr bwMode="auto">
            <a:xfrm>
              <a:off x="5099" y="209"/>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Rectangle 96">
              <a:extLst>
                <a:ext uri="{FF2B5EF4-FFF2-40B4-BE49-F238E27FC236}">
                  <a16:creationId xmlns:a16="http://schemas.microsoft.com/office/drawing/2014/main" id="{E624EA1C-F96A-4A4E-7CF9-99ECA59E663E}"/>
                </a:ext>
              </a:extLst>
            </p:cNvPr>
            <p:cNvSpPr>
              <a:spLocks noChangeArrowheads="1"/>
            </p:cNvSpPr>
            <p:nvPr/>
          </p:nvSpPr>
          <p:spPr bwMode="auto">
            <a:xfrm>
              <a:off x="5273" y="354"/>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1" name="Rectangle 97">
              <a:extLst>
                <a:ext uri="{FF2B5EF4-FFF2-40B4-BE49-F238E27FC236}">
                  <a16:creationId xmlns:a16="http://schemas.microsoft.com/office/drawing/2014/main" id="{805E390B-23A6-F093-7FC3-D63B63253251}"/>
                </a:ext>
              </a:extLst>
            </p:cNvPr>
            <p:cNvSpPr>
              <a:spLocks noChangeArrowheads="1"/>
            </p:cNvSpPr>
            <p:nvPr/>
          </p:nvSpPr>
          <p:spPr bwMode="auto">
            <a:xfrm>
              <a:off x="5339" y="433"/>
              <a:ext cx="11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Q</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2" name="Freeform 98">
              <a:extLst>
                <a:ext uri="{FF2B5EF4-FFF2-40B4-BE49-F238E27FC236}">
                  <a16:creationId xmlns:a16="http://schemas.microsoft.com/office/drawing/2014/main" id="{46B01C78-8EC6-B941-0C8C-26D89663686C}"/>
                </a:ext>
              </a:extLst>
            </p:cNvPr>
            <p:cNvSpPr>
              <a:spLocks noEditPoints="1"/>
            </p:cNvSpPr>
            <p:nvPr/>
          </p:nvSpPr>
          <p:spPr bwMode="auto">
            <a:xfrm>
              <a:off x="5095" y="399"/>
              <a:ext cx="80" cy="80"/>
            </a:xfrm>
            <a:custGeom>
              <a:avLst/>
              <a:gdLst>
                <a:gd name="T0" fmla="*/ 106 w 213"/>
                <a:gd name="T1" fmla="*/ 43 h 213"/>
                <a:gd name="T2" fmla="*/ 170 w 213"/>
                <a:gd name="T3" fmla="*/ 107 h 213"/>
                <a:gd name="T4" fmla="*/ 170 w 213"/>
                <a:gd name="T5" fmla="*/ 107 h 213"/>
                <a:gd name="T6" fmla="*/ 106 w 213"/>
                <a:gd name="T7" fmla="*/ 171 h 213"/>
                <a:gd name="T8" fmla="*/ 42 w 213"/>
                <a:gd name="T9" fmla="*/ 107 h 213"/>
                <a:gd name="T10" fmla="*/ 106 w 213"/>
                <a:gd name="T11" fmla="*/ 43 h 213"/>
                <a:gd name="T12" fmla="*/ 106 w 213"/>
                <a:gd name="T13" fmla="*/ 0 h 213"/>
                <a:gd name="T14" fmla="*/ 0 w 213"/>
                <a:gd name="T15" fmla="*/ 107 h 213"/>
                <a:gd name="T16" fmla="*/ 106 w 213"/>
                <a:gd name="T17" fmla="*/ 213 h 213"/>
                <a:gd name="T18" fmla="*/ 213 w 213"/>
                <a:gd name="T19" fmla="*/ 107 h 213"/>
                <a:gd name="T20" fmla="*/ 213 w 213"/>
                <a:gd name="T21" fmla="*/ 107 h 213"/>
                <a:gd name="T22" fmla="*/ 106 w 213"/>
                <a:gd name="T2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3">
                  <a:moveTo>
                    <a:pt x="106" y="43"/>
                  </a:moveTo>
                  <a:cubicBezTo>
                    <a:pt x="142" y="43"/>
                    <a:pt x="170" y="71"/>
                    <a:pt x="170" y="107"/>
                  </a:cubicBezTo>
                  <a:lnTo>
                    <a:pt x="170" y="107"/>
                  </a:lnTo>
                  <a:cubicBezTo>
                    <a:pt x="170" y="142"/>
                    <a:pt x="142" y="171"/>
                    <a:pt x="106" y="171"/>
                  </a:cubicBezTo>
                  <a:cubicBezTo>
                    <a:pt x="71" y="171"/>
                    <a:pt x="42" y="142"/>
                    <a:pt x="42" y="107"/>
                  </a:cubicBezTo>
                  <a:cubicBezTo>
                    <a:pt x="42" y="71"/>
                    <a:pt x="71" y="43"/>
                    <a:pt x="106" y="43"/>
                  </a:cubicBezTo>
                  <a:close/>
                  <a:moveTo>
                    <a:pt x="106" y="0"/>
                  </a:moveTo>
                  <a:cubicBezTo>
                    <a:pt x="48" y="0"/>
                    <a:pt x="0" y="48"/>
                    <a:pt x="0" y="107"/>
                  </a:cubicBezTo>
                  <a:cubicBezTo>
                    <a:pt x="0" y="165"/>
                    <a:pt x="48" y="213"/>
                    <a:pt x="106" y="213"/>
                  </a:cubicBezTo>
                  <a:cubicBezTo>
                    <a:pt x="165" y="213"/>
                    <a:pt x="213" y="165"/>
                    <a:pt x="213" y="107"/>
                  </a:cubicBezTo>
                  <a:lnTo>
                    <a:pt x="213" y="107"/>
                  </a:lnTo>
                  <a:cubicBezTo>
                    <a:pt x="213" y="48"/>
                    <a:pt x="165" y="0"/>
                    <a:pt x="106" y="0"/>
                  </a:cubicBezTo>
                  <a:close/>
                </a:path>
              </a:pathLst>
            </a:cu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Rectangle 99">
              <a:extLst>
                <a:ext uri="{FF2B5EF4-FFF2-40B4-BE49-F238E27FC236}">
                  <a16:creationId xmlns:a16="http://schemas.microsoft.com/office/drawing/2014/main" id="{91FC29FF-1FFB-BA62-B590-9B1DD909EBAE}"/>
                </a:ext>
              </a:extLst>
            </p:cNvPr>
            <p:cNvSpPr>
              <a:spLocks noChangeArrowheads="1"/>
            </p:cNvSpPr>
            <p:nvPr/>
          </p:nvSpPr>
          <p:spPr bwMode="auto">
            <a:xfrm>
              <a:off x="4990" y="138"/>
              <a:ext cx="445" cy="409"/>
            </a:xfrm>
            <a:prstGeom prst="rect">
              <a:avLst/>
            </a:prstGeom>
            <a:noFill/>
            <a:ln w="6350"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91553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04800" y="774200"/>
            <a:ext cx="8765458" cy="5626600"/>
          </a:xfrm>
        </p:spPr>
        <p:txBody>
          <a:bodyPr/>
          <a:lstStyle/>
          <a:p>
            <a:r>
              <a:rPr lang="en-US" dirty="0"/>
              <a:t>Equivalence of surrogate with data is measured by what fraction of variance in the data is captured by the surrogate. </a:t>
            </a:r>
          </a:p>
          <a:p>
            <a:endParaRPr lang="en-US" dirty="0"/>
          </a:p>
          <a:p>
            <a:endParaRPr lang="en-US" dirty="0"/>
          </a:p>
          <a:p>
            <a:r>
              <a:rPr lang="en-US" dirty="0"/>
              <a:t>Coefficient of multiple determination</a:t>
            </a:r>
          </a:p>
          <a:p>
            <a:endParaRPr lang="en-US" dirty="0"/>
          </a:p>
          <a:p>
            <a:r>
              <a:rPr lang="en-US" dirty="0"/>
              <a:t>Adjusted coefficient of multiple determination</a:t>
            </a:r>
          </a:p>
          <a:p>
            <a:endParaRPr lang="en-US" dirty="0"/>
          </a:p>
          <a:p>
            <a:r>
              <a:rPr lang="en-US" dirty="0"/>
              <a:t>Values larger than 0.9 is satisfactory</a:t>
            </a:r>
          </a:p>
          <a:p>
            <a:pPr lvl="1"/>
            <a:r>
              <a:rPr lang="en-US" dirty="0"/>
              <a:t>But not directly related to the magnitude of error</a:t>
            </a:r>
          </a:p>
          <a:p>
            <a:endParaRPr lang="en-US" dirty="0"/>
          </a:p>
        </p:txBody>
      </p:sp>
      <p:sp>
        <p:nvSpPr>
          <p:cNvPr id="11" name="Rectangle: Rounded Corners 10">
            <a:extLst>
              <a:ext uri="{FF2B5EF4-FFF2-40B4-BE49-F238E27FC236}">
                <a16:creationId xmlns:a16="http://schemas.microsoft.com/office/drawing/2014/main" id="{0363EBD8-57AD-402F-B5CE-0773DE879DBF}"/>
              </a:ext>
            </a:extLst>
          </p:cNvPr>
          <p:cNvSpPr/>
          <p:nvPr/>
        </p:nvSpPr>
        <p:spPr>
          <a:xfrm>
            <a:off x="2024965" y="4267479"/>
            <a:ext cx="3528110" cy="756810"/>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9253599-B398-993D-4360-2E8C91240A3E}"/>
                  </a:ext>
                </a:extLst>
              </p:cNvPr>
              <p:cNvSpPr txBox="1"/>
              <p:nvPr/>
            </p:nvSpPr>
            <p:spPr>
              <a:xfrm>
                <a:off x="2020851" y="4295775"/>
                <a:ext cx="3438056" cy="6760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𝑅</m:t>
                          </m:r>
                        </m:e>
                        <m:sub>
                          <m:r>
                            <a:rPr lang="en-US" sz="2000" i="1">
                              <a:latin typeface="Cambria Math" panose="02040503050406030204" pitchFamily="18" charset="0"/>
                            </a:rPr>
                            <m:t>𝑎</m:t>
                          </m:r>
                        </m:sub>
                        <m:sup>
                          <m:r>
                            <a:rPr lang="en-US" sz="2000" i="1">
                              <a:latin typeface="Cambria Math" panose="02040503050406030204" pitchFamily="18" charset="0"/>
                            </a:rPr>
                            <m:t>2</m:t>
                          </m:r>
                        </m:sup>
                      </m:sSubSup>
                      <m:r>
                        <a:rPr lang="en-US" sz="2000" i="1">
                          <a:latin typeface="Cambria Math" panose="02040503050406030204" pitchFamily="18" charset="0"/>
                        </a:rPr>
                        <m:t>=1−(1−</m:t>
                      </m:r>
                      <m:sSup>
                        <m:sSupPr>
                          <m:ctrlPr>
                            <a:rPr lang="en-US" sz="2000" i="1">
                              <a:latin typeface="Cambria Math" panose="02040503050406030204" pitchFamily="18" charset="0"/>
                            </a:rPr>
                          </m:ctrlPr>
                        </m:sSupPr>
                        <m:e>
                          <m:r>
                            <a:rPr lang="en-US" sz="2000" i="1">
                              <a:latin typeface="Cambria Math" panose="02040503050406030204" pitchFamily="18" charset="0"/>
                            </a:rPr>
                            <m:t>𝑅</m:t>
                          </m:r>
                        </m:e>
                        <m:sup>
                          <m:r>
                            <a:rPr lang="en-US" sz="2000" i="1">
                              <a:latin typeface="Cambria Math" panose="02040503050406030204" pitchFamily="18" charset="0"/>
                            </a:rPr>
                            <m:t>2</m:t>
                          </m:r>
                        </m:sup>
                      </m:sSup>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𝛽</m:t>
                              </m:r>
                            </m:sub>
                          </m:sSub>
                          <m:r>
                            <a:rPr lang="en-US" sz="2000" i="1">
                              <a:latin typeface="Cambria Math" panose="02040503050406030204" pitchFamily="18" charset="0"/>
                            </a:rPr>
                            <m:t>−1</m:t>
                          </m:r>
                        </m:den>
                      </m:f>
                    </m:oMath>
                  </m:oMathPara>
                </a14:m>
                <a:endParaRPr lang="en-US" sz="2000" dirty="0"/>
              </a:p>
            </p:txBody>
          </p:sp>
        </mc:Choice>
        <mc:Fallback xmlns="">
          <p:sp>
            <p:nvSpPr>
              <p:cNvPr id="36" name="TextBox 35">
                <a:extLst>
                  <a:ext uri="{FF2B5EF4-FFF2-40B4-BE49-F238E27FC236}">
                    <a16:creationId xmlns:a16="http://schemas.microsoft.com/office/drawing/2014/main" id="{F9253599-B398-993D-4360-2E8C91240A3E}"/>
                  </a:ext>
                </a:extLst>
              </p:cNvPr>
              <p:cNvSpPr txBox="1">
                <a:spLocks noRot="1" noChangeAspect="1" noMove="1" noResize="1" noEditPoints="1" noAdjustHandles="1" noChangeArrowheads="1" noChangeShapeType="1" noTextEdit="1"/>
              </p:cNvSpPr>
              <p:nvPr/>
            </p:nvSpPr>
            <p:spPr>
              <a:xfrm>
                <a:off x="2020851" y="4295775"/>
                <a:ext cx="3438056" cy="67601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00C45E7-E6D5-1DD3-0AD3-222A03DEA24D}"/>
                  </a:ext>
                </a:extLst>
              </p:cNvPr>
              <p:cNvSpPr txBox="1"/>
              <p:nvPr/>
            </p:nvSpPr>
            <p:spPr>
              <a:xfrm>
                <a:off x="834248" y="1408036"/>
                <a:ext cx="2790826" cy="9573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𝑆</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𝑦</m:t>
                          </m:r>
                        </m:sub>
                      </m:sSub>
                      <m:r>
                        <a:rPr lang="en-US" sz="2000" i="0">
                          <a:latin typeface="Cambria Math" panose="02040503050406030204" pitchFamily="18" charset="0"/>
                        </a:rPr>
                        <m:t>=</m:t>
                      </m:r>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0">
                              <a:latin typeface="Cambria Math" panose="02040503050406030204" pitchFamily="18" charset="0"/>
                            </a:rPr>
                            <m:t>=1</m:t>
                          </m:r>
                        </m:sub>
                        <m:sup>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p>
                        <m:e>
                          <m:sSup>
                            <m:sSupPr>
                              <m:ctrlPr>
                                <a:rPr lang="en-US" sz="2000" i="1">
                                  <a:solidFill>
                                    <a:srgbClr val="836967"/>
                                  </a:solidFill>
                                  <a:latin typeface="Cambria Math" panose="02040503050406030204" pitchFamily="18" charset="0"/>
                                </a:rPr>
                              </m:ctrlPr>
                            </m:sSupPr>
                            <m:e>
                              <m:d>
                                <m:dPr>
                                  <m:ctrlPr>
                                    <a:rPr lang="en-US" sz="2000" i="1">
                                      <a:solidFill>
                                        <a:srgbClr val="836967"/>
                                      </a:solidFill>
                                      <a:latin typeface="Cambria Math" panose="02040503050406030204" pitchFamily="18" charset="0"/>
                                    </a:rPr>
                                  </m:ctrlPr>
                                </m:dPr>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r>
                                    <a:rPr lang="en-US" sz="2000" i="0">
                                      <a:latin typeface="Cambria Math" panose="02040503050406030204" pitchFamily="18" charset="0"/>
                                    </a:rPr>
                                    <m:t>−</m:t>
                                  </m:r>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𝑦</m:t>
                                      </m:r>
                                    </m:e>
                                  </m:acc>
                                </m:e>
                              </m:d>
                            </m:e>
                            <m:sup>
                              <m:r>
                                <a:rPr lang="en-US" sz="2000" i="0">
                                  <a:latin typeface="Cambria Math" panose="02040503050406030204" pitchFamily="18" charset="0"/>
                                </a:rPr>
                                <m:t>2</m:t>
                              </m:r>
                            </m:sup>
                          </m:sSup>
                        </m:e>
                      </m:nary>
                    </m:oMath>
                  </m:oMathPara>
                </a14:m>
                <a:endParaRPr lang="en-US" sz="1600" dirty="0"/>
              </a:p>
            </p:txBody>
          </p:sp>
        </mc:Choice>
        <mc:Fallback xmlns="">
          <p:sp>
            <p:nvSpPr>
              <p:cNvPr id="21" name="TextBox 20">
                <a:extLst>
                  <a:ext uri="{FF2B5EF4-FFF2-40B4-BE49-F238E27FC236}">
                    <a16:creationId xmlns:a16="http://schemas.microsoft.com/office/drawing/2014/main" id="{100C45E7-E6D5-1DD3-0AD3-222A03DEA24D}"/>
                  </a:ext>
                </a:extLst>
              </p:cNvPr>
              <p:cNvSpPr txBox="1">
                <a:spLocks noRot="1" noChangeAspect="1" noMove="1" noResize="1" noEditPoints="1" noAdjustHandles="1" noChangeArrowheads="1" noChangeShapeType="1" noTextEdit="1"/>
              </p:cNvSpPr>
              <p:nvPr/>
            </p:nvSpPr>
            <p:spPr>
              <a:xfrm>
                <a:off x="834248" y="1408036"/>
                <a:ext cx="2790826" cy="957313"/>
              </a:xfrm>
              <a:prstGeom prst="rect">
                <a:avLst/>
              </a:prstGeom>
              <a:blipFill>
                <a:blip r:embed="rId4"/>
                <a:stretch>
                  <a:fillRect/>
                </a:stretch>
              </a:blipFill>
            </p:spPr>
            <p:txBody>
              <a:bodyPr/>
              <a:lstStyle/>
              <a:p>
                <a:r>
                  <a:rPr lang="en-US">
                    <a:noFill/>
                  </a:rPr>
                  <a:t> </a:t>
                </a:r>
              </a:p>
            </p:txBody>
          </p:sp>
        </mc:Fallback>
      </mc:AlternateContent>
      <p:sp>
        <p:nvSpPr>
          <p:cNvPr id="10" name="Rectangle: Rounded Corners 9">
            <a:extLst>
              <a:ext uri="{FF2B5EF4-FFF2-40B4-BE49-F238E27FC236}">
                <a16:creationId xmlns:a16="http://schemas.microsoft.com/office/drawing/2014/main" id="{3133E3C9-7633-403C-8059-775683E77D93}"/>
              </a:ext>
            </a:extLst>
          </p:cNvPr>
          <p:cNvSpPr/>
          <p:nvPr/>
        </p:nvSpPr>
        <p:spPr>
          <a:xfrm>
            <a:off x="2452329" y="3176654"/>
            <a:ext cx="2757846" cy="722344"/>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Coefficient of multiple determination</a:t>
            </a:r>
          </a:p>
        </p:txBody>
      </p:sp>
      <p:sp>
        <p:nvSpPr>
          <p:cNvPr id="6" name="TextBox 5">
            <a:extLst>
              <a:ext uri="{FF2B5EF4-FFF2-40B4-BE49-F238E27FC236}">
                <a16:creationId xmlns:a16="http://schemas.microsoft.com/office/drawing/2014/main" id="{17EED7B3-E5AC-4D46-931B-ABB333F9FD31}"/>
              </a:ext>
            </a:extLst>
          </p:cNvPr>
          <p:cNvSpPr txBox="1"/>
          <p:nvPr/>
        </p:nvSpPr>
        <p:spPr>
          <a:xfrm>
            <a:off x="1165127" y="2358021"/>
            <a:ext cx="2031518" cy="400110"/>
          </a:xfrm>
          <a:prstGeom prst="rect">
            <a:avLst/>
          </a:prstGeom>
          <a:noFill/>
        </p:spPr>
        <p:txBody>
          <a:bodyPr wrap="none" rtlCol="0">
            <a:spAutoFit/>
          </a:bodyPr>
          <a:lstStyle/>
          <a:p>
            <a:pPr algn="l"/>
            <a:r>
              <a:rPr lang="en-US" sz="2000" dirty="0">
                <a:solidFill>
                  <a:srgbClr val="0000FF"/>
                </a:solidFill>
              </a:rPr>
              <a:t>Variation of data</a:t>
            </a:r>
          </a:p>
        </p:txBody>
      </p:sp>
      <p:sp>
        <p:nvSpPr>
          <p:cNvPr id="7" name="TextBox 6">
            <a:extLst>
              <a:ext uri="{FF2B5EF4-FFF2-40B4-BE49-F238E27FC236}">
                <a16:creationId xmlns:a16="http://schemas.microsoft.com/office/drawing/2014/main" id="{85D3698E-FF4B-426D-865C-2B3DBDA43EFF}"/>
              </a:ext>
            </a:extLst>
          </p:cNvPr>
          <p:cNvSpPr txBox="1"/>
          <p:nvPr/>
        </p:nvSpPr>
        <p:spPr>
          <a:xfrm>
            <a:off x="3524270" y="2358021"/>
            <a:ext cx="2645468" cy="400110"/>
          </a:xfrm>
          <a:prstGeom prst="rect">
            <a:avLst/>
          </a:prstGeom>
          <a:noFill/>
        </p:spPr>
        <p:txBody>
          <a:bodyPr wrap="none" rtlCol="0">
            <a:spAutoFit/>
          </a:bodyPr>
          <a:lstStyle/>
          <a:p>
            <a:pPr algn="l"/>
            <a:r>
              <a:rPr lang="en-US" sz="2000" dirty="0">
                <a:solidFill>
                  <a:srgbClr val="0000FF"/>
                </a:solidFill>
              </a:rPr>
              <a:t>Variation of prediction</a:t>
            </a:r>
          </a:p>
        </p:txBody>
      </p:sp>
      <p:sp>
        <p:nvSpPr>
          <p:cNvPr id="8" name="TextBox 7">
            <a:extLst>
              <a:ext uri="{FF2B5EF4-FFF2-40B4-BE49-F238E27FC236}">
                <a16:creationId xmlns:a16="http://schemas.microsoft.com/office/drawing/2014/main" id="{F6A929A3-3256-417A-91EF-2CE7F24344EF}"/>
              </a:ext>
            </a:extLst>
          </p:cNvPr>
          <p:cNvSpPr txBox="1"/>
          <p:nvPr/>
        </p:nvSpPr>
        <p:spPr>
          <a:xfrm>
            <a:off x="6365231" y="2358021"/>
            <a:ext cx="1988237" cy="400110"/>
          </a:xfrm>
          <a:prstGeom prst="rect">
            <a:avLst/>
          </a:prstGeom>
          <a:noFill/>
        </p:spPr>
        <p:txBody>
          <a:bodyPr wrap="none" rtlCol="0">
            <a:spAutoFit/>
          </a:bodyPr>
          <a:lstStyle/>
          <a:p>
            <a:pPr algn="l"/>
            <a:r>
              <a:rPr lang="en-US" sz="2000" dirty="0">
                <a:solidFill>
                  <a:srgbClr val="0000FF"/>
                </a:solidFill>
              </a:rPr>
              <a:t>Average of data</a:t>
            </a:r>
          </a:p>
        </p:txBody>
      </p:sp>
      <p:sp>
        <p:nvSpPr>
          <p:cNvPr id="12" name="TextBox 11">
            <a:extLst>
              <a:ext uri="{FF2B5EF4-FFF2-40B4-BE49-F238E27FC236}">
                <a16:creationId xmlns:a16="http://schemas.microsoft.com/office/drawing/2014/main" id="{8CAFDB66-7213-4D62-A28A-C8357CA9DCDD}"/>
              </a:ext>
            </a:extLst>
          </p:cNvPr>
          <p:cNvSpPr txBox="1"/>
          <p:nvPr/>
        </p:nvSpPr>
        <p:spPr>
          <a:xfrm>
            <a:off x="6171572" y="4593686"/>
            <a:ext cx="2606804" cy="707886"/>
          </a:xfrm>
          <a:prstGeom prst="rect">
            <a:avLst/>
          </a:prstGeom>
          <a:noFill/>
        </p:spPr>
        <p:txBody>
          <a:bodyPr wrap="none" rtlCol="0">
            <a:spAutoFit/>
          </a:bodyPr>
          <a:lstStyle/>
          <a:p>
            <a:pPr algn="l"/>
            <a:r>
              <a:rPr lang="en-US" sz="2000" dirty="0"/>
              <a:t>Penalize the number </a:t>
            </a:r>
            <a:br>
              <a:rPr lang="en-US" sz="2000" dirty="0"/>
            </a:br>
            <a:r>
              <a:rPr lang="en-US" sz="2000" dirty="0"/>
              <a:t>of coefficients</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8E64430-DFA3-019A-C47A-4A4A42ECE94B}"/>
                  </a:ext>
                </a:extLst>
              </p:cNvPr>
              <p:cNvSpPr txBox="1"/>
              <p:nvPr/>
            </p:nvSpPr>
            <p:spPr>
              <a:xfrm>
                <a:off x="6372568" y="1463635"/>
                <a:ext cx="1890346" cy="9573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solidFill>
                                <a:srgbClr val="836967"/>
                              </a:solidFill>
                              <a:latin typeface="Cambria Math" panose="02040503050406030204" pitchFamily="18" charset="0"/>
                            </a:rPr>
                          </m:ctrlPr>
                        </m:accPr>
                        <m:e>
                          <m:r>
                            <a:rPr lang="en-US" sz="2000" i="1">
                              <a:latin typeface="Cambria Math" panose="02040503050406030204" pitchFamily="18" charset="0"/>
                            </a:rPr>
                            <m:t>𝑦</m:t>
                          </m:r>
                        </m:e>
                      </m:acc>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1</m:t>
                          </m:r>
                        </m:num>
                        <m:den>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den>
                      </m:f>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0">
                              <a:latin typeface="Cambria Math" panose="02040503050406030204" pitchFamily="18" charset="0"/>
                            </a:rPr>
                            <m:t>=1</m:t>
                          </m:r>
                        </m:sub>
                        <m:sup>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p>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e>
                      </m:nary>
                    </m:oMath>
                  </m:oMathPara>
                </a14:m>
                <a:endParaRPr lang="en-US" sz="2000" dirty="0"/>
              </a:p>
            </p:txBody>
          </p:sp>
        </mc:Choice>
        <mc:Fallback xmlns="">
          <p:sp>
            <p:nvSpPr>
              <p:cNvPr id="15" name="TextBox 14">
                <a:extLst>
                  <a:ext uri="{FF2B5EF4-FFF2-40B4-BE49-F238E27FC236}">
                    <a16:creationId xmlns:a16="http://schemas.microsoft.com/office/drawing/2014/main" id="{78E64430-DFA3-019A-C47A-4A4A42ECE94B}"/>
                  </a:ext>
                </a:extLst>
              </p:cNvPr>
              <p:cNvSpPr txBox="1">
                <a:spLocks noRot="1" noChangeAspect="1" noMove="1" noResize="1" noEditPoints="1" noAdjustHandles="1" noChangeArrowheads="1" noChangeShapeType="1" noTextEdit="1"/>
              </p:cNvSpPr>
              <p:nvPr/>
            </p:nvSpPr>
            <p:spPr>
              <a:xfrm>
                <a:off x="6372568" y="1463635"/>
                <a:ext cx="1890346" cy="95731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7B8EA1B-BAFC-EB58-8BA2-7B86A0F89DD6}"/>
                  </a:ext>
                </a:extLst>
              </p:cNvPr>
              <p:cNvSpPr txBox="1"/>
              <p:nvPr/>
            </p:nvSpPr>
            <p:spPr>
              <a:xfrm>
                <a:off x="3638160" y="1417218"/>
                <a:ext cx="2734408" cy="9573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𝑆</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𝑟</m:t>
                          </m:r>
                        </m:sub>
                      </m:sSub>
                      <m:r>
                        <a:rPr lang="en-US" sz="2000" i="0">
                          <a:latin typeface="Cambria Math" panose="02040503050406030204" pitchFamily="18" charset="0"/>
                        </a:rPr>
                        <m:t>=</m:t>
                      </m:r>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0">
                              <a:latin typeface="Cambria Math" panose="02040503050406030204" pitchFamily="18" charset="0"/>
                            </a:rPr>
                            <m:t>=1</m:t>
                          </m:r>
                        </m:sub>
                        <m:sup>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p>
                        <m:e>
                          <m:sSup>
                            <m:sSupPr>
                              <m:ctrlPr>
                                <a:rPr lang="en-US" sz="2000" i="1">
                                  <a:solidFill>
                                    <a:srgbClr val="836967"/>
                                  </a:solidFill>
                                  <a:latin typeface="Cambria Math" panose="02040503050406030204" pitchFamily="18" charset="0"/>
                                </a:rPr>
                              </m:ctrlPr>
                            </m:sSupPr>
                            <m:e>
                              <m:d>
                                <m:dPr>
                                  <m:ctrlPr>
                                    <a:rPr lang="en-US" sz="2000" i="1">
                                      <a:solidFill>
                                        <a:srgbClr val="836967"/>
                                      </a:solidFill>
                                      <a:latin typeface="Cambria Math" panose="02040503050406030204" pitchFamily="18" charset="0"/>
                                    </a:rPr>
                                  </m:ctrlPr>
                                </m:dPr>
                                <m:e>
                                  <m:sSub>
                                    <m:sSubPr>
                                      <m:ctrlPr>
                                        <a:rPr lang="en-US" sz="2000" i="1">
                                          <a:solidFill>
                                            <a:srgbClr val="836967"/>
                                          </a:solidFill>
                                          <a:latin typeface="Cambria Math" panose="02040503050406030204" pitchFamily="18" charset="0"/>
                                        </a:rPr>
                                      </m:ctrlPr>
                                    </m:sSubPr>
                                    <m:e>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𝑖</m:t>
                                      </m:r>
                                    </m:sub>
                                  </m:sSub>
                                  <m:r>
                                    <a:rPr lang="en-US" sz="2000" i="0">
                                      <a:latin typeface="Cambria Math" panose="02040503050406030204" pitchFamily="18" charset="0"/>
                                    </a:rPr>
                                    <m:t>−</m:t>
                                  </m:r>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𝑦</m:t>
                                      </m:r>
                                    </m:e>
                                  </m:acc>
                                </m:e>
                              </m:d>
                            </m:e>
                            <m:sup>
                              <m:r>
                                <a:rPr lang="en-US" sz="2000" i="0">
                                  <a:latin typeface="Cambria Math" panose="02040503050406030204" pitchFamily="18" charset="0"/>
                                </a:rPr>
                                <m:t>2</m:t>
                              </m:r>
                            </m:sup>
                          </m:sSup>
                        </m:e>
                      </m:nary>
                    </m:oMath>
                  </m:oMathPara>
                </a14:m>
                <a:endParaRPr lang="en-US" sz="1600" dirty="0"/>
              </a:p>
            </p:txBody>
          </p:sp>
        </mc:Choice>
        <mc:Fallback xmlns="">
          <p:sp>
            <p:nvSpPr>
              <p:cNvPr id="18" name="TextBox 17">
                <a:extLst>
                  <a:ext uri="{FF2B5EF4-FFF2-40B4-BE49-F238E27FC236}">
                    <a16:creationId xmlns:a16="http://schemas.microsoft.com/office/drawing/2014/main" id="{77B8EA1B-BAFC-EB58-8BA2-7B86A0F89DD6}"/>
                  </a:ext>
                </a:extLst>
              </p:cNvPr>
              <p:cNvSpPr txBox="1">
                <a:spLocks noRot="1" noChangeAspect="1" noMove="1" noResize="1" noEditPoints="1" noAdjustHandles="1" noChangeArrowheads="1" noChangeShapeType="1" noTextEdit="1"/>
              </p:cNvSpPr>
              <p:nvPr/>
            </p:nvSpPr>
            <p:spPr>
              <a:xfrm>
                <a:off x="3638160" y="1417218"/>
                <a:ext cx="2734408" cy="95731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828139D-D409-10AE-1EF4-0C1B50A9F93F}"/>
                  </a:ext>
                </a:extLst>
              </p:cNvPr>
              <p:cNvSpPr txBox="1"/>
              <p:nvPr/>
            </p:nvSpPr>
            <p:spPr>
              <a:xfrm>
                <a:off x="2389264" y="3142188"/>
                <a:ext cx="2916084" cy="7568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000" i="1" smtClean="0">
                              <a:solidFill>
                                <a:srgbClr val="836967"/>
                              </a:solidFill>
                              <a:latin typeface="Cambria Math" panose="02040503050406030204" pitchFamily="18" charset="0"/>
                            </a:rPr>
                          </m:ctrlPr>
                        </m:sSupPr>
                        <m:e>
                          <m:r>
                            <a:rPr lang="en-US" sz="2000" i="1">
                              <a:latin typeface="Cambria Math" panose="02040503050406030204" pitchFamily="18" charset="0"/>
                            </a:rPr>
                            <m:t>𝑅</m:t>
                          </m:r>
                        </m:e>
                        <m:sup>
                          <m:r>
                            <a:rPr lang="en-US" sz="2000" i="0">
                              <a:latin typeface="Cambria Math" panose="02040503050406030204" pitchFamily="18" charset="0"/>
                            </a:rPr>
                            <m:t>2</m:t>
                          </m:r>
                        </m:sup>
                      </m:sSup>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1">
                              <a:latin typeface="Cambria Math" panose="02040503050406030204" pitchFamily="18" charset="0"/>
                            </a:rPr>
                            <m:t>𝑆</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𝑟</m:t>
                              </m:r>
                            </m:sub>
                          </m:sSub>
                        </m:num>
                        <m:den>
                          <m:r>
                            <a:rPr lang="en-US" sz="2000" i="1">
                              <a:latin typeface="Cambria Math" panose="02040503050406030204" pitchFamily="18" charset="0"/>
                            </a:rPr>
                            <m:t>𝑆</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𝑦</m:t>
                              </m:r>
                            </m:sub>
                          </m:sSub>
                        </m:den>
                      </m:f>
                      <m:r>
                        <a:rPr lang="en-US" sz="2000" i="0">
                          <a:latin typeface="Cambria Math" panose="02040503050406030204" pitchFamily="18" charset="0"/>
                        </a:rPr>
                        <m:t>=1−</m:t>
                      </m:r>
                      <m:f>
                        <m:fPr>
                          <m:ctrlPr>
                            <a:rPr lang="en-US" sz="2000" i="1">
                              <a:solidFill>
                                <a:srgbClr val="836967"/>
                              </a:solidFill>
                              <a:latin typeface="Cambria Math" panose="02040503050406030204" pitchFamily="18" charset="0"/>
                            </a:rPr>
                          </m:ctrlPr>
                        </m:fPr>
                        <m:num>
                          <m:r>
                            <a:rPr lang="en-US" sz="2000" i="1">
                              <a:latin typeface="Cambria Math" panose="02040503050406030204" pitchFamily="18" charset="0"/>
                            </a:rPr>
                            <m:t>𝑆</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𝑒</m:t>
                              </m:r>
                            </m:sub>
                          </m:sSub>
                        </m:num>
                        <m:den>
                          <m:r>
                            <a:rPr lang="en-US" sz="2000" i="1">
                              <a:latin typeface="Cambria Math" panose="02040503050406030204" pitchFamily="18" charset="0"/>
                            </a:rPr>
                            <m:t>𝑆</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𝑦</m:t>
                              </m:r>
                            </m:sub>
                          </m:sSub>
                        </m:den>
                      </m:f>
                    </m:oMath>
                  </m:oMathPara>
                </a14:m>
                <a:endParaRPr lang="en-US" sz="1600" dirty="0"/>
              </a:p>
            </p:txBody>
          </p:sp>
        </mc:Choice>
        <mc:Fallback xmlns="">
          <p:sp>
            <p:nvSpPr>
              <p:cNvPr id="24" name="TextBox 23">
                <a:extLst>
                  <a:ext uri="{FF2B5EF4-FFF2-40B4-BE49-F238E27FC236}">
                    <a16:creationId xmlns:a16="http://schemas.microsoft.com/office/drawing/2014/main" id="{4828139D-D409-10AE-1EF4-0C1B50A9F93F}"/>
                  </a:ext>
                </a:extLst>
              </p:cNvPr>
              <p:cNvSpPr txBox="1">
                <a:spLocks noRot="1" noChangeAspect="1" noMove="1" noResize="1" noEditPoints="1" noAdjustHandles="1" noChangeArrowheads="1" noChangeShapeType="1" noTextEdit="1"/>
              </p:cNvSpPr>
              <p:nvPr/>
            </p:nvSpPr>
            <p:spPr>
              <a:xfrm>
                <a:off x="2389264" y="3142188"/>
                <a:ext cx="2916084" cy="7568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059625A-1FAD-C0BF-6C0C-EAD65F6B9DEF}"/>
                  </a:ext>
                </a:extLst>
              </p:cNvPr>
              <p:cNvSpPr txBox="1"/>
              <p:nvPr/>
            </p:nvSpPr>
            <p:spPr>
              <a:xfrm>
                <a:off x="6380790" y="2847684"/>
                <a:ext cx="2188368" cy="4242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𝑆</m:t>
                      </m:r>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𝑦</m:t>
                          </m:r>
                        </m:sub>
                      </m:sSub>
                      <m:r>
                        <a:rPr lang="en-US" sz="2000" i="0">
                          <a:latin typeface="Cambria Math" panose="02040503050406030204" pitchFamily="18" charset="0"/>
                        </a:rPr>
                        <m:t>=</m:t>
                      </m:r>
                      <m:r>
                        <a:rPr lang="en-US" sz="2000" i="1">
                          <a:latin typeface="Cambria Math" panose="02040503050406030204" pitchFamily="18" charset="0"/>
                        </a:rPr>
                        <m:t>𝑆</m:t>
                      </m:r>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𝑟</m:t>
                          </m:r>
                        </m:sub>
                      </m:sSub>
                      <m:r>
                        <a:rPr lang="en-US" sz="2000" i="0">
                          <a:latin typeface="Cambria Math" panose="02040503050406030204" pitchFamily="18" charset="0"/>
                        </a:rPr>
                        <m:t>+</m:t>
                      </m:r>
                      <m:r>
                        <a:rPr lang="en-US" sz="2000" i="1">
                          <a:latin typeface="Cambria Math" panose="02040503050406030204" pitchFamily="18" charset="0"/>
                        </a:rPr>
                        <m:t>𝑆</m:t>
                      </m:r>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𝑒</m:t>
                          </m:r>
                        </m:sub>
                      </m:sSub>
                    </m:oMath>
                  </m:oMathPara>
                </a14:m>
                <a:endParaRPr lang="en-US" sz="2000" dirty="0"/>
              </a:p>
            </p:txBody>
          </p:sp>
        </mc:Choice>
        <mc:Fallback xmlns="">
          <p:sp>
            <p:nvSpPr>
              <p:cNvPr id="9" name="TextBox 8">
                <a:extLst>
                  <a:ext uri="{FF2B5EF4-FFF2-40B4-BE49-F238E27FC236}">
                    <a16:creationId xmlns:a16="http://schemas.microsoft.com/office/drawing/2014/main" id="{7059625A-1FAD-C0BF-6C0C-EAD65F6B9DEF}"/>
                  </a:ext>
                </a:extLst>
              </p:cNvPr>
              <p:cNvSpPr txBox="1">
                <a:spLocks noRot="1" noChangeAspect="1" noMove="1" noResize="1" noEditPoints="1" noAdjustHandles="1" noChangeArrowheads="1" noChangeShapeType="1" noTextEdit="1"/>
              </p:cNvSpPr>
              <p:nvPr/>
            </p:nvSpPr>
            <p:spPr>
              <a:xfrm>
                <a:off x="6380790" y="2847684"/>
                <a:ext cx="2188368" cy="424283"/>
              </a:xfrm>
              <a:prstGeom prst="rect">
                <a:avLst/>
              </a:prstGeom>
              <a:blipFill>
                <a:blip r:embed="rId8"/>
                <a:stretch>
                  <a:fillRect b="-5714"/>
                </a:stretch>
              </a:blipFill>
            </p:spPr>
            <p:txBody>
              <a:bodyPr/>
              <a:lstStyle/>
              <a:p>
                <a:r>
                  <a:rPr lang="en-US">
                    <a:noFill/>
                  </a:rPr>
                  <a:t> </a:t>
                </a:r>
              </a:p>
            </p:txBody>
          </p:sp>
        </mc:Fallback>
      </mc:AlternateContent>
    </p:spTree>
    <p:extLst>
      <p:ext uri="{BB962C8B-B14F-4D97-AF65-F5344CB8AC3E}">
        <p14:creationId xmlns:p14="http://schemas.microsoft.com/office/powerpoint/2010/main" val="14040288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E4146F9-906B-38A3-D742-4593E7D98B4E}"/>
                  </a:ext>
                </a:extLst>
              </p:cNvPr>
              <p:cNvSpPr>
                <a:spLocks noGrp="1"/>
              </p:cNvSpPr>
              <p:nvPr>
                <p:ph type="body" sz="quarter" idx="10"/>
              </p:nvPr>
            </p:nvSpPr>
            <p:spPr/>
            <p:txBody>
              <a:bodyPr/>
              <a:lstStyle/>
              <a:p>
                <a:r>
                  <a:rPr lang="en-US" dirty="0"/>
                  <a:t>proportion of sample variation “explained” by the model prediction</a:t>
                </a:r>
              </a:p>
              <a:p>
                <a:pPr lvl="1"/>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2</m:t>
                        </m:r>
                      </m:sup>
                    </m:sSup>
                    <m:r>
                      <a:rPr lang="en-US" i="1">
                        <a:latin typeface="Cambria Math" panose="02040503050406030204" pitchFamily="18" charset="0"/>
                      </a:rPr>
                      <m:t>=1</m:t>
                    </m:r>
                  </m:oMath>
                </a14:m>
                <a:r>
                  <a:rPr lang="en-US" dirty="0"/>
                  <a:t>: the fitted model explains all variability in samples </a:t>
                </a:r>
                <a14:m>
                  <m:oMath xmlns:m="http://schemas.openxmlformats.org/officeDocument/2006/math">
                    <m:r>
                      <a:rPr lang="en-US" b="1" i="1">
                        <a:latin typeface="Cambria Math" panose="02040503050406030204" pitchFamily="18" charset="0"/>
                      </a:rPr>
                      <m:t>𝐲</m:t>
                    </m:r>
                  </m:oMath>
                </a14:m>
                <a:r>
                  <a:rPr lang="en-US" dirty="0"/>
                  <a:t>,</a:t>
                </a:r>
              </a:p>
              <a:p>
                <a:pPr lvl="1"/>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2</m:t>
                        </m:r>
                      </m:sup>
                    </m:sSup>
                    <m:r>
                      <a:rPr lang="en-US" i="1">
                        <a:latin typeface="Cambria Math" panose="02040503050406030204" pitchFamily="18" charset="0"/>
                      </a:rPr>
                      <m:t>=0</m:t>
                    </m:r>
                  </m:oMath>
                </a14:m>
                <a:r>
                  <a:rPr lang="en-US" dirty="0"/>
                  <a:t>: no ‘linear’ relationship between the samples and predictions</a:t>
                </a: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2</m:t>
                        </m:r>
                      </m:sup>
                    </m:sSup>
                    <m:r>
                      <a:rPr lang="en-US" b="0" i="1" smtClean="0">
                        <a:latin typeface="Cambria Math" panose="02040503050406030204" pitchFamily="18" charset="0"/>
                      </a:rPr>
                      <m:t>&lt;0</m:t>
                    </m:r>
                  </m:oMath>
                </a14:m>
                <a:r>
                  <a:rPr lang="en-US" dirty="0"/>
                  <a:t>: theoretically not possible with constant basis </a:t>
                </a:r>
              </a:p>
              <a:p>
                <a:pPr lvl="1"/>
                <a:r>
                  <a:rPr lang="en-US" dirty="0"/>
                  <a:t>different sets of samples are used for fitting and testing </a:t>
                </a:r>
              </a:p>
              <a:p>
                <a:pPr lvl="1"/>
                <a:r>
                  <a:rPr lang="en-US" dirty="0"/>
                  <a:t>surrogate is fitted different methods than the linear regression</a:t>
                </a:r>
              </a:p>
              <a:p>
                <a:pPr lvl="1"/>
                <a:r>
                  <a:rPr lang="en-US" dirty="0"/>
                  <a:t>the basis functions do not include the constant term such that the condition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𝐲</m:t>
                        </m:r>
                      </m:e>
                      <m:sup>
                        <m:r>
                          <a:rPr lang="en-US" i="1">
                            <a:latin typeface="Cambria Math" panose="02040503050406030204" pitchFamily="18" charset="0"/>
                          </a:rPr>
                          <m:t>𝑇</m:t>
                        </m:r>
                      </m:sup>
                    </m:sSup>
                    <m:acc>
                      <m:accPr>
                        <m:chr m:val="̅"/>
                        <m:ctrlPr>
                          <a:rPr lang="en-US" i="1">
                            <a:latin typeface="Cambria Math" panose="02040503050406030204" pitchFamily="18" charset="0"/>
                          </a:rPr>
                        </m:ctrlPr>
                      </m:accPr>
                      <m:e>
                        <m:r>
                          <a:rPr lang="en-US" b="1" i="1">
                            <a:latin typeface="Cambria Math" panose="02040503050406030204" pitchFamily="18" charset="0"/>
                          </a:rPr>
                          <m:t>𝐲</m:t>
                        </m:r>
                      </m:e>
                    </m:acc>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b="1" i="1">
                                <a:latin typeface="Cambria Math" panose="02040503050406030204" pitchFamily="18" charset="0"/>
                              </a:rPr>
                              <m:t>𝐲</m:t>
                            </m:r>
                          </m:e>
                        </m:acc>
                      </m:e>
                      <m:sup>
                        <m:r>
                          <a:rPr lang="en-US" i="1">
                            <a:latin typeface="Cambria Math" panose="02040503050406030204" pitchFamily="18" charset="0"/>
                          </a:rPr>
                          <m:t>𝑇</m:t>
                        </m:r>
                      </m:sup>
                    </m:sSup>
                    <m:acc>
                      <m:accPr>
                        <m:chr m:val="̅"/>
                        <m:ctrlPr>
                          <a:rPr lang="en-US" i="1">
                            <a:latin typeface="Cambria Math" panose="02040503050406030204" pitchFamily="18" charset="0"/>
                          </a:rPr>
                        </m:ctrlPr>
                      </m:accPr>
                      <m:e>
                        <m:r>
                          <a:rPr lang="en-US" b="1" i="1">
                            <a:latin typeface="Cambria Math" panose="02040503050406030204" pitchFamily="18" charset="0"/>
                          </a:rPr>
                          <m:t>𝐲</m:t>
                        </m:r>
                      </m:e>
                    </m:acc>
                  </m:oMath>
                </a14:m>
                <a:r>
                  <a:rPr lang="en-US" dirty="0"/>
                  <a:t> does not satisfy</a:t>
                </a:r>
              </a:p>
            </p:txBody>
          </p:sp>
        </mc:Choice>
        <mc:Fallback xmlns="">
          <p:sp>
            <p:nvSpPr>
              <p:cNvPr id="2" name="Text Placeholder 1">
                <a:extLst>
                  <a:ext uri="{FF2B5EF4-FFF2-40B4-BE49-F238E27FC236}">
                    <a16:creationId xmlns:a16="http://schemas.microsoft.com/office/drawing/2014/main" id="{BE4146F9-906B-38A3-D742-4593E7D98B4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392A0B2-52E1-DA35-18C3-1ADA8513D5AF}"/>
              </a:ext>
            </a:extLst>
          </p:cNvPr>
          <p:cNvSpPr>
            <a:spLocks noGrp="1"/>
          </p:cNvSpPr>
          <p:nvPr>
            <p:ph type="title"/>
          </p:nvPr>
        </p:nvSpPr>
        <p:spPr/>
        <p:txBody>
          <a:bodyPr>
            <a:normAutofit fontScale="90000"/>
          </a:bodyPr>
          <a:lstStyle/>
          <a:p>
            <a:r>
              <a:rPr lang="en-US" dirty="0"/>
              <a:t>Coefficient of multiple determination </a:t>
            </a:r>
            <a:r>
              <a:rPr lang="en-US" i="1" dirty="0"/>
              <a:t>cont</a:t>
            </a:r>
            <a:r>
              <a:rPr lang="en-US" dirty="0"/>
              <a:t>.</a:t>
            </a:r>
          </a:p>
        </p:txBody>
      </p:sp>
    </p:spTree>
    <p:extLst>
      <p:ext uri="{BB962C8B-B14F-4D97-AF65-F5344CB8AC3E}">
        <p14:creationId xmlns:p14="http://schemas.microsoft.com/office/powerpoint/2010/main" val="129097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6857ECD-F465-2C7C-ABDD-F8B600BFF1F1}"/>
                  </a:ext>
                </a:extLst>
              </p:cNvPr>
              <p:cNvSpPr>
                <a:spLocks noGrp="1"/>
              </p:cNvSpPr>
              <p:nvPr>
                <p:ph type="body" sz="quarter" idx="10"/>
              </p:nvPr>
            </p:nvSpPr>
            <p:spPr/>
            <p:txBody>
              <a:bodyPr/>
              <a:lstStyle/>
              <a:p>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𝑅</m:t>
                        </m:r>
                      </m:e>
                      <m:sup>
                        <m:r>
                          <a:rPr lang="en-US" i="1" dirty="0" smtClean="0">
                            <a:latin typeface="Cambria Math" panose="02040503050406030204" pitchFamily="18" charset="0"/>
                          </a:rPr>
                          <m:t>2</m:t>
                        </m:r>
                      </m:sup>
                    </m:sSup>
                  </m:oMath>
                </a14:m>
                <a:r>
                  <a:rPr lang="en-US" dirty="0"/>
                  <a:t> monotonically increases as the PRS includes additional basis functions (increasing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𝛽</m:t>
                        </m:r>
                      </m:sub>
                    </m:sSub>
                  </m:oMath>
                </a14:m>
                <a:r>
                  <a:rPr lang="en-US" dirty="0"/>
                  <a:t>)</a:t>
                </a:r>
              </a:p>
              <a:p>
                <a:pPr lvl="1"/>
                <a:r>
                  <a:rPr lang="en-US" dirty="0"/>
                  <a:t>This does not mean improving goodness (overfitting)</a:t>
                </a:r>
              </a:p>
              <a:p>
                <a14:m>
                  <m:oMath xmlns:m="http://schemas.openxmlformats.org/officeDocument/2006/math">
                    <m:sSubSup>
                      <m:sSubSupPr>
                        <m:ctrlPr>
                          <a:rPr lang="en-US" i="1" dirty="0" smtClean="0">
                            <a:latin typeface="Cambria Math" panose="02040503050406030204" pitchFamily="18" charset="0"/>
                          </a:rPr>
                        </m:ctrlPr>
                      </m:sSubSupPr>
                      <m:e>
                        <m:r>
                          <a:rPr lang="en-US" i="1" dirty="0" smtClean="0">
                            <a:latin typeface="Cambria Math" panose="02040503050406030204" pitchFamily="18" charset="0"/>
                          </a:rPr>
                          <m:t>𝑅</m:t>
                        </m:r>
                      </m:e>
                      <m:sub>
                        <m:r>
                          <a:rPr lang="en-US" i="1" dirty="0" smtClean="0">
                            <a:latin typeface="Cambria Math" panose="02040503050406030204" pitchFamily="18" charset="0"/>
                          </a:rPr>
                          <m:t>𝑎</m:t>
                        </m:r>
                      </m:sub>
                      <m:sup>
                        <m:r>
                          <a:rPr lang="en-US" i="1" dirty="0" smtClean="0">
                            <a:latin typeface="Cambria Math" panose="02040503050406030204" pitchFamily="18" charset="0"/>
                          </a:rPr>
                          <m:t>2</m:t>
                        </m:r>
                      </m:sup>
                    </m:sSubSup>
                  </m:oMath>
                </a14:m>
                <a:r>
                  <a:rPr lang="en-US" dirty="0"/>
                  <a:t> penalizes </a:t>
                </a:r>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𝑅</m:t>
                        </m:r>
                      </m:e>
                      <m:sup>
                        <m:r>
                          <a:rPr lang="en-US" i="1" dirty="0" smtClean="0">
                            <a:latin typeface="Cambria Math" panose="02040503050406030204" pitchFamily="18" charset="0"/>
                          </a:rPr>
                          <m:t>2</m:t>
                        </m:r>
                      </m:sup>
                    </m:sSup>
                  </m:oMath>
                </a14:m>
                <a:r>
                  <a:rPr lang="en-US" dirty="0"/>
                  <a:t> as extra basis functions are included</a:t>
                </a:r>
              </a:p>
              <a:p>
                <a:r>
                  <a:rPr lang="en-US" dirty="0"/>
                  <a:t>If </a:t>
                </a:r>
                <a14:m>
                  <m:oMath xmlns:m="http://schemas.openxmlformats.org/officeDocument/2006/math">
                    <m:sSubSup>
                      <m:sSubSupPr>
                        <m:ctrlPr>
                          <a:rPr lang="en-US" i="1" dirty="0" smtClean="0">
                            <a:latin typeface="Cambria Math" panose="02040503050406030204" pitchFamily="18" charset="0"/>
                          </a:rPr>
                        </m:ctrlPr>
                      </m:sSubSupPr>
                      <m:e>
                        <m:r>
                          <a:rPr lang="en-US" i="1" dirty="0" smtClean="0">
                            <a:latin typeface="Cambria Math" panose="02040503050406030204" pitchFamily="18" charset="0"/>
                          </a:rPr>
                          <m:t>𝑅</m:t>
                        </m:r>
                      </m:e>
                      <m:sub>
                        <m:r>
                          <a:rPr lang="en-US" i="1" dirty="0" smtClean="0">
                            <a:latin typeface="Cambria Math" panose="02040503050406030204" pitchFamily="18" charset="0"/>
                          </a:rPr>
                          <m:t>𝑎</m:t>
                        </m:r>
                      </m:sub>
                      <m:sup>
                        <m:r>
                          <a:rPr lang="en-US" i="1" dirty="0" smtClean="0">
                            <a:latin typeface="Cambria Math" panose="02040503050406030204" pitchFamily="18" charset="0"/>
                          </a:rPr>
                          <m:t>2</m:t>
                        </m:r>
                      </m:sup>
                    </m:sSubSup>
                  </m:oMath>
                </a14:m>
                <a:r>
                  <a:rPr lang="en-US" dirty="0"/>
                  <a:t> decreases as we increase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𝛽</m:t>
                        </m:r>
                      </m:sub>
                    </m:sSub>
                  </m:oMath>
                </a14:m>
                <a:r>
                  <a:rPr lang="en-US" dirty="0"/>
                  <a:t>, we may fit the samples better, but losing predictive capability</a:t>
                </a:r>
              </a:p>
              <a:p>
                <a:pPr lvl="1"/>
                <a14:m>
                  <m:oMath xmlns:m="http://schemas.openxmlformats.org/officeDocument/2006/math">
                    <m:sSubSup>
                      <m:sSubSupPr>
                        <m:ctrlPr>
                          <a:rPr lang="en-US" i="1" dirty="0" smtClean="0">
                            <a:latin typeface="Cambria Math" panose="02040503050406030204" pitchFamily="18" charset="0"/>
                          </a:rPr>
                        </m:ctrlPr>
                      </m:sSubSupPr>
                      <m:e>
                        <m:r>
                          <a:rPr lang="en-US" i="1" dirty="0" smtClean="0">
                            <a:latin typeface="Cambria Math" panose="02040503050406030204" pitchFamily="18" charset="0"/>
                          </a:rPr>
                          <m:t>𝑅</m:t>
                        </m:r>
                      </m:e>
                      <m:sub>
                        <m:r>
                          <a:rPr lang="en-US" i="1" dirty="0" smtClean="0">
                            <a:latin typeface="Cambria Math" panose="02040503050406030204" pitchFamily="18" charset="0"/>
                          </a:rPr>
                          <m:t>𝑎</m:t>
                        </m:r>
                      </m:sub>
                      <m:sup>
                        <m:r>
                          <a:rPr lang="en-US" i="1" dirty="0" smtClean="0">
                            <a:latin typeface="Cambria Math" panose="02040503050406030204" pitchFamily="18" charset="0"/>
                          </a:rPr>
                          <m:t>2</m:t>
                        </m:r>
                      </m:sup>
                    </m:sSubSup>
                  </m:oMath>
                </a14:m>
                <a:r>
                  <a:rPr lang="en-US" dirty="0"/>
                  <a:t> can be negative and always less than or equal to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𝑅</m:t>
                        </m:r>
                      </m:e>
                      <m:sup>
                        <m:r>
                          <a:rPr lang="en-US" i="1" dirty="0">
                            <a:latin typeface="Cambria Math" panose="02040503050406030204" pitchFamily="18" charset="0"/>
                          </a:rPr>
                          <m:t>2</m:t>
                        </m:r>
                      </m:sup>
                    </m:sSup>
                  </m:oMath>
                </a14:m>
                <a:endParaRPr lang="en-US" dirty="0"/>
              </a:p>
              <a:p>
                <a:pPr lvl="1"/>
                <a14:m>
                  <m:oMath xmlns:m="http://schemas.openxmlformats.org/officeDocument/2006/math">
                    <m:sSubSup>
                      <m:sSubSupPr>
                        <m:ctrlPr>
                          <a:rPr lang="en-US" i="1" dirty="0" smtClean="0">
                            <a:latin typeface="Cambria Math" panose="02040503050406030204" pitchFamily="18" charset="0"/>
                          </a:rPr>
                        </m:ctrlPr>
                      </m:sSubSupPr>
                      <m:e>
                        <m:r>
                          <a:rPr lang="en-US" i="1" dirty="0" smtClean="0">
                            <a:latin typeface="Cambria Math" panose="02040503050406030204" pitchFamily="18" charset="0"/>
                          </a:rPr>
                          <m:t>𝑅</m:t>
                        </m:r>
                      </m:e>
                      <m:sub>
                        <m:r>
                          <a:rPr lang="en-US" i="1" dirty="0" smtClean="0">
                            <a:latin typeface="Cambria Math" panose="02040503050406030204" pitchFamily="18" charset="0"/>
                          </a:rPr>
                          <m:t>𝑎</m:t>
                        </m:r>
                      </m:sub>
                      <m:sup>
                        <m:r>
                          <a:rPr lang="en-US" i="1" dirty="0" smtClean="0">
                            <a:latin typeface="Cambria Math" panose="02040503050406030204" pitchFamily="18" charset="0"/>
                          </a:rPr>
                          <m:t>2</m:t>
                        </m:r>
                      </m:sup>
                    </m:sSubSup>
                  </m:oMath>
                </a14:m>
                <a:r>
                  <a:rPr lang="en-US" dirty="0"/>
                  <a:t> increases only when the basis contributes to the prediction accuracy</a:t>
                </a:r>
              </a:p>
            </p:txBody>
          </p:sp>
        </mc:Choice>
        <mc:Fallback xmlns="">
          <p:sp>
            <p:nvSpPr>
              <p:cNvPr id="2" name="Text Placeholder 1">
                <a:extLst>
                  <a:ext uri="{FF2B5EF4-FFF2-40B4-BE49-F238E27FC236}">
                    <a16:creationId xmlns:a16="http://schemas.microsoft.com/office/drawing/2014/main" id="{E6857ECD-F465-2C7C-ABDD-F8B600BFF1F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r="-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803EF61D-F129-3677-5226-B383CC501D51}"/>
                  </a:ext>
                </a:extLst>
              </p:cNvPr>
              <p:cNvSpPr>
                <a:spLocks noGrp="1"/>
              </p:cNvSpPr>
              <p:nvPr>
                <p:ph type="title"/>
              </p:nvPr>
            </p:nvSpPr>
            <p:spPr/>
            <p:txBody>
              <a:bodyPr>
                <a:normAutofit fontScale="90000"/>
              </a:bodyPr>
              <a:lstStyle/>
              <a:p>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𝑹</m:t>
                        </m:r>
                      </m:e>
                      <m:sup>
                        <m:r>
                          <a:rPr lang="en-US" b="1" i="1" smtClean="0">
                            <a:latin typeface="Cambria Math" panose="02040503050406030204" pitchFamily="18" charset="0"/>
                          </a:rPr>
                          <m:t>𝟐</m:t>
                        </m:r>
                      </m:sup>
                    </m:sSup>
                  </m:oMath>
                </a14:m>
                <a:r>
                  <a:rPr lang="en-US" dirty="0"/>
                  <a:t> vs. </a:t>
                </a:r>
                <a14:m>
                  <m:oMath xmlns:m="http://schemas.openxmlformats.org/officeDocument/2006/math">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𝑹</m:t>
                        </m:r>
                      </m:e>
                      <m:sub>
                        <m:r>
                          <a:rPr lang="en-US" b="1" i="1" smtClean="0">
                            <a:latin typeface="Cambria Math" panose="02040503050406030204" pitchFamily="18" charset="0"/>
                          </a:rPr>
                          <m:t>𝒂</m:t>
                        </m:r>
                      </m:sub>
                      <m:sup>
                        <m:r>
                          <a:rPr lang="en-US" b="1" i="1" smtClean="0">
                            <a:latin typeface="Cambria Math" panose="02040503050406030204" pitchFamily="18" charset="0"/>
                          </a:rPr>
                          <m:t>𝟐</m:t>
                        </m:r>
                      </m:sup>
                    </m:sSubSup>
                  </m:oMath>
                </a14:m>
                <a:endParaRPr lang="en-US" dirty="0"/>
              </a:p>
            </p:txBody>
          </p:sp>
        </mc:Choice>
        <mc:Fallback xmlns="">
          <p:sp>
            <p:nvSpPr>
              <p:cNvPr id="3" name="Title 2">
                <a:extLst>
                  <a:ext uri="{FF2B5EF4-FFF2-40B4-BE49-F238E27FC236}">
                    <a16:creationId xmlns:a16="http://schemas.microsoft.com/office/drawing/2014/main" id="{803EF61D-F129-3677-5226-B383CC501D51}"/>
                  </a:ext>
                </a:extLst>
              </p:cNvPr>
              <p:cNvSpPr>
                <a:spLocks noGrp="1" noRot="1" noChangeAspect="1" noMove="1" noResize="1" noEditPoints="1" noAdjustHandles="1" noChangeArrowheads="1" noChangeShapeType="1" noTextEdit="1"/>
              </p:cNvSpPr>
              <p:nvPr>
                <p:ph type="title"/>
              </p:nvPr>
            </p:nvSpPr>
            <p:spPr>
              <a:blipFill>
                <a:blip r:embed="rId3"/>
                <a:stretch>
                  <a:fillRect l="-67" t="-13043" b="-27536"/>
                </a:stretch>
              </a:blipFill>
            </p:spPr>
            <p:txBody>
              <a:bodyPr/>
              <a:lstStyle/>
              <a:p>
                <a:r>
                  <a:rPr lang="en-US">
                    <a:noFill/>
                  </a:rPr>
                  <a:t> </a:t>
                </a:r>
              </a:p>
            </p:txBody>
          </p:sp>
        </mc:Fallback>
      </mc:AlternateContent>
    </p:spTree>
    <p:extLst>
      <p:ext uri="{BB962C8B-B14F-4D97-AF65-F5344CB8AC3E}">
        <p14:creationId xmlns:p14="http://schemas.microsoft.com/office/powerpoint/2010/main" val="1978874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01E38C4-8EAF-4BE1-937B-4D28335936AB}"/>
                  </a:ext>
                </a:extLst>
              </p:cNvPr>
              <p:cNvSpPr>
                <a:spLocks noGrp="1"/>
              </p:cNvSpPr>
              <p:nvPr>
                <p:ph type="body" sz="quarter" idx="10"/>
              </p:nvPr>
            </p:nvSpPr>
            <p:spPr/>
            <p:txBody>
              <a:bodyPr/>
              <a:lstStyle/>
              <a:p>
                <a:r>
                  <a:rPr lang="en-US" dirty="0"/>
                  <a:t>True function: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smtClean="0">
                        <a:latin typeface="Cambria Math" panose="02040503050406030204" pitchFamily="18" charset="0"/>
                      </a:rPr>
                      <m:t>𝑥</m:t>
                    </m:r>
                  </m:oMath>
                </a14:m>
                <a:br>
                  <a:rPr lang="en-US" dirty="0"/>
                </a:br>
                <a:r>
                  <a:rPr lang="en-US" dirty="0"/>
                  <a:t>5 data: </a:t>
                </a:r>
                <a14:m>
                  <m:oMath xmlns:m="http://schemas.openxmlformats.org/officeDocument/2006/math">
                    <m:r>
                      <a:rPr lang="en-US" i="1" dirty="0" smtClean="0">
                        <a:latin typeface="Cambria Math" panose="02040503050406030204" pitchFamily="18" charset="0"/>
                      </a:rPr>
                      <m:t>(−2,−1.5), (−1,−1.5), (1,1.25), (2,1.75), (0,0)</m:t>
                    </m:r>
                  </m:oMath>
                </a14:m>
                <a:endParaRPr lang="en-US" dirty="0"/>
              </a:p>
              <a:p>
                <a:r>
                  <a:rPr lang="en-US" dirty="0"/>
                  <a:t>Linear fit: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 = </m:t>
                    </m:r>
                    <m:r>
                      <a:rPr lang="en-US" i="1" dirty="0" smtClean="0">
                        <a:latin typeface="Cambria Math" panose="02040503050406030204" pitchFamily="18" charset="0"/>
                      </a:rPr>
                      <m:t>𝑏</m:t>
                    </m:r>
                    <m:r>
                      <a:rPr lang="en-US" i="1" baseline="-25000" dirty="0">
                        <a:latin typeface="Cambria Math" panose="02040503050406030204" pitchFamily="18" charset="0"/>
                      </a:rPr>
                      <m:t>1</m:t>
                    </m:r>
                    <m:r>
                      <a:rPr lang="en-US" i="1" dirty="0">
                        <a:latin typeface="Cambria Math" panose="02040503050406030204" pitchFamily="18" charset="0"/>
                      </a:rPr>
                      <m:t> + </m:t>
                    </m:r>
                    <m:r>
                      <a:rPr lang="en-US" i="1" dirty="0">
                        <a:latin typeface="Cambria Math" panose="02040503050406030204" pitchFamily="18" charset="0"/>
                      </a:rPr>
                      <m:t>𝑏</m:t>
                    </m:r>
                    <m:r>
                      <a:rPr lang="en-US" i="1" baseline="-25000" dirty="0">
                        <a:latin typeface="Cambria Math" panose="02040503050406030204" pitchFamily="18" charset="0"/>
                      </a:rPr>
                      <m:t>2</m:t>
                    </m:r>
                    <m:r>
                      <a:rPr lang="en-US" i="1" dirty="0">
                        <a:latin typeface="Cambria Math" panose="02040503050406030204" pitchFamily="18" charset="0"/>
                      </a:rPr>
                      <m:t>𝑥</m:t>
                    </m:r>
                  </m:oMath>
                </a14:m>
                <a:endParaRPr lang="en-US" i="1" dirty="0"/>
              </a:p>
              <a:p>
                <a:endParaRPr lang="en-US" dirty="0"/>
              </a:p>
            </p:txBody>
          </p:sp>
        </mc:Choice>
        <mc:Fallback xmlns="">
          <p:sp>
            <p:nvSpPr>
              <p:cNvPr id="2" name="Text Placeholder 1">
                <a:extLst>
                  <a:ext uri="{FF2B5EF4-FFF2-40B4-BE49-F238E27FC236}">
                    <a16:creationId xmlns:a16="http://schemas.microsoft.com/office/drawing/2014/main" id="{801E38C4-8EAF-4BE1-937B-4D28335936AB}"/>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89C3A39-B461-4857-A541-D245E634D00F}"/>
              </a:ext>
            </a:extLst>
          </p:cNvPr>
          <p:cNvSpPr>
            <a:spLocks noGrp="1"/>
          </p:cNvSpPr>
          <p:nvPr>
            <p:ph type="title"/>
          </p:nvPr>
        </p:nvSpPr>
        <p:spPr/>
        <p:txBody>
          <a:bodyPr>
            <a:normAutofit fontScale="90000"/>
          </a:bodyPr>
          <a:lstStyle/>
          <a:p>
            <a:r>
              <a:rPr lang="en-US" dirty="0"/>
              <a:t>Ex2-5) Example: Linear regression</a:t>
            </a:r>
          </a:p>
        </p:txBody>
      </p:sp>
      <p:sp>
        <p:nvSpPr>
          <p:cNvPr id="5" name="Arrow: Right 4">
            <a:extLst>
              <a:ext uri="{FF2B5EF4-FFF2-40B4-BE49-F238E27FC236}">
                <a16:creationId xmlns:a16="http://schemas.microsoft.com/office/drawing/2014/main" id="{FEECC40A-9B79-4723-8F38-4388D2E920E1}"/>
              </a:ext>
            </a:extLst>
          </p:cNvPr>
          <p:cNvSpPr/>
          <p:nvPr/>
        </p:nvSpPr>
        <p:spPr>
          <a:xfrm>
            <a:off x="597310" y="4541274"/>
            <a:ext cx="678425" cy="243349"/>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D082232-E02A-2B8D-C483-894C5E4A79AE}"/>
                  </a:ext>
                </a:extLst>
              </p:cNvPr>
              <p:cNvSpPr txBox="1"/>
              <p:nvPr/>
            </p:nvSpPr>
            <p:spPr>
              <a:xfrm>
                <a:off x="435043" y="2341102"/>
                <a:ext cx="8289385" cy="14801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𝐗</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1</m:t>
                                      </m:r>
                                    </m:e>
                                  </m:mr>
                                  <m:mr>
                                    <m:e>
                                      <m:r>
                                        <a:rPr lang="en-US" sz="2000" i="1">
                                          <a:latin typeface="Cambria Math" panose="02040503050406030204" pitchFamily="18" charset="0"/>
                                        </a:rPr>
                                        <m:t>1</m:t>
                                      </m:r>
                                    </m:e>
                                  </m:mr>
                                </m:m>
                              </m:e>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−2</m:t>
                                      </m:r>
                                    </m:e>
                                  </m:mr>
                                  <m:mr>
                                    <m:e>
                                      <m:r>
                                        <a:rPr lang="en-US" sz="2000" i="1">
                                          <a:latin typeface="Cambria Math" panose="02040503050406030204" pitchFamily="18" charset="0"/>
                                        </a:rPr>
                                        <m:t>−1</m:t>
                                      </m:r>
                                    </m:e>
                                  </m:mr>
                                </m:m>
                              </m:e>
                            </m:mr>
                            <m:m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1</m:t>
                                      </m:r>
                                    </m:e>
                                  </m:mr>
                                  <m:mr>
                                    <m:e>
                                      <m:r>
                                        <a:rPr lang="en-US" sz="2000" i="1">
                                          <a:latin typeface="Cambria Math" panose="02040503050406030204" pitchFamily="18" charset="0"/>
                                        </a:rPr>
                                        <m:t>1</m:t>
                                      </m:r>
                                    </m:e>
                                  </m:mr>
                                </m:m>
                              </m:e>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0</m:t>
                                      </m:r>
                                    </m:e>
                                  </m:mr>
                                  <m:mr>
                                    <m:e>
                                      <m:r>
                                        <a:rPr lang="en-US" sz="2000" i="1">
                                          <a:latin typeface="Cambria Math" panose="02040503050406030204" pitchFamily="18" charset="0"/>
                                        </a:rPr>
                                        <m:t>1</m:t>
                                      </m:r>
                                    </m:e>
                                  </m:mr>
                                </m:m>
                              </m:e>
                            </m:mr>
                            <m:mr>
                              <m:e>
                                <m:r>
                                  <a:rPr lang="en-US" sz="2000" i="1">
                                    <a:latin typeface="Cambria Math" panose="02040503050406030204" pitchFamily="18" charset="0"/>
                                  </a:rPr>
                                  <m:t>1</m:t>
                                </m:r>
                              </m:e>
                              <m:e>
                                <m:r>
                                  <a:rPr lang="en-US" sz="2000" i="1">
                                    <a:latin typeface="Cambria Math" panose="02040503050406030204" pitchFamily="18" charset="0"/>
                                  </a:rPr>
                                  <m:t>2</m:t>
                                </m:r>
                              </m:e>
                            </m:mr>
                          </m:m>
                        </m:e>
                      </m:d>
                      <m:r>
                        <a:rPr lang="en-US" sz="2000" i="1">
                          <a:latin typeface="Cambria Math" panose="02040503050406030204" pitchFamily="18" charset="0"/>
                        </a:rPr>
                        <m:t>,    </m:t>
                      </m:r>
                      <m:r>
                        <a:rPr lang="en-US" sz="2000" b="1" i="1">
                          <a:latin typeface="Cambria Math" panose="02040503050406030204" pitchFamily="18" charset="0"/>
                        </a:rPr>
                        <m:t>𝐲</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−1.5</m:t>
                                      </m:r>
                                    </m:e>
                                  </m:mr>
                                  <m:mr>
                                    <m:e>
                                      <m:r>
                                        <a:rPr lang="en-US" sz="2000" i="1">
                                          <a:latin typeface="Cambria Math" panose="02040503050406030204" pitchFamily="18" charset="0"/>
                                        </a:rPr>
                                        <m:t>−1.5</m:t>
                                      </m:r>
                                    </m:e>
                                  </m:mr>
                                </m:m>
                              </m:e>
                            </m:mr>
                            <m:m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0</m:t>
                                      </m:r>
                                    </m:e>
                                  </m:mr>
                                  <m:mr>
                                    <m:e>
                                      <m:r>
                                        <a:rPr lang="en-US" sz="2000" i="1">
                                          <a:latin typeface="Cambria Math" panose="02040503050406030204" pitchFamily="18" charset="0"/>
                                        </a:rPr>
                                        <m:t>1.25</m:t>
                                      </m:r>
                                    </m:e>
                                  </m:mr>
                                </m:m>
                              </m:e>
                            </m:mr>
                            <m:mr>
                              <m:e>
                                <m:r>
                                  <a:rPr lang="en-US" sz="2000" i="1">
                                    <a:latin typeface="Cambria Math" panose="02040503050406030204" pitchFamily="18" charset="0"/>
                                  </a:rPr>
                                  <m:t>1.75</m:t>
                                </m:r>
                              </m:e>
                            </m:mr>
                          </m:m>
                        </m:e>
                      </m:d>
                      <m:r>
                        <a:rPr lang="en-US" sz="2000" i="1">
                          <a:latin typeface="Cambria Math" panose="02040503050406030204" pitchFamily="18" charset="0"/>
                        </a:rPr>
                        <m:t>,    </m:t>
                      </m:r>
                      <m:sSup>
                        <m:sSupPr>
                          <m:ctrlPr>
                            <a:rPr lang="en-US" sz="2000" i="1">
                              <a:latin typeface="Cambria Math" panose="02040503050406030204" pitchFamily="18" charset="0"/>
                            </a:rPr>
                          </m:ctrlPr>
                        </m:sSupPr>
                        <m:e>
                          <m:r>
                            <a:rPr lang="en-US" sz="2000" b="1" i="1">
                              <a:latin typeface="Cambria Math" panose="02040503050406030204" pitchFamily="18" charset="0"/>
                            </a:rPr>
                            <m:t>𝐗</m:t>
                          </m:r>
                        </m:e>
                        <m:sup>
                          <m:r>
                            <a:rPr lang="en-US" sz="2000" i="1">
                              <a:latin typeface="Cambria Math" panose="02040503050406030204" pitchFamily="18" charset="0"/>
                            </a:rPr>
                            <m:t>𝑇</m:t>
                          </m:r>
                        </m:sup>
                      </m:sSup>
                      <m:r>
                        <a:rPr lang="en-US" sz="2000" b="1" i="1">
                          <a:latin typeface="Cambria Math" panose="02040503050406030204" pitchFamily="18" charset="0"/>
                        </a:rPr>
                        <m:t>𝐗</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5</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10</m:t>
                                </m:r>
                              </m:e>
                            </m:mr>
                          </m:m>
                        </m:e>
                      </m:d>
                      <m:r>
                        <a:rPr lang="en-US" sz="2000" i="1">
                          <a:latin typeface="Cambria Math" panose="02040503050406030204" pitchFamily="18" charset="0"/>
                        </a:rPr>
                        <m:t>,    </m:t>
                      </m:r>
                      <m:sSup>
                        <m:sSupPr>
                          <m:ctrlPr>
                            <a:rPr lang="en-US" sz="2000" i="1">
                              <a:latin typeface="Cambria Math" panose="02040503050406030204" pitchFamily="18" charset="0"/>
                            </a:rPr>
                          </m:ctrlPr>
                        </m:sSupPr>
                        <m:e>
                          <m:r>
                            <a:rPr lang="en-US" sz="2000" b="1" i="1">
                              <a:latin typeface="Cambria Math" panose="02040503050406030204" pitchFamily="18" charset="0"/>
                            </a:rPr>
                            <m:t>𝐗</m:t>
                          </m:r>
                        </m:e>
                        <m:sup>
                          <m:r>
                            <a:rPr lang="en-US" sz="2000" i="1">
                              <a:latin typeface="Cambria Math" panose="02040503050406030204" pitchFamily="18" charset="0"/>
                            </a:rPr>
                            <m:t>𝑇</m:t>
                          </m:r>
                        </m:sup>
                      </m:sSup>
                      <m:r>
                        <a:rPr lang="en-US" sz="2000" b="1" i="1">
                          <a:latin typeface="Cambria Math" panose="02040503050406030204" pitchFamily="18" charset="0"/>
                        </a:rPr>
                        <m:t>𝐲</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0</m:t>
                                </m:r>
                              </m:e>
                            </m:mr>
                            <m:mr>
                              <m:e>
                                <m:r>
                                  <a:rPr lang="en-US" sz="2000" i="1">
                                    <a:latin typeface="Cambria Math" panose="02040503050406030204" pitchFamily="18" charset="0"/>
                                  </a:rPr>
                                  <m:t>9.25</m:t>
                                </m:r>
                              </m:e>
                            </m:mr>
                          </m:m>
                        </m:e>
                      </m:d>
                    </m:oMath>
                  </m:oMathPara>
                </a14:m>
                <a:endParaRPr lang="en-US" sz="2800" dirty="0"/>
              </a:p>
            </p:txBody>
          </p:sp>
        </mc:Choice>
        <mc:Fallback xmlns="">
          <p:sp>
            <p:nvSpPr>
              <p:cNvPr id="9" name="TextBox 8">
                <a:extLst>
                  <a:ext uri="{FF2B5EF4-FFF2-40B4-BE49-F238E27FC236}">
                    <a16:creationId xmlns:a16="http://schemas.microsoft.com/office/drawing/2014/main" id="{7D082232-E02A-2B8D-C483-894C5E4A79AE}"/>
                  </a:ext>
                </a:extLst>
              </p:cNvPr>
              <p:cNvSpPr txBox="1">
                <a:spLocks noRot="1" noChangeAspect="1" noMove="1" noResize="1" noEditPoints="1" noAdjustHandles="1" noChangeArrowheads="1" noChangeShapeType="1" noTextEdit="1"/>
              </p:cNvSpPr>
              <p:nvPr/>
            </p:nvSpPr>
            <p:spPr>
              <a:xfrm>
                <a:off x="435043" y="2341102"/>
                <a:ext cx="8289385" cy="148014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2553E5B-4154-63DB-5B41-3BF1CE265680}"/>
                  </a:ext>
                </a:extLst>
              </p:cNvPr>
              <p:cNvSpPr txBox="1"/>
              <p:nvPr/>
            </p:nvSpPr>
            <p:spPr>
              <a:xfrm>
                <a:off x="1275735" y="3765578"/>
                <a:ext cx="4576509" cy="17575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p>
                          <m:d>
                            <m:dPr>
                              <m:ctrlPr>
                                <a:rPr lang="en-US" sz="2400" i="1">
                                  <a:latin typeface="Cambria Math" panose="02040503050406030204" pitchFamily="18" charset="0"/>
                                </a:rPr>
                              </m:ctrlPr>
                            </m:dPr>
                            <m:e>
                              <m:r>
                                <a:rPr lang="en-US" sz="2400" i="1">
                                  <a:latin typeface="Cambria Math" panose="02040503050406030204" pitchFamily="18" charset="0"/>
                                </a:rPr>
                                <m:t>1</m:t>
                              </m:r>
                            </m:e>
                          </m:d>
                        </m:sup>
                      </m:sSup>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=0.925</m:t>
                      </m:r>
                      <m:r>
                        <a:rPr lang="en-US" sz="2400" i="1">
                          <a:latin typeface="Cambria Math" panose="02040503050406030204" pitchFamily="18" charset="0"/>
                        </a:rPr>
                        <m:t>𝑥</m:t>
                      </m:r>
                      <m:r>
                        <a:rPr lang="en-US" sz="2400" i="1">
                          <a:latin typeface="Cambria Math" panose="02040503050406030204" pitchFamily="18" charset="0"/>
                        </a:rPr>
                        <m:t>, </m:t>
                      </m:r>
                      <m:r>
                        <a:rPr lang="en-US" sz="2400" b="1" i="1">
                          <a:latin typeface="Cambria Math" panose="02040503050406030204" pitchFamily="18" charset="0"/>
                        </a:rPr>
                        <m:t>𝐞</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m>
                                  <m:mPr>
                                    <m:mcs>
                                      <m:mc>
                                        <m:mcPr>
                                          <m:count m:val="1"/>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0.35</m:t>
                                      </m:r>
                                    </m:e>
                                  </m:mr>
                                  <m:mr>
                                    <m:e>
                                      <m:r>
                                        <a:rPr lang="en-US" sz="2400" i="1">
                                          <a:latin typeface="Cambria Math" panose="02040503050406030204" pitchFamily="18" charset="0"/>
                                        </a:rPr>
                                        <m:t>−0.575</m:t>
                                      </m:r>
                                    </m:e>
                                  </m:mr>
                                </m:m>
                              </m:e>
                            </m:mr>
                            <m:mr>
                              <m:e>
                                <m:m>
                                  <m:mPr>
                                    <m:mcs>
                                      <m:mc>
                                        <m:mcPr>
                                          <m:count m:val="1"/>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0.0</m:t>
                                      </m:r>
                                    </m:e>
                                  </m:mr>
                                  <m:mr>
                                    <m:e>
                                      <m:r>
                                        <a:rPr lang="en-US" sz="2400" i="1">
                                          <a:latin typeface="Cambria Math" panose="02040503050406030204" pitchFamily="18" charset="0"/>
                                        </a:rPr>
                                        <m:t>0.325</m:t>
                                      </m:r>
                                    </m:e>
                                  </m:mr>
                                </m:m>
                              </m:e>
                            </m:mr>
                            <m:mr>
                              <m:e>
                                <m:r>
                                  <a:rPr lang="en-US" sz="2400" i="1">
                                    <a:latin typeface="Cambria Math" panose="02040503050406030204" pitchFamily="18" charset="0"/>
                                  </a:rPr>
                                  <m:t>−0.1</m:t>
                                </m:r>
                              </m:e>
                            </m:mr>
                          </m:m>
                        </m:e>
                      </m:d>
                    </m:oMath>
                  </m:oMathPara>
                </a14:m>
                <a:endParaRPr lang="en-US" sz="3200" dirty="0"/>
              </a:p>
            </p:txBody>
          </p:sp>
        </mc:Choice>
        <mc:Fallback xmlns="">
          <p:sp>
            <p:nvSpPr>
              <p:cNvPr id="11" name="TextBox 10">
                <a:extLst>
                  <a:ext uri="{FF2B5EF4-FFF2-40B4-BE49-F238E27FC236}">
                    <a16:creationId xmlns:a16="http://schemas.microsoft.com/office/drawing/2014/main" id="{82553E5B-4154-63DB-5B41-3BF1CE265680}"/>
                  </a:ext>
                </a:extLst>
              </p:cNvPr>
              <p:cNvSpPr txBox="1">
                <a:spLocks noRot="1" noChangeAspect="1" noMove="1" noResize="1" noEditPoints="1" noAdjustHandles="1" noChangeArrowheads="1" noChangeShapeType="1" noTextEdit="1"/>
              </p:cNvSpPr>
              <p:nvPr/>
            </p:nvSpPr>
            <p:spPr>
              <a:xfrm>
                <a:off x="1275735" y="3765578"/>
                <a:ext cx="4576509" cy="17575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6A6F726-8487-B266-8857-3028B26106FE}"/>
                  </a:ext>
                </a:extLst>
              </p:cNvPr>
              <p:cNvSpPr txBox="1"/>
              <p:nvPr/>
            </p:nvSpPr>
            <p:spPr>
              <a:xfrm>
                <a:off x="840631" y="5267259"/>
                <a:ext cx="7114383" cy="1135888"/>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dirty="0" smtClean="0">
                          <a:latin typeface="Cambria Math" panose="02040503050406030204" pitchFamily="18" charset="0"/>
                        </a:rPr>
                        <m:t>SSy</m:t>
                      </m:r>
                      <m:r>
                        <a:rPr lang="en-US" sz="2400" b="0" i="0" dirty="0">
                          <a:latin typeface="Cambria Math" panose="02040503050406030204" pitchFamily="18" charset="0"/>
                        </a:rPr>
                        <m:t>=</m:t>
                      </m:r>
                      <m:nary>
                        <m:naryPr>
                          <m:chr m:val="∑"/>
                          <m:limLoc m:val="undOvr"/>
                          <m:grow m:val="on"/>
                          <m:ctrlPr>
                            <a:rPr lang="en-US" sz="2400" b="0" i="1" dirty="0">
                              <a:latin typeface="Cambria Math" panose="02040503050406030204" pitchFamily="18" charset="0"/>
                            </a:rPr>
                          </m:ctrlPr>
                        </m:naryPr>
                        <m:sub>
                          <m:r>
                            <a:rPr lang="en-US" sz="2400" b="0" i="1" dirty="0">
                              <a:latin typeface="Cambria Math" panose="02040503050406030204" pitchFamily="18" charset="0"/>
                            </a:rPr>
                            <m:t>𝑖</m:t>
                          </m:r>
                          <m:r>
                            <a:rPr lang="en-US" sz="2400" b="0" i="0" dirty="0">
                              <a:latin typeface="Cambria Math" panose="02040503050406030204" pitchFamily="18" charset="0"/>
                            </a:rPr>
                            <m:t>=1</m:t>
                          </m:r>
                        </m:sub>
                        <m:sup>
                          <m:r>
                            <a:rPr lang="en-US" sz="2400" b="0" i="0" dirty="0">
                              <a:latin typeface="Cambria Math" panose="02040503050406030204" pitchFamily="18" charset="0"/>
                            </a:rPr>
                            <m:t>5</m:t>
                          </m:r>
                        </m:sup>
                        <m:e>
                          <m:sSup>
                            <m:sSupPr>
                              <m:ctrlPr>
                                <a:rPr lang="en-US" sz="2400" b="0" i="1" dirty="0">
                                  <a:latin typeface="Cambria Math" panose="02040503050406030204" pitchFamily="18" charset="0"/>
                                </a:rPr>
                              </m:ctrlPr>
                            </m:sSupPr>
                            <m:e>
                              <m:d>
                                <m:dPr>
                                  <m:ctrlPr>
                                    <a:rPr lang="en-US" sz="2400" b="0" i="1" dirty="0">
                                      <a:latin typeface="Cambria Math" panose="02040503050406030204" pitchFamily="18" charset="0"/>
                                    </a:rPr>
                                  </m:ctrlPr>
                                </m:dPr>
                                <m:e>
                                  <m:sSub>
                                    <m:sSubPr>
                                      <m:ctrlPr>
                                        <a:rPr lang="en-US" sz="2400" b="0" i="1" dirty="0">
                                          <a:latin typeface="Cambria Math" panose="02040503050406030204" pitchFamily="18" charset="0"/>
                                        </a:rPr>
                                      </m:ctrlPr>
                                    </m:sSubPr>
                                    <m:e>
                                      <m:r>
                                        <a:rPr lang="en-US" sz="2400" b="0" i="1" dirty="0">
                                          <a:latin typeface="Cambria Math" panose="02040503050406030204" pitchFamily="18" charset="0"/>
                                        </a:rPr>
                                        <m:t>𝑦</m:t>
                                      </m:r>
                                    </m:e>
                                    <m:sub>
                                      <m:r>
                                        <a:rPr lang="en-US" sz="2400" b="0" i="1" dirty="0">
                                          <a:latin typeface="Cambria Math" panose="02040503050406030204" pitchFamily="18" charset="0"/>
                                        </a:rPr>
                                        <m:t>𝑖</m:t>
                                      </m:r>
                                    </m:sub>
                                  </m:sSub>
                                  <m:r>
                                    <a:rPr lang="en-US" sz="2400" b="0" i="0" dirty="0">
                                      <a:latin typeface="Cambria Math" panose="02040503050406030204" pitchFamily="18" charset="0"/>
                                    </a:rPr>
                                    <m:t>−</m:t>
                                  </m:r>
                                  <m:acc>
                                    <m:accPr>
                                      <m:chr m:val="̅"/>
                                      <m:ctrlPr>
                                        <a:rPr lang="en-US" sz="2400" b="0" i="1" dirty="0">
                                          <a:latin typeface="Cambria Math" panose="02040503050406030204" pitchFamily="18" charset="0"/>
                                        </a:rPr>
                                      </m:ctrlPr>
                                    </m:accPr>
                                    <m:e>
                                      <m:r>
                                        <a:rPr lang="en-US" sz="2400" b="0" i="1" dirty="0">
                                          <a:latin typeface="Cambria Math" panose="02040503050406030204" pitchFamily="18" charset="0"/>
                                        </a:rPr>
                                        <m:t>𝑦</m:t>
                                      </m:r>
                                    </m:e>
                                  </m:acc>
                                </m:e>
                              </m:d>
                            </m:e>
                            <m:sup>
                              <m:r>
                                <a:rPr lang="en-US" sz="2400" b="0" i="0" dirty="0">
                                  <a:latin typeface="Cambria Math" panose="02040503050406030204" pitchFamily="18" charset="0"/>
                                </a:rPr>
                                <m:t>2</m:t>
                              </m:r>
                            </m:sup>
                          </m:sSup>
                        </m:e>
                      </m:nary>
                      <m:r>
                        <a:rPr lang="en-US" sz="2400" b="0" i="0" dirty="0">
                          <a:latin typeface="Cambria Math" panose="02040503050406030204" pitchFamily="18" charset="0"/>
                        </a:rPr>
                        <m:t>=9.125,</m:t>
                      </m:r>
                      <m:r>
                        <a:rPr lang="en-US" sz="2400" b="0" i="1" dirty="0">
                          <a:latin typeface="Cambria Math" panose="02040503050406030204" pitchFamily="18" charset="0"/>
                        </a:rPr>
                        <m:t> </m:t>
                      </m:r>
                      <m:r>
                        <m:rPr>
                          <m:sty m:val="p"/>
                        </m:rPr>
                        <a:rPr lang="en-US" sz="2400" b="0" i="1" dirty="0">
                          <a:latin typeface="Cambria Math" panose="02040503050406030204" pitchFamily="18" charset="0"/>
                        </a:rPr>
                        <m:t>SSe</m:t>
                      </m:r>
                      <m:r>
                        <a:rPr lang="en-US" sz="2400" b="0" i="0" dirty="0">
                          <a:latin typeface="Cambria Math" panose="02040503050406030204" pitchFamily="18" charset="0"/>
                        </a:rPr>
                        <m:t>=</m:t>
                      </m:r>
                      <m:sSup>
                        <m:sSupPr>
                          <m:ctrlPr>
                            <a:rPr lang="en-US" sz="2400" b="0" i="1" dirty="0">
                              <a:latin typeface="Cambria Math" panose="02040503050406030204" pitchFamily="18" charset="0"/>
                            </a:rPr>
                          </m:ctrlPr>
                        </m:sSupPr>
                        <m:e>
                          <m:r>
                            <a:rPr lang="en-US" sz="2400" b="1" i="0" dirty="0">
                              <a:latin typeface="Cambria Math" panose="02040503050406030204" pitchFamily="18" charset="0"/>
                            </a:rPr>
                            <m:t>𝐞</m:t>
                          </m:r>
                        </m:e>
                        <m:sup>
                          <m:r>
                            <m:rPr>
                              <m:sty m:val="p"/>
                            </m:rPr>
                            <a:rPr lang="en-US" sz="2400" b="0" i="1" dirty="0">
                              <a:latin typeface="Cambria Math" panose="02040503050406030204" pitchFamily="18" charset="0"/>
                            </a:rPr>
                            <m:t>T</m:t>
                          </m:r>
                        </m:sup>
                      </m:sSup>
                      <m:r>
                        <a:rPr lang="en-US" sz="2400" b="1" i="0" dirty="0">
                          <a:latin typeface="Cambria Math" panose="02040503050406030204" pitchFamily="18" charset="0"/>
                        </a:rPr>
                        <m:t>𝐞</m:t>
                      </m:r>
                      <m:r>
                        <a:rPr lang="en-US" sz="2400" b="0" i="0" dirty="0">
                          <a:latin typeface="Cambria Math" panose="02040503050406030204" pitchFamily="18" charset="0"/>
                        </a:rPr>
                        <m:t>=0.56875</m:t>
                      </m:r>
                    </m:oMath>
                  </m:oMathPara>
                </a14:m>
                <a:endParaRPr lang="en-US" sz="2400" dirty="0"/>
              </a:p>
            </p:txBody>
          </p:sp>
        </mc:Choice>
        <mc:Fallback xmlns="">
          <p:sp>
            <p:nvSpPr>
              <p:cNvPr id="16" name="TextBox 15">
                <a:extLst>
                  <a:ext uri="{FF2B5EF4-FFF2-40B4-BE49-F238E27FC236}">
                    <a16:creationId xmlns:a16="http://schemas.microsoft.com/office/drawing/2014/main" id="{E6A6F726-8487-B266-8857-3028B26106FE}"/>
                  </a:ext>
                </a:extLst>
              </p:cNvPr>
              <p:cNvSpPr txBox="1">
                <a:spLocks noRot="1" noChangeAspect="1" noMove="1" noResize="1" noEditPoints="1" noAdjustHandles="1" noChangeArrowheads="1" noChangeShapeType="1" noTextEdit="1"/>
              </p:cNvSpPr>
              <p:nvPr/>
            </p:nvSpPr>
            <p:spPr>
              <a:xfrm>
                <a:off x="840631" y="5267259"/>
                <a:ext cx="7114383" cy="113588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31532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899F02-A25C-4189-90A5-605599FA8F1D}"/>
              </a:ext>
            </a:extLst>
          </p:cNvPr>
          <p:cNvSpPr>
            <a:spLocks noGrp="1"/>
          </p:cNvSpPr>
          <p:nvPr>
            <p:ph type="body" sz="quarter" idx="10"/>
          </p:nvPr>
        </p:nvSpPr>
        <p:spPr/>
        <p:txBody>
          <a:bodyPr/>
          <a:lstStyle/>
          <a:p>
            <a:r>
              <a:rPr lang="en-US" dirty="0"/>
              <a:t>Coefficient of multiple determination</a:t>
            </a:r>
          </a:p>
          <a:p>
            <a:endParaRPr lang="en-US" dirty="0"/>
          </a:p>
          <a:p>
            <a:endParaRPr lang="en-US" dirty="0"/>
          </a:p>
          <a:p>
            <a:r>
              <a:rPr lang="en-US" dirty="0"/>
              <a:t>Error measures</a:t>
            </a:r>
          </a:p>
          <a:p>
            <a:endParaRPr lang="en-US" dirty="0"/>
          </a:p>
          <a:p>
            <a:endParaRPr lang="en-US" dirty="0"/>
          </a:p>
          <a:p>
            <a:endParaRPr lang="en-US" dirty="0"/>
          </a:p>
          <a:p>
            <a:r>
              <a:rPr lang="en-US" dirty="0"/>
              <a:t>Standard deviation of noise</a:t>
            </a:r>
          </a:p>
        </p:txBody>
      </p:sp>
      <p:sp>
        <p:nvSpPr>
          <p:cNvPr id="3" name="Title 2">
            <a:extLst>
              <a:ext uri="{FF2B5EF4-FFF2-40B4-BE49-F238E27FC236}">
                <a16:creationId xmlns:a16="http://schemas.microsoft.com/office/drawing/2014/main" id="{35B7C5FB-6524-497E-B4BB-5B6A4FD0813B}"/>
              </a:ext>
            </a:extLst>
          </p:cNvPr>
          <p:cNvSpPr>
            <a:spLocks noGrp="1"/>
          </p:cNvSpPr>
          <p:nvPr>
            <p:ph type="title"/>
          </p:nvPr>
        </p:nvSpPr>
        <p:spPr/>
        <p:txBody>
          <a:bodyPr>
            <a:normAutofit fontScale="90000"/>
          </a:bodyPr>
          <a:lstStyle/>
          <a:p>
            <a:r>
              <a:rPr lang="en-US" dirty="0"/>
              <a:t>Ex2-5) Linear regression </a:t>
            </a:r>
            <a:r>
              <a:rPr lang="en-US" i="1" dirty="0"/>
              <a:t>cont</a:t>
            </a:r>
            <a:r>
              <a:rPr lang="en-US" dirty="0"/>
              <a:t>.</a:t>
            </a:r>
          </a:p>
        </p:txBody>
      </p:sp>
      <p:sp>
        <p:nvSpPr>
          <p:cNvPr id="5" name="TextBox 4">
            <a:extLst>
              <a:ext uri="{FF2B5EF4-FFF2-40B4-BE49-F238E27FC236}">
                <a16:creationId xmlns:a16="http://schemas.microsoft.com/office/drawing/2014/main" id="{A0679EC2-C481-4B6E-9999-52142A5DD815}"/>
              </a:ext>
            </a:extLst>
          </p:cNvPr>
          <p:cNvSpPr txBox="1"/>
          <p:nvPr/>
        </p:nvSpPr>
        <p:spPr>
          <a:xfrm>
            <a:off x="3262056" y="2217368"/>
            <a:ext cx="2930610" cy="400110"/>
          </a:xfrm>
          <a:prstGeom prst="rect">
            <a:avLst/>
          </a:prstGeom>
          <a:noFill/>
        </p:spPr>
        <p:txBody>
          <a:bodyPr wrap="none" rtlCol="0">
            <a:spAutoFit/>
          </a:bodyPr>
          <a:lstStyle/>
          <a:p>
            <a:pPr algn="l"/>
            <a:r>
              <a:rPr lang="en-US" sz="2000" dirty="0">
                <a:solidFill>
                  <a:srgbClr val="0000FF"/>
                </a:solidFill>
              </a:rPr>
              <a:t>Linear fit is satisfactory!!</a:t>
            </a:r>
          </a:p>
        </p:txBody>
      </p:sp>
      <p:sp>
        <p:nvSpPr>
          <p:cNvPr id="9" name="Arrow: Left-Right 8">
            <a:extLst>
              <a:ext uri="{FF2B5EF4-FFF2-40B4-BE49-F238E27FC236}">
                <a16:creationId xmlns:a16="http://schemas.microsoft.com/office/drawing/2014/main" id="{0A973254-E560-447C-8C42-46845D5BA199}"/>
              </a:ext>
            </a:extLst>
          </p:cNvPr>
          <p:cNvSpPr/>
          <p:nvPr/>
        </p:nvSpPr>
        <p:spPr>
          <a:xfrm>
            <a:off x="6154814" y="5651602"/>
            <a:ext cx="840658" cy="292100"/>
          </a:xfrm>
          <a:prstGeom prst="lef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0B45C3E-7F44-5903-91F1-EA6CEADB2190}"/>
                  </a:ext>
                </a:extLst>
              </p:cNvPr>
              <p:cNvSpPr txBox="1"/>
              <p:nvPr/>
            </p:nvSpPr>
            <p:spPr>
              <a:xfrm>
                <a:off x="585592" y="1367776"/>
                <a:ext cx="8247258" cy="84959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rPr>
                          </m:ctrlPr>
                        </m:sSupPr>
                        <m:e>
                          <m:r>
                            <a:rPr lang="en-US" sz="2400" i="1" dirty="0">
                              <a:latin typeface="Cambria Math" panose="02040503050406030204" pitchFamily="18" charset="0"/>
                            </a:rPr>
                            <m:t>𝑅</m:t>
                          </m:r>
                        </m:e>
                        <m:sup>
                          <m:r>
                            <a:rPr lang="en-US" sz="2400" i="0" dirty="0">
                              <a:latin typeface="Cambria Math" panose="02040503050406030204" pitchFamily="18" charset="0"/>
                            </a:rPr>
                            <m:t>2</m:t>
                          </m:r>
                        </m:sup>
                      </m:sSup>
                      <m:r>
                        <a:rPr lang="en-US" sz="2400" i="0" dirty="0">
                          <a:latin typeface="Cambria Math" panose="02040503050406030204" pitchFamily="18" charset="0"/>
                        </a:rPr>
                        <m:t>=1−</m:t>
                      </m:r>
                      <m:f>
                        <m:fPr>
                          <m:ctrlPr>
                            <a:rPr lang="en-US" sz="2400" i="1" dirty="0">
                              <a:latin typeface="Cambria Math" panose="02040503050406030204" pitchFamily="18" charset="0"/>
                            </a:rPr>
                          </m:ctrlPr>
                        </m:fPr>
                        <m:num>
                          <m:r>
                            <m:rPr>
                              <m:sty m:val="p"/>
                            </m:rPr>
                            <a:rPr lang="en-US" sz="2400" b="0" i="1" dirty="0">
                              <a:latin typeface="Cambria Math" panose="02040503050406030204" pitchFamily="18" charset="0"/>
                            </a:rPr>
                            <m:t>SSe</m:t>
                          </m:r>
                        </m:num>
                        <m:den>
                          <m:r>
                            <m:rPr>
                              <m:sty m:val="p"/>
                            </m:rPr>
                            <a:rPr lang="en-US" sz="2400" b="0" i="1" dirty="0">
                              <a:latin typeface="Cambria Math" panose="02040503050406030204" pitchFamily="18" charset="0"/>
                            </a:rPr>
                            <m:t>SSy</m:t>
                          </m:r>
                        </m:den>
                      </m:f>
                      <m:r>
                        <a:rPr lang="en-US" sz="2400" b="0" i="0" dirty="0">
                          <a:latin typeface="Cambria Math" panose="02040503050406030204" pitchFamily="18" charset="0"/>
                        </a:rPr>
                        <m:t>=0.9377,</m:t>
                      </m:r>
                      <m:r>
                        <a:rPr lang="en-US" sz="2400" b="0" i="1" dirty="0">
                          <a:latin typeface="Cambria Math" panose="02040503050406030204" pitchFamily="18" charset="0"/>
                        </a:rPr>
                        <m:t> </m:t>
                      </m:r>
                      <m:sSubSup>
                        <m:sSubSupPr>
                          <m:ctrlPr>
                            <a:rPr lang="en-US" sz="2400" b="0" i="1" dirty="0">
                              <a:latin typeface="Cambria Math" panose="02040503050406030204" pitchFamily="18" charset="0"/>
                            </a:rPr>
                          </m:ctrlPr>
                        </m:sSubSupPr>
                        <m:e>
                          <m:r>
                            <a:rPr lang="en-US" sz="2400" b="0" i="1" dirty="0">
                              <a:latin typeface="Cambria Math" panose="02040503050406030204" pitchFamily="18" charset="0"/>
                            </a:rPr>
                            <m:t>𝑅</m:t>
                          </m:r>
                        </m:e>
                        <m:sub>
                          <m:r>
                            <a:rPr lang="en-US" sz="2400" b="0" i="1" dirty="0">
                              <a:latin typeface="Cambria Math" panose="02040503050406030204" pitchFamily="18" charset="0"/>
                            </a:rPr>
                            <m:t>𝑎</m:t>
                          </m:r>
                        </m:sub>
                        <m:sup>
                          <m:r>
                            <a:rPr lang="en-US" sz="2400" b="0" i="0" dirty="0">
                              <a:latin typeface="Cambria Math" panose="02040503050406030204" pitchFamily="18" charset="0"/>
                            </a:rPr>
                            <m:t>2</m:t>
                          </m:r>
                        </m:sup>
                      </m:sSubSup>
                      <m:r>
                        <a:rPr lang="en-US" sz="2400" b="0" i="0" dirty="0">
                          <a:latin typeface="Cambria Math" panose="02040503050406030204" pitchFamily="18" charset="0"/>
                        </a:rPr>
                        <m:t>=1−</m:t>
                      </m:r>
                      <m:d>
                        <m:dPr>
                          <m:ctrlPr>
                            <a:rPr lang="en-US" sz="2400" b="0" i="1" dirty="0">
                              <a:latin typeface="Cambria Math" panose="02040503050406030204" pitchFamily="18" charset="0"/>
                            </a:rPr>
                          </m:ctrlPr>
                        </m:dPr>
                        <m:e>
                          <m:r>
                            <a:rPr lang="en-US" sz="2400" b="0" i="0" dirty="0">
                              <a:latin typeface="Cambria Math" panose="02040503050406030204" pitchFamily="18" charset="0"/>
                            </a:rPr>
                            <m:t>1−0.9377</m:t>
                          </m:r>
                        </m:e>
                      </m:d>
                      <m:f>
                        <m:fPr>
                          <m:ctrlPr>
                            <a:rPr lang="en-US" sz="2400" b="0" i="1" dirty="0">
                              <a:latin typeface="Cambria Math" panose="02040503050406030204" pitchFamily="18" charset="0"/>
                            </a:rPr>
                          </m:ctrlPr>
                        </m:fPr>
                        <m:num>
                          <m:r>
                            <a:rPr lang="en-US" sz="2400" b="0" i="0" dirty="0">
                              <a:latin typeface="Cambria Math" panose="02040503050406030204" pitchFamily="18" charset="0"/>
                            </a:rPr>
                            <m:t>4</m:t>
                          </m:r>
                        </m:num>
                        <m:den>
                          <m:r>
                            <a:rPr lang="en-US" sz="2400" b="0" i="0" dirty="0">
                              <a:latin typeface="Cambria Math" panose="02040503050406030204" pitchFamily="18" charset="0"/>
                            </a:rPr>
                            <m:t>2</m:t>
                          </m:r>
                        </m:den>
                      </m:f>
                      <m:r>
                        <a:rPr lang="en-US" sz="2400" b="0" i="0" dirty="0">
                          <a:latin typeface="Cambria Math" panose="02040503050406030204" pitchFamily="18" charset="0"/>
                        </a:rPr>
                        <m:t>=0.8754</m:t>
                      </m:r>
                    </m:oMath>
                  </m:oMathPara>
                </a14:m>
                <a:endParaRPr lang="en-US" sz="2400" dirty="0"/>
              </a:p>
            </p:txBody>
          </p:sp>
        </mc:Choice>
        <mc:Fallback xmlns="">
          <p:sp>
            <p:nvSpPr>
              <p:cNvPr id="10" name="TextBox 9">
                <a:extLst>
                  <a:ext uri="{FF2B5EF4-FFF2-40B4-BE49-F238E27FC236}">
                    <a16:creationId xmlns:a16="http://schemas.microsoft.com/office/drawing/2014/main" id="{70B45C3E-7F44-5903-91F1-EA6CEADB2190}"/>
                  </a:ext>
                </a:extLst>
              </p:cNvPr>
              <p:cNvSpPr txBox="1">
                <a:spLocks noRot="1" noChangeAspect="1" noMove="1" noResize="1" noEditPoints="1" noAdjustHandles="1" noChangeArrowheads="1" noChangeShapeType="1" noTextEdit="1"/>
              </p:cNvSpPr>
              <p:nvPr/>
            </p:nvSpPr>
            <p:spPr>
              <a:xfrm>
                <a:off x="585592" y="1367776"/>
                <a:ext cx="8247258" cy="84959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1D35370-D664-5327-0B5E-852FA18A2390}"/>
                  </a:ext>
                </a:extLst>
              </p:cNvPr>
              <p:cNvSpPr txBox="1"/>
              <p:nvPr/>
            </p:nvSpPr>
            <p:spPr>
              <a:xfrm>
                <a:off x="1020404" y="2737920"/>
                <a:ext cx="5600251" cy="191558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000" i="1" dirty="0" smtClean="0">
                              <a:latin typeface="Cambria Math" panose="02040503050406030204" pitchFamily="18" charset="0"/>
                            </a:rPr>
                          </m:ctrlPr>
                        </m:mPr>
                        <m:m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𝑒</m:t>
                                </m:r>
                              </m:e>
                              <m:sub>
                                <m:r>
                                  <m:rPr>
                                    <m:sty m:val="p"/>
                                  </m:rPr>
                                  <a:rPr lang="en-US" sz="2000" b="0" i="1" dirty="0">
                                    <a:latin typeface="Cambria Math" panose="02040503050406030204" pitchFamily="18" charset="0"/>
                                  </a:rPr>
                                  <m:t>av</m:t>
                                </m:r>
                              </m:sub>
                            </m:sSub>
                            <m:r>
                              <a:rPr lang="en-US" sz="2000" b="0" i="0" dirty="0">
                                <a:latin typeface="Cambria Math" panose="02040503050406030204" pitchFamily="18" charset="0"/>
                              </a:rPr>
                              <m:t>=</m:t>
                            </m:r>
                            <m:f>
                              <m:fPr>
                                <m:ctrlPr>
                                  <a:rPr lang="en-US" sz="2000" b="0" i="1" dirty="0">
                                    <a:latin typeface="Cambria Math" panose="02040503050406030204" pitchFamily="18" charset="0"/>
                                  </a:rPr>
                                </m:ctrlPr>
                              </m:fPr>
                              <m:num>
                                <m:r>
                                  <a:rPr lang="en-US" sz="2000" b="0" i="0" dirty="0">
                                    <a:latin typeface="Cambria Math" panose="02040503050406030204" pitchFamily="18" charset="0"/>
                                  </a:rPr>
                                  <m:t>1</m:t>
                                </m:r>
                              </m:num>
                              <m:den>
                                <m:r>
                                  <a:rPr lang="en-US" sz="2000" b="0" i="0" dirty="0">
                                    <a:latin typeface="Cambria Math" panose="02040503050406030204" pitchFamily="18" charset="0"/>
                                  </a:rPr>
                                  <m:t>5</m:t>
                                </m:r>
                              </m:den>
                            </m:f>
                            <m:nary>
                              <m:naryPr>
                                <m:chr m:val="∑"/>
                                <m:limLoc m:val="undOvr"/>
                                <m:grow m:val="on"/>
                                <m:ctrlPr>
                                  <a:rPr lang="en-US" sz="2000" b="0" i="1" dirty="0">
                                    <a:latin typeface="Cambria Math" panose="02040503050406030204" pitchFamily="18" charset="0"/>
                                  </a:rPr>
                                </m:ctrlPr>
                              </m:naryPr>
                              <m:sub>
                                <m:r>
                                  <a:rPr lang="en-US" sz="2000" b="0" i="1" dirty="0">
                                    <a:latin typeface="Cambria Math" panose="02040503050406030204" pitchFamily="18" charset="0"/>
                                  </a:rPr>
                                  <m:t>𝑖</m:t>
                                </m:r>
                                <m:r>
                                  <a:rPr lang="en-US" sz="2000" b="0" i="0" dirty="0">
                                    <a:latin typeface="Cambria Math" panose="02040503050406030204" pitchFamily="18" charset="0"/>
                                  </a:rPr>
                                  <m:t>=1</m:t>
                                </m:r>
                              </m:sub>
                              <m:sup>
                                <m:r>
                                  <a:rPr lang="en-US" sz="2000" b="0" i="0" dirty="0">
                                    <a:latin typeface="Cambria Math" panose="02040503050406030204" pitchFamily="18" charset="0"/>
                                  </a:rPr>
                                  <m:t>5</m:t>
                                </m:r>
                              </m:sup>
                              <m:e>
                                <m:d>
                                  <m:dPr>
                                    <m:begChr m:val="|"/>
                                    <m:endChr m:val="|"/>
                                    <m:ctrlPr>
                                      <a:rPr lang="en-US" sz="2000" b="0" i="1" dirty="0">
                                        <a:latin typeface="Cambria Math" panose="02040503050406030204" pitchFamily="18" charset="0"/>
                                      </a:rPr>
                                    </m:ctrlPr>
                                  </m:dPr>
                                  <m:e>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𝑒</m:t>
                                        </m:r>
                                      </m:e>
                                      <m:sub>
                                        <m:r>
                                          <a:rPr lang="en-US" sz="2000" b="0" i="1" dirty="0">
                                            <a:latin typeface="Cambria Math" panose="02040503050406030204" pitchFamily="18" charset="0"/>
                                          </a:rPr>
                                          <m:t>𝑖</m:t>
                                        </m:r>
                                      </m:sub>
                                    </m:sSub>
                                  </m:e>
                                </m:d>
                              </m:e>
                            </m:nary>
                            <m:r>
                              <a:rPr lang="en-US" sz="2000" b="0" i="0" dirty="0">
                                <a:latin typeface="Cambria Math" panose="02040503050406030204" pitchFamily="18" charset="0"/>
                              </a:rPr>
                              <m:t>=0.27,</m:t>
                            </m:r>
                            <m:r>
                              <a:rPr lang="en-US" sz="2000" b="0" i="1" dirty="0">
                                <a:latin typeface="Cambria Math" panose="02040503050406030204" pitchFamily="18" charset="0"/>
                              </a:rPr>
                              <m:t> </m:t>
                            </m:r>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𝑒</m:t>
                                </m:r>
                              </m:e>
                              <m:sub>
                                <m:r>
                                  <m:rPr>
                                    <m:sty m:val="p"/>
                                  </m:rPr>
                                  <a:rPr lang="en-US" sz="2000" b="0" i="0" dirty="0">
                                    <a:latin typeface="Cambria Math" panose="02040503050406030204" pitchFamily="18" charset="0"/>
                                  </a:rPr>
                                  <m:t>max</m:t>
                                </m:r>
                              </m:sub>
                            </m:sSub>
                            <m:r>
                              <a:rPr lang="en-US" sz="2000" b="0" i="0" dirty="0">
                                <a:latin typeface="Cambria Math" panose="02040503050406030204" pitchFamily="18" charset="0"/>
                              </a:rPr>
                              <m:t>=</m:t>
                            </m:r>
                            <m:r>
                              <m:rPr>
                                <m:sty m:val="p"/>
                              </m:rPr>
                              <a:rPr lang="en-US" sz="2000" b="0" i="0" dirty="0">
                                <a:latin typeface="Cambria Math" panose="02040503050406030204" pitchFamily="18" charset="0"/>
                              </a:rPr>
                              <m:t>max</m:t>
                            </m:r>
                            <m:d>
                              <m:dPr>
                                <m:begChr m:val="|"/>
                                <m:endChr m:val="|"/>
                                <m:ctrlPr>
                                  <a:rPr lang="en-US" sz="2000" b="0" i="1" dirty="0">
                                    <a:latin typeface="Cambria Math" panose="02040503050406030204" pitchFamily="18" charset="0"/>
                                  </a:rPr>
                                </m:ctrlPr>
                              </m:dPr>
                              <m:e>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𝑒</m:t>
                                    </m:r>
                                  </m:e>
                                  <m:sub>
                                    <m:r>
                                      <a:rPr lang="en-US" sz="2000" b="0" i="1" dirty="0">
                                        <a:latin typeface="Cambria Math" panose="02040503050406030204" pitchFamily="18" charset="0"/>
                                      </a:rPr>
                                      <m:t>𝑖</m:t>
                                    </m:r>
                                  </m:sub>
                                </m:sSub>
                              </m:e>
                            </m:d>
                            <m:r>
                              <a:rPr lang="en-US" sz="2000" b="0" i="0" dirty="0">
                                <a:latin typeface="Cambria Math" panose="02040503050406030204" pitchFamily="18" charset="0"/>
                              </a:rPr>
                              <m:t>=0.575</m:t>
                            </m:r>
                          </m:e>
                        </m:mr>
                        <m:mr>
                          <m:e>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𝑒</m:t>
                                </m:r>
                              </m:e>
                              <m:sub>
                                <m:r>
                                  <m:rPr>
                                    <m:sty m:val="p"/>
                                  </m:rPr>
                                  <a:rPr lang="en-US" sz="2000" b="0" i="1" dirty="0">
                                    <a:latin typeface="Cambria Math" panose="02040503050406030204" pitchFamily="18" charset="0"/>
                                  </a:rPr>
                                  <m:t>rms</m:t>
                                </m:r>
                              </m:sub>
                            </m:sSub>
                            <m:r>
                              <a:rPr lang="en-US" sz="2000" b="0" i="0" dirty="0">
                                <a:latin typeface="Cambria Math" panose="02040503050406030204" pitchFamily="18" charset="0"/>
                              </a:rPr>
                              <m:t>=</m:t>
                            </m:r>
                            <m:rad>
                              <m:radPr>
                                <m:degHide m:val="on"/>
                                <m:ctrlPr>
                                  <a:rPr lang="en-US" sz="2000" b="0" i="1" dirty="0">
                                    <a:latin typeface="Cambria Math" panose="02040503050406030204" pitchFamily="18" charset="0"/>
                                  </a:rPr>
                                </m:ctrlPr>
                              </m:radPr>
                              <m:deg/>
                              <m:e>
                                <m:f>
                                  <m:fPr>
                                    <m:ctrlPr>
                                      <a:rPr lang="en-US" sz="2000" b="0" i="1" dirty="0">
                                        <a:latin typeface="Cambria Math" panose="02040503050406030204" pitchFamily="18" charset="0"/>
                                      </a:rPr>
                                    </m:ctrlPr>
                                  </m:fPr>
                                  <m:num>
                                    <m:r>
                                      <m:rPr>
                                        <m:sty m:val="p"/>
                                      </m:rPr>
                                      <a:rPr lang="en-US" sz="2000" b="0" i="1" dirty="0">
                                        <a:latin typeface="Cambria Math" panose="02040503050406030204" pitchFamily="18" charset="0"/>
                                      </a:rPr>
                                      <m:t>SSe</m:t>
                                    </m:r>
                                  </m:num>
                                  <m:den>
                                    <m:r>
                                      <a:rPr lang="en-US" sz="2000" b="0" i="0" dirty="0">
                                        <a:latin typeface="Cambria Math" panose="02040503050406030204" pitchFamily="18" charset="0"/>
                                      </a:rPr>
                                      <m:t>5</m:t>
                                    </m:r>
                                  </m:den>
                                </m:f>
                              </m:e>
                            </m:rad>
                            <m:r>
                              <a:rPr lang="en-US" sz="2000" b="0" i="0" dirty="0">
                                <a:latin typeface="Cambria Math" panose="02040503050406030204" pitchFamily="18" charset="0"/>
                              </a:rPr>
                              <m:t>=0.337</m:t>
                            </m:r>
                          </m:e>
                        </m:mr>
                      </m:m>
                    </m:oMath>
                  </m:oMathPara>
                </a14:m>
                <a:endParaRPr lang="en-US" sz="2000" dirty="0"/>
              </a:p>
            </p:txBody>
          </p:sp>
        </mc:Choice>
        <mc:Fallback xmlns="">
          <p:sp>
            <p:nvSpPr>
              <p:cNvPr id="11" name="TextBox 10">
                <a:extLst>
                  <a:ext uri="{FF2B5EF4-FFF2-40B4-BE49-F238E27FC236}">
                    <a16:creationId xmlns:a16="http://schemas.microsoft.com/office/drawing/2014/main" id="{11D35370-D664-5327-0B5E-852FA18A2390}"/>
                  </a:ext>
                </a:extLst>
              </p:cNvPr>
              <p:cNvSpPr txBox="1">
                <a:spLocks noRot="1" noChangeAspect="1" noMove="1" noResize="1" noEditPoints="1" noAdjustHandles="1" noChangeArrowheads="1" noChangeShapeType="1" noTextEdit="1"/>
              </p:cNvSpPr>
              <p:nvPr/>
            </p:nvSpPr>
            <p:spPr>
              <a:xfrm>
                <a:off x="1020404" y="2737920"/>
                <a:ext cx="5600251" cy="191558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EC0E357-AA59-74AA-9F21-210885935FB0}"/>
                  </a:ext>
                </a:extLst>
              </p:cNvPr>
              <p:cNvSpPr txBox="1"/>
              <p:nvPr/>
            </p:nvSpPr>
            <p:spPr>
              <a:xfrm>
                <a:off x="819513" y="5159755"/>
                <a:ext cx="5132944" cy="124104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400" i="1" dirty="0" smtClean="0">
                              <a:latin typeface="Cambria Math" panose="02040503050406030204" pitchFamily="18" charset="0"/>
                            </a:rPr>
                          </m:ctrlPr>
                        </m:accPr>
                        <m:e>
                          <m:r>
                            <a:rPr lang="en-US" sz="2400" i="1" dirty="0">
                              <a:latin typeface="Cambria Math" panose="02040503050406030204" pitchFamily="18" charset="0"/>
                            </a:rPr>
                            <m:t>𝜎</m:t>
                          </m:r>
                        </m:e>
                      </m:acc>
                      <m:r>
                        <a:rPr lang="en-US" sz="2400" i="0" dirty="0">
                          <a:latin typeface="Cambria Math" panose="02040503050406030204" pitchFamily="18" charset="0"/>
                        </a:rPr>
                        <m:t>=</m:t>
                      </m:r>
                      <m:rad>
                        <m:radPr>
                          <m:degHide m:val="on"/>
                          <m:ctrlPr>
                            <a:rPr lang="en-US" sz="2400" i="1" dirty="0">
                              <a:latin typeface="Cambria Math" panose="02040503050406030204" pitchFamily="18" charset="0"/>
                            </a:rPr>
                          </m:ctrlPr>
                        </m:radPr>
                        <m:deg/>
                        <m:e>
                          <m:f>
                            <m:fPr>
                              <m:ctrlPr>
                                <a:rPr lang="en-US" sz="2400" i="1" dirty="0">
                                  <a:latin typeface="Cambria Math" panose="02040503050406030204" pitchFamily="18" charset="0"/>
                                </a:rPr>
                              </m:ctrlPr>
                            </m:fPr>
                            <m:num>
                              <m:r>
                                <a:rPr lang="en-US" sz="2400" i="1" dirty="0">
                                  <a:latin typeface="Cambria Math" panose="02040503050406030204" pitchFamily="18" charset="0"/>
                                </a:rPr>
                                <m:t>𝑆𝑆𝑒</m:t>
                              </m:r>
                            </m:num>
                            <m:den>
                              <m:sSub>
                                <m:sSubPr>
                                  <m:ctrlPr>
                                    <a:rPr lang="en-US" sz="2400" i="1" dirty="0">
                                      <a:latin typeface="Cambria Math" panose="02040503050406030204" pitchFamily="18" charset="0"/>
                                    </a:rPr>
                                  </m:ctrlPr>
                                </m:sSubPr>
                                <m:e>
                                  <m:r>
                                    <a:rPr lang="en-US" sz="2400" i="1" dirty="0">
                                      <a:latin typeface="Cambria Math" panose="02040503050406030204" pitchFamily="18" charset="0"/>
                                    </a:rPr>
                                    <m:t>𝑛</m:t>
                                  </m:r>
                                </m:e>
                                <m:sub>
                                  <m:r>
                                    <a:rPr lang="en-US" sz="2400" i="1" dirty="0">
                                      <a:latin typeface="Cambria Math" panose="02040503050406030204" pitchFamily="18" charset="0"/>
                                    </a:rPr>
                                    <m:t>𝑦</m:t>
                                  </m:r>
                                </m:sub>
                              </m:sSub>
                              <m:r>
                                <a:rPr lang="en-US" sz="2400" i="0"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𝑛</m:t>
                                  </m:r>
                                </m:e>
                                <m:sub>
                                  <m:r>
                                    <m:rPr>
                                      <m:sty m:val="p"/>
                                    </m:rPr>
                                    <a:rPr lang="en-US" sz="2400" b="0" i="1" dirty="0">
                                      <a:latin typeface="Cambria Math" panose="02040503050406030204" pitchFamily="18" charset="0"/>
                                    </a:rPr>
                                    <m:t>β</m:t>
                                  </m:r>
                                </m:sub>
                              </m:sSub>
                            </m:den>
                          </m:f>
                        </m:e>
                      </m:rad>
                      <m:r>
                        <a:rPr lang="en-US" sz="2400" b="0" i="0" dirty="0">
                          <a:latin typeface="Cambria Math" panose="02040503050406030204" pitchFamily="18" charset="0"/>
                        </a:rPr>
                        <m:t>=</m:t>
                      </m:r>
                      <m:rad>
                        <m:radPr>
                          <m:degHide m:val="on"/>
                          <m:ctrlPr>
                            <a:rPr lang="en-US" sz="2400" b="0" i="1" dirty="0">
                              <a:latin typeface="Cambria Math" panose="02040503050406030204" pitchFamily="18" charset="0"/>
                            </a:rPr>
                          </m:ctrlPr>
                        </m:radPr>
                        <m:deg/>
                        <m:e>
                          <m:f>
                            <m:fPr>
                              <m:ctrlPr>
                                <a:rPr lang="en-US" sz="2400" b="0" i="1" dirty="0">
                                  <a:latin typeface="Cambria Math" panose="02040503050406030204" pitchFamily="18" charset="0"/>
                                </a:rPr>
                              </m:ctrlPr>
                            </m:fPr>
                            <m:num>
                              <m:r>
                                <a:rPr lang="en-US" sz="2400" b="0" i="0" dirty="0">
                                  <a:latin typeface="Cambria Math" panose="02040503050406030204" pitchFamily="18" charset="0"/>
                                </a:rPr>
                                <m:t>0.56875</m:t>
                              </m:r>
                            </m:num>
                            <m:den>
                              <m:r>
                                <a:rPr lang="en-US" sz="2400" b="0" i="0" dirty="0">
                                  <a:latin typeface="Cambria Math" panose="02040503050406030204" pitchFamily="18" charset="0"/>
                                </a:rPr>
                                <m:t>5−2</m:t>
                              </m:r>
                            </m:den>
                          </m:f>
                        </m:e>
                      </m:rad>
                      <m:r>
                        <a:rPr lang="en-US" sz="2400" b="0" i="0" dirty="0">
                          <a:latin typeface="Cambria Math" panose="02040503050406030204" pitchFamily="18" charset="0"/>
                        </a:rPr>
                        <m:t>=0.4354</m:t>
                      </m:r>
                    </m:oMath>
                  </m:oMathPara>
                </a14:m>
                <a:endParaRPr lang="en-US" sz="2400" dirty="0"/>
              </a:p>
            </p:txBody>
          </p:sp>
        </mc:Choice>
        <mc:Fallback xmlns="">
          <p:sp>
            <p:nvSpPr>
              <p:cNvPr id="12" name="TextBox 11">
                <a:extLst>
                  <a:ext uri="{FF2B5EF4-FFF2-40B4-BE49-F238E27FC236}">
                    <a16:creationId xmlns:a16="http://schemas.microsoft.com/office/drawing/2014/main" id="{9EC0E357-AA59-74AA-9F21-210885935FB0}"/>
                  </a:ext>
                </a:extLst>
              </p:cNvPr>
              <p:cNvSpPr txBox="1">
                <a:spLocks noRot="1" noChangeAspect="1" noMove="1" noResize="1" noEditPoints="1" noAdjustHandles="1" noChangeArrowheads="1" noChangeShapeType="1" noTextEdit="1"/>
              </p:cNvSpPr>
              <p:nvPr/>
            </p:nvSpPr>
            <p:spPr>
              <a:xfrm>
                <a:off x="819513" y="5159755"/>
                <a:ext cx="5132944" cy="124104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B27DFE3-D04F-3B33-7DD0-E7DE7967B9BE}"/>
                  </a:ext>
                </a:extLst>
              </p:cNvPr>
              <p:cNvSpPr txBox="1"/>
              <p:nvPr/>
            </p:nvSpPr>
            <p:spPr>
              <a:xfrm>
                <a:off x="7179011" y="5549444"/>
                <a:ext cx="157658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𝜎</m:t>
                      </m:r>
                      <m:r>
                        <a:rPr lang="en-US" sz="2400" i="0" dirty="0">
                          <a:latin typeface="Cambria Math" panose="02040503050406030204" pitchFamily="18" charset="0"/>
                        </a:rPr>
                        <m:t>=0.395</m:t>
                      </m:r>
                    </m:oMath>
                  </m:oMathPara>
                </a14:m>
                <a:endParaRPr lang="en-US" sz="2400" dirty="0"/>
              </a:p>
            </p:txBody>
          </p:sp>
        </mc:Choice>
        <mc:Fallback xmlns="">
          <p:sp>
            <p:nvSpPr>
              <p:cNvPr id="13" name="TextBox 12">
                <a:extLst>
                  <a:ext uri="{FF2B5EF4-FFF2-40B4-BE49-F238E27FC236}">
                    <a16:creationId xmlns:a16="http://schemas.microsoft.com/office/drawing/2014/main" id="{7B27DFE3-D04F-3B33-7DD0-E7DE7967B9BE}"/>
                  </a:ext>
                </a:extLst>
              </p:cNvPr>
              <p:cNvSpPr txBox="1">
                <a:spLocks noRot="1" noChangeAspect="1" noMove="1" noResize="1" noEditPoints="1" noAdjustHandles="1" noChangeArrowheads="1" noChangeShapeType="1" noTextEdit="1"/>
              </p:cNvSpPr>
              <p:nvPr/>
            </p:nvSpPr>
            <p:spPr>
              <a:xfrm>
                <a:off x="7179011" y="5549444"/>
                <a:ext cx="1576585" cy="46166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46789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9573D56-FB89-44F5-85E8-F2D33ABAEA1D}"/>
                  </a:ext>
                </a:extLst>
              </p:cNvPr>
              <p:cNvSpPr>
                <a:spLocks noGrp="1"/>
              </p:cNvSpPr>
              <p:nvPr>
                <p:ph type="body" sz="quarter" idx="10"/>
              </p:nvPr>
            </p:nvSpPr>
            <p:spPr/>
            <p:txBody>
              <a:bodyPr/>
              <a:lstStyle/>
              <a:p>
                <a:r>
                  <a:rPr lang="en-US" dirty="0"/>
                  <a:t>Quadratic fit: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 = </m:t>
                    </m:r>
                    <m:r>
                      <a:rPr lang="en-US" i="1" dirty="0" smtClean="0">
                        <a:latin typeface="Cambria Math" panose="02040503050406030204" pitchFamily="18" charset="0"/>
                      </a:rPr>
                      <m:t>𝑏</m:t>
                    </m:r>
                    <m:r>
                      <a:rPr lang="en-US" i="1" baseline="-25000" dirty="0">
                        <a:latin typeface="Cambria Math" panose="02040503050406030204" pitchFamily="18" charset="0"/>
                      </a:rPr>
                      <m:t>1</m:t>
                    </m:r>
                    <m:r>
                      <a:rPr lang="en-US" i="1" dirty="0">
                        <a:latin typeface="Cambria Math" panose="02040503050406030204" pitchFamily="18" charset="0"/>
                      </a:rPr>
                      <m:t> + </m:t>
                    </m:r>
                    <m:r>
                      <a:rPr lang="en-US" i="1" dirty="0">
                        <a:latin typeface="Cambria Math" panose="02040503050406030204" pitchFamily="18" charset="0"/>
                      </a:rPr>
                      <m:t>𝑏</m:t>
                    </m:r>
                    <m:r>
                      <a:rPr lang="en-US" i="1" baseline="-25000" dirty="0">
                        <a:latin typeface="Cambria Math" panose="02040503050406030204" pitchFamily="18" charset="0"/>
                      </a:rPr>
                      <m:t>2</m:t>
                    </m:r>
                    <m:r>
                      <a:rPr lang="en-US" i="1" dirty="0">
                        <a:latin typeface="Cambria Math" panose="02040503050406030204" pitchFamily="18" charset="0"/>
                      </a:rPr>
                      <m:t>𝑥</m:t>
                    </m:r>
                    <m:r>
                      <a:rPr lang="en-US" i="1" dirty="0">
                        <a:latin typeface="Cambria Math" panose="02040503050406030204" pitchFamily="18" charset="0"/>
                      </a:rPr>
                      <m:t> + </m:t>
                    </m:r>
                    <m:r>
                      <a:rPr lang="en-US" i="1" dirty="0">
                        <a:latin typeface="Cambria Math" panose="02040503050406030204" pitchFamily="18" charset="0"/>
                      </a:rPr>
                      <m:t>𝑏</m:t>
                    </m:r>
                    <m:r>
                      <a:rPr lang="en-US" i="1" baseline="-25000" dirty="0">
                        <a:latin typeface="Cambria Math" panose="02040503050406030204" pitchFamily="18" charset="0"/>
                      </a:rPr>
                      <m:t>3</m:t>
                    </m:r>
                    <m:r>
                      <a:rPr lang="en-US" i="1" dirty="0">
                        <a:latin typeface="Cambria Math" panose="02040503050406030204" pitchFamily="18" charset="0"/>
                      </a:rPr>
                      <m:t>𝑥</m:t>
                    </m:r>
                    <m:r>
                      <a:rPr lang="en-US" i="1" baseline="30000" dirty="0">
                        <a:latin typeface="Cambria Math" panose="02040503050406030204" pitchFamily="18" charset="0"/>
                      </a:rPr>
                      <m:t>2</m:t>
                    </m:r>
                  </m:oMath>
                </a14:m>
                <a:endParaRPr lang="en-US" baseline="30000" dirty="0"/>
              </a:p>
              <a:p>
                <a:endParaRPr lang="en-US" dirty="0"/>
              </a:p>
            </p:txBody>
          </p:sp>
        </mc:Choice>
        <mc:Fallback xmlns="">
          <p:sp>
            <p:nvSpPr>
              <p:cNvPr id="2" name="Text Placeholder 1">
                <a:extLst>
                  <a:ext uri="{FF2B5EF4-FFF2-40B4-BE49-F238E27FC236}">
                    <a16:creationId xmlns:a16="http://schemas.microsoft.com/office/drawing/2014/main" id="{09573D56-FB89-44F5-85E8-F2D33ABAEA1D}"/>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594BF65-7EF1-48C4-9C1C-E450E3A40EC0}"/>
              </a:ext>
            </a:extLst>
          </p:cNvPr>
          <p:cNvSpPr>
            <a:spLocks noGrp="1"/>
          </p:cNvSpPr>
          <p:nvPr>
            <p:ph type="title"/>
          </p:nvPr>
        </p:nvSpPr>
        <p:spPr/>
        <p:txBody>
          <a:bodyPr>
            <a:normAutofit fontScale="90000"/>
          </a:bodyPr>
          <a:lstStyle/>
          <a:p>
            <a:r>
              <a:rPr lang="en-US" dirty="0"/>
              <a:t>Ex2-5) Linear regression </a:t>
            </a:r>
            <a:r>
              <a:rPr lang="en-US" i="1" dirty="0"/>
              <a:t>cont</a:t>
            </a:r>
            <a:r>
              <a:rPr lang="en-US" dirty="0"/>
              <a:t>.</a:t>
            </a:r>
          </a:p>
        </p:txBody>
      </p:sp>
      <p:sp>
        <p:nvSpPr>
          <p:cNvPr id="4" name="Arrow: Right 3">
            <a:extLst>
              <a:ext uri="{FF2B5EF4-FFF2-40B4-BE49-F238E27FC236}">
                <a16:creationId xmlns:a16="http://schemas.microsoft.com/office/drawing/2014/main" id="{94CDB563-E56A-45AC-90E6-A4EB9D43E4A3}"/>
              </a:ext>
            </a:extLst>
          </p:cNvPr>
          <p:cNvSpPr/>
          <p:nvPr/>
        </p:nvSpPr>
        <p:spPr>
          <a:xfrm>
            <a:off x="103243" y="3382628"/>
            <a:ext cx="678425" cy="243349"/>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extBox 8">
            <a:extLst>
              <a:ext uri="{FF2B5EF4-FFF2-40B4-BE49-F238E27FC236}">
                <a16:creationId xmlns:a16="http://schemas.microsoft.com/office/drawing/2014/main" id="{97DB7CEE-D0ED-46D7-9270-419C9C26D5AF}"/>
              </a:ext>
            </a:extLst>
          </p:cNvPr>
          <p:cNvSpPr txBox="1"/>
          <p:nvPr/>
        </p:nvSpPr>
        <p:spPr>
          <a:xfrm>
            <a:off x="5608846" y="4931984"/>
            <a:ext cx="1252266" cy="400110"/>
          </a:xfrm>
          <a:prstGeom prst="rect">
            <a:avLst/>
          </a:prstGeom>
          <a:noFill/>
        </p:spPr>
        <p:txBody>
          <a:bodyPr wrap="none" rtlCol="0">
            <a:spAutoFit/>
          </a:bodyPr>
          <a:lstStyle/>
          <a:p>
            <a:pPr algn="l"/>
            <a:r>
              <a:rPr lang="en-US" sz="2000" dirty="0">
                <a:solidFill>
                  <a:srgbClr val="0000FF"/>
                </a:solidFill>
              </a:rPr>
              <a:t>Improved</a:t>
            </a:r>
          </a:p>
        </p:txBody>
      </p:sp>
      <p:sp>
        <p:nvSpPr>
          <p:cNvPr id="10" name="TextBox 9">
            <a:extLst>
              <a:ext uri="{FF2B5EF4-FFF2-40B4-BE49-F238E27FC236}">
                <a16:creationId xmlns:a16="http://schemas.microsoft.com/office/drawing/2014/main" id="{4D00BFB3-971C-4F46-8F85-990DF8A0C0BF}"/>
              </a:ext>
            </a:extLst>
          </p:cNvPr>
          <p:cNvSpPr txBox="1"/>
          <p:nvPr/>
        </p:nvSpPr>
        <p:spPr>
          <a:xfrm>
            <a:off x="7405670" y="4925745"/>
            <a:ext cx="1595309" cy="400110"/>
          </a:xfrm>
          <a:prstGeom prst="rect">
            <a:avLst/>
          </a:prstGeom>
          <a:noFill/>
        </p:spPr>
        <p:txBody>
          <a:bodyPr wrap="none" rtlCol="0">
            <a:spAutoFit/>
          </a:bodyPr>
          <a:lstStyle/>
          <a:p>
            <a:pPr algn="l"/>
            <a:r>
              <a:rPr lang="en-US" sz="2000" dirty="0">
                <a:solidFill>
                  <a:srgbClr val="0000FF"/>
                </a:solidFill>
              </a:rPr>
              <a:t>Deteriorated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DB172C7-5290-F66C-7CC4-8816445941F8}"/>
                  </a:ext>
                </a:extLst>
              </p:cNvPr>
              <p:cNvSpPr txBox="1"/>
              <p:nvPr/>
            </p:nvSpPr>
            <p:spPr>
              <a:xfrm>
                <a:off x="442455" y="1495044"/>
                <a:ext cx="7629140" cy="14801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𝐗</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3"/>
                                    <m:mcJc m:val="center"/>
                                  </m:mcPr>
                                </m:mc>
                              </m:mcs>
                              <m:ctrlPr>
                                <a:rPr lang="en-US" sz="2000" i="1">
                                  <a:latin typeface="Cambria Math" panose="02040503050406030204" pitchFamily="18" charset="0"/>
                                </a:rPr>
                              </m:ctrlPr>
                            </m:mPr>
                            <m:m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1</m:t>
                                      </m:r>
                                    </m:e>
                                  </m:mr>
                                  <m:mr>
                                    <m:e>
                                      <m:r>
                                        <a:rPr lang="en-US" sz="2000" i="1">
                                          <a:latin typeface="Cambria Math" panose="02040503050406030204" pitchFamily="18" charset="0"/>
                                        </a:rPr>
                                        <m:t>1</m:t>
                                      </m:r>
                                    </m:e>
                                  </m:mr>
                                </m:m>
                              </m:e>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−2</m:t>
                                      </m:r>
                                    </m:e>
                                  </m:mr>
                                  <m:mr>
                                    <m:e>
                                      <m:r>
                                        <a:rPr lang="en-US" sz="2000" i="1">
                                          <a:latin typeface="Cambria Math" panose="02040503050406030204" pitchFamily="18" charset="0"/>
                                        </a:rPr>
                                        <m:t>−1</m:t>
                                      </m:r>
                                    </m:e>
                                  </m:mr>
                                </m:m>
                              </m:e>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4</m:t>
                                      </m:r>
                                    </m:e>
                                  </m:mr>
                                  <m:mr>
                                    <m:e>
                                      <m:r>
                                        <a:rPr lang="en-US" sz="2000" i="1">
                                          <a:latin typeface="Cambria Math" panose="02040503050406030204" pitchFamily="18" charset="0"/>
                                        </a:rPr>
                                        <m:t>1</m:t>
                                      </m:r>
                                    </m:e>
                                  </m:mr>
                                </m:m>
                              </m:e>
                            </m:mr>
                            <m:m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1</m:t>
                                      </m:r>
                                    </m:e>
                                  </m:mr>
                                  <m:mr>
                                    <m:e>
                                      <m:r>
                                        <a:rPr lang="en-US" sz="2000" i="1">
                                          <a:latin typeface="Cambria Math" panose="02040503050406030204" pitchFamily="18" charset="0"/>
                                        </a:rPr>
                                        <m:t>1</m:t>
                                      </m:r>
                                    </m:e>
                                  </m:mr>
                                </m:m>
                              </m:e>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0</m:t>
                                      </m:r>
                                    </m:e>
                                  </m:mr>
                                  <m:mr>
                                    <m:e>
                                      <m:r>
                                        <a:rPr lang="en-US" sz="2000" i="1">
                                          <a:latin typeface="Cambria Math" panose="02040503050406030204" pitchFamily="18" charset="0"/>
                                        </a:rPr>
                                        <m:t>1</m:t>
                                      </m:r>
                                    </m:e>
                                  </m:mr>
                                </m:m>
                              </m:e>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0</m:t>
                                      </m:r>
                                    </m:e>
                                  </m:mr>
                                  <m:mr>
                                    <m:e>
                                      <m:r>
                                        <a:rPr lang="en-US" sz="2000" i="1">
                                          <a:latin typeface="Cambria Math" panose="02040503050406030204" pitchFamily="18" charset="0"/>
                                        </a:rPr>
                                        <m:t>1</m:t>
                                      </m:r>
                                    </m:e>
                                  </m:mr>
                                </m:m>
                              </m:e>
                            </m:mr>
                            <m:mr>
                              <m:e>
                                <m:r>
                                  <a:rPr lang="en-US" sz="2000" i="1">
                                    <a:latin typeface="Cambria Math" panose="02040503050406030204" pitchFamily="18" charset="0"/>
                                  </a:rPr>
                                  <m:t>1</m:t>
                                </m:r>
                              </m:e>
                              <m:e>
                                <m:r>
                                  <a:rPr lang="en-US" sz="2000" i="1">
                                    <a:latin typeface="Cambria Math" panose="02040503050406030204" pitchFamily="18" charset="0"/>
                                  </a:rPr>
                                  <m:t>2</m:t>
                                </m:r>
                              </m:e>
                              <m:e>
                                <m:r>
                                  <a:rPr lang="en-US" sz="2000" i="1">
                                    <a:latin typeface="Cambria Math" panose="02040503050406030204" pitchFamily="18" charset="0"/>
                                  </a:rPr>
                                  <m:t>4</m:t>
                                </m:r>
                              </m:e>
                            </m:mr>
                          </m:m>
                        </m:e>
                      </m:d>
                      <m:r>
                        <a:rPr lang="en-US" sz="2000" i="1">
                          <a:latin typeface="Cambria Math" panose="02040503050406030204" pitchFamily="18" charset="0"/>
                        </a:rPr>
                        <m:t>, </m:t>
                      </m:r>
                      <m:r>
                        <a:rPr lang="en-US" sz="2000" b="1" i="1">
                          <a:latin typeface="Cambria Math" panose="02040503050406030204" pitchFamily="18" charset="0"/>
                        </a:rPr>
                        <m:t>𝐲</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−1.5</m:t>
                                      </m:r>
                                    </m:e>
                                  </m:mr>
                                  <m:mr>
                                    <m:e>
                                      <m:r>
                                        <a:rPr lang="en-US" sz="2000" i="1">
                                          <a:latin typeface="Cambria Math" panose="02040503050406030204" pitchFamily="18" charset="0"/>
                                        </a:rPr>
                                        <m:t>−1.5</m:t>
                                      </m:r>
                                    </m:e>
                                  </m:mr>
                                </m:m>
                              </m:e>
                            </m:mr>
                            <m:m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0</m:t>
                                      </m:r>
                                    </m:e>
                                  </m:mr>
                                  <m:mr>
                                    <m:e>
                                      <m:r>
                                        <a:rPr lang="en-US" sz="2000" i="1">
                                          <a:latin typeface="Cambria Math" panose="02040503050406030204" pitchFamily="18" charset="0"/>
                                        </a:rPr>
                                        <m:t>1.25</m:t>
                                      </m:r>
                                    </m:e>
                                  </m:mr>
                                </m:m>
                              </m:e>
                            </m:mr>
                            <m:mr>
                              <m:e>
                                <m:r>
                                  <a:rPr lang="en-US" sz="2000" i="1">
                                    <a:latin typeface="Cambria Math" panose="02040503050406030204" pitchFamily="18" charset="0"/>
                                  </a:rPr>
                                  <m:t>1.75</m:t>
                                </m:r>
                              </m:e>
                            </m:mr>
                          </m:m>
                        </m:e>
                      </m:d>
                      <m:r>
                        <a:rPr lang="en-US" sz="2000" i="1">
                          <a:latin typeface="Cambria Math" panose="02040503050406030204" pitchFamily="18" charset="0"/>
                        </a:rPr>
                        <m:t>, </m:t>
                      </m:r>
                      <m:sSup>
                        <m:sSupPr>
                          <m:ctrlPr>
                            <a:rPr lang="en-US" sz="2000" i="1">
                              <a:latin typeface="Cambria Math" panose="02040503050406030204" pitchFamily="18" charset="0"/>
                            </a:rPr>
                          </m:ctrlPr>
                        </m:sSupPr>
                        <m:e>
                          <m:r>
                            <a:rPr lang="en-US" sz="2000" b="1" i="1">
                              <a:latin typeface="Cambria Math" panose="02040503050406030204" pitchFamily="18" charset="0"/>
                            </a:rPr>
                            <m:t>𝐗</m:t>
                          </m:r>
                        </m:e>
                        <m:sup>
                          <m:r>
                            <a:rPr lang="en-US" sz="2000" i="1">
                              <a:latin typeface="Cambria Math" panose="02040503050406030204" pitchFamily="18" charset="0"/>
                            </a:rPr>
                            <m:t>𝑇</m:t>
                          </m:r>
                        </m:sup>
                      </m:sSup>
                      <m:r>
                        <a:rPr lang="en-US" sz="2000" b="1" i="1">
                          <a:latin typeface="Cambria Math" panose="02040503050406030204" pitchFamily="18" charset="0"/>
                        </a:rPr>
                        <m:t>𝐗</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3"/>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5</m:t>
                                </m:r>
                              </m:e>
                              <m:e>
                                <m:r>
                                  <a:rPr lang="en-US" sz="2000" i="1">
                                    <a:latin typeface="Cambria Math" panose="02040503050406030204" pitchFamily="18" charset="0"/>
                                  </a:rPr>
                                  <m:t>0</m:t>
                                </m:r>
                              </m:e>
                              <m:e>
                                <m:r>
                                  <a:rPr lang="en-US" sz="2000" i="1">
                                    <a:latin typeface="Cambria Math" panose="02040503050406030204" pitchFamily="18" charset="0"/>
                                  </a:rPr>
                                  <m:t>10</m:t>
                                </m:r>
                              </m:e>
                            </m:mr>
                            <m:mr>
                              <m:e>
                                <m:r>
                                  <a:rPr lang="en-US" sz="2000" i="1">
                                    <a:latin typeface="Cambria Math" panose="02040503050406030204" pitchFamily="18" charset="0"/>
                                  </a:rPr>
                                  <m:t>0</m:t>
                                </m:r>
                              </m:e>
                              <m:e>
                                <m:r>
                                  <a:rPr lang="en-US" sz="2000" i="1">
                                    <a:latin typeface="Cambria Math" panose="02040503050406030204" pitchFamily="18" charset="0"/>
                                  </a:rPr>
                                  <m:t>10</m:t>
                                </m:r>
                              </m:e>
                              <m:e>
                                <m:r>
                                  <a:rPr lang="en-US" sz="2000" i="1">
                                    <a:latin typeface="Cambria Math" panose="02040503050406030204" pitchFamily="18" charset="0"/>
                                  </a:rPr>
                                  <m:t>0</m:t>
                                </m:r>
                              </m:e>
                            </m:mr>
                            <m:mr>
                              <m:e>
                                <m:r>
                                  <a:rPr lang="en-US" sz="2000" i="1">
                                    <a:latin typeface="Cambria Math" panose="02040503050406030204" pitchFamily="18" charset="0"/>
                                  </a:rPr>
                                  <m:t>10</m:t>
                                </m:r>
                              </m:e>
                              <m:e>
                                <m:r>
                                  <a:rPr lang="en-US" sz="2000" i="1">
                                    <a:latin typeface="Cambria Math" panose="02040503050406030204" pitchFamily="18" charset="0"/>
                                  </a:rPr>
                                  <m:t>0</m:t>
                                </m:r>
                              </m:e>
                              <m:e>
                                <m:r>
                                  <a:rPr lang="en-US" sz="2000" i="1">
                                    <a:latin typeface="Cambria Math" panose="02040503050406030204" pitchFamily="18" charset="0"/>
                                  </a:rPr>
                                  <m:t>34</m:t>
                                </m:r>
                              </m:e>
                            </m:mr>
                          </m:m>
                        </m:e>
                      </m:d>
                      <m:r>
                        <a:rPr lang="en-US" sz="2000" i="1">
                          <a:latin typeface="Cambria Math" panose="02040503050406030204" pitchFamily="18" charset="0"/>
                        </a:rPr>
                        <m:t>, </m:t>
                      </m:r>
                      <m:sSup>
                        <m:sSupPr>
                          <m:ctrlPr>
                            <a:rPr lang="en-US" sz="2000" i="1">
                              <a:latin typeface="Cambria Math" panose="02040503050406030204" pitchFamily="18" charset="0"/>
                            </a:rPr>
                          </m:ctrlPr>
                        </m:sSupPr>
                        <m:e>
                          <m:r>
                            <a:rPr lang="en-US" sz="2000" b="1" i="1">
                              <a:latin typeface="Cambria Math" panose="02040503050406030204" pitchFamily="18" charset="0"/>
                            </a:rPr>
                            <m:t>𝐗</m:t>
                          </m:r>
                        </m:e>
                        <m:sup>
                          <m:r>
                            <a:rPr lang="en-US" sz="2000" i="1">
                              <a:latin typeface="Cambria Math" panose="02040503050406030204" pitchFamily="18" charset="0"/>
                            </a:rPr>
                            <m:t>𝑇</m:t>
                          </m:r>
                        </m:sup>
                      </m:sSup>
                      <m:r>
                        <a:rPr lang="en-US" sz="2000" b="1" i="1">
                          <a:latin typeface="Cambria Math" panose="02040503050406030204" pitchFamily="18" charset="0"/>
                        </a:rPr>
                        <m:t>𝐲</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0</m:t>
                                </m:r>
                              </m:e>
                            </m:mr>
                            <m:mr>
                              <m:e>
                                <m:r>
                                  <a:rPr lang="en-US" sz="2000" i="1">
                                    <a:latin typeface="Cambria Math" panose="02040503050406030204" pitchFamily="18" charset="0"/>
                                  </a:rPr>
                                  <m:t>9.25</m:t>
                                </m:r>
                              </m:e>
                            </m:mr>
                            <m:mr>
                              <m:e>
                                <m:r>
                                  <a:rPr lang="en-US" sz="2000" i="1">
                                    <a:latin typeface="Cambria Math" panose="02040503050406030204" pitchFamily="18" charset="0"/>
                                  </a:rPr>
                                  <m:t>0.75</m:t>
                                </m:r>
                              </m:e>
                            </m:mr>
                          </m:m>
                        </m:e>
                      </m:d>
                    </m:oMath>
                  </m:oMathPara>
                </a14:m>
                <a:endParaRPr lang="en-US" sz="2800" dirty="0"/>
              </a:p>
            </p:txBody>
          </p:sp>
        </mc:Choice>
        <mc:Fallback xmlns="">
          <p:sp>
            <p:nvSpPr>
              <p:cNvPr id="12" name="TextBox 11">
                <a:extLst>
                  <a:ext uri="{FF2B5EF4-FFF2-40B4-BE49-F238E27FC236}">
                    <a16:creationId xmlns:a16="http://schemas.microsoft.com/office/drawing/2014/main" id="{EDB172C7-5290-F66C-7CC4-8816445941F8}"/>
                  </a:ext>
                </a:extLst>
              </p:cNvPr>
              <p:cNvSpPr txBox="1">
                <a:spLocks noRot="1" noChangeAspect="1" noMove="1" noResize="1" noEditPoints="1" noAdjustHandles="1" noChangeArrowheads="1" noChangeShapeType="1" noTextEdit="1"/>
              </p:cNvSpPr>
              <p:nvPr/>
            </p:nvSpPr>
            <p:spPr>
              <a:xfrm>
                <a:off x="442455" y="1495044"/>
                <a:ext cx="7629140" cy="148014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3AA2EFC-D883-8EBD-35FA-AF2B1E479C0A}"/>
                  </a:ext>
                </a:extLst>
              </p:cNvPr>
              <p:cNvSpPr txBox="1"/>
              <p:nvPr/>
            </p:nvSpPr>
            <p:spPr>
              <a:xfrm>
                <a:off x="962025" y="3248025"/>
                <a:ext cx="5017527"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400" i="1" dirty="0" smtClean="0">
                              <a:latin typeface="Cambria Math" panose="02040503050406030204" pitchFamily="18" charset="0"/>
                            </a:rPr>
                          </m:ctrlPr>
                        </m:accPr>
                        <m:e>
                          <m:r>
                            <a:rPr lang="en-US" sz="2400" i="1" dirty="0">
                              <a:latin typeface="Cambria Math" panose="02040503050406030204" pitchFamily="18" charset="0"/>
                            </a:rPr>
                            <m:t>𝑦</m:t>
                          </m:r>
                        </m:e>
                      </m:acc>
                      <m:r>
                        <a:rPr lang="en-US" sz="2400" i="0" dirty="0">
                          <a:latin typeface="Cambria Math" panose="02040503050406030204" pitchFamily="18" charset="0"/>
                        </a:rPr>
                        <m:t>=−0.1071+0.925</m:t>
                      </m:r>
                      <m:r>
                        <a:rPr lang="en-US" sz="2400" i="1" dirty="0">
                          <a:latin typeface="Cambria Math" panose="02040503050406030204" pitchFamily="18" charset="0"/>
                        </a:rPr>
                        <m:t>𝑥</m:t>
                      </m:r>
                      <m:r>
                        <a:rPr lang="en-US" sz="2400" i="0" dirty="0">
                          <a:latin typeface="Cambria Math" panose="02040503050406030204" pitchFamily="18" charset="0"/>
                        </a:rPr>
                        <m:t>+0.05357</m:t>
                      </m:r>
                      <m:sSup>
                        <m:sSupPr>
                          <m:ctrlPr>
                            <a:rPr lang="en-US" sz="2400" i="1" dirty="0">
                              <a:latin typeface="Cambria Math" panose="02040503050406030204" pitchFamily="18" charset="0"/>
                            </a:rPr>
                          </m:ctrlPr>
                        </m:sSupPr>
                        <m:e>
                          <m:r>
                            <a:rPr lang="en-US" sz="2400" i="1" dirty="0">
                              <a:latin typeface="Cambria Math" panose="02040503050406030204" pitchFamily="18" charset="0"/>
                            </a:rPr>
                            <m:t>𝑥</m:t>
                          </m:r>
                        </m:e>
                        <m:sup>
                          <m:r>
                            <a:rPr lang="en-US" sz="2400" i="0" dirty="0">
                              <a:latin typeface="Cambria Math" panose="02040503050406030204" pitchFamily="18" charset="0"/>
                            </a:rPr>
                            <m:t>2</m:t>
                          </m:r>
                        </m:sup>
                      </m:sSup>
                    </m:oMath>
                  </m:oMathPara>
                </a14:m>
                <a:endParaRPr lang="en-US" sz="2400" dirty="0"/>
              </a:p>
            </p:txBody>
          </p:sp>
        </mc:Choice>
        <mc:Fallback xmlns="">
          <p:sp>
            <p:nvSpPr>
              <p:cNvPr id="14" name="TextBox 13">
                <a:extLst>
                  <a:ext uri="{FF2B5EF4-FFF2-40B4-BE49-F238E27FC236}">
                    <a16:creationId xmlns:a16="http://schemas.microsoft.com/office/drawing/2014/main" id="{B3AA2EFC-D883-8EBD-35FA-AF2B1E479C0A}"/>
                  </a:ext>
                </a:extLst>
              </p:cNvPr>
              <p:cNvSpPr txBox="1">
                <a:spLocks noRot="1" noChangeAspect="1" noMove="1" noResize="1" noEditPoints="1" noAdjustHandles="1" noChangeArrowheads="1" noChangeShapeType="1" noTextEdit="1"/>
              </p:cNvSpPr>
              <p:nvPr/>
            </p:nvSpPr>
            <p:spPr>
              <a:xfrm>
                <a:off x="962025" y="3248025"/>
                <a:ext cx="5017527" cy="461665"/>
              </a:xfrm>
              <a:prstGeom prst="rect">
                <a:avLst/>
              </a:prstGeom>
              <a:blipFill>
                <a:blip r:embed="rId4"/>
                <a:stretch>
                  <a:fillRect t="-3947"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B1808D1-C3B0-8393-C967-79313A84CDCE}"/>
                  </a:ext>
                </a:extLst>
              </p:cNvPr>
              <p:cNvSpPr txBox="1"/>
              <p:nvPr/>
            </p:nvSpPr>
            <p:spPr>
              <a:xfrm>
                <a:off x="981075" y="3861287"/>
                <a:ext cx="6683817"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1" dirty="0" smtClean="0">
                          <a:latin typeface="Cambria Math" panose="02040503050406030204" pitchFamily="18" charset="0"/>
                        </a:rPr>
                        <m:t>𝐞</m:t>
                      </m:r>
                      <m:r>
                        <a:rPr lang="en-US" sz="2400" b="0" i="0" dirty="0">
                          <a:latin typeface="Cambria Math" panose="02040503050406030204" pitchFamily="18" charset="0"/>
                        </a:rPr>
                        <m:t>=</m:t>
                      </m:r>
                      <m:d>
                        <m:dPr>
                          <m:begChr m:val="{"/>
                          <m:endChr m:val="}"/>
                          <m:ctrlPr>
                            <a:rPr lang="en-US" sz="2400" b="0" i="1" dirty="0">
                              <a:latin typeface="Cambria Math" panose="02040503050406030204" pitchFamily="18" charset="0"/>
                            </a:rPr>
                          </m:ctrlPr>
                        </m:dPr>
                        <m:e>
                          <m:m>
                            <m:mPr>
                              <m:plcHide m:val="on"/>
                              <m:mcs>
                                <m:mc>
                                  <m:mcPr>
                                    <m:count m:val="5"/>
                                    <m:mcJc m:val="center"/>
                                  </m:mcPr>
                                </m:mc>
                              </m:mcs>
                              <m:ctrlPr>
                                <a:rPr lang="en-US" sz="2400" b="0" i="1" dirty="0">
                                  <a:latin typeface="Cambria Math" panose="02040503050406030204" pitchFamily="18" charset="0"/>
                                </a:rPr>
                              </m:ctrlPr>
                            </m:mPr>
                            <m:mr>
                              <m:e>
                                <m:r>
                                  <a:rPr lang="en-US" sz="2400" b="0" i="0" dirty="0">
                                    <a:latin typeface="Cambria Math" panose="02040503050406030204" pitchFamily="18" charset="0"/>
                                  </a:rPr>
                                  <m:t>−0.243</m:t>
                                </m:r>
                              </m:e>
                              <m:e>
                                <m:r>
                                  <a:rPr lang="en-US" sz="2400" b="0" i="0" dirty="0">
                                    <a:latin typeface="Cambria Math" panose="02040503050406030204" pitchFamily="18" charset="0"/>
                                  </a:rPr>
                                  <m:t>0.521</m:t>
                                </m:r>
                              </m:e>
                              <m:e>
                                <m:r>
                                  <a:rPr lang="en-US" sz="2400" b="0" i="0" dirty="0">
                                    <a:latin typeface="Cambria Math" panose="02040503050406030204" pitchFamily="18" charset="0"/>
                                  </a:rPr>
                                  <m:t>−0.107</m:t>
                                </m:r>
                              </m:e>
                              <m:e>
                                <m:r>
                                  <a:rPr lang="en-US" sz="2400" b="0" i="0" dirty="0">
                                    <a:latin typeface="Cambria Math" panose="02040503050406030204" pitchFamily="18" charset="0"/>
                                  </a:rPr>
                                  <m:t>−0.378</m:t>
                                </m:r>
                              </m:e>
                              <m:e>
                                <m:r>
                                  <a:rPr lang="en-US" sz="2400" b="0" i="0" dirty="0">
                                    <a:latin typeface="Cambria Math" panose="02040503050406030204" pitchFamily="18" charset="0"/>
                                  </a:rPr>
                                  <m:t>0.207</m:t>
                                </m:r>
                              </m:e>
                            </m:mr>
                          </m:m>
                        </m:e>
                      </m:d>
                    </m:oMath>
                  </m:oMathPara>
                </a14:m>
                <a:endParaRPr lang="en-US" sz="2400" dirty="0"/>
              </a:p>
            </p:txBody>
          </p:sp>
        </mc:Choice>
        <mc:Fallback xmlns="">
          <p:sp>
            <p:nvSpPr>
              <p:cNvPr id="15" name="TextBox 14">
                <a:extLst>
                  <a:ext uri="{FF2B5EF4-FFF2-40B4-BE49-F238E27FC236}">
                    <a16:creationId xmlns:a16="http://schemas.microsoft.com/office/drawing/2014/main" id="{EB1808D1-C3B0-8393-C967-79313A84CDCE}"/>
                  </a:ext>
                </a:extLst>
              </p:cNvPr>
              <p:cNvSpPr txBox="1">
                <a:spLocks noRot="1" noChangeAspect="1" noMove="1" noResize="1" noEditPoints="1" noAdjustHandles="1" noChangeArrowheads="1" noChangeShapeType="1" noTextEdit="1"/>
              </p:cNvSpPr>
              <p:nvPr/>
            </p:nvSpPr>
            <p:spPr>
              <a:xfrm>
                <a:off x="981075" y="3861287"/>
                <a:ext cx="6683817"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1038DF0-7A26-67DA-C7FA-479E1E3CA54D}"/>
                  </a:ext>
                </a:extLst>
              </p:cNvPr>
              <p:cNvSpPr txBox="1"/>
              <p:nvPr/>
            </p:nvSpPr>
            <p:spPr>
              <a:xfrm>
                <a:off x="781668" y="4466092"/>
                <a:ext cx="8373190" cy="50674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dirty="0" smtClean="0">
                          <a:latin typeface="Cambria Math" panose="02040503050406030204" pitchFamily="18" charset="0"/>
                        </a:rPr>
                        <m:t>SSy</m:t>
                      </m:r>
                      <m:r>
                        <a:rPr lang="en-US" sz="2400" b="0" i="0" dirty="0">
                          <a:latin typeface="Cambria Math" panose="02040503050406030204" pitchFamily="18" charset="0"/>
                        </a:rPr>
                        <m:t>=9.125,</m:t>
                      </m:r>
                      <m:r>
                        <a:rPr lang="en-US" sz="2400" b="0" i="1" dirty="0">
                          <a:latin typeface="Cambria Math" panose="02040503050406030204" pitchFamily="18" charset="0"/>
                        </a:rPr>
                        <m:t> </m:t>
                      </m:r>
                      <m:r>
                        <m:rPr>
                          <m:sty m:val="p"/>
                        </m:rPr>
                        <a:rPr lang="en-US" sz="2400" b="0" i="1" dirty="0">
                          <a:latin typeface="Cambria Math" panose="02040503050406030204" pitchFamily="18" charset="0"/>
                        </a:rPr>
                        <m:t>SSe</m:t>
                      </m:r>
                      <m:r>
                        <a:rPr lang="en-US" sz="2400" b="0" i="0" dirty="0">
                          <a:latin typeface="Cambria Math" panose="02040503050406030204" pitchFamily="18" charset="0"/>
                        </a:rPr>
                        <m:t>=0.52857,</m:t>
                      </m:r>
                      <m:r>
                        <a:rPr lang="en-US" sz="2400" b="0" i="1" dirty="0">
                          <a:latin typeface="Cambria Math" panose="02040503050406030204" pitchFamily="18" charset="0"/>
                        </a:rPr>
                        <m:t> </m:t>
                      </m:r>
                      <m:sSup>
                        <m:sSupPr>
                          <m:ctrlPr>
                            <a:rPr lang="en-US" sz="2400" b="0" i="1" dirty="0">
                              <a:latin typeface="Cambria Math" panose="02040503050406030204" pitchFamily="18" charset="0"/>
                            </a:rPr>
                          </m:ctrlPr>
                        </m:sSupPr>
                        <m:e>
                          <m:r>
                            <a:rPr lang="en-US" sz="2400" b="0" i="1" dirty="0">
                              <a:latin typeface="Cambria Math" panose="02040503050406030204" pitchFamily="18" charset="0"/>
                            </a:rPr>
                            <m:t>𝑅</m:t>
                          </m:r>
                        </m:e>
                        <m:sup>
                          <m:r>
                            <a:rPr lang="en-US" sz="2400" b="0" i="0" dirty="0">
                              <a:latin typeface="Cambria Math" panose="02040503050406030204" pitchFamily="18" charset="0"/>
                            </a:rPr>
                            <m:t>2</m:t>
                          </m:r>
                        </m:sup>
                      </m:sSup>
                      <m:r>
                        <a:rPr lang="en-US" sz="2400" b="0" i="0" dirty="0">
                          <a:latin typeface="Cambria Math" panose="02040503050406030204" pitchFamily="18" charset="0"/>
                        </a:rPr>
                        <m:t>=0.9421,</m:t>
                      </m:r>
                      <m:r>
                        <a:rPr lang="en-US" sz="2400" b="0" i="1" dirty="0">
                          <a:latin typeface="Cambria Math" panose="02040503050406030204" pitchFamily="18" charset="0"/>
                        </a:rPr>
                        <m:t> </m:t>
                      </m:r>
                      <m:sSubSup>
                        <m:sSubSupPr>
                          <m:ctrlPr>
                            <a:rPr lang="en-US" sz="2400" b="0" i="1" dirty="0">
                              <a:latin typeface="Cambria Math" panose="02040503050406030204" pitchFamily="18" charset="0"/>
                            </a:rPr>
                          </m:ctrlPr>
                        </m:sSubSupPr>
                        <m:e>
                          <m:r>
                            <a:rPr lang="en-US" sz="2400" b="0" i="1" dirty="0">
                              <a:latin typeface="Cambria Math" panose="02040503050406030204" pitchFamily="18" charset="0"/>
                            </a:rPr>
                            <m:t>𝑅</m:t>
                          </m:r>
                        </m:e>
                        <m:sub>
                          <m:r>
                            <a:rPr lang="en-US" sz="2400" b="0" i="1" dirty="0">
                              <a:latin typeface="Cambria Math" panose="02040503050406030204" pitchFamily="18" charset="0"/>
                            </a:rPr>
                            <m:t>𝑎</m:t>
                          </m:r>
                        </m:sub>
                        <m:sup>
                          <m:r>
                            <a:rPr lang="en-US" sz="2400" b="0" i="0" dirty="0">
                              <a:latin typeface="Cambria Math" panose="02040503050406030204" pitchFamily="18" charset="0"/>
                            </a:rPr>
                            <m:t>2</m:t>
                          </m:r>
                        </m:sup>
                      </m:sSubSup>
                      <m:r>
                        <a:rPr lang="en-US" sz="2400" b="0" i="0" dirty="0">
                          <a:latin typeface="Cambria Math" panose="02040503050406030204" pitchFamily="18" charset="0"/>
                        </a:rPr>
                        <m:t>=0.7684</m:t>
                      </m:r>
                    </m:oMath>
                  </m:oMathPara>
                </a14:m>
                <a:endParaRPr lang="en-US" sz="2400" dirty="0"/>
              </a:p>
            </p:txBody>
          </p:sp>
        </mc:Choice>
        <mc:Fallback xmlns="">
          <p:sp>
            <p:nvSpPr>
              <p:cNvPr id="16" name="TextBox 15">
                <a:extLst>
                  <a:ext uri="{FF2B5EF4-FFF2-40B4-BE49-F238E27FC236}">
                    <a16:creationId xmlns:a16="http://schemas.microsoft.com/office/drawing/2014/main" id="{E1038DF0-7A26-67DA-C7FA-479E1E3CA54D}"/>
                  </a:ext>
                </a:extLst>
              </p:cNvPr>
              <p:cNvSpPr txBox="1">
                <a:spLocks noRot="1" noChangeAspect="1" noMove="1" noResize="1" noEditPoints="1" noAdjustHandles="1" noChangeArrowheads="1" noChangeShapeType="1" noTextEdit="1"/>
              </p:cNvSpPr>
              <p:nvPr/>
            </p:nvSpPr>
            <p:spPr>
              <a:xfrm>
                <a:off x="781668" y="4466092"/>
                <a:ext cx="8373190" cy="50674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067DF7F-954A-0516-12E5-4A4EC51A3F6B}"/>
                  </a:ext>
                </a:extLst>
              </p:cNvPr>
              <p:cNvSpPr txBox="1"/>
              <p:nvPr/>
            </p:nvSpPr>
            <p:spPr>
              <a:xfrm>
                <a:off x="871745" y="5475865"/>
                <a:ext cx="8039701" cy="50674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𝑒</m:t>
                          </m:r>
                        </m:e>
                        <m:sub>
                          <m:r>
                            <m:rPr>
                              <m:sty m:val="p"/>
                            </m:rPr>
                            <a:rPr lang="en-US" sz="2400" b="0" i="1" dirty="0">
                              <a:latin typeface="Cambria Math" panose="02040503050406030204" pitchFamily="18" charset="0"/>
                            </a:rPr>
                            <m:t>av</m:t>
                          </m:r>
                        </m:sub>
                      </m:sSub>
                      <m:r>
                        <a:rPr lang="en-US" sz="2400" b="0" i="0" dirty="0">
                          <a:latin typeface="Cambria Math" panose="02040503050406030204" pitchFamily="18" charset="0"/>
                        </a:rPr>
                        <m:t>=0.291,</m:t>
                      </m:r>
                      <m:r>
                        <a:rPr lang="en-US" sz="2400" b="0" i="1" dirty="0">
                          <a:latin typeface="Cambria Math" panose="02040503050406030204" pitchFamily="18" charset="0"/>
                        </a:rPr>
                        <m:t> </m:t>
                      </m:r>
                      <m:sSub>
                        <m:sSubPr>
                          <m:ctrlPr>
                            <a:rPr lang="en-US" sz="2400" b="0" i="1" dirty="0">
                              <a:latin typeface="Cambria Math" panose="02040503050406030204" pitchFamily="18" charset="0"/>
                            </a:rPr>
                          </m:ctrlPr>
                        </m:sSubPr>
                        <m:e>
                          <m:r>
                            <a:rPr lang="en-US" sz="2400" b="0" i="1" dirty="0">
                              <a:latin typeface="Cambria Math" panose="02040503050406030204" pitchFamily="18" charset="0"/>
                            </a:rPr>
                            <m:t>𝑒</m:t>
                          </m:r>
                        </m:e>
                        <m:sub>
                          <m:r>
                            <m:rPr>
                              <m:sty m:val="p"/>
                            </m:rPr>
                            <a:rPr lang="en-US" sz="2400" b="0" i="0" dirty="0">
                              <a:latin typeface="Cambria Math" panose="02040503050406030204" pitchFamily="18" charset="0"/>
                            </a:rPr>
                            <m:t>max</m:t>
                          </m:r>
                        </m:sub>
                      </m:sSub>
                      <m:r>
                        <a:rPr lang="en-US" sz="2400" b="0" i="0" dirty="0">
                          <a:latin typeface="Cambria Math" panose="02040503050406030204" pitchFamily="18" charset="0"/>
                        </a:rPr>
                        <m:t>=0.521,</m:t>
                      </m:r>
                      <m:r>
                        <a:rPr lang="en-US" sz="2400" b="0" i="1" dirty="0">
                          <a:latin typeface="Cambria Math" panose="02040503050406030204" pitchFamily="18" charset="0"/>
                        </a:rPr>
                        <m:t> </m:t>
                      </m:r>
                      <m:sSub>
                        <m:sSubPr>
                          <m:ctrlPr>
                            <a:rPr lang="en-US" sz="2400" b="0" i="1" dirty="0">
                              <a:latin typeface="Cambria Math" panose="02040503050406030204" pitchFamily="18" charset="0"/>
                            </a:rPr>
                          </m:ctrlPr>
                        </m:sSubPr>
                        <m:e>
                          <m:r>
                            <a:rPr lang="en-US" sz="2400" b="0" i="1" dirty="0">
                              <a:latin typeface="Cambria Math" panose="02040503050406030204" pitchFamily="18" charset="0"/>
                            </a:rPr>
                            <m:t>𝑒</m:t>
                          </m:r>
                        </m:e>
                        <m:sub>
                          <m:r>
                            <m:rPr>
                              <m:sty m:val="p"/>
                            </m:rPr>
                            <a:rPr lang="en-US" sz="2400" b="0" i="1" dirty="0">
                              <a:latin typeface="Cambria Math" panose="02040503050406030204" pitchFamily="18" charset="0"/>
                            </a:rPr>
                            <m:t>rms</m:t>
                          </m:r>
                        </m:sub>
                      </m:sSub>
                      <m:r>
                        <a:rPr lang="en-US" sz="2400" b="0" i="0" dirty="0">
                          <a:latin typeface="Cambria Math" panose="02040503050406030204" pitchFamily="18" charset="0"/>
                        </a:rPr>
                        <m:t>=0.325,</m:t>
                      </m:r>
                      <m:r>
                        <a:rPr lang="en-US" sz="2400" b="0" i="1" dirty="0">
                          <a:latin typeface="Cambria Math" panose="02040503050406030204" pitchFamily="18" charset="0"/>
                        </a:rPr>
                        <m:t> </m:t>
                      </m:r>
                      <m:acc>
                        <m:accPr>
                          <m:chr m:val="̂"/>
                          <m:ctrlPr>
                            <a:rPr lang="en-US" sz="2400" b="0" i="1" dirty="0">
                              <a:latin typeface="Cambria Math" panose="02040503050406030204" pitchFamily="18" charset="0"/>
                            </a:rPr>
                          </m:ctrlPr>
                        </m:accPr>
                        <m:e>
                          <m:r>
                            <a:rPr lang="en-US" sz="2400" b="0" i="1" dirty="0">
                              <a:latin typeface="Cambria Math" panose="02040503050406030204" pitchFamily="18" charset="0"/>
                            </a:rPr>
                            <m:t>𝜎</m:t>
                          </m:r>
                        </m:e>
                      </m:acc>
                      <m:r>
                        <a:rPr lang="en-US" sz="2400" b="0" i="0" dirty="0">
                          <a:latin typeface="Cambria Math" panose="02040503050406030204" pitchFamily="18" charset="0"/>
                        </a:rPr>
                        <m:t>=0.5141</m:t>
                      </m:r>
                    </m:oMath>
                  </m:oMathPara>
                </a14:m>
                <a:endParaRPr lang="en-US" sz="2400" dirty="0"/>
              </a:p>
            </p:txBody>
          </p:sp>
        </mc:Choice>
        <mc:Fallback xmlns="">
          <p:sp>
            <p:nvSpPr>
              <p:cNvPr id="17" name="TextBox 16">
                <a:extLst>
                  <a:ext uri="{FF2B5EF4-FFF2-40B4-BE49-F238E27FC236}">
                    <a16:creationId xmlns:a16="http://schemas.microsoft.com/office/drawing/2014/main" id="{F067DF7F-954A-0516-12E5-4A4EC51A3F6B}"/>
                  </a:ext>
                </a:extLst>
              </p:cNvPr>
              <p:cNvSpPr txBox="1">
                <a:spLocks noRot="1" noChangeAspect="1" noMove="1" noResize="1" noEditPoints="1" noAdjustHandles="1" noChangeArrowheads="1" noChangeShapeType="1" noTextEdit="1"/>
              </p:cNvSpPr>
              <p:nvPr/>
            </p:nvSpPr>
            <p:spPr>
              <a:xfrm>
                <a:off x="871745" y="5475865"/>
                <a:ext cx="8039701" cy="50674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292328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A15B30-1047-4FA1-A73E-BA1EC0BAA9CC}"/>
              </a:ext>
            </a:extLst>
          </p:cNvPr>
          <p:cNvSpPr>
            <a:spLocks noGrp="1"/>
          </p:cNvSpPr>
          <p:nvPr>
            <p:ph type="body" sz="quarter" idx="10"/>
          </p:nvPr>
        </p:nvSpPr>
        <p:spPr/>
        <p:txBody>
          <a:bodyPr/>
          <a:lstStyle/>
          <a:p>
            <a:r>
              <a:rPr lang="en-US" dirty="0"/>
              <a:t>we have not gained any predictive capabilities by adding the quadratic terms</a:t>
            </a:r>
          </a:p>
        </p:txBody>
      </p:sp>
      <p:sp>
        <p:nvSpPr>
          <p:cNvPr id="3" name="Title 2">
            <a:extLst>
              <a:ext uri="{FF2B5EF4-FFF2-40B4-BE49-F238E27FC236}">
                <a16:creationId xmlns:a16="http://schemas.microsoft.com/office/drawing/2014/main" id="{E02E3F9F-21C0-4A73-9FCF-A6B1CF393A4D}"/>
              </a:ext>
            </a:extLst>
          </p:cNvPr>
          <p:cNvSpPr>
            <a:spLocks noGrp="1"/>
          </p:cNvSpPr>
          <p:nvPr>
            <p:ph type="title"/>
          </p:nvPr>
        </p:nvSpPr>
        <p:spPr/>
        <p:txBody>
          <a:bodyPr>
            <a:normAutofit fontScale="90000"/>
          </a:bodyPr>
          <a:lstStyle/>
          <a:p>
            <a:r>
              <a:rPr lang="en-US" dirty="0"/>
              <a:t>Ex2-5) Linear regression </a:t>
            </a:r>
            <a:r>
              <a:rPr lang="en-US" i="1" dirty="0"/>
              <a:t>cont</a:t>
            </a:r>
            <a:r>
              <a:rPr lang="en-US" dirty="0"/>
              <a:t>.</a:t>
            </a:r>
          </a:p>
        </p:txBody>
      </p:sp>
      <p:grpSp>
        <p:nvGrpSpPr>
          <p:cNvPr id="6" name="Group 4">
            <a:extLst>
              <a:ext uri="{FF2B5EF4-FFF2-40B4-BE49-F238E27FC236}">
                <a16:creationId xmlns:a16="http://schemas.microsoft.com/office/drawing/2014/main" id="{71C5EDBB-4101-DB76-7523-2C18F2B4E79C}"/>
              </a:ext>
            </a:extLst>
          </p:cNvPr>
          <p:cNvGrpSpPr>
            <a:grpSpLocks noChangeAspect="1"/>
          </p:cNvGrpSpPr>
          <p:nvPr/>
        </p:nvGrpSpPr>
        <p:grpSpPr bwMode="auto">
          <a:xfrm>
            <a:off x="2387862" y="1992104"/>
            <a:ext cx="4502150" cy="3694113"/>
            <a:chOff x="1501" y="1027"/>
            <a:chExt cx="2836" cy="2327"/>
          </a:xfrm>
        </p:grpSpPr>
        <p:sp>
          <p:nvSpPr>
            <p:cNvPr id="7" name="Rectangle 5">
              <a:extLst>
                <a:ext uri="{FF2B5EF4-FFF2-40B4-BE49-F238E27FC236}">
                  <a16:creationId xmlns:a16="http://schemas.microsoft.com/office/drawing/2014/main" id="{7473FAF9-C86F-2C4E-49EA-9DBAD7F6F6B9}"/>
                </a:ext>
              </a:extLst>
            </p:cNvPr>
            <p:cNvSpPr>
              <a:spLocks noChangeArrowheads="1"/>
            </p:cNvSpPr>
            <p:nvPr/>
          </p:nvSpPr>
          <p:spPr bwMode="auto">
            <a:xfrm>
              <a:off x="1639" y="1086"/>
              <a:ext cx="2609" cy="2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9BBB08A7-2464-26CF-C4BB-1E84C0CE162A}"/>
                </a:ext>
              </a:extLst>
            </p:cNvPr>
            <p:cNvSpPr>
              <a:spLocks noChangeShapeType="1"/>
            </p:cNvSpPr>
            <p:nvPr/>
          </p:nvSpPr>
          <p:spPr bwMode="auto">
            <a:xfrm>
              <a:off x="1639" y="3149"/>
              <a:ext cx="260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B3D45CBC-C300-E8E7-B506-B4762E0163FE}"/>
                </a:ext>
              </a:extLst>
            </p:cNvPr>
            <p:cNvSpPr>
              <a:spLocks noChangeShapeType="1"/>
            </p:cNvSpPr>
            <p:nvPr/>
          </p:nvSpPr>
          <p:spPr bwMode="auto">
            <a:xfrm>
              <a:off x="1639" y="1086"/>
              <a:ext cx="260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B3FF3F29-168A-68F5-343A-C1D8F4D47922}"/>
                </a:ext>
              </a:extLst>
            </p:cNvPr>
            <p:cNvSpPr>
              <a:spLocks noChangeShapeType="1"/>
            </p:cNvSpPr>
            <p:nvPr/>
          </p:nvSpPr>
          <p:spPr bwMode="auto">
            <a:xfrm flipV="1">
              <a:off x="1639" y="3123"/>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3DA0F572-AE85-74AC-D59B-E04D3D5FE236}"/>
                </a:ext>
              </a:extLst>
            </p:cNvPr>
            <p:cNvSpPr>
              <a:spLocks noChangeShapeType="1"/>
            </p:cNvSpPr>
            <p:nvPr/>
          </p:nvSpPr>
          <p:spPr bwMode="auto">
            <a:xfrm flipV="1">
              <a:off x="2291" y="3123"/>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CC2006D4-A6D3-6059-12CE-9F22D827221A}"/>
                </a:ext>
              </a:extLst>
            </p:cNvPr>
            <p:cNvSpPr>
              <a:spLocks noChangeShapeType="1"/>
            </p:cNvSpPr>
            <p:nvPr/>
          </p:nvSpPr>
          <p:spPr bwMode="auto">
            <a:xfrm flipV="1">
              <a:off x="2943" y="3123"/>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1">
              <a:extLst>
                <a:ext uri="{FF2B5EF4-FFF2-40B4-BE49-F238E27FC236}">
                  <a16:creationId xmlns:a16="http://schemas.microsoft.com/office/drawing/2014/main" id="{F4F325B2-56BD-6FF4-3980-F7B84FB016EF}"/>
                </a:ext>
              </a:extLst>
            </p:cNvPr>
            <p:cNvSpPr>
              <a:spLocks noChangeShapeType="1"/>
            </p:cNvSpPr>
            <p:nvPr/>
          </p:nvSpPr>
          <p:spPr bwMode="auto">
            <a:xfrm flipV="1">
              <a:off x="3595" y="3123"/>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2">
              <a:extLst>
                <a:ext uri="{FF2B5EF4-FFF2-40B4-BE49-F238E27FC236}">
                  <a16:creationId xmlns:a16="http://schemas.microsoft.com/office/drawing/2014/main" id="{D004B494-36C4-E360-6930-A19DCE2ECA2F}"/>
                </a:ext>
              </a:extLst>
            </p:cNvPr>
            <p:cNvSpPr>
              <a:spLocks noChangeShapeType="1"/>
            </p:cNvSpPr>
            <p:nvPr/>
          </p:nvSpPr>
          <p:spPr bwMode="auto">
            <a:xfrm flipV="1">
              <a:off x="4248" y="3123"/>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3">
              <a:extLst>
                <a:ext uri="{FF2B5EF4-FFF2-40B4-BE49-F238E27FC236}">
                  <a16:creationId xmlns:a16="http://schemas.microsoft.com/office/drawing/2014/main" id="{E254F4DB-50AA-1CC6-0F20-36B4FA78CA67}"/>
                </a:ext>
              </a:extLst>
            </p:cNvPr>
            <p:cNvSpPr>
              <a:spLocks noChangeShapeType="1"/>
            </p:cNvSpPr>
            <p:nvPr/>
          </p:nvSpPr>
          <p:spPr bwMode="auto">
            <a:xfrm>
              <a:off x="1639" y="1086"/>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4">
              <a:extLst>
                <a:ext uri="{FF2B5EF4-FFF2-40B4-BE49-F238E27FC236}">
                  <a16:creationId xmlns:a16="http://schemas.microsoft.com/office/drawing/2014/main" id="{E1DDA0E9-2348-68A7-7CC8-4954C11D3E2E}"/>
                </a:ext>
              </a:extLst>
            </p:cNvPr>
            <p:cNvSpPr>
              <a:spLocks noChangeShapeType="1"/>
            </p:cNvSpPr>
            <p:nvPr/>
          </p:nvSpPr>
          <p:spPr bwMode="auto">
            <a:xfrm>
              <a:off x="2291" y="1086"/>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5">
              <a:extLst>
                <a:ext uri="{FF2B5EF4-FFF2-40B4-BE49-F238E27FC236}">
                  <a16:creationId xmlns:a16="http://schemas.microsoft.com/office/drawing/2014/main" id="{6D5F3371-EAC8-0135-E399-E97647147FE0}"/>
                </a:ext>
              </a:extLst>
            </p:cNvPr>
            <p:cNvSpPr>
              <a:spLocks noChangeShapeType="1"/>
            </p:cNvSpPr>
            <p:nvPr/>
          </p:nvSpPr>
          <p:spPr bwMode="auto">
            <a:xfrm>
              <a:off x="2943" y="1086"/>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6">
              <a:extLst>
                <a:ext uri="{FF2B5EF4-FFF2-40B4-BE49-F238E27FC236}">
                  <a16:creationId xmlns:a16="http://schemas.microsoft.com/office/drawing/2014/main" id="{FD681991-6DDE-A538-A093-934FD619CD51}"/>
                </a:ext>
              </a:extLst>
            </p:cNvPr>
            <p:cNvSpPr>
              <a:spLocks noChangeShapeType="1"/>
            </p:cNvSpPr>
            <p:nvPr/>
          </p:nvSpPr>
          <p:spPr bwMode="auto">
            <a:xfrm>
              <a:off x="3595" y="1086"/>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7">
              <a:extLst>
                <a:ext uri="{FF2B5EF4-FFF2-40B4-BE49-F238E27FC236}">
                  <a16:creationId xmlns:a16="http://schemas.microsoft.com/office/drawing/2014/main" id="{EF379AAB-5052-BABA-9D37-28B32314461D}"/>
                </a:ext>
              </a:extLst>
            </p:cNvPr>
            <p:cNvSpPr>
              <a:spLocks noChangeShapeType="1"/>
            </p:cNvSpPr>
            <p:nvPr/>
          </p:nvSpPr>
          <p:spPr bwMode="auto">
            <a:xfrm>
              <a:off x="4248" y="1086"/>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8">
              <a:extLst>
                <a:ext uri="{FF2B5EF4-FFF2-40B4-BE49-F238E27FC236}">
                  <a16:creationId xmlns:a16="http://schemas.microsoft.com/office/drawing/2014/main" id="{D4826BB9-CDA6-1DF2-3907-F15AB112C9DF}"/>
                </a:ext>
              </a:extLst>
            </p:cNvPr>
            <p:cNvSpPr>
              <a:spLocks noChangeArrowheads="1"/>
            </p:cNvSpPr>
            <p:nvPr/>
          </p:nvSpPr>
          <p:spPr bwMode="auto">
            <a:xfrm>
              <a:off x="1591" y="3198"/>
              <a:ext cx="16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9">
              <a:extLst>
                <a:ext uri="{FF2B5EF4-FFF2-40B4-BE49-F238E27FC236}">
                  <a16:creationId xmlns:a16="http://schemas.microsoft.com/office/drawing/2014/main" id="{C354156B-351C-E69B-4F42-4968900DD626}"/>
                </a:ext>
              </a:extLst>
            </p:cNvPr>
            <p:cNvSpPr>
              <a:spLocks noChangeArrowheads="1"/>
            </p:cNvSpPr>
            <p:nvPr/>
          </p:nvSpPr>
          <p:spPr bwMode="auto">
            <a:xfrm>
              <a:off x="2246" y="3198"/>
              <a:ext cx="16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0">
              <a:extLst>
                <a:ext uri="{FF2B5EF4-FFF2-40B4-BE49-F238E27FC236}">
                  <a16:creationId xmlns:a16="http://schemas.microsoft.com/office/drawing/2014/main" id="{B1D78AB7-6B67-F06C-F8B7-2CF2B8C2514A}"/>
                </a:ext>
              </a:extLst>
            </p:cNvPr>
            <p:cNvSpPr>
              <a:spLocks noChangeArrowheads="1"/>
            </p:cNvSpPr>
            <p:nvPr/>
          </p:nvSpPr>
          <p:spPr bwMode="auto">
            <a:xfrm>
              <a:off x="2913" y="3198"/>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1">
              <a:extLst>
                <a:ext uri="{FF2B5EF4-FFF2-40B4-BE49-F238E27FC236}">
                  <a16:creationId xmlns:a16="http://schemas.microsoft.com/office/drawing/2014/main" id="{5C9D1A76-37BF-CC36-554B-8CB0081922D1}"/>
                </a:ext>
              </a:extLst>
            </p:cNvPr>
            <p:cNvSpPr>
              <a:spLocks noChangeArrowheads="1"/>
            </p:cNvSpPr>
            <p:nvPr/>
          </p:nvSpPr>
          <p:spPr bwMode="auto">
            <a:xfrm>
              <a:off x="3568" y="3198"/>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2">
              <a:extLst>
                <a:ext uri="{FF2B5EF4-FFF2-40B4-BE49-F238E27FC236}">
                  <a16:creationId xmlns:a16="http://schemas.microsoft.com/office/drawing/2014/main" id="{3EEAB51D-F8F2-5505-BE0A-1143468E8F24}"/>
                </a:ext>
              </a:extLst>
            </p:cNvPr>
            <p:cNvSpPr>
              <a:spLocks noChangeArrowheads="1"/>
            </p:cNvSpPr>
            <p:nvPr/>
          </p:nvSpPr>
          <p:spPr bwMode="auto">
            <a:xfrm>
              <a:off x="4217" y="3198"/>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3">
              <a:extLst>
                <a:ext uri="{FF2B5EF4-FFF2-40B4-BE49-F238E27FC236}">
                  <a16:creationId xmlns:a16="http://schemas.microsoft.com/office/drawing/2014/main" id="{7880234D-F295-23F2-8A6F-BEAB911572D3}"/>
                </a:ext>
              </a:extLst>
            </p:cNvPr>
            <p:cNvSpPr>
              <a:spLocks noChangeShapeType="1"/>
            </p:cNvSpPr>
            <p:nvPr/>
          </p:nvSpPr>
          <p:spPr bwMode="auto">
            <a:xfrm flipV="1">
              <a:off x="1639" y="1086"/>
              <a:ext cx="0" cy="2063"/>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4">
              <a:extLst>
                <a:ext uri="{FF2B5EF4-FFF2-40B4-BE49-F238E27FC236}">
                  <a16:creationId xmlns:a16="http://schemas.microsoft.com/office/drawing/2014/main" id="{49EC2D52-CEAF-E919-60A7-933A2A5E1605}"/>
                </a:ext>
              </a:extLst>
            </p:cNvPr>
            <p:cNvSpPr>
              <a:spLocks noChangeShapeType="1"/>
            </p:cNvSpPr>
            <p:nvPr/>
          </p:nvSpPr>
          <p:spPr bwMode="auto">
            <a:xfrm flipV="1">
              <a:off x="4248" y="1086"/>
              <a:ext cx="0" cy="2063"/>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5">
              <a:extLst>
                <a:ext uri="{FF2B5EF4-FFF2-40B4-BE49-F238E27FC236}">
                  <a16:creationId xmlns:a16="http://schemas.microsoft.com/office/drawing/2014/main" id="{54990C1F-2CA2-4A6A-415B-128813D0C0BA}"/>
                </a:ext>
              </a:extLst>
            </p:cNvPr>
            <p:cNvSpPr>
              <a:spLocks noChangeShapeType="1"/>
            </p:cNvSpPr>
            <p:nvPr/>
          </p:nvSpPr>
          <p:spPr bwMode="auto">
            <a:xfrm>
              <a:off x="1639" y="3149"/>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6">
              <a:extLst>
                <a:ext uri="{FF2B5EF4-FFF2-40B4-BE49-F238E27FC236}">
                  <a16:creationId xmlns:a16="http://schemas.microsoft.com/office/drawing/2014/main" id="{7F28F2AA-BA6B-2937-58E2-16E89DDDF25D}"/>
                </a:ext>
              </a:extLst>
            </p:cNvPr>
            <p:cNvSpPr>
              <a:spLocks noChangeShapeType="1"/>
            </p:cNvSpPr>
            <p:nvPr/>
          </p:nvSpPr>
          <p:spPr bwMode="auto">
            <a:xfrm>
              <a:off x="1639" y="2634"/>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7">
              <a:extLst>
                <a:ext uri="{FF2B5EF4-FFF2-40B4-BE49-F238E27FC236}">
                  <a16:creationId xmlns:a16="http://schemas.microsoft.com/office/drawing/2014/main" id="{871DF781-7308-6248-5672-F7C2C739D3B8}"/>
                </a:ext>
              </a:extLst>
            </p:cNvPr>
            <p:cNvSpPr>
              <a:spLocks noChangeShapeType="1"/>
            </p:cNvSpPr>
            <p:nvPr/>
          </p:nvSpPr>
          <p:spPr bwMode="auto">
            <a:xfrm>
              <a:off x="1639" y="2118"/>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8">
              <a:extLst>
                <a:ext uri="{FF2B5EF4-FFF2-40B4-BE49-F238E27FC236}">
                  <a16:creationId xmlns:a16="http://schemas.microsoft.com/office/drawing/2014/main" id="{8650400F-37D1-1219-5B56-A0D1407F7FCE}"/>
                </a:ext>
              </a:extLst>
            </p:cNvPr>
            <p:cNvSpPr>
              <a:spLocks noChangeShapeType="1"/>
            </p:cNvSpPr>
            <p:nvPr/>
          </p:nvSpPr>
          <p:spPr bwMode="auto">
            <a:xfrm>
              <a:off x="1639" y="1602"/>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86368816-27E1-910A-B155-99BD290E9BF2}"/>
                </a:ext>
              </a:extLst>
            </p:cNvPr>
            <p:cNvSpPr>
              <a:spLocks noChangeShapeType="1"/>
            </p:cNvSpPr>
            <p:nvPr/>
          </p:nvSpPr>
          <p:spPr bwMode="auto">
            <a:xfrm>
              <a:off x="1639" y="1086"/>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0">
              <a:extLst>
                <a:ext uri="{FF2B5EF4-FFF2-40B4-BE49-F238E27FC236}">
                  <a16:creationId xmlns:a16="http://schemas.microsoft.com/office/drawing/2014/main" id="{27E765F2-C9B6-9757-CB00-AE799C998B0F}"/>
                </a:ext>
              </a:extLst>
            </p:cNvPr>
            <p:cNvSpPr>
              <a:spLocks noChangeShapeType="1"/>
            </p:cNvSpPr>
            <p:nvPr/>
          </p:nvSpPr>
          <p:spPr bwMode="auto">
            <a:xfrm flipH="1">
              <a:off x="4222" y="3149"/>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1">
              <a:extLst>
                <a:ext uri="{FF2B5EF4-FFF2-40B4-BE49-F238E27FC236}">
                  <a16:creationId xmlns:a16="http://schemas.microsoft.com/office/drawing/2014/main" id="{340C00F2-E0A0-59F0-9CDE-7A28F3E22540}"/>
                </a:ext>
              </a:extLst>
            </p:cNvPr>
            <p:cNvSpPr>
              <a:spLocks noChangeShapeType="1"/>
            </p:cNvSpPr>
            <p:nvPr/>
          </p:nvSpPr>
          <p:spPr bwMode="auto">
            <a:xfrm flipH="1">
              <a:off x="4222" y="2634"/>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2">
              <a:extLst>
                <a:ext uri="{FF2B5EF4-FFF2-40B4-BE49-F238E27FC236}">
                  <a16:creationId xmlns:a16="http://schemas.microsoft.com/office/drawing/2014/main" id="{B8B6B778-513C-D33D-1E94-8D3F210D7388}"/>
                </a:ext>
              </a:extLst>
            </p:cNvPr>
            <p:cNvSpPr>
              <a:spLocks noChangeShapeType="1"/>
            </p:cNvSpPr>
            <p:nvPr/>
          </p:nvSpPr>
          <p:spPr bwMode="auto">
            <a:xfrm flipH="1">
              <a:off x="4222" y="2118"/>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3">
              <a:extLst>
                <a:ext uri="{FF2B5EF4-FFF2-40B4-BE49-F238E27FC236}">
                  <a16:creationId xmlns:a16="http://schemas.microsoft.com/office/drawing/2014/main" id="{72E5A5DE-5287-761C-4238-8EC74AD35682}"/>
                </a:ext>
              </a:extLst>
            </p:cNvPr>
            <p:cNvSpPr>
              <a:spLocks noChangeShapeType="1"/>
            </p:cNvSpPr>
            <p:nvPr/>
          </p:nvSpPr>
          <p:spPr bwMode="auto">
            <a:xfrm flipH="1">
              <a:off x="4222" y="1602"/>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4">
              <a:extLst>
                <a:ext uri="{FF2B5EF4-FFF2-40B4-BE49-F238E27FC236}">
                  <a16:creationId xmlns:a16="http://schemas.microsoft.com/office/drawing/2014/main" id="{1D020146-6240-6A16-B665-3E830E867548}"/>
                </a:ext>
              </a:extLst>
            </p:cNvPr>
            <p:cNvSpPr>
              <a:spLocks noChangeShapeType="1"/>
            </p:cNvSpPr>
            <p:nvPr/>
          </p:nvSpPr>
          <p:spPr bwMode="auto">
            <a:xfrm flipH="1">
              <a:off x="4222" y="1086"/>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35">
              <a:extLst>
                <a:ext uri="{FF2B5EF4-FFF2-40B4-BE49-F238E27FC236}">
                  <a16:creationId xmlns:a16="http://schemas.microsoft.com/office/drawing/2014/main" id="{C87D5166-DEEA-7DEF-7E85-E1FAB529106A}"/>
                </a:ext>
              </a:extLst>
            </p:cNvPr>
            <p:cNvSpPr>
              <a:spLocks noChangeArrowheads="1"/>
            </p:cNvSpPr>
            <p:nvPr/>
          </p:nvSpPr>
          <p:spPr bwMode="auto">
            <a:xfrm>
              <a:off x="1501" y="3089"/>
              <a:ext cx="16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6">
              <a:extLst>
                <a:ext uri="{FF2B5EF4-FFF2-40B4-BE49-F238E27FC236}">
                  <a16:creationId xmlns:a16="http://schemas.microsoft.com/office/drawing/2014/main" id="{B7D96569-9D06-2207-31D5-4EF4EC56FFB4}"/>
                </a:ext>
              </a:extLst>
            </p:cNvPr>
            <p:cNvSpPr>
              <a:spLocks noChangeArrowheads="1"/>
            </p:cNvSpPr>
            <p:nvPr/>
          </p:nvSpPr>
          <p:spPr bwMode="auto">
            <a:xfrm>
              <a:off x="1501" y="2572"/>
              <a:ext cx="16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7">
              <a:extLst>
                <a:ext uri="{FF2B5EF4-FFF2-40B4-BE49-F238E27FC236}">
                  <a16:creationId xmlns:a16="http://schemas.microsoft.com/office/drawing/2014/main" id="{BE98ECB3-AA1A-53CA-923F-C3BEC341A3B1}"/>
                </a:ext>
              </a:extLst>
            </p:cNvPr>
            <p:cNvSpPr>
              <a:spLocks noChangeArrowheads="1"/>
            </p:cNvSpPr>
            <p:nvPr/>
          </p:nvSpPr>
          <p:spPr bwMode="auto">
            <a:xfrm>
              <a:off x="1537" y="2061"/>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8">
              <a:extLst>
                <a:ext uri="{FF2B5EF4-FFF2-40B4-BE49-F238E27FC236}">
                  <a16:creationId xmlns:a16="http://schemas.microsoft.com/office/drawing/2014/main" id="{33D7312E-F6C7-595B-C538-246C386C4071}"/>
                </a:ext>
              </a:extLst>
            </p:cNvPr>
            <p:cNvSpPr>
              <a:spLocks noChangeArrowheads="1"/>
            </p:cNvSpPr>
            <p:nvPr/>
          </p:nvSpPr>
          <p:spPr bwMode="auto">
            <a:xfrm>
              <a:off x="1537" y="1544"/>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9">
              <a:extLst>
                <a:ext uri="{FF2B5EF4-FFF2-40B4-BE49-F238E27FC236}">
                  <a16:creationId xmlns:a16="http://schemas.microsoft.com/office/drawing/2014/main" id="{188AFFB2-7F5F-0BD0-CDA8-FDF3CD8BAC93}"/>
                </a:ext>
              </a:extLst>
            </p:cNvPr>
            <p:cNvSpPr>
              <a:spLocks noChangeArrowheads="1"/>
            </p:cNvSpPr>
            <p:nvPr/>
          </p:nvSpPr>
          <p:spPr bwMode="auto">
            <a:xfrm>
              <a:off x="1537" y="1027"/>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Freeform 40">
              <a:extLst>
                <a:ext uri="{FF2B5EF4-FFF2-40B4-BE49-F238E27FC236}">
                  <a16:creationId xmlns:a16="http://schemas.microsoft.com/office/drawing/2014/main" id="{8D6D5C40-130A-353F-7A8F-0964BB7431A6}"/>
                </a:ext>
              </a:extLst>
            </p:cNvPr>
            <p:cNvSpPr>
              <a:spLocks noEditPoints="1"/>
            </p:cNvSpPr>
            <p:nvPr/>
          </p:nvSpPr>
          <p:spPr bwMode="auto">
            <a:xfrm>
              <a:off x="1603" y="2855"/>
              <a:ext cx="72" cy="73"/>
            </a:xfrm>
            <a:custGeom>
              <a:avLst/>
              <a:gdLst>
                <a:gd name="T0" fmla="*/ 36 w 72"/>
                <a:gd name="T1" fmla="*/ 0 h 73"/>
                <a:gd name="T2" fmla="*/ 36 w 72"/>
                <a:gd name="T3" fmla="*/ 73 h 73"/>
                <a:gd name="T4" fmla="*/ 0 w 72"/>
                <a:gd name="T5" fmla="*/ 36 h 73"/>
                <a:gd name="T6" fmla="*/ 72 w 72"/>
                <a:gd name="T7" fmla="*/ 36 h 73"/>
              </a:gdLst>
              <a:ahLst/>
              <a:cxnLst>
                <a:cxn ang="0">
                  <a:pos x="T0" y="T1"/>
                </a:cxn>
                <a:cxn ang="0">
                  <a:pos x="T2" y="T3"/>
                </a:cxn>
                <a:cxn ang="0">
                  <a:pos x="T4" y="T5"/>
                </a:cxn>
                <a:cxn ang="0">
                  <a:pos x="T6" y="T7"/>
                </a:cxn>
              </a:cxnLst>
              <a:rect l="0" t="0" r="r" b="b"/>
              <a:pathLst>
                <a:path w="72" h="73">
                  <a:moveTo>
                    <a:pt x="36" y="0"/>
                  </a:moveTo>
                  <a:lnTo>
                    <a:pt x="36" y="73"/>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41">
              <a:extLst>
                <a:ext uri="{FF2B5EF4-FFF2-40B4-BE49-F238E27FC236}">
                  <a16:creationId xmlns:a16="http://schemas.microsoft.com/office/drawing/2014/main" id="{C0AF85CD-5D57-B7B7-20DB-8232FEA3271B}"/>
                </a:ext>
              </a:extLst>
            </p:cNvPr>
            <p:cNvSpPr>
              <a:spLocks noEditPoints="1"/>
            </p:cNvSpPr>
            <p:nvPr/>
          </p:nvSpPr>
          <p:spPr bwMode="auto">
            <a:xfrm>
              <a:off x="2255" y="2855"/>
              <a:ext cx="72" cy="73"/>
            </a:xfrm>
            <a:custGeom>
              <a:avLst/>
              <a:gdLst>
                <a:gd name="T0" fmla="*/ 36 w 72"/>
                <a:gd name="T1" fmla="*/ 0 h 73"/>
                <a:gd name="T2" fmla="*/ 36 w 72"/>
                <a:gd name="T3" fmla="*/ 73 h 73"/>
                <a:gd name="T4" fmla="*/ 0 w 72"/>
                <a:gd name="T5" fmla="*/ 36 h 73"/>
                <a:gd name="T6" fmla="*/ 72 w 72"/>
                <a:gd name="T7" fmla="*/ 36 h 73"/>
              </a:gdLst>
              <a:ahLst/>
              <a:cxnLst>
                <a:cxn ang="0">
                  <a:pos x="T0" y="T1"/>
                </a:cxn>
                <a:cxn ang="0">
                  <a:pos x="T2" y="T3"/>
                </a:cxn>
                <a:cxn ang="0">
                  <a:pos x="T4" y="T5"/>
                </a:cxn>
                <a:cxn ang="0">
                  <a:pos x="T6" y="T7"/>
                </a:cxn>
              </a:cxnLst>
              <a:rect l="0" t="0" r="r" b="b"/>
              <a:pathLst>
                <a:path w="72" h="73">
                  <a:moveTo>
                    <a:pt x="36" y="0"/>
                  </a:moveTo>
                  <a:lnTo>
                    <a:pt x="36" y="73"/>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42">
              <a:extLst>
                <a:ext uri="{FF2B5EF4-FFF2-40B4-BE49-F238E27FC236}">
                  <a16:creationId xmlns:a16="http://schemas.microsoft.com/office/drawing/2014/main" id="{CE5CC1AE-5534-71B4-9359-992DC140649E}"/>
                </a:ext>
              </a:extLst>
            </p:cNvPr>
            <p:cNvSpPr>
              <a:spLocks noEditPoints="1"/>
            </p:cNvSpPr>
            <p:nvPr/>
          </p:nvSpPr>
          <p:spPr bwMode="auto">
            <a:xfrm>
              <a:off x="2907" y="2082"/>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3">
              <a:extLst>
                <a:ext uri="{FF2B5EF4-FFF2-40B4-BE49-F238E27FC236}">
                  <a16:creationId xmlns:a16="http://schemas.microsoft.com/office/drawing/2014/main" id="{07E3AFEF-AA58-D129-9DF4-50B3177C5D38}"/>
                </a:ext>
              </a:extLst>
            </p:cNvPr>
            <p:cNvSpPr>
              <a:spLocks noEditPoints="1"/>
            </p:cNvSpPr>
            <p:nvPr/>
          </p:nvSpPr>
          <p:spPr bwMode="auto">
            <a:xfrm>
              <a:off x="3559" y="1437"/>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4">
              <a:extLst>
                <a:ext uri="{FF2B5EF4-FFF2-40B4-BE49-F238E27FC236}">
                  <a16:creationId xmlns:a16="http://schemas.microsoft.com/office/drawing/2014/main" id="{15B933FF-843F-ECC6-C288-21E6671CDC2C}"/>
                </a:ext>
              </a:extLst>
            </p:cNvPr>
            <p:cNvSpPr>
              <a:spLocks noEditPoints="1"/>
            </p:cNvSpPr>
            <p:nvPr/>
          </p:nvSpPr>
          <p:spPr bwMode="auto">
            <a:xfrm>
              <a:off x="4211" y="1179"/>
              <a:ext cx="73" cy="72"/>
            </a:xfrm>
            <a:custGeom>
              <a:avLst/>
              <a:gdLst>
                <a:gd name="T0" fmla="*/ 37 w 73"/>
                <a:gd name="T1" fmla="*/ 0 h 72"/>
                <a:gd name="T2" fmla="*/ 37 w 73"/>
                <a:gd name="T3" fmla="*/ 72 h 72"/>
                <a:gd name="T4" fmla="*/ 0 w 73"/>
                <a:gd name="T5" fmla="*/ 36 h 72"/>
                <a:gd name="T6" fmla="*/ 73 w 73"/>
                <a:gd name="T7" fmla="*/ 36 h 72"/>
              </a:gdLst>
              <a:ahLst/>
              <a:cxnLst>
                <a:cxn ang="0">
                  <a:pos x="T0" y="T1"/>
                </a:cxn>
                <a:cxn ang="0">
                  <a:pos x="T2" y="T3"/>
                </a:cxn>
                <a:cxn ang="0">
                  <a:pos x="T4" y="T5"/>
                </a:cxn>
                <a:cxn ang="0">
                  <a:pos x="T6" y="T7"/>
                </a:cxn>
              </a:cxnLst>
              <a:rect l="0" t="0" r="r" b="b"/>
              <a:pathLst>
                <a:path w="73" h="72">
                  <a:moveTo>
                    <a:pt x="37" y="0"/>
                  </a:moveTo>
                  <a:lnTo>
                    <a:pt x="37" y="72"/>
                  </a:lnTo>
                  <a:moveTo>
                    <a:pt x="0" y="36"/>
                  </a:moveTo>
                  <a:lnTo>
                    <a:pt x="73"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45">
              <a:extLst>
                <a:ext uri="{FF2B5EF4-FFF2-40B4-BE49-F238E27FC236}">
                  <a16:creationId xmlns:a16="http://schemas.microsoft.com/office/drawing/2014/main" id="{56F2C65B-677A-4499-6AAC-0DBD3B1F4240}"/>
                </a:ext>
              </a:extLst>
            </p:cNvPr>
            <p:cNvSpPr>
              <a:spLocks/>
            </p:cNvSpPr>
            <p:nvPr/>
          </p:nvSpPr>
          <p:spPr bwMode="auto">
            <a:xfrm>
              <a:off x="1639" y="1164"/>
              <a:ext cx="2609" cy="1908"/>
            </a:xfrm>
            <a:custGeom>
              <a:avLst/>
              <a:gdLst>
                <a:gd name="T0" fmla="*/ 0 w 2609"/>
                <a:gd name="T1" fmla="*/ 1908 h 1908"/>
                <a:gd name="T2" fmla="*/ 652 w 2609"/>
                <a:gd name="T3" fmla="*/ 1431 h 1908"/>
                <a:gd name="T4" fmla="*/ 1304 w 2609"/>
                <a:gd name="T5" fmla="*/ 954 h 1908"/>
                <a:gd name="T6" fmla="*/ 1956 w 2609"/>
                <a:gd name="T7" fmla="*/ 477 h 1908"/>
                <a:gd name="T8" fmla="*/ 2609 w 2609"/>
                <a:gd name="T9" fmla="*/ 0 h 1908"/>
              </a:gdLst>
              <a:ahLst/>
              <a:cxnLst>
                <a:cxn ang="0">
                  <a:pos x="T0" y="T1"/>
                </a:cxn>
                <a:cxn ang="0">
                  <a:pos x="T2" y="T3"/>
                </a:cxn>
                <a:cxn ang="0">
                  <a:pos x="T4" y="T5"/>
                </a:cxn>
                <a:cxn ang="0">
                  <a:pos x="T6" y="T7"/>
                </a:cxn>
                <a:cxn ang="0">
                  <a:pos x="T8" y="T9"/>
                </a:cxn>
              </a:cxnLst>
              <a:rect l="0" t="0" r="r" b="b"/>
              <a:pathLst>
                <a:path w="2609" h="1908">
                  <a:moveTo>
                    <a:pt x="0" y="1908"/>
                  </a:moveTo>
                  <a:lnTo>
                    <a:pt x="652" y="1431"/>
                  </a:lnTo>
                  <a:lnTo>
                    <a:pt x="1304" y="954"/>
                  </a:lnTo>
                  <a:lnTo>
                    <a:pt x="1956" y="477"/>
                  </a:lnTo>
                  <a:lnTo>
                    <a:pt x="2609" y="0"/>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46">
              <a:extLst>
                <a:ext uri="{FF2B5EF4-FFF2-40B4-BE49-F238E27FC236}">
                  <a16:creationId xmlns:a16="http://schemas.microsoft.com/office/drawing/2014/main" id="{358B6232-AAFC-4D3B-B430-61830C54CE19}"/>
                </a:ext>
              </a:extLst>
            </p:cNvPr>
            <p:cNvSpPr>
              <a:spLocks/>
            </p:cNvSpPr>
            <p:nvPr/>
          </p:nvSpPr>
          <p:spPr bwMode="auto">
            <a:xfrm>
              <a:off x="1639" y="1109"/>
              <a:ext cx="2609" cy="1908"/>
            </a:xfrm>
            <a:custGeom>
              <a:avLst/>
              <a:gdLst>
                <a:gd name="T0" fmla="*/ 0 w 2609"/>
                <a:gd name="T1" fmla="*/ 1908 h 1908"/>
                <a:gd name="T2" fmla="*/ 652 w 2609"/>
                <a:gd name="T3" fmla="*/ 1514 h 1908"/>
                <a:gd name="T4" fmla="*/ 1304 w 2609"/>
                <a:gd name="T5" fmla="*/ 1064 h 1908"/>
                <a:gd name="T6" fmla="*/ 1956 w 2609"/>
                <a:gd name="T7" fmla="*/ 560 h 1908"/>
                <a:gd name="T8" fmla="*/ 2609 w 2609"/>
                <a:gd name="T9" fmla="*/ 0 h 1908"/>
              </a:gdLst>
              <a:ahLst/>
              <a:cxnLst>
                <a:cxn ang="0">
                  <a:pos x="T0" y="T1"/>
                </a:cxn>
                <a:cxn ang="0">
                  <a:pos x="T2" y="T3"/>
                </a:cxn>
                <a:cxn ang="0">
                  <a:pos x="T4" y="T5"/>
                </a:cxn>
                <a:cxn ang="0">
                  <a:pos x="T6" y="T7"/>
                </a:cxn>
                <a:cxn ang="0">
                  <a:pos x="T8" y="T9"/>
                </a:cxn>
              </a:cxnLst>
              <a:rect l="0" t="0" r="r" b="b"/>
              <a:pathLst>
                <a:path w="2609" h="1908">
                  <a:moveTo>
                    <a:pt x="0" y="1908"/>
                  </a:moveTo>
                  <a:lnTo>
                    <a:pt x="652" y="1514"/>
                  </a:lnTo>
                  <a:lnTo>
                    <a:pt x="1304" y="1064"/>
                  </a:lnTo>
                  <a:lnTo>
                    <a:pt x="1956" y="560"/>
                  </a:lnTo>
                  <a:lnTo>
                    <a:pt x="2609" y="0"/>
                  </a:lnTo>
                </a:path>
              </a:pathLst>
            </a:custGeom>
            <a:noFill/>
            <a:ln w="254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Rectangle 47">
              <a:extLst>
                <a:ext uri="{FF2B5EF4-FFF2-40B4-BE49-F238E27FC236}">
                  <a16:creationId xmlns:a16="http://schemas.microsoft.com/office/drawing/2014/main" id="{E9864429-55AD-7427-06C4-0EDC4424932F}"/>
                </a:ext>
              </a:extLst>
            </p:cNvPr>
            <p:cNvSpPr>
              <a:spLocks noChangeArrowheads="1"/>
            </p:cNvSpPr>
            <p:nvPr/>
          </p:nvSpPr>
          <p:spPr bwMode="auto">
            <a:xfrm>
              <a:off x="1693" y="1129"/>
              <a:ext cx="1058" cy="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8">
              <a:extLst>
                <a:ext uri="{FF2B5EF4-FFF2-40B4-BE49-F238E27FC236}">
                  <a16:creationId xmlns:a16="http://schemas.microsoft.com/office/drawing/2014/main" id="{93F9586C-A865-EAD1-073C-DF605D6A5E77}"/>
                </a:ext>
              </a:extLst>
            </p:cNvPr>
            <p:cNvSpPr>
              <a:spLocks noChangeArrowheads="1"/>
            </p:cNvSpPr>
            <p:nvPr/>
          </p:nvSpPr>
          <p:spPr bwMode="auto">
            <a:xfrm>
              <a:off x="1975" y="1153"/>
              <a:ext cx="52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Freeform 49">
              <a:extLst>
                <a:ext uri="{FF2B5EF4-FFF2-40B4-BE49-F238E27FC236}">
                  <a16:creationId xmlns:a16="http://schemas.microsoft.com/office/drawing/2014/main" id="{D0D6BDBA-E8AE-07A0-3FFF-245916219CB0}"/>
                </a:ext>
              </a:extLst>
            </p:cNvPr>
            <p:cNvSpPr>
              <a:spLocks noEditPoints="1"/>
            </p:cNvSpPr>
            <p:nvPr/>
          </p:nvSpPr>
          <p:spPr bwMode="auto">
            <a:xfrm>
              <a:off x="1801" y="1177"/>
              <a:ext cx="72" cy="72"/>
            </a:xfrm>
            <a:custGeom>
              <a:avLst/>
              <a:gdLst>
                <a:gd name="T0" fmla="*/ 36 w 72"/>
                <a:gd name="T1" fmla="*/ 0 h 72"/>
                <a:gd name="T2" fmla="*/ 36 w 72"/>
                <a:gd name="T3" fmla="*/ 72 h 72"/>
                <a:gd name="T4" fmla="*/ 0 w 72"/>
                <a:gd name="T5" fmla="*/ 36 h 72"/>
                <a:gd name="T6" fmla="*/ 72 w 72"/>
                <a:gd name="T7" fmla="*/ 36 h 72"/>
              </a:gdLst>
              <a:ahLst/>
              <a:cxnLst>
                <a:cxn ang="0">
                  <a:pos x="T0" y="T1"/>
                </a:cxn>
                <a:cxn ang="0">
                  <a:pos x="T2" y="T3"/>
                </a:cxn>
                <a:cxn ang="0">
                  <a:pos x="T4" y="T5"/>
                </a:cxn>
                <a:cxn ang="0">
                  <a:pos x="T6" y="T7"/>
                </a:cxn>
              </a:cxnLst>
              <a:rect l="0" t="0" r="r" b="b"/>
              <a:pathLst>
                <a:path w="72" h="72">
                  <a:moveTo>
                    <a:pt x="36" y="0"/>
                  </a:moveTo>
                  <a:lnTo>
                    <a:pt x="36" y="72"/>
                  </a:lnTo>
                  <a:moveTo>
                    <a:pt x="0" y="36"/>
                  </a:moveTo>
                  <a:lnTo>
                    <a:pt x="72" y="36"/>
                  </a:lnTo>
                </a:path>
              </a:pathLst>
            </a:custGeom>
            <a:noFill/>
            <a:ln w="25400" cap="flat">
              <a:solidFill>
                <a:srgbClr val="007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Rectangle 50">
              <a:extLst>
                <a:ext uri="{FF2B5EF4-FFF2-40B4-BE49-F238E27FC236}">
                  <a16:creationId xmlns:a16="http://schemas.microsoft.com/office/drawing/2014/main" id="{9452C957-F22B-968C-8D1E-016CBAE84554}"/>
                </a:ext>
              </a:extLst>
            </p:cNvPr>
            <p:cNvSpPr>
              <a:spLocks noChangeArrowheads="1"/>
            </p:cNvSpPr>
            <p:nvPr/>
          </p:nvSpPr>
          <p:spPr bwMode="auto">
            <a:xfrm>
              <a:off x="1975" y="1303"/>
              <a:ext cx="66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Linear PRS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51">
              <a:extLst>
                <a:ext uri="{FF2B5EF4-FFF2-40B4-BE49-F238E27FC236}">
                  <a16:creationId xmlns:a16="http://schemas.microsoft.com/office/drawing/2014/main" id="{D9EF7FEF-FF3C-5618-0D52-7663FD372DB8}"/>
                </a:ext>
              </a:extLst>
            </p:cNvPr>
            <p:cNvSpPr>
              <a:spLocks noChangeShapeType="1"/>
            </p:cNvSpPr>
            <p:nvPr/>
          </p:nvSpPr>
          <p:spPr bwMode="auto">
            <a:xfrm>
              <a:off x="1717" y="1360"/>
              <a:ext cx="240" cy="0"/>
            </a:xfrm>
            <a:prstGeom prst="line">
              <a:avLst/>
            </a:prstGeom>
            <a:noFill/>
            <a:ln w="2540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52">
              <a:extLst>
                <a:ext uri="{FF2B5EF4-FFF2-40B4-BE49-F238E27FC236}">
                  <a16:creationId xmlns:a16="http://schemas.microsoft.com/office/drawing/2014/main" id="{35836C9F-563F-AB89-EE80-C07F9E4D8B04}"/>
                </a:ext>
              </a:extLst>
            </p:cNvPr>
            <p:cNvSpPr>
              <a:spLocks noChangeArrowheads="1"/>
            </p:cNvSpPr>
            <p:nvPr/>
          </p:nvSpPr>
          <p:spPr bwMode="auto">
            <a:xfrm>
              <a:off x="1975" y="1448"/>
              <a:ext cx="85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Quadratic PRS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3">
              <a:extLst>
                <a:ext uri="{FF2B5EF4-FFF2-40B4-BE49-F238E27FC236}">
                  <a16:creationId xmlns:a16="http://schemas.microsoft.com/office/drawing/2014/main" id="{5B136A14-DBFC-9B7B-77ED-66B0804F4C31}"/>
                </a:ext>
              </a:extLst>
            </p:cNvPr>
            <p:cNvSpPr>
              <a:spLocks noChangeShapeType="1"/>
            </p:cNvSpPr>
            <p:nvPr/>
          </p:nvSpPr>
          <p:spPr bwMode="auto">
            <a:xfrm>
              <a:off x="1717" y="1507"/>
              <a:ext cx="240" cy="0"/>
            </a:xfrm>
            <a:prstGeom prst="line">
              <a:avLst/>
            </a:prstGeom>
            <a:noFill/>
            <a:ln w="25400"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54">
              <a:extLst>
                <a:ext uri="{FF2B5EF4-FFF2-40B4-BE49-F238E27FC236}">
                  <a16:creationId xmlns:a16="http://schemas.microsoft.com/office/drawing/2014/main" id="{66F98C7A-3D6F-8425-3C0D-7B783BDD1E6E}"/>
                </a:ext>
              </a:extLst>
            </p:cNvPr>
            <p:cNvSpPr>
              <a:spLocks noChangeArrowheads="1"/>
            </p:cNvSpPr>
            <p:nvPr/>
          </p:nvSpPr>
          <p:spPr bwMode="auto">
            <a:xfrm>
              <a:off x="1693" y="1129"/>
              <a:ext cx="1058" cy="463"/>
            </a:xfrm>
            <a:prstGeom prst="rect">
              <a:avLst/>
            </a:prstGeom>
            <a:noFill/>
            <a:ln w="6350"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82455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Great interest now in fitting computer simulations</a:t>
            </a:r>
          </a:p>
          <a:p>
            <a:r>
              <a:rPr lang="en-US" dirty="0"/>
              <a:t>Computer simulations are also subject to noise (numerical)</a:t>
            </a:r>
          </a:p>
          <a:p>
            <a:r>
              <a:rPr lang="en-US" dirty="0"/>
              <a:t>Simulations are exactly repeatable, so noise is hidden.</a:t>
            </a:r>
          </a:p>
          <a:p>
            <a:r>
              <a:rPr lang="en-US" dirty="0"/>
              <a:t>Some surrogates  (e.g. polynomial response surfaces) cater mostly to noisy data. </a:t>
            </a:r>
          </a:p>
          <a:p>
            <a:r>
              <a:rPr lang="en-US" dirty="0"/>
              <a:t>Some (e.g. Kriging)  </a:t>
            </a:r>
            <a:br>
              <a:rPr lang="en-US" dirty="0"/>
            </a:br>
            <a:r>
              <a:rPr lang="en-US" dirty="0"/>
              <a:t>interpolate data. </a:t>
            </a:r>
          </a:p>
          <a:p>
            <a:endParaRPr lang="en-US" dirty="0"/>
          </a:p>
        </p:txBody>
      </p:sp>
      <p:sp>
        <p:nvSpPr>
          <p:cNvPr id="2" name="Title 1"/>
          <p:cNvSpPr>
            <a:spLocks noGrp="1"/>
          </p:cNvSpPr>
          <p:nvPr>
            <p:ph type="title"/>
          </p:nvPr>
        </p:nvSpPr>
        <p:spPr/>
        <p:txBody>
          <a:bodyPr>
            <a:normAutofit fontScale="90000"/>
          </a:bodyPr>
          <a:lstStyle/>
          <a:p>
            <a:r>
              <a:rPr lang="en-US"/>
              <a:t>Surrogates for fitting simulations</a:t>
            </a:r>
            <a:endParaRPr lang="en-US" dirty="0"/>
          </a:p>
        </p:txBody>
      </p:sp>
      <p:pic>
        <p:nvPicPr>
          <p:cNvPr id="8" name="Picture 4" descr="prediction_PRS_KRG"/>
          <p:cNvPicPr>
            <a:picLocks noChangeAspect="1" noChangeArrowheads="1"/>
          </p:cNvPicPr>
          <p:nvPr/>
        </p:nvPicPr>
        <p:blipFill rotWithShape="1">
          <a:blip r:embed="rId3">
            <a:extLst>
              <a:ext uri="{28A0092B-C50C-407E-A947-70E740481C1C}">
                <a14:useLocalDpi xmlns:a14="http://schemas.microsoft.com/office/drawing/2010/main" val="0"/>
              </a:ext>
            </a:extLst>
          </a:blip>
          <a:srcRect t="52354" b="-2558"/>
          <a:stretch/>
        </p:blipFill>
        <p:spPr bwMode="auto">
          <a:xfrm>
            <a:off x="4131407" y="3337168"/>
            <a:ext cx="4387361" cy="325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411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Compare </a:t>
                </a:r>
                <a14:m>
                  <m:oMath xmlns:m="http://schemas.openxmlformats.org/officeDocument/2006/math">
                    <m:r>
                      <a:rPr lang="en-US" i="1" dirty="0" smtClean="0">
                        <a:latin typeface="Cambria Math" panose="02040503050406030204" pitchFamily="18" charset="0"/>
                      </a:rPr>
                      <m:t>𝑦</m:t>
                    </m:r>
                    <m:r>
                      <a:rPr lang="en-US" i="1" baseline="-25000" dirty="0">
                        <a:latin typeface="Cambria Math" panose="02040503050406030204" pitchFamily="18" charset="0"/>
                      </a:rPr>
                      <m:t>1</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 </m:t>
                    </m:r>
                  </m:oMath>
                </a14:m>
                <a:r>
                  <a:rPr lang="en-US" dirty="0"/>
                  <a:t>to </a:t>
                </a:r>
                <a14:m>
                  <m:oMath xmlns:m="http://schemas.openxmlformats.org/officeDocument/2006/math">
                    <m:r>
                      <a:rPr lang="en-US" i="1" dirty="0" smtClean="0">
                        <a:latin typeface="Cambria Math" panose="02040503050406030204" pitchFamily="18" charset="0"/>
                      </a:rPr>
                      <m:t>𝑦</m:t>
                    </m:r>
                    <m:r>
                      <a:rPr lang="en-US" i="1" baseline="-25000" dirty="0">
                        <a:latin typeface="Cambria Math" panose="02040503050406030204" pitchFamily="18" charset="0"/>
                      </a:rPr>
                      <m:t>2</m:t>
                    </m:r>
                    <m:r>
                      <a:rPr lang="en-US" i="1" dirty="0">
                        <a:latin typeface="Cambria Math" panose="02040503050406030204" pitchFamily="18" charset="0"/>
                      </a:rPr>
                      <m:t>=0.1</m:t>
                    </m:r>
                    <m:r>
                      <a:rPr lang="en-US" i="1" dirty="0">
                        <a:latin typeface="Cambria Math" panose="02040503050406030204" pitchFamily="18" charset="0"/>
                      </a:rPr>
                      <m:t>𝑥</m:t>
                    </m:r>
                    <m:r>
                      <a:rPr lang="en-US" i="1" dirty="0">
                        <a:latin typeface="Cambria Math" panose="02040503050406030204" pitchFamily="18" charset="0"/>
                      </a:rPr>
                      <m:t> </m:t>
                    </m:r>
                  </m:oMath>
                </a14:m>
                <a:r>
                  <a:rPr lang="en-US" dirty="0"/>
                  <a:t>plus noise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𝑁</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0,1</m:t>
                        </m:r>
                      </m:e>
                      <m:sup>
                        <m:r>
                          <a:rPr lang="en-US" i="1" dirty="0" smtClean="0">
                            <a:latin typeface="Cambria Math" panose="02040503050406030204" pitchFamily="18" charset="0"/>
                          </a:rPr>
                          <m:t>2</m:t>
                        </m:r>
                      </m:sup>
                    </m:sSup>
                    <m:r>
                      <a:rPr lang="en-US" i="1" dirty="0" smtClean="0">
                        <a:latin typeface="Cambria Math" panose="02040503050406030204" pitchFamily="18" charset="0"/>
                      </a:rPr>
                      <m:t>)</m:t>
                    </m:r>
                  </m:oMath>
                </a14:m>
                <a:endParaRPr lang="en-US" dirty="0"/>
              </a:p>
              <a:p>
                <a:r>
                  <a:rPr lang="en-US" dirty="0"/>
                  <a:t>Estimate </a:t>
                </a:r>
                <a14:m>
                  <m:oMath xmlns:m="http://schemas.openxmlformats.org/officeDocument/2006/math">
                    <m:r>
                      <a:rPr lang="en-US" i="1" dirty="0" smtClean="0">
                        <a:latin typeface="Cambria Math" panose="02040503050406030204" pitchFamily="18" charset="0"/>
                      </a:rPr>
                      <m:t>𝑒</m:t>
                    </m:r>
                    <m:r>
                      <a:rPr lang="en-US" i="1" baseline="-25000" dirty="0" err="1">
                        <a:latin typeface="Cambria Math" panose="02040503050406030204" pitchFamily="18" charset="0"/>
                      </a:rPr>
                      <m:t>𝑎𝑣</m:t>
                    </m:r>
                  </m:oMath>
                </a14:m>
                <a:r>
                  <a:rPr lang="en-US" dirty="0"/>
                  <a:t> and </a:t>
                </a:r>
                <a14:m>
                  <m:oMath xmlns:m="http://schemas.openxmlformats.org/officeDocument/2006/math">
                    <m:r>
                      <a:rPr lang="en-US" i="1" dirty="0" smtClean="0">
                        <a:latin typeface="Cambria Math" panose="02040503050406030204" pitchFamily="18" charset="0"/>
                      </a:rPr>
                      <m:t>𝑅</m:t>
                    </m:r>
                    <m:r>
                      <a:rPr lang="en-US" i="1" baseline="30000" dirty="0">
                        <a:latin typeface="Cambria Math" panose="02040503050406030204" pitchFamily="18" charset="0"/>
                      </a:rPr>
                      <m:t>2</m:t>
                    </m:r>
                  </m:oMath>
                </a14:m>
                <a:r>
                  <a:rPr lang="en-US" dirty="0"/>
                  <a:t> between the function (red) and surrogate (blue).</a:t>
                </a:r>
              </a:p>
              <a:p>
                <a14:m>
                  <m:oMath xmlns:m="http://schemas.openxmlformats.org/officeDocument/2006/math">
                    <m:r>
                      <a:rPr lang="en-US" i="1" dirty="0" smtClean="0">
                        <a:latin typeface="Cambria Math" panose="02040503050406030204" pitchFamily="18" charset="0"/>
                      </a:rPr>
                      <m:t>𝑒</m:t>
                    </m:r>
                    <m:r>
                      <a:rPr lang="en-US" i="1" baseline="-25000" dirty="0" err="1">
                        <a:latin typeface="Cambria Math" panose="02040503050406030204" pitchFamily="18" charset="0"/>
                      </a:rPr>
                      <m:t>𝑎𝑣</m:t>
                    </m:r>
                  </m:oMath>
                </a14:m>
                <a:r>
                  <a:rPr lang="en-US" dirty="0"/>
                  <a:t> is similar, but </a:t>
                </a:r>
                <a14:m>
                  <m:oMath xmlns:m="http://schemas.openxmlformats.org/officeDocument/2006/math">
                    <m:r>
                      <a:rPr lang="en-US" i="1" dirty="0" smtClean="0">
                        <a:latin typeface="Cambria Math" panose="02040503050406030204" pitchFamily="18" charset="0"/>
                      </a:rPr>
                      <m:t>𝑅</m:t>
                    </m:r>
                    <m:r>
                      <a:rPr lang="en-US" i="1" baseline="30000" dirty="0">
                        <a:latin typeface="Cambria Math" panose="02040503050406030204" pitchFamily="18" charset="0"/>
                      </a:rPr>
                      <m:t>2</m:t>
                    </m:r>
                  </m:oMath>
                </a14:m>
                <a:r>
                  <a:rPr lang="en-US" dirty="0"/>
                  <a:t> are significantly different because </a:t>
                </a:r>
                <a14:m>
                  <m:oMath xmlns:m="http://schemas.openxmlformats.org/officeDocument/2006/math">
                    <m:r>
                      <a:rPr lang="en-US" i="1" dirty="0" smtClean="0">
                        <a:latin typeface="Cambria Math" panose="02040503050406030204" pitchFamily="18" charset="0"/>
                      </a:rPr>
                      <m:t>𝑦</m:t>
                    </m:r>
                    <m:r>
                      <a:rPr lang="en-US" i="1" baseline="-25000" dirty="0">
                        <a:latin typeface="Cambria Math" panose="02040503050406030204" pitchFamily="18" charset="0"/>
                      </a:rPr>
                      <m:t>1</m:t>
                    </m:r>
                  </m:oMath>
                </a14:m>
                <a:r>
                  <a:rPr lang="en-US" dirty="0"/>
                  <a:t> varies much faster than </a:t>
                </a:r>
                <a14:m>
                  <m:oMath xmlns:m="http://schemas.openxmlformats.org/officeDocument/2006/math">
                    <m:r>
                      <a:rPr lang="en-US" i="1" dirty="0" smtClean="0">
                        <a:latin typeface="Cambria Math" panose="02040503050406030204" pitchFamily="18" charset="0"/>
                      </a:rPr>
                      <m:t>𝑦</m:t>
                    </m:r>
                    <m:r>
                      <a:rPr lang="en-US" i="1" baseline="-25000" dirty="0">
                        <a:latin typeface="Cambria Math" panose="02040503050406030204" pitchFamily="18" charset="0"/>
                      </a:rPr>
                      <m:t>2</m:t>
                    </m:r>
                  </m:oMath>
                </a14:m>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Ex2-6) </a:t>
                </a:r>
                <a14:m>
                  <m:oMath xmlns:m="http://schemas.openxmlformats.org/officeDocument/2006/math">
                    <m:r>
                      <a:rPr lang="en-US" i="1" dirty="0" smtClean="0">
                        <a:latin typeface="Cambria Math" panose="02040503050406030204" pitchFamily="18" charset="0"/>
                      </a:rPr>
                      <m:t>𝑅</m:t>
                    </m:r>
                    <m:r>
                      <a:rPr lang="en-US" i="1" baseline="30000" dirty="0">
                        <a:latin typeface="Cambria Math" panose="02040503050406030204" pitchFamily="18" charset="0"/>
                      </a:rPr>
                      <m:t>2</m:t>
                    </m:r>
                  </m:oMath>
                </a14:m>
                <a:r>
                  <a:rPr lang="en-US" dirty="0"/>
                  <a:t> does not reflect accuracy</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4"/>
                <a:stretch>
                  <a:fillRect l="-868" t="-14493" b="-27536"/>
                </a:stretch>
              </a:blipFill>
            </p:spPr>
            <p:txBody>
              <a:bodyPr/>
              <a:lstStyle/>
              <a:p>
                <a:r>
                  <a:rPr lang="en-US">
                    <a:noFill/>
                  </a:rPr>
                  <a:t> </a:t>
                </a:r>
              </a:p>
            </p:txBody>
          </p:sp>
        </mc:Fallback>
      </mc:AlternateContent>
      <p:pic>
        <p:nvPicPr>
          <p:cNvPr id="36" name="Picture 35">
            <a:extLst>
              <a:ext uri="{FF2B5EF4-FFF2-40B4-BE49-F238E27FC236}">
                <a16:creationId xmlns:a16="http://schemas.microsoft.com/office/drawing/2014/main" id="{541C40D6-8F48-E76B-8E4C-3C530F4E9772}"/>
              </a:ext>
            </a:extLst>
          </p:cNvPr>
          <p:cNvPicPr>
            <a:picLocks noChangeAspect="1"/>
          </p:cNvPicPr>
          <p:nvPr/>
        </p:nvPicPr>
        <p:blipFill>
          <a:blip r:embed="rId5"/>
          <a:stretch>
            <a:fillRect/>
          </a:stretch>
        </p:blipFill>
        <p:spPr>
          <a:xfrm>
            <a:off x="664961" y="2977832"/>
            <a:ext cx="7829550" cy="3492888"/>
          </a:xfrm>
          <a:prstGeom prst="rect">
            <a:avLst/>
          </a:prstGeom>
        </p:spPr>
      </p:pic>
    </p:spTree>
    <p:extLst>
      <p:ext uri="{BB962C8B-B14F-4D97-AF65-F5344CB8AC3E}">
        <p14:creationId xmlns:p14="http://schemas.microsoft.com/office/powerpoint/2010/main" val="1313092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sz="quarter" idx="10"/>
          </p:nvPr>
        </p:nvSpPr>
        <p:spPr/>
        <p:txBody>
          <a:bodyPr/>
          <a:lstStyle/>
          <a:p>
            <a:r>
              <a:rPr lang="en-US" dirty="0"/>
              <a:t>Validation consists of checking the surrogate at a set of validation points</a:t>
            </a:r>
          </a:p>
          <a:p>
            <a:r>
              <a:rPr lang="en-US" dirty="0"/>
              <a:t>This may be considered wasteful because we do not use all the points for fitting the best possible surrogate</a:t>
            </a:r>
          </a:p>
          <a:p>
            <a:r>
              <a:rPr lang="en-US" dirty="0"/>
              <a:t>a resampling method that uses different portions of the samples to train and validate a model on different iterations</a:t>
            </a:r>
          </a:p>
          <a:p>
            <a:r>
              <a:rPr lang="en-US" dirty="0"/>
              <a:t>wants to estimate how accurately a predictive model will perform in practice</a:t>
            </a:r>
          </a:p>
        </p:txBody>
      </p:sp>
      <p:sp>
        <p:nvSpPr>
          <p:cNvPr id="37890" name="Rectangle 2"/>
          <p:cNvSpPr>
            <a:spLocks noGrp="1" noChangeArrowheads="1"/>
          </p:cNvSpPr>
          <p:nvPr>
            <p:ph type="title"/>
          </p:nvPr>
        </p:nvSpPr>
        <p:spPr/>
        <p:txBody>
          <a:bodyPr>
            <a:normAutofit fontScale="90000"/>
          </a:bodyPr>
          <a:lstStyle/>
          <a:p>
            <a:r>
              <a:rPr lang="en-US" dirty="0"/>
              <a:t>Cross Validation</a:t>
            </a:r>
          </a:p>
        </p:txBody>
      </p:sp>
    </p:spTree>
    <p:extLst>
      <p:ext uri="{BB962C8B-B14F-4D97-AF65-F5344CB8AC3E}">
        <p14:creationId xmlns:p14="http://schemas.microsoft.com/office/powerpoint/2010/main" val="2718275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DA1B2E9-50FC-A101-0FCC-9CDE1D751849}"/>
                  </a:ext>
                </a:extLst>
              </p:cNvPr>
              <p:cNvSpPr>
                <a:spLocks noGrp="1"/>
              </p:cNvSpPr>
              <p:nvPr>
                <p:ph type="body" sz="quarter" idx="10"/>
              </p:nvPr>
            </p:nvSpPr>
            <p:spPr/>
            <p:txBody>
              <a:bodyPr/>
              <a:lstStyle/>
              <a:p>
                <a:r>
                  <a:rPr lang="en-US" dirty="0"/>
                  <a:t>Cross validation divides data into </a:t>
                </a:r>
                <a14:m>
                  <m:oMath xmlns:m="http://schemas.openxmlformats.org/officeDocument/2006/math">
                    <m:r>
                      <a:rPr lang="en-US" i="1" dirty="0" smtClean="0">
                        <a:latin typeface="Cambria Math" panose="02040503050406030204" pitchFamily="18" charset="0"/>
                      </a:rPr>
                      <m:t>𝑘</m:t>
                    </m:r>
                  </m:oMath>
                </a14:m>
                <a:r>
                  <a:rPr lang="en-US" dirty="0"/>
                  <a:t> groups.</a:t>
                </a:r>
              </a:p>
              <a:p>
                <a:r>
                  <a:rPr lang="en-US" dirty="0"/>
                  <a:t>Fit the approximation to </a:t>
                </a:r>
                <a14:m>
                  <m:oMath xmlns:m="http://schemas.openxmlformats.org/officeDocument/2006/math">
                    <m:r>
                      <a:rPr lang="en-US" i="1" dirty="0" smtClean="0">
                        <a:latin typeface="Cambria Math" panose="02040503050406030204" pitchFamily="18" charset="0"/>
                      </a:rPr>
                      <m:t>𝑘</m:t>
                    </m:r>
                    <m:r>
                      <a:rPr lang="en-US" b="0" i="1" dirty="0" smtClean="0">
                        <a:latin typeface="Cambria Math" panose="02040503050406030204" pitchFamily="18" charset="0"/>
                      </a:rPr>
                      <m:t>−1</m:t>
                    </m:r>
                  </m:oMath>
                </a14:m>
                <a:r>
                  <a:rPr lang="en-US" dirty="0"/>
                  <a:t> groups and use last group to estimate error. Repeat for each group.</a:t>
                </a:r>
              </a:p>
              <a:p>
                <a:r>
                  <a:rPr lang="en-US" dirty="0"/>
                  <a:t>When each group consists of one point, error often called </a:t>
                </a:r>
                <a:r>
                  <a:rPr lang="en-US" dirty="0">
                    <a:solidFill>
                      <a:srgbClr val="FF0000"/>
                    </a:solidFill>
                  </a:rPr>
                  <a:t>PRESS</a:t>
                </a:r>
                <a:r>
                  <a:rPr lang="en-US" dirty="0"/>
                  <a:t> (prediction error sum of squares)</a:t>
                </a:r>
              </a:p>
              <a:p>
                <a:r>
                  <a:rPr lang="en-US" dirty="0"/>
                  <a:t>Calculate error at each </a:t>
                </a:r>
                <a:br>
                  <a:rPr lang="en-US" dirty="0"/>
                </a:br>
                <a:r>
                  <a:rPr lang="en-US" dirty="0"/>
                  <a:t>point and then present </a:t>
                </a:r>
                <a:br>
                  <a:rPr lang="en-US" dirty="0"/>
                </a:br>
                <a:r>
                  <a:rPr lang="en-US" dirty="0"/>
                  <a:t>RMS error</a:t>
                </a:r>
              </a:p>
            </p:txBody>
          </p:sp>
        </mc:Choice>
        <mc:Fallback xmlns="">
          <p:sp>
            <p:nvSpPr>
              <p:cNvPr id="2" name="Text Placeholder 1">
                <a:extLst>
                  <a:ext uri="{FF2B5EF4-FFF2-40B4-BE49-F238E27FC236}">
                    <a16:creationId xmlns:a16="http://schemas.microsoft.com/office/drawing/2014/main" id="{EDA1B2E9-50FC-A101-0FCC-9CDE1D751849}"/>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r="-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E1EB7F2D-82FD-DF45-B905-70673B902776}"/>
                  </a:ext>
                </a:extLst>
              </p:cNvPr>
              <p:cNvSpPr>
                <a:spLocks noGrp="1"/>
              </p:cNvSpPr>
              <p:nvPr>
                <p:ph type="title"/>
              </p:nvPr>
            </p:nvSpPr>
            <p:spPr/>
            <p:txBody>
              <a:bodyPr>
                <a:normAutofit fontScale="90000"/>
              </a:bodyPr>
              <a:lstStyle/>
              <a:p>
                <a14:m>
                  <m:oMath xmlns:m="http://schemas.openxmlformats.org/officeDocument/2006/math">
                    <m:r>
                      <a:rPr lang="en-US" i="1" dirty="0" smtClean="0">
                        <a:latin typeface="Cambria Math" panose="02040503050406030204" pitchFamily="18" charset="0"/>
                      </a:rPr>
                      <m:t>𝑘</m:t>
                    </m:r>
                  </m:oMath>
                </a14:m>
                <a:r>
                  <a:rPr lang="en-US" dirty="0"/>
                  <a:t>-fold Cross-Validation</a:t>
                </a:r>
              </a:p>
            </p:txBody>
          </p:sp>
        </mc:Choice>
        <mc:Fallback xmlns="">
          <p:sp>
            <p:nvSpPr>
              <p:cNvPr id="3" name="Title 2">
                <a:extLst>
                  <a:ext uri="{FF2B5EF4-FFF2-40B4-BE49-F238E27FC236}">
                    <a16:creationId xmlns:a16="http://schemas.microsoft.com/office/drawing/2014/main" id="{E1EB7F2D-82FD-DF45-B905-70673B902776}"/>
                  </a:ext>
                </a:extLst>
              </p:cNvPr>
              <p:cNvSpPr>
                <a:spLocks noGrp="1" noRot="1" noChangeAspect="1" noMove="1" noResize="1" noEditPoints="1" noAdjustHandles="1" noChangeArrowheads="1" noChangeShapeType="1" noTextEdit="1"/>
              </p:cNvSpPr>
              <p:nvPr>
                <p:ph type="title"/>
              </p:nvPr>
            </p:nvSpPr>
            <p:spPr>
              <a:blipFill>
                <a:blip r:embed="rId3"/>
                <a:stretch>
                  <a:fillRect l="-134" t="-14493" b="-27536"/>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AEF0E23F-B967-B36D-0D00-BCAE3CDCF5C5}"/>
              </a:ext>
            </a:extLst>
          </p:cNvPr>
          <p:cNvGrpSpPr/>
          <p:nvPr/>
        </p:nvGrpSpPr>
        <p:grpSpPr>
          <a:xfrm>
            <a:off x="3617656" y="3538999"/>
            <a:ext cx="5526344" cy="2723400"/>
            <a:chOff x="894429" y="187874"/>
            <a:chExt cx="5526344" cy="2723400"/>
          </a:xfrm>
        </p:grpSpPr>
        <p:grpSp>
          <p:nvGrpSpPr>
            <p:cNvPr id="5" name="Group 4">
              <a:extLst>
                <a:ext uri="{FF2B5EF4-FFF2-40B4-BE49-F238E27FC236}">
                  <a16:creationId xmlns:a16="http://schemas.microsoft.com/office/drawing/2014/main" id="{9150CEA4-D082-F2AE-02F8-B06CD6C50A12}"/>
                </a:ext>
              </a:extLst>
            </p:cNvPr>
            <p:cNvGrpSpPr/>
            <p:nvPr/>
          </p:nvGrpSpPr>
          <p:grpSpPr>
            <a:xfrm>
              <a:off x="894429" y="1063062"/>
              <a:ext cx="4572000" cy="274320"/>
              <a:chOff x="1102659" y="1443318"/>
              <a:chExt cx="4572000" cy="274320"/>
            </a:xfrm>
            <a:solidFill>
              <a:srgbClr val="FFFF00"/>
            </a:solidFill>
          </p:grpSpPr>
          <p:sp>
            <p:nvSpPr>
              <p:cNvPr id="39" name="Rectangle 38">
                <a:extLst>
                  <a:ext uri="{FF2B5EF4-FFF2-40B4-BE49-F238E27FC236}">
                    <a16:creationId xmlns:a16="http://schemas.microsoft.com/office/drawing/2014/main" id="{77D9D930-0415-2908-CEAE-F6BB9B0034D5}"/>
                  </a:ext>
                </a:extLst>
              </p:cNvPr>
              <p:cNvSpPr/>
              <p:nvPr/>
            </p:nvSpPr>
            <p:spPr>
              <a:xfrm>
                <a:off x="1102659" y="1443318"/>
                <a:ext cx="914400" cy="2743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6FE97F4-1EB0-F770-9181-82B66C33A2E0}"/>
                  </a:ext>
                </a:extLst>
              </p:cNvPr>
              <p:cNvSpPr/>
              <p:nvPr/>
            </p:nvSpPr>
            <p:spPr>
              <a:xfrm>
                <a:off x="2017059" y="1443318"/>
                <a:ext cx="914400" cy="2743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09E5204-E060-7178-D088-A133A2B17BEB}"/>
                  </a:ext>
                </a:extLst>
              </p:cNvPr>
              <p:cNvSpPr/>
              <p:nvPr/>
            </p:nvSpPr>
            <p:spPr>
              <a:xfrm>
                <a:off x="2931459" y="1443318"/>
                <a:ext cx="914400" cy="2743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7DEE94D-1A37-9CB6-451D-D25D81522B3A}"/>
                  </a:ext>
                </a:extLst>
              </p:cNvPr>
              <p:cNvSpPr/>
              <p:nvPr/>
            </p:nvSpPr>
            <p:spPr>
              <a:xfrm>
                <a:off x="3845859" y="1443318"/>
                <a:ext cx="914400" cy="2743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2435B49-AD3F-CD9A-28EF-E57A1A28D4B5}"/>
                  </a:ext>
                </a:extLst>
              </p:cNvPr>
              <p:cNvSpPr/>
              <p:nvPr/>
            </p:nvSpPr>
            <p:spPr>
              <a:xfrm>
                <a:off x="4760259" y="1443318"/>
                <a:ext cx="914400" cy="27432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314E759-4885-8B41-42A4-E901E703E061}"/>
                </a:ext>
              </a:extLst>
            </p:cNvPr>
            <p:cNvGrpSpPr/>
            <p:nvPr/>
          </p:nvGrpSpPr>
          <p:grpSpPr>
            <a:xfrm>
              <a:off x="894429" y="1441982"/>
              <a:ext cx="4572000" cy="274320"/>
              <a:chOff x="1102659" y="1443318"/>
              <a:chExt cx="4572000" cy="274320"/>
            </a:xfrm>
            <a:solidFill>
              <a:srgbClr val="FFFF00"/>
            </a:solidFill>
          </p:grpSpPr>
          <p:sp>
            <p:nvSpPr>
              <p:cNvPr id="34" name="Rectangle 33">
                <a:extLst>
                  <a:ext uri="{FF2B5EF4-FFF2-40B4-BE49-F238E27FC236}">
                    <a16:creationId xmlns:a16="http://schemas.microsoft.com/office/drawing/2014/main" id="{46C95F9A-5126-5ED9-E2EC-82D2E2C28C3C}"/>
                  </a:ext>
                </a:extLst>
              </p:cNvPr>
              <p:cNvSpPr/>
              <p:nvPr/>
            </p:nvSpPr>
            <p:spPr>
              <a:xfrm>
                <a:off x="1102659" y="1443318"/>
                <a:ext cx="914400" cy="2743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281043A-61E7-8863-8C5F-F0DC9DF76C43}"/>
                  </a:ext>
                </a:extLst>
              </p:cNvPr>
              <p:cNvSpPr/>
              <p:nvPr/>
            </p:nvSpPr>
            <p:spPr>
              <a:xfrm>
                <a:off x="2017059" y="1443318"/>
                <a:ext cx="914400" cy="2743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96EBA26-35A9-1D62-BD65-B93DD9C49939}"/>
                  </a:ext>
                </a:extLst>
              </p:cNvPr>
              <p:cNvSpPr/>
              <p:nvPr/>
            </p:nvSpPr>
            <p:spPr>
              <a:xfrm>
                <a:off x="2931459" y="1443318"/>
                <a:ext cx="914400" cy="2743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733B1EE-DD23-0435-B794-85DBB27EF895}"/>
                  </a:ext>
                </a:extLst>
              </p:cNvPr>
              <p:cNvSpPr/>
              <p:nvPr/>
            </p:nvSpPr>
            <p:spPr>
              <a:xfrm>
                <a:off x="3845859" y="1443318"/>
                <a:ext cx="914400" cy="27432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2FE396B-3C5A-69C8-70AD-90B90DE83B94}"/>
                  </a:ext>
                </a:extLst>
              </p:cNvPr>
              <p:cNvSpPr/>
              <p:nvPr/>
            </p:nvSpPr>
            <p:spPr>
              <a:xfrm>
                <a:off x="4760259" y="1443318"/>
                <a:ext cx="914400" cy="2743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AC88C052-5A96-D162-C7A5-4D292A46983F}"/>
                </a:ext>
              </a:extLst>
            </p:cNvPr>
            <p:cNvGrpSpPr/>
            <p:nvPr/>
          </p:nvGrpSpPr>
          <p:grpSpPr>
            <a:xfrm>
              <a:off x="894429" y="1820902"/>
              <a:ext cx="4572000" cy="274320"/>
              <a:chOff x="1102659" y="1443318"/>
              <a:chExt cx="4572000" cy="274320"/>
            </a:xfrm>
            <a:solidFill>
              <a:srgbClr val="FFFF00"/>
            </a:solidFill>
          </p:grpSpPr>
          <p:sp>
            <p:nvSpPr>
              <p:cNvPr id="29" name="Rectangle 28">
                <a:extLst>
                  <a:ext uri="{FF2B5EF4-FFF2-40B4-BE49-F238E27FC236}">
                    <a16:creationId xmlns:a16="http://schemas.microsoft.com/office/drawing/2014/main" id="{692C11BD-35EA-1C2A-6CED-401C0AC56284}"/>
                  </a:ext>
                </a:extLst>
              </p:cNvPr>
              <p:cNvSpPr/>
              <p:nvPr/>
            </p:nvSpPr>
            <p:spPr>
              <a:xfrm>
                <a:off x="1102659" y="1443318"/>
                <a:ext cx="914400" cy="2743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0329846-8A25-2FD8-9758-B2E0C1766B52}"/>
                  </a:ext>
                </a:extLst>
              </p:cNvPr>
              <p:cNvSpPr/>
              <p:nvPr/>
            </p:nvSpPr>
            <p:spPr>
              <a:xfrm>
                <a:off x="2017059" y="1443318"/>
                <a:ext cx="914400" cy="2743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A118052-5C26-23BC-71DE-CB6444C80FBA}"/>
                  </a:ext>
                </a:extLst>
              </p:cNvPr>
              <p:cNvSpPr/>
              <p:nvPr/>
            </p:nvSpPr>
            <p:spPr>
              <a:xfrm>
                <a:off x="2931459" y="1443318"/>
                <a:ext cx="914400" cy="27432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2B78B53-07BB-8B8E-7471-DED19B90B175}"/>
                  </a:ext>
                </a:extLst>
              </p:cNvPr>
              <p:cNvSpPr/>
              <p:nvPr/>
            </p:nvSpPr>
            <p:spPr>
              <a:xfrm>
                <a:off x="3845859" y="1443318"/>
                <a:ext cx="914400" cy="2743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BCA81BE-37E7-FF5D-ACD2-4ED7EE317E45}"/>
                  </a:ext>
                </a:extLst>
              </p:cNvPr>
              <p:cNvSpPr/>
              <p:nvPr/>
            </p:nvSpPr>
            <p:spPr>
              <a:xfrm>
                <a:off x="4760259" y="1443318"/>
                <a:ext cx="914400" cy="2743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F76CB87B-EDFC-ADAA-CE5E-12CEB8A0E11B}"/>
                </a:ext>
              </a:extLst>
            </p:cNvPr>
            <p:cNvGrpSpPr/>
            <p:nvPr/>
          </p:nvGrpSpPr>
          <p:grpSpPr>
            <a:xfrm>
              <a:off x="894429" y="2199822"/>
              <a:ext cx="4572000" cy="274320"/>
              <a:chOff x="1102659" y="1443318"/>
              <a:chExt cx="4572000" cy="274320"/>
            </a:xfrm>
            <a:solidFill>
              <a:srgbClr val="FFFF00"/>
            </a:solidFill>
          </p:grpSpPr>
          <p:sp>
            <p:nvSpPr>
              <p:cNvPr id="24" name="Rectangle 23">
                <a:extLst>
                  <a:ext uri="{FF2B5EF4-FFF2-40B4-BE49-F238E27FC236}">
                    <a16:creationId xmlns:a16="http://schemas.microsoft.com/office/drawing/2014/main" id="{A3CA7DA5-8976-3C2B-FBF5-0760798E0910}"/>
                  </a:ext>
                </a:extLst>
              </p:cNvPr>
              <p:cNvSpPr/>
              <p:nvPr/>
            </p:nvSpPr>
            <p:spPr>
              <a:xfrm>
                <a:off x="1102659" y="1443318"/>
                <a:ext cx="914400" cy="2743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7677FAE-7FF1-5481-EAE7-E9EC67160994}"/>
                  </a:ext>
                </a:extLst>
              </p:cNvPr>
              <p:cNvSpPr/>
              <p:nvPr/>
            </p:nvSpPr>
            <p:spPr>
              <a:xfrm>
                <a:off x="2017059" y="1443318"/>
                <a:ext cx="914400" cy="27432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CA14D2A-BB68-CFD9-3528-6F59895CB27A}"/>
                  </a:ext>
                </a:extLst>
              </p:cNvPr>
              <p:cNvSpPr/>
              <p:nvPr/>
            </p:nvSpPr>
            <p:spPr>
              <a:xfrm>
                <a:off x="2931459" y="1443318"/>
                <a:ext cx="914400" cy="2743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69F97C7-7B7B-7A54-9E5D-7FDDFE66B69B}"/>
                  </a:ext>
                </a:extLst>
              </p:cNvPr>
              <p:cNvSpPr/>
              <p:nvPr/>
            </p:nvSpPr>
            <p:spPr>
              <a:xfrm>
                <a:off x="3845859" y="1443318"/>
                <a:ext cx="914400" cy="2743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8851649-58CA-8BFA-A8E4-32715ED94661}"/>
                  </a:ext>
                </a:extLst>
              </p:cNvPr>
              <p:cNvSpPr/>
              <p:nvPr/>
            </p:nvSpPr>
            <p:spPr>
              <a:xfrm>
                <a:off x="4760259" y="1443318"/>
                <a:ext cx="914400" cy="2743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C86662DF-56A5-3D5A-33CF-5359470B95C6}"/>
                </a:ext>
              </a:extLst>
            </p:cNvPr>
            <p:cNvGrpSpPr/>
            <p:nvPr/>
          </p:nvGrpSpPr>
          <p:grpSpPr>
            <a:xfrm>
              <a:off x="894429" y="2578740"/>
              <a:ext cx="4572000" cy="274320"/>
              <a:chOff x="1102659" y="1443318"/>
              <a:chExt cx="4572000" cy="274320"/>
            </a:xfrm>
            <a:solidFill>
              <a:srgbClr val="FFFF00"/>
            </a:solidFill>
          </p:grpSpPr>
          <p:sp>
            <p:nvSpPr>
              <p:cNvPr id="19" name="Rectangle 18">
                <a:extLst>
                  <a:ext uri="{FF2B5EF4-FFF2-40B4-BE49-F238E27FC236}">
                    <a16:creationId xmlns:a16="http://schemas.microsoft.com/office/drawing/2014/main" id="{DF3F1852-AB03-1FC5-1AF1-3D0CB3A73914}"/>
                  </a:ext>
                </a:extLst>
              </p:cNvPr>
              <p:cNvSpPr/>
              <p:nvPr/>
            </p:nvSpPr>
            <p:spPr>
              <a:xfrm>
                <a:off x="1102659" y="1443318"/>
                <a:ext cx="914400" cy="27432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883EE50-71D3-B040-1973-367D1C8F4050}"/>
                  </a:ext>
                </a:extLst>
              </p:cNvPr>
              <p:cNvSpPr/>
              <p:nvPr/>
            </p:nvSpPr>
            <p:spPr>
              <a:xfrm>
                <a:off x="2017059" y="1443318"/>
                <a:ext cx="914400" cy="2743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28B5D8F-5726-5580-5378-EF1F1E24F8AD}"/>
                  </a:ext>
                </a:extLst>
              </p:cNvPr>
              <p:cNvSpPr/>
              <p:nvPr/>
            </p:nvSpPr>
            <p:spPr>
              <a:xfrm>
                <a:off x="2931459" y="1443318"/>
                <a:ext cx="914400" cy="2743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BA151CE-3EC7-A0F7-9E8A-2426FE7CD5E8}"/>
                  </a:ext>
                </a:extLst>
              </p:cNvPr>
              <p:cNvSpPr/>
              <p:nvPr/>
            </p:nvSpPr>
            <p:spPr>
              <a:xfrm>
                <a:off x="3845859" y="1443318"/>
                <a:ext cx="914400" cy="2743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F850D6-B3D9-A908-81D7-4868AC9CC707}"/>
                  </a:ext>
                </a:extLst>
              </p:cNvPr>
              <p:cNvSpPr/>
              <p:nvPr/>
            </p:nvSpPr>
            <p:spPr>
              <a:xfrm>
                <a:off x="4760259" y="1443318"/>
                <a:ext cx="914400" cy="2743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6AFB766-5EB3-B713-8353-A188A1CDA060}"/>
                    </a:ext>
                  </a:extLst>
                </p:cNvPr>
                <p:cNvSpPr txBox="1"/>
                <p:nvPr/>
              </p:nvSpPr>
              <p:spPr>
                <a:xfrm>
                  <a:off x="5604909" y="1004848"/>
                  <a:ext cx="815864"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𝑒</m:t>
                            </m:r>
                          </m:e>
                          <m:sub>
                            <m:r>
                              <a:rPr lang="en-US" b="0" i="1" smtClean="0">
                                <a:latin typeface="Cambria Math" panose="02040503050406030204" pitchFamily="18" charset="0"/>
                              </a:rPr>
                              <m:t>𝑝</m:t>
                            </m:r>
                            <m:r>
                              <a:rPr lang="en-US" b="0" i="1" smtClean="0">
                                <a:latin typeface="Cambria Math" panose="02040503050406030204" pitchFamily="18" charset="0"/>
                              </a:rPr>
                              <m:t>1</m:t>
                            </m:r>
                          </m:sub>
                        </m:sSub>
                      </m:oMath>
                    </m:oMathPara>
                  </a14:m>
                  <a:endParaRPr lang="en-US" dirty="0"/>
                </a:p>
              </p:txBody>
            </p:sp>
          </mc:Choice>
          <mc:Fallback xmlns="">
            <p:sp>
              <p:nvSpPr>
                <p:cNvPr id="10" name="TextBox 9">
                  <a:extLst>
                    <a:ext uri="{FF2B5EF4-FFF2-40B4-BE49-F238E27FC236}">
                      <a16:creationId xmlns:a16="http://schemas.microsoft.com/office/drawing/2014/main" id="{E6AFB766-5EB3-B713-8353-A188A1CDA060}"/>
                    </a:ext>
                  </a:extLst>
                </p:cNvPr>
                <p:cNvSpPr txBox="1">
                  <a:spLocks noRot="1" noChangeAspect="1" noMove="1" noResize="1" noEditPoints="1" noAdjustHandles="1" noChangeArrowheads="1" noChangeShapeType="1" noTextEdit="1"/>
                </p:cNvSpPr>
                <p:nvPr/>
              </p:nvSpPr>
              <p:spPr>
                <a:xfrm>
                  <a:off x="5604909" y="1004848"/>
                  <a:ext cx="815864" cy="390748"/>
                </a:xfrm>
                <a:prstGeom prst="rect">
                  <a:avLst/>
                </a:prstGeom>
                <a:blipFill>
                  <a:blip r:embed="rId4"/>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46A7399-47A9-F28D-4EA1-FBEE311EA4A6}"/>
                    </a:ext>
                  </a:extLst>
                </p:cNvPr>
                <p:cNvSpPr txBox="1"/>
                <p:nvPr/>
              </p:nvSpPr>
              <p:spPr>
                <a:xfrm>
                  <a:off x="5604909" y="1383768"/>
                  <a:ext cx="815864"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𝑒</m:t>
                            </m:r>
                          </m:e>
                          <m:sub>
                            <m:r>
                              <a:rPr lang="en-US" b="0" i="1" smtClean="0">
                                <a:latin typeface="Cambria Math" panose="02040503050406030204" pitchFamily="18" charset="0"/>
                              </a:rPr>
                              <m:t>𝑝</m:t>
                            </m:r>
                            <m:r>
                              <a:rPr lang="en-US" b="0" i="1" smtClean="0">
                                <a:latin typeface="Cambria Math" panose="02040503050406030204" pitchFamily="18" charset="0"/>
                              </a:rPr>
                              <m:t>2</m:t>
                            </m:r>
                          </m:sub>
                        </m:sSub>
                      </m:oMath>
                    </m:oMathPara>
                  </a14:m>
                  <a:endParaRPr lang="en-US" dirty="0"/>
                </a:p>
              </p:txBody>
            </p:sp>
          </mc:Choice>
          <mc:Fallback xmlns="">
            <p:sp>
              <p:nvSpPr>
                <p:cNvPr id="11" name="TextBox 10">
                  <a:extLst>
                    <a:ext uri="{FF2B5EF4-FFF2-40B4-BE49-F238E27FC236}">
                      <a16:creationId xmlns:a16="http://schemas.microsoft.com/office/drawing/2014/main" id="{646A7399-47A9-F28D-4EA1-FBEE311EA4A6}"/>
                    </a:ext>
                  </a:extLst>
                </p:cNvPr>
                <p:cNvSpPr txBox="1">
                  <a:spLocks noRot="1" noChangeAspect="1" noMove="1" noResize="1" noEditPoints="1" noAdjustHandles="1" noChangeArrowheads="1" noChangeShapeType="1" noTextEdit="1"/>
                </p:cNvSpPr>
                <p:nvPr/>
              </p:nvSpPr>
              <p:spPr>
                <a:xfrm>
                  <a:off x="5604909" y="1383768"/>
                  <a:ext cx="815864" cy="390748"/>
                </a:xfrm>
                <a:prstGeom prst="rect">
                  <a:avLst/>
                </a:prstGeom>
                <a:blipFill>
                  <a:blip r:embed="rId5"/>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D4B6BD4-1A2A-ABF9-F5BE-E55B543643D8}"/>
                    </a:ext>
                  </a:extLst>
                </p:cNvPr>
                <p:cNvSpPr txBox="1"/>
                <p:nvPr/>
              </p:nvSpPr>
              <p:spPr>
                <a:xfrm>
                  <a:off x="5604909" y="1762688"/>
                  <a:ext cx="815864"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𝑒</m:t>
                            </m:r>
                          </m:e>
                          <m:sub>
                            <m:r>
                              <a:rPr lang="en-US" b="0" i="1" smtClean="0">
                                <a:latin typeface="Cambria Math" panose="02040503050406030204" pitchFamily="18" charset="0"/>
                              </a:rPr>
                              <m:t>𝑝</m:t>
                            </m:r>
                            <m:r>
                              <a:rPr lang="en-US" b="0" i="1" smtClean="0">
                                <a:latin typeface="Cambria Math" panose="02040503050406030204" pitchFamily="18" charset="0"/>
                              </a:rPr>
                              <m:t>3</m:t>
                            </m:r>
                          </m:sub>
                        </m:sSub>
                      </m:oMath>
                    </m:oMathPara>
                  </a14:m>
                  <a:endParaRPr lang="en-US" dirty="0"/>
                </a:p>
              </p:txBody>
            </p:sp>
          </mc:Choice>
          <mc:Fallback xmlns="">
            <p:sp>
              <p:nvSpPr>
                <p:cNvPr id="12" name="TextBox 11">
                  <a:extLst>
                    <a:ext uri="{FF2B5EF4-FFF2-40B4-BE49-F238E27FC236}">
                      <a16:creationId xmlns:a16="http://schemas.microsoft.com/office/drawing/2014/main" id="{FD4B6BD4-1A2A-ABF9-F5BE-E55B543643D8}"/>
                    </a:ext>
                  </a:extLst>
                </p:cNvPr>
                <p:cNvSpPr txBox="1">
                  <a:spLocks noRot="1" noChangeAspect="1" noMove="1" noResize="1" noEditPoints="1" noAdjustHandles="1" noChangeArrowheads="1" noChangeShapeType="1" noTextEdit="1"/>
                </p:cNvSpPr>
                <p:nvPr/>
              </p:nvSpPr>
              <p:spPr>
                <a:xfrm>
                  <a:off x="5604909" y="1762688"/>
                  <a:ext cx="815864" cy="390748"/>
                </a:xfrm>
                <a:prstGeom prst="rect">
                  <a:avLst/>
                </a:prstGeom>
                <a:blipFill>
                  <a:blip r:embed="rId6"/>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F4E3676-3C7C-8881-856E-ED7DF27AF20E}"/>
                    </a:ext>
                  </a:extLst>
                </p:cNvPr>
                <p:cNvSpPr txBox="1"/>
                <p:nvPr/>
              </p:nvSpPr>
              <p:spPr>
                <a:xfrm>
                  <a:off x="5604909" y="2141608"/>
                  <a:ext cx="815864"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𝑒</m:t>
                            </m:r>
                          </m:e>
                          <m:sub>
                            <m:r>
                              <a:rPr lang="en-US" b="0" i="1" smtClean="0">
                                <a:latin typeface="Cambria Math" panose="02040503050406030204" pitchFamily="18" charset="0"/>
                              </a:rPr>
                              <m:t>𝑝</m:t>
                            </m:r>
                            <m:r>
                              <a:rPr lang="en-US" b="0" i="1" smtClean="0">
                                <a:latin typeface="Cambria Math" panose="02040503050406030204" pitchFamily="18" charset="0"/>
                              </a:rPr>
                              <m:t>4</m:t>
                            </m:r>
                          </m:sub>
                        </m:sSub>
                      </m:oMath>
                    </m:oMathPara>
                  </a14:m>
                  <a:endParaRPr lang="en-US" dirty="0"/>
                </a:p>
              </p:txBody>
            </p:sp>
          </mc:Choice>
          <mc:Fallback xmlns="">
            <p:sp>
              <p:nvSpPr>
                <p:cNvPr id="13" name="TextBox 12">
                  <a:extLst>
                    <a:ext uri="{FF2B5EF4-FFF2-40B4-BE49-F238E27FC236}">
                      <a16:creationId xmlns:a16="http://schemas.microsoft.com/office/drawing/2014/main" id="{6F4E3676-3C7C-8881-856E-ED7DF27AF20E}"/>
                    </a:ext>
                  </a:extLst>
                </p:cNvPr>
                <p:cNvSpPr txBox="1">
                  <a:spLocks noRot="1" noChangeAspect="1" noMove="1" noResize="1" noEditPoints="1" noAdjustHandles="1" noChangeArrowheads="1" noChangeShapeType="1" noTextEdit="1"/>
                </p:cNvSpPr>
                <p:nvPr/>
              </p:nvSpPr>
              <p:spPr>
                <a:xfrm>
                  <a:off x="5604909" y="2141608"/>
                  <a:ext cx="815864" cy="390748"/>
                </a:xfrm>
                <a:prstGeom prst="rect">
                  <a:avLst/>
                </a:prstGeom>
                <a:blipFill>
                  <a:blip r:embed="rId7"/>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714CA32-03A4-834E-6A32-CE2F378C88FD}"/>
                    </a:ext>
                  </a:extLst>
                </p:cNvPr>
                <p:cNvSpPr txBox="1"/>
                <p:nvPr/>
              </p:nvSpPr>
              <p:spPr>
                <a:xfrm>
                  <a:off x="5604909" y="2520526"/>
                  <a:ext cx="815864"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𝑒</m:t>
                            </m:r>
                          </m:e>
                          <m:sub>
                            <m:r>
                              <a:rPr lang="en-US" b="0" i="1" smtClean="0">
                                <a:latin typeface="Cambria Math" panose="02040503050406030204" pitchFamily="18" charset="0"/>
                              </a:rPr>
                              <m:t>𝑝</m:t>
                            </m:r>
                            <m:r>
                              <a:rPr lang="en-US" b="0" i="1" smtClean="0">
                                <a:latin typeface="Cambria Math" panose="02040503050406030204" pitchFamily="18" charset="0"/>
                              </a:rPr>
                              <m:t>5</m:t>
                            </m:r>
                          </m:sub>
                        </m:sSub>
                      </m:oMath>
                    </m:oMathPara>
                  </a14:m>
                  <a:endParaRPr lang="en-US" dirty="0"/>
                </a:p>
              </p:txBody>
            </p:sp>
          </mc:Choice>
          <mc:Fallback xmlns="">
            <p:sp>
              <p:nvSpPr>
                <p:cNvPr id="14" name="TextBox 13">
                  <a:extLst>
                    <a:ext uri="{FF2B5EF4-FFF2-40B4-BE49-F238E27FC236}">
                      <a16:creationId xmlns:a16="http://schemas.microsoft.com/office/drawing/2014/main" id="{A714CA32-03A4-834E-6A32-CE2F378C88FD}"/>
                    </a:ext>
                  </a:extLst>
                </p:cNvPr>
                <p:cNvSpPr txBox="1">
                  <a:spLocks noRot="1" noChangeAspect="1" noMove="1" noResize="1" noEditPoints="1" noAdjustHandles="1" noChangeArrowheads="1" noChangeShapeType="1" noTextEdit="1"/>
                </p:cNvSpPr>
                <p:nvPr/>
              </p:nvSpPr>
              <p:spPr>
                <a:xfrm>
                  <a:off x="5604909" y="2520526"/>
                  <a:ext cx="815864" cy="390748"/>
                </a:xfrm>
                <a:prstGeom prst="rect">
                  <a:avLst/>
                </a:prstGeom>
                <a:blipFill>
                  <a:blip r:embed="rId8"/>
                  <a:stretch>
                    <a:fillRect b="-7813"/>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28D7E841-6DDA-895C-2C03-D6750A28A256}"/>
                </a:ext>
              </a:extLst>
            </p:cNvPr>
            <p:cNvSpPr/>
            <p:nvPr/>
          </p:nvSpPr>
          <p:spPr>
            <a:xfrm>
              <a:off x="1879748" y="245815"/>
              <a:ext cx="914400" cy="2743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01DE03-9C1D-1ED1-DC1D-44D06D43DB3B}"/>
                </a:ext>
              </a:extLst>
            </p:cNvPr>
            <p:cNvSpPr/>
            <p:nvPr/>
          </p:nvSpPr>
          <p:spPr>
            <a:xfrm>
              <a:off x="1879748" y="629191"/>
              <a:ext cx="914400" cy="27432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C1D8671-4419-91C5-5D17-548477FA2B1D}"/>
                </a:ext>
              </a:extLst>
            </p:cNvPr>
            <p:cNvSpPr txBox="1"/>
            <p:nvPr/>
          </p:nvSpPr>
          <p:spPr>
            <a:xfrm>
              <a:off x="2999360" y="187874"/>
              <a:ext cx="1260858" cy="369332"/>
            </a:xfrm>
            <a:prstGeom prst="rect">
              <a:avLst/>
            </a:prstGeom>
            <a:noFill/>
          </p:spPr>
          <p:txBody>
            <a:bodyPr wrap="none" rtlCol="0">
              <a:spAutoFit/>
            </a:bodyPr>
            <a:lstStyle/>
            <a:p>
              <a:r>
                <a:rPr lang="en-US" dirty="0"/>
                <a:t>Training set</a:t>
              </a:r>
            </a:p>
          </p:txBody>
        </p:sp>
        <p:sp>
          <p:nvSpPr>
            <p:cNvPr id="18" name="TextBox 17">
              <a:extLst>
                <a:ext uri="{FF2B5EF4-FFF2-40B4-BE49-F238E27FC236}">
                  <a16:creationId xmlns:a16="http://schemas.microsoft.com/office/drawing/2014/main" id="{8FF26CC0-3C47-E338-1756-50121DB81F17}"/>
                </a:ext>
              </a:extLst>
            </p:cNvPr>
            <p:cNvSpPr txBox="1"/>
            <p:nvPr/>
          </p:nvSpPr>
          <p:spPr>
            <a:xfrm>
              <a:off x="2999360" y="581685"/>
              <a:ext cx="1457322" cy="369332"/>
            </a:xfrm>
            <a:prstGeom prst="rect">
              <a:avLst/>
            </a:prstGeom>
            <a:noFill/>
          </p:spPr>
          <p:txBody>
            <a:bodyPr wrap="none" rtlCol="0">
              <a:spAutoFit/>
            </a:bodyPr>
            <a:lstStyle/>
            <a:p>
              <a:r>
                <a:rPr lang="en-US" dirty="0"/>
                <a:t>Validation set</a:t>
              </a:r>
            </a:p>
          </p:txBody>
        </p:sp>
      </p:grpSp>
    </p:spTree>
    <p:extLst>
      <p:ext uri="{BB962C8B-B14F-4D97-AF65-F5344CB8AC3E}">
        <p14:creationId xmlns:p14="http://schemas.microsoft.com/office/powerpoint/2010/main" val="1363508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24A7B4EE-BCE1-461C-AC69-A56E51146380}"/>
              </a:ext>
            </a:extLst>
          </p:cNvPr>
          <p:cNvSpPr/>
          <p:nvPr/>
        </p:nvSpPr>
        <p:spPr>
          <a:xfrm>
            <a:off x="1585963" y="5230679"/>
            <a:ext cx="4295643" cy="1170122"/>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EB59440-3137-4165-B799-D1A9DB2FD4B7}"/>
                  </a:ext>
                </a:extLst>
              </p:cNvPr>
              <p:cNvSpPr>
                <a:spLocks noGrp="1"/>
              </p:cNvSpPr>
              <p:nvPr>
                <p:ph type="body" sz="quarter" idx="10"/>
              </p:nvPr>
            </p:nvSpPr>
            <p:spPr/>
            <p:txBody>
              <a:bodyPr/>
              <a:lstStyle/>
              <a:p>
                <a:r>
                  <a:rPr lang="en-US" dirty="0"/>
                  <a:t>Leave out data at point </a:t>
                </a:r>
                <a14:m>
                  <m:oMath xmlns:m="http://schemas.openxmlformats.org/officeDocument/2006/math">
                    <m:r>
                      <a:rPr lang="en-US" i="1" dirty="0" smtClean="0">
                        <a:latin typeface="Cambria Math" panose="02040503050406030204" pitchFamily="18" charset="0"/>
                      </a:rPr>
                      <m:t>𝑖</m:t>
                    </m:r>
                  </m:oMath>
                </a14:m>
                <a:endParaRPr lang="en-US" dirty="0"/>
              </a:p>
              <a:p>
                <a:r>
                  <a:rPr lang="en-US" dirty="0"/>
                  <a:t>Build surrogate </a:t>
                </a:r>
                <a14:m>
                  <m:oMath xmlns:m="http://schemas.openxmlformats.org/officeDocument/2006/math">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d>
                          <m:dPr>
                            <m:ctrlPr>
                              <a:rPr lang="en-US" i="1">
                                <a:latin typeface="Cambria Math" panose="02040503050406030204" pitchFamily="18" charset="0"/>
                              </a:rPr>
                            </m:ctrlPr>
                          </m:dPr>
                          <m:e>
                            <m:r>
                              <a:rPr lang="en-US" i="1">
                                <a:latin typeface="Cambria Math" panose="02040503050406030204" pitchFamily="18" charset="0"/>
                              </a:rPr>
                              <m:t>𝑖</m:t>
                            </m:r>
                          </m:e>
                        </m:d>
                      </m:sup>
                    </m:sSup>
                    <m:r>
                      <a:rPr lang="en-US" i="1">
                        <a:latin typeface="Cambria Math" panose="02040503050406030204" pitchFamily="18" charset="0"/>
                      </a:rPr>
                      <m:t>(</m:t>
                    </m:r>
                    <m:r>
                      <a:rPr lang="en-US" b="1" i="0" smtClean="0">
                        <a:latin typeface="Cambria Math" panose="02040503050406030204" pitchFamily="18" charset="0"/>
                      </a:rPr>
                      <m:t>𝐱</m:t>
                    </m:r>
                    <m:r>
                      <a:rPr lang="en-US" i="1">
                        <a:latin typeface="Cambria Math" panose="02040503050406030204" pitchFamily="18" charset="0"/>
                      </a:rPr>
                      <m:t>)</m:t>
                    </m:r>
                  </m:oMath>
                </a14:m>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smtClean="0">
                        <a:latin typeface="Cambria Math" panose="02040503050406030204" pitchFamily="18" charset="0"/>
                      </a:rPr>
                      <m:t> </m:t>
                    </m:r>
                    <m:r>
                      <a:rPr lang="en-US" i="1">
                        <a:latin typeface="Cambria Math" panose="02040503050406030204" pitchFamily="18" charset="0"/>
                      </a:rPr>
                      <m:t>(</m:t>
                    </m:r>
                    <m:r>
                      <a:rPr lang="en-US" b="1" i="0" smtClean="0">
                        <a:latin typeface="Cambria Math" panose="02040503050406030204" pitchFamily="18" charset="0"/>
                      </a:rPr>
                      <m:t>𝐱</m:t>
                    </m:r>
                    <m:r>
                      <a:rPr lang="en-US" i="1">
                        <a:latin typeface="Cambria Math" panose="02040503050406030204" pitchFamily="18" charset="0"/>
                      </a:rPr>
                      <m:t>)</m:t>
                    </m:r>
                  </m:oMath>
                </a14:m>
                <a:r>
                  <a:rPr lang="en-US" dirty="0"/>
                  <a:t>:Surrogate with all data</a:t>
                </a:r>
              </a:p>
              <a:p>
                <a:r>
                  <a:rPr lang="en-US" dirty="0"/>
                  <a:t>PRESS residual: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𝑒</m:t>
                        </m:r>
                      </m:e>
                      <m:sub>
                        <m:r>
                          <a:rPr lang="en-US" i="1" dirty="0">
                            <a:latin typeface="Cambria Math" panose="02040503050406030204" pitchFamily="18" charset="0"/>
                          </a:rPr>
                          <m:t>𝑝𝑖</m:t>
                        </m:r>
                      </m:sub>
                    </m:sSub>
                    <m:r>
                      <a:rPr lang="en-US" i="0"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𝑖</m:t>
                        </m:r>
                      </m:sub>
                    </m:sSub>
                    <m:r>
                      <a:rPr lang="en-US" i="0"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d>
                          <m:dPr>
                            <m:ctrlPr>
                              <a:rPr lang="en-US" i="1" dirty="0">
                                <a:latin typeface="Cambria Math" panose="02040503050406030204" pitchFamily="18" charset="0"/>
                              </a:rPr>
                            </m:ctrlPr>
                          </m:dPr>
                          <m:e>
                            <m:r>
                              <a:rPr lang="en-US" i="1" dirty="0">
                                <a:latin typeface="Cambria Math" panose="02040503050406030204" pitchFamily="18" charset="0"/>
                              </a:rPr>
                              <m:t>𝑖</m:t>
                            </m:r>
                          </m:e>
                        </m:d>
                      </m:sub>
                    </m:sSub>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sz="1800" b="1" i="0" dirty="0">
                                <a:latin typeface="Cambria Math" panose="02040503050406030204" pitchFamily="18" charset="0"/>
                              </a:rPr>
                              <m:t>𝐱</m:t>
                            </m:r>
                          </m:e>
                          <m:sub>
                            <m:r>
                              <a:rPr lang="en-US" sz="1800" b="0" i="1" dirty="0">
                                <a:latin typeface="Cambria Math" panose="02040503050406030204" pitchFamily="18" charset="0"/>
                              </a:rPr>
                              <m:t>𝑖</m:t>
                            </m:r>
                          </m:sub>
                        </m:sSub>
                      </m:e>
                    </m:d>
                  </m:oMath>
                </a14:m>
                <a:endParaRPr lang="en-US" dirty="0"/>
              </a:p>
              <a:p>
                <a:r>
                  <a:rPr lang="en-US" dirty="0"/>
                  <a:t>Error: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𝑒</m:t>
                        </m:r>
                      </m:e>
                      <m:sub>
                        <m:r>
                          <a:rPr lang="en-US" i="1" dirty="0">
                            <a:latin typeface="Cambria Math" panose="02040503050406030204" pitchFamily="18" charset="0"/>
                          </a:rPr>
                          <m:t>𝑖</m:t>
                        </m:r>
                      </m:sub>
                    </m:sSub>
                    <m:r>
                      <a:rPr lang="en-US" i="0"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𝑖</m:t>
                        </m:r>
                      </m:sub>
                    </m:sSub>
                    <m:r>
                      <a:rPr lang="en-US" i="0"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sz="1800" b="1" i="0" dirty="0">
                                <a:latin typeface="Cambria Math" panose="02040503050406030204" pitchFamily="18" charset="0"/>
                              </a:rPr>
                              <m:t>𝐱</m:t>
                            </m:r>
                          </m:e>
                          <m:sub>
                            <m:r>
                              <a:rPr lang="en-US" sz="1800" b="0" i="1" dirty="0">
                                <a:latin typeface="Cambria Math" panose="02040503050406030204" pitchFamily="18" charset="0"/>
                              </a:rPr>
                              <m:t>𝑖</m:t>
                            </m:r>
                          </m:sub>
                        </m:sSub>
                      </m:e>
                    </m:d>
                  </m:oMath>
                </a14:m>
                <a:endParaRPr lang="en-US" dirty="0"/>
              </a:p>
              <a:p>
                <a:pPr>
                  <a:lnSpc>
                    <a:spcPct val="200000"/>
                  </a:lnSpc>
                </a:pPr>
                <a:r>
                  <a:rPr lang="en-US" dirty="0"/>
                  <a:t>PRESS</a:t>
                </a:r>
              </a:p>
              <a:p>
                <a:pPr lvl="1"/>
                <a:r>
                  <a:rPr lang="en-US" dirty="0"/>
                  <a:t>This requires fitting </a:t>
                </a:r>
                <a14:m>
                  <m:oMath xmlns:m="http://schemas.openxmlformats.org/officeDocument/2006/math">
                    <m:r>
                      <a:rPr lang="en-US" i="1" dirty="0" smtClean="0">
                        <a:latin typeface="Cambria Math" panose="02040503050406030204" pitchFamily="18" charset="0"/>
                      </a:rPr>
                      <m:t>𝑛</m:t>
                    </m:r>
                    <m:r>
                      <a:rPr lang="en-US" i="1" baseline="-25000" dirty="0" err="1">
                        <a:latin typeface="Cambria Math" panose="02040503050406030204" pitchFamily="18" charset="0"/>
                      </a:rPr>
                      <m:t>𝑦</m:t>
                    </m:r>
                  </m:oMath>
                </a14:m>
                <a:r>
                  <a:rPr lang="en-US" dirty="0"/>
                  <a:t> times. But it turns out that for linear regression</a:t>
                </a:r>
              </a:p>
              <a:p>
                <a:endParaRPr lang="en-US" dirty="0"/>
              </a:p>
            </p:txBody>
          </p:sp>
        </mc:Choice>
        <mc:Fallback xmlns="">
          <p:sp>
            <p:nvSpPr>
              <p:cNvPr id="2" name="Text Placeholder 1">
                <a:extLst>
                  <a:ext uri="{FF2B5EF4-FFF2-40B4-BE49-F238E27FC236}">
                    <a16:creationId xmlns:a16="http://schemas.microsoft.com/office/drawing/2014/main" id="{BEB59440-3137-4165-B799-D1A9DB2FD4B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2F29CC6-2B80-4036-8DFE-A46D4155897E}"/>
              </a:ext>
            </a:extLst>
          </p:cNvPr>
          <p:cNvSpPr>
            <a:spLocks noGrp="1"/>
          </p:cNvSpPr>
          <p:nvPr>
            <p:ph type="title"/>
          </p:nvPr>
        </p:nvSpPr>
        <p:spPr/>
        <p:txBody>
          <a:bodyPr>
            <a:normAutofit fontScale="90000"/>
          </a:bodyPr>
          <a:lstStyle/>
          <a:p>
            <a:r>
              <a:rPr lang="en-US" dirty="0"/>
              <a:t>PRESS (prediction error sum of squares)</a:t>
            </a:r>
          </a:p>
        </p:txBody>
      </p:sp>
      <p:sp>
        <p:nvSpPr>
          <p:cNvPr id="5" name="Arrow: Left-Right 4">
            <a:extLst>
              <a:ext uri="{FF2B5EF4-FFF2-40B4-BE49-F238E27FC236}">
                <a16:creationId xmlns:a16="http://schemas.microsoft.com/office/drawing/2014/main" id="{A9FD6385-EAB2-4693-ACFB-06B499E60E07}"/>
              </a:ext>
            </a:extLst>
          </p:cNvPr>
          <p:cNvSpPr/>
          <p:nvPr/>
        </p:nvSpPr>
        <p:spPr>
          <a:xfrm>
            <a:off x="3801851" y="1478320"/>
            <a:ext cx="766916" cy="199104"/>
          </a:xfrm>
          <a:prstGeom prst="leftRightArrow">
            <a:avLst>
              <a:gd name="adj1" fmla="val 50000"/>
              <a:gd name="adj2" fmla="val 87037"/>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Arrow: Right 12">
            <a:extLst>
              <a:ext uri="{FF2B5EF4-FFF2-40B4-BE49-F238E27FC236}">
                <a16:creationId xmlns:a16="http://schemas.microsoft.com/office/drawing/2014/main" id="{614EC126-F6F0-44C1-B18E-54815DF0B250}"/>
              </a:ext>
            </a:extLst>
          </p:cNvPr>
          <p:cNvSpPr/>
          <p:nvPr/>
        </p:nvSpPr>
        <p:spPr>
          <a:xfrm>
            <a:off x="1061884" y="5691739"/>
            <a:ext cx="398206" cy="262748"/>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F5FDDF8-0E90-4CEB-AC28-248DD3529E1A}"/>
                  </a:ext>
                </a:extLst>
              </p:cNvPr>
              <p:cNvSpPr txBox="1"/>
              <p:nvPr/>
            </p:nvSpPr>
            <p:spPr>
              <a:xfrm>
                <a:off x="6263813" y="5278674"/>
                <a:ext cx="2393604" cy="1015663"/>
              </a:xfrm>
              <a:prstGeom prst="rect">
                <a:avLst/>
              </a:prstGeom>
              <a:noFill/>
            </p:spPr>
            <p:txBody>
              <a:bodyPr wrap="none" rtlCol="0">
                <a:spAutoFit/>
              </a:bodyPr>
              <a:lstStyle/>
              <a:p>
                <a:pPr algn="l"/>
                <a:r>
                  <a:rPr lang="en-US" sz="2000" dirty="0"/>
                  <a:t>Scaled error with </a:t>
                </a:r>
                <a:br>
                  <a:rPr lang="en-US" sz="2000" dirty="0"/>
                </a:br>
                <a14:m>
                  <m:oMath xmlns:m="http://schemas.openxmlformats.org/officeDocument/2006/math">
                    <m:r>
                      <a:rPr lang="en-US" sz="2000" i="1" dirty="0" smtClean="0">
                        <a:latin typeface="Cambria Math" panose="02040503050406030204" pitchFamily="18" charset="0"/>
                      </a:rPr>
                      <m:t>1 – </m:t>
                    </m:r>
                    <m:r>
                      <a:rPr lang="en-US" sz="2000" i="1" dirty="0" err="1">
                        <a:latin typeface="Cambria Math" panose="02040503050406030204" pitchFamily="18" charset="0"/>
                      </a:rPr>
                      <m:t>𝐸</m:t>
                    </m:r>
                    <m:r>
                      <a:rPr lang="en-US" sz="2000" i="1" baseline="-25000" dirty="0" err="1">
                        <a:latin typeface="Cambria Math" panose="02040503050406030204" pitchFamily="18" charset="0"/>
                      </a:rPr>
                      <m:t>𝑖𝑖</m:t>
                    </m:r>
                  </m:oMath>
                </a14:m>
                <a:r>
                  <a:rPr lang="en-US" sz="2000" dirty="0"/>
                  <a:t> term</a:t>
                </a:r>
              </a:p>
              <a:p>
                <a:pPr algn="l"/>
                <a:r>
                  <a:rPr lang="en-US" sz="2000" dirty="0">
                    <a:solidFill>
                      <a:srgbClr val="0000CC"/>
                    </a:solidFill>
                  </a:rPr>
                  <a:t>Requires one fitting</a:t>
                </a:r>
              </a:p>
            </p:txBody>
          </p:sp>
        </mc:Choice>
        <mc:Fallback xmlns="">
          <p:sp>
            <p:nvSpPr>
              <p:cNvPr id="15" name="TextBox 14">
                <a:extLst>
                  <a:ext uri="{FF2B5EF4-FFF2-40B4-BE49-F238E27FC236}">
                    <a16:creationId xmlns:a16="http://schemas.microsoft.com/office/drawing/2014/main" id="{7F5FDDF8-0E90-4CEB-AC28-248DD3529E1A}"/>
                  </a:ext>
                </a:extLst>
              </p:cNvPr>
              <p:cNvSpPr txBox="1">
                <a:spLocks noRot="1" noChangeAspect="1" noMove="1" noResize="1" noEditPoints="1" noAdjustHandles="1" noChangeArrowheads="1" noChangeShapeType="1" noTextEdit="1"/>
              </p:cNvSpPr>
              <p:nvPr/>
            </p:nvSpPr>
            <p:spPr>
              <a:xfrm>
                <a:off x="6263813" y="5278674"/>
                <a:ext cx="2393604" cy="1015663"/>
              </a:xfrm>
              <a:prstGeom prst="rect">
                <a:avLst/>
              </a:prstGeom>
              <a:blipFill>
                <a:blip r:embed="rId3"/>
                <a:stretch>
                  <a:fillRect l="-2806" t="-3593" b="-9581"/>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4631576A-CBAA-491F-A593-40B288B3C9A2}"/>
              </a:ext>
            </a:extLst>
          </p:cNvPr>
          <p:cNvSpPr txBox="1"/>
          <p:nvPr/>
        </p:nvSpPr>
        <p:spPr>
          <a:xfrm>
            <a:off x="6869453" y="4689289"/>
            <a:ext cx="2233304" cy="400110"/>
          </a:xfrm>
          <a:prstGeom prst="rect">
            <a:avLst/>
          </a:prstGeom>
          <a:noFill/>
        </p:spPr>
        <p:txBody>
          <a:bodyPr wrap="none" rtlCol="0">
            <a:spAutoFit/>
          </a:bodyPr>
          <a:lstStyle/>
          <a:p>
            <a:pPr algn="l"/>
            <a:r>
              <a:rPr lang="en-US" sz="2000" dirty="0">
                <a:solidFill>
                  <a:srgbClr val="0000FF"/>
                </a:solidFill>
              </a:rPr>
              <a:t>Idempotent matrix</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FFEA6EC-1313-5817-3E80-90399C7B53FA}"/>
                  </a:ext>
                </a:extLst>
              </p:cNvPr>
              <p:cNvSpPr txBox="1"/>
              <p:nvPr/>
            </p:nvSpPr>
            <p:spPr>
              <a:xfrm>
                <a:off x="1669212" y="3022946"/>
                <a:ext cx="3588179" cy="9573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0">
                          <a:latin typeface="Cambria Math" panose="02040503050406030204" pitchFamily="18" charset="0"/>
                        </a:rPr>
                        <m:t>=</m:t>
                      </m:r>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0">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p>
                        <m:e>
                          <m:sSubSup>
                            <m:sSubSupPr>
                              <m:ctrlPr>
                                <a:rPr lang="en-US" sz="2000" i="1">
                                  <a:latin typeface="Cambria Math" panose="02040503050406030204" pitchFamily="18" charset="0"/>
                                </a:rPr>
                              </m:ctrlPr>
                            </m:sSubSupPr>
                            <m:e>
                              <m:r>
                                <a:rPr lang="en-US" sz="2000" i="1">
                                  <a:latin typeface="Cambria Math" panose="02040503050406030204" pitchFamily="18" charset="0"/>
                                </a:rPr>
                                <m:t>𝑒</m:t>
                              </m:r>
                            </m:e>
                            <m:sub>
                              <m:r>
                                <a:rPr lang="en-US" sz="2000" i="1">
                                  <a:latin typeface="Cambria Math" panose="02040503050406030204" pitchFamily="18" charset="0"/>
                                </a:rPr>
                                <m:t>𝑝𝑖</m:t>
                              </m:r>
                            </m:sub>
                            <m:sup>
                              <m:r>
                                <a:rPr lang="en-US" sz="2000" i="0">
                                  <a:latin typeface="Cambria Math" panose="02040503050406030204" pitchFamily="18" charset="0"/>
                                </a:rPr>
                                <m:t>2</m:t>
                              </m:r>
                            </m:sup>
                          </m:sSubSup>
                        </m:e>
                      </m:nary>
                      <m:r>
                        <a:rPr lang="en-US" sz="2000" i="0">
                          <a:latin typeface="Cambria Math" panose="02040503050406030204" pitchFamily="18" charset="0"/>
                        </a:rPr>
                        <m:t>=</m:t>
                      </m:r>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0">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p>
                        <m:e>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r>
                                    <a:rPr lang="en-US" sz="2000" i="0">
                                      <a:latin typeface="Cambria Math" panose="02040503050406030204" pitchFamily="18" charset="0"/>
                                    </a:rPr>
                                    <m:t>−</m:t>
                                  </m:r>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e>
                                    <m:sup>
                                      <m:d>
                                        <m:dPr>
                                          <m:ctrlPr>
                                            <a:rPr lang="en-US" sz="2000" i="1">
                                              <a:latin typeface="Cambria Math" panose="02040503050406030204" pitchFamily="18" charset="0"/>
                                            </a:rPr>
                                          </m:ctrlPr>
                                        </m:dPr>
                                        <m:e>
                                          <m:r>
                                            <a:rPr lang="en-US" sz="2000" i="1">
                                              <a:latin typeface="Cambria Math" panose="02040503050406030204" pitchFamily="18" charset="0"/>
                                            </a:rPr>
                                            <m:t>𝑖</m:t>
                                          </m:r>
                                        </m:e>
                                      </m:d>
                                    </m:sup>
                                  </m:sSup>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0">
                                              <a:latin typeface="Cambria Math" panose="02040503050406030204" pitchFamily="18" charset="0"/>
                                            </a:rPr>
                                            <m:t>𝐱</m:t>
                                          </m:r>
                                        </m:e>
                                        <m:sub>
                                          <m:r>
                                            <a:rPr lang="en-US" sz="2000" b="0" i="1">
                                              <a:latin typeface="Cambria Math" panose="02040503050406030204" pitchFamily="18" charset="0"/>
                                            </a:rPr>
                                            <m:t>𝑖</m:t>
                                          </m:r>
                                        </m:sub>
                                      </m:sSub>
                                    </m:e>
                                  </m:d>
                                </m:e>
                              </m:d>
                            </m:e>
                            <m:sup>
                              <m:r>
                                <a:rPr lang="en-US" sz="2000" b="0" i="0">
                                  <a:latin typeface="Cambria Math" panose="02040503050406030204" pitchFamily="18" charset="0"/>
                                </a:rPr>
                                <m:t>2</m:t>
                              </m:r>
                            </m:sup>
                          </m:sSup>
                        </m:e>
                      </m:nary>
                    </m:oMath>
                  </m:oMathPara>
                </a14:m>
                <a:endParaRPr lang="en-US" sz="2000" dirty="0"/>
              </a:p>
            </p:txBody>
          </p:sp>
        </mc:Choice>
        <mc:Fallback xmlns="">
          <p:sp>
            <p:nvSpPr>
              <p:cNvPr id="21" name="TextBox 20">
                <a:extLst>
                  <a:ext uri="{FF2B5EF4-FFF2-40B4-BE49-F238E27FC236}">
                    <a16:creationId xmlns:a16="http://schemas.microsoft.com/office/drawing/2014/main" id="{2FFEA6EC-1313-5817-3E80-90399C7B53FA}"/>
                  </a:ext>
                </a:extLst>
              </p:cNvPr>
              <p:cNvSpPr txBox="1">
                <a:spLocks noRot="1" noChangeAspect="1" noMove="1" noResize="1" noEditPoints="1" noAdjustHandles="1" noChangeArrowheads="1" noChangeShapeType="1" noTextEdit="1"/>
              </p:cNvSpPr>
              <p:nvPr/>
            </p:nvSpPr>
            <p:spPr>
              <a:xfrm>
                <a:off x="1669212" y="3022946"/>
                <a:ext cx="3588179" cy="9573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184B915-CB10-B517-D657-6BD3751F5316}"/>
                  </a:ext>
                </a:extLst>
              </p:cNvPr>
              <p:cNvSpPr txBox="1"/>
              <p:nvPr/>
            </p:nvSpPr>
            <p:spPr>
              <a:xfrm>
                <a:off x="838200" y="4411587"/>
                <a:ext cx="2260497" cy="6714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𝑝𝑖</m:t>
                          </m:r>
                        </m:sub>
                      </m:sSub>
                      <m:r>
                        <a:rPr lang="en-US" sz="2000" i="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𝑖</m:t>
                              </m:r>
                            </m:sub>
                          </m:sSub>
                        </m:num>
                        <m:den>
                          <m:r>
                            <a:rPr lang="en-US" sz="2000" i="0">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𝑖𝑖</m:t>
                              </m:r>
                            </m:sub>
                          </m:sSub>
                        </m:den>
                      </m:f>
                    </m:oMath>
                  </m:oMathPara>
                </a14:m>
                <a:endParaRPr lang="en-US" sz="2000" dirty="0"/>
              </a:p>
            </p:txBody>
          </p:sp>
        </mc:Choice>
        <mc:Fallback xmlns="">
          <p:sp>
            <p:nvSpPr>
              <p:cNvPr id="24" name="TextBox 23">
                <a:extLst>
                  <a:ext uri="{FF2B5EF4-FFF2-40B4-BE49-F238E27FC236}">
                    <a16:creationId xmlns:a16="http://schemas.microsoft.com/office/drawing/2014/main" id="{C184B915-CB10-B517-D657-6BD3751F5316}"/>
                  </a:ext>
                </a:extLst>
              </p:cNvPr>
              <p:cNvSpPr txBox="1">
                <a:spLocks noRot="1" noChangeAspect="1" noMove="1" noResize="1" noEditPoints="1" noAdjustHandles="1" noChangeArrowheads="1" noChangeShapeType="1" noTextEdit="1"/>
              </p:cNvSpPr>
              <p:nvPr/>
            </p:nvSpPr>
            <p:spPr>
              <a:xfrm>
                <a:off x="838200" y="4411587"/>
                <a:ext cx="2260497" cy="67140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A688DD0-AF3E-5A83-59C5-66102A06E382}"/>
                  </a:ext>
                </a:extLst>
              </p:cNvPr>
              <p:cNvSpPr txBox="1"/>
              <p:nvPr/>
            </p:nvSpPr>
            <p:spPr>
              <a:xfrm>
                <a:off x="4394979" y="4691166"/>
                <a:ext cx="261630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𝐄</m:t>
                      </m:r>
                      <m:r>
                        <a:rPr lang="en-US" sz="2400" b="1" i="0" smtClean="0">
                          <a:latin typeface="Cambria Math" panose="02040503050406030204" pitchFamily="18" charset="0"/>
                        </a:rPr>
                        <m:t>=</m:t>
                      </m:r>
                      <m:r>
                        <a:rPr lang="en-US" sz="2400" b="1" smtClean="0">
                          <a:latin typeface="Cambria Math" panose="02040503050406030204" pitchFamily="18" charset="0"/>
                        </a:rPr>
                        <m:t>𝐗</m:t>
                      </m:r>
                      <m:sSup>
                        <m:sSupPr>
                          <m:ctrlPr>
                            <a:rPr lang="en-US" sz="2400" b="1" i="1">
                              <a:latin typeface="Cambria Math" panose="02040503050406030204" pitchFamily="18" charset="0"/>
                            </a:rPr>
                          </m:ctrlPr>
                        </m:sSupPr>
                        <m:e>
                          <m:d>
                            <m:dPr>
                              <m:ctrlPr>
                                <a:rPr lang="en-US" sz="2400" b="1" i="1">
                                  <a:latin typeface="Cambria Math" panose="02040503050406030204" pitchFamily="18" charset="0"/>
                                </a:rPr>
                              </m:ctrlPr>
                            </m:dPr>
                            <m:e>
                              <m:sSup>
                                <m:sSupPr>
                                  <m:ctrlPr>
                                    <a:rPr lang="en-US" sz="2400" b="1" i="1">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m:t>
                              </m:r>
                            </m:e>
                          </m:d>
                        </m:e>
                        <m:sup>
                          <m:r>
                            <a:rPr lang="en-US" sz="2400" b="0" i="0">
                              <a:latin typeface="Cambria Math" panose="02040503050406030204" pitchFamily="18" charset="0"/>
                            </a:rPr>
                            <m:t>−1</m:t>
                          </m:r>
                        </m:sup>
                      </m:sSup>
                      <m:sSup>
                        <m:sSupPr>
                          <m:ctrlPr>
                            <a:rPr lang="en-US" sz="2400" b="1" i="1">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oMath>
                  </m:oMathPara>
                </a14:m>
                <a:endParaRPr lang="en-US" sz="2400" dirty="0"/>
              </a:p>
            </p:txBody>
          </p:sp>
        </mc:Choice>
        <mc:Fallback xmlns="">
          <p:sp>
            <p:nvSpPr>
              <p:cNvPr id="27" name="TextBox 26">
                <a:extLst>
                  <a:ext uri="{FF2B5EF4-FFF2-40B4-BE49-F238E27FC236}">
                    <a16:creationId xmlns:a16="http://schemas.microsoft.com/office/drawing/2014/main" id="{BA688DD0-AF3E-5A83-59C5-66102A06E382}"/>
                  </a:ext>
                </a:extLst>
              </p:cNvPr>
              <p:cNvSpPr txBox="1">
                <a:spLocks noRot="1" noChangeAspect="1" noMove="1" noResize="1" noEditPoints="1" noAdjustHandles="1" noChangeArrowheads="1" noChangeShapeType="1" noTextEdit="1"/>
              </p:cNvSpPr>
              <p:nvPr/>
            </p:nvSpPr>
            <p:spPr>
              <a:xfrm>
                <a:off x="4394979" y="4691166"/>
                <a:ext cx="2616303"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95BD055-311A-BC3A-23F0-5ABA1EDA8975}"/>
                  </a:ext>
                </a:extLst>
              </p:cNvPr>
              <p:cNvSpPr txBox="1"/>
              <p:nvPr/>
            </p:nvSpPr>
            <p:spPr>
              <a:xfrm>
                <a:off x="1842297" y="5238145"/>
                <a:ext cx="3409541" cy="1169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𝑃𝑅𝐸𝑆𝑆</m:t>
                          </m:r>
                        </m:sub>
                      </m:sSub>
                      <m:r>
                        <a:rPr lang="en-US" i="0">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r>
                                <a:rPr lang="en-US" i="0">
                                  <a:latin typeface="Cambria Math" panose="02040503050406030204" pitchFamily="18" charset="0"/>
                                </a:rPr>
                                <m:t>−1</m:t>
                              </m:r>
                            </m:den>
                          </m:f>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0">
                                  <a:latin typeface="Cambria Math" panose="02040503050406030204" pitchFamily="18" charset="0"/>
                                </a:rPr>
                                <m:t>=1</m:t>
                              </m:r>
                            </m:sub>
                            <m:sup>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num>
                                        <m:den>
                                          <m:r>
                                            <a:rPr lang="en-US" i="0">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𝑖𝑖</m:t>
                                              </m:r>
                                            </m:sub>
                                          </m:sSub>
                                        </m:den>
                                      </m:f>
                                    </m:e>
                                  </m:d>
                                </m:e>
                                <m:sup>
                                  <m:r>
                                    <a:rPr lang="en-US" i="0">
                                      <a:latin typeface="Cambria Math" panose="02040503050406030204" pitchFamily="18" charset="0"/>
                                    </a:rPr>
                                    <m:t>2</m:t>
                                  </m:r>
                                </m:sup>
                              </m:sSup>
                            </m:e>
                          </m:nary>
                        </m:e>
                      </m:rad>
                    </m:oMath>
                  </m:oMathPara>
                </a14:m>
                <a:endParaRPr lang="en-US" dirty="0"/>
              </a:p>
            </p:txBody>
          </p:sp>
        </mc:Choice>
        <mc:Fallback xmlns="">
          <p:sp>
            <p:nvSpPr>
              <p:cNvPr id="30" name="TextBox 29">
                <a:extLst>
                  <a:ext uri="{FF2B5EF4-FFF2-40B4-BE49-F238E27FC236}">
                    <a16:creationId xmlns:a16="http://schemas.microsoft.com/office/drawing/2014/main" id="{E95BD055-311A-BC3A-23F0-5ABA1EDA8975}"/>
                  </a:ext>
                </a:extLst>
              </p:cNvPr>
              <p:cNvSpPr txBox="1">
                <a:spLocks noRot="1" noChangeAspect="1" noMove="1" noResize="1" noEditPoints="1" noAdjustHandles="1" noChangeArrowheads="1" noChangeShapeType="1" noTextEdit="1"/>
              </p:cNvSpPr>
              <p:nvPr/>
            </p:nvSpPr>
            <p:spPr>
              <a:xfrm>
                <a:off x="1842297" y="5238145"/>
                <a:ext cx="3409541" cy="116993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934128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839334C-0174-4114-A6DC-CC702BEA50C8}"/>
                  </a:ext>
                </a:extLst>
              </p:cNvPr>
              <p:cNvSpPr>
                <a:spLocks noGrp="1"/>
              </p:cNvSpPr>
              <p:nvPr>
                <p:ph type="body" sz="quarter" idx="10"/>
              </p:nvPr>
            </p:nvSpPr>
            <p:spPr/>
            <p:txBody>
              <a:bodyPr/>
              <a:lstStyle/>
              <a:p>
                <a:r>
                  <a:rPr lang="en-US" dirty="0"/>
                  <a:t>Property of the </a:t>
                </a:r>
                <a:r>
                  <a:rPr lang="en-US" dirty="0">
                    <a:solidFill>
                      <a:srgbClr val="FF0000"/>
                    </a:solidFill>
                  </a:rPr>
                  <a:t>idempotent matrix </a:t>
                </a:r>
                <a14:m>
                  <m:oMath xmlns:m="http://schemas.openxmlformats.org/officeDocument/2006/math">
                    <m:r>
                      <a:rPr lang="en-US" b="1" i="0" dirty="0" smtClean="0">
                        <a:latin typeface="Cambria Math" panose="02040503050406030204" pitchFamily="18" charset="0"/>
                      </a:rPr>
                      <m:t>𝐄</m:t>
                    </m:r>
                  </m:oMath>
                </a14:m>
                <a:endParaRPr lang="en-US" b="1" dirty="0"/>
              </a:p>
              <a:p>
                <a:endParaRPr lang="en-US" dirty="0"/>
              </a:p>
              <a:p>
                <a:endParaRPr lang="en-US" dirty="0"/>
              </a:p>
              <a:p>
                <a:pPr lvl="1"/>
                <a:r>
                  <a:rPr lang="en-US" dirty="0"/>
                  <a:t>Large </a:t>
                </a:r>
                <a14:m>
                  <m:oMath xmlns:m="http://schemas.openxmlformats.org/officeDocument/2006/math">
                    <m:r>
                      <a:rPr lang="en-US" i="1" dirty="0" smtClean="0">
                        <a:latin typeface="Cambria Math" panose="02040503050406030204" pitchFamily="18" charset="0"/>
                      </a:rPr>
                      <m:t>𝐸</m:t>
                    </m:r>
                    <m:r>
                      <a:rPr lang="en-US" i="1" baseline="-25000" dirty="0" err="1">
                        <a:latin typeface="Cambria Math" panose="02040503050406030204" pitchFamily="18" charset="0"/>
                      </a:rPr>
                      <m:t>𝑖𝑖</m:t>
                    </m:r>
                  </m:oMath>
                </a14:m>
                <a:r>
                  <a:rPr lang="en-US" dirty="0"/>
                  <a:t>: large PRESS residual </a:t>
                </a:r>
                <a:r>
                  <a:rPr lang="en-US" dirty="0">
                    <a:sym typeface="Wingdings" panose="05000000000000000000" pitchFamily="2" charset="2"/>
                  </a:rPr>
                  <a:t> high influence point</a:t>
                </a:r>
              </a:p>
              <a:p>
                <a:endParaRPr lang="en-US" dirty="0">
                  <a:sym typeface="Wingdings" panose="05000000000000000000" pitchFamily="2" charset="2"/>
                </a:endParaRPr>
              </a:p>
              <a:p>
                <a:pPr lvl="1"/>
                <a:r>
                  <a:rPr lang="en-US" dirty="0">
                    <a:sym typeface="Wingdings" panose="05000000000000000000" pitchFamily="2" charset="2"/>
                  </a:rPr>
                  <a:t>Diagonal term </a:t>
                </a:r>
                <a14:m>
                  <m:oMath xmlns:m="http://schemas.openxmlformats.org/officeDocument/2006/math">
                    <m:r>
                      <a:rPr lang="en-US" b="0" i="1" smtClean="0">
                        <a:latin typeface="Cambria Math" panose="02040503050406030204" pitchFamily="18" charset="0"/>
                        <a:sym typeface="Wingdings" panose="05000000000000000000" pitchFamily="2" charset="2"/>
                      </a:rPr>
                      <m:t>1−</m:t>
                    </m:r>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𝐸</m:t>
                        </m:r>
                      </m:e>
                      <m:sub>
                        <m:r>
                          <a:rPr lang="en-US" b="0" i="1" smtClean="0">
                            <a:latin typeface="Cambria Math" panose="02040503050406030204" pitchFamily="18" charset="0"/>
                            <a:sym typeface="Wingdings" panose="05000000000000000000" pitchFamily="2" charset="2"/>
                          </a:rPr>
                          <m:t>𝑖𝑖</m:t>
                        </m:r>
                      </m:sub>
                    </m:sSub>
                  </m:oMath>
                </a14:m>
                <a:r>
                  <a:rPr lang="en-US" dirty="0">
                    <a:sym typeface="Wingdings" panose="05000000000000000000" pitchFamily="2" charset="2"/>
                  </a:rPr>
                  <a:t> represents the importance of sample </a:t>
                </a:r>
                <a14:m>
                  <m:oMath xmlns:m="http://schemas.openxmlformats.org/officeDocument/2006/math">
                    <m:sSub>
                      <m:sSubPr>
                        <m:ctrlPr>
                          <a:rPr lang="en-US" i="1" dirty="0" smtClean="0">
                            <a:latin typeface="Cambria Math" panose="02040503050406030204" pitchFamily="18" charset="0"/>
                            <a:sym typeface="Wingdings" panose="05000000000000000000" pitchFamily="2" charset="2"/>
                          </a:rPr>
                        </m:ctrlPr>
                      </m:sSubPr>
                      <m:e>
                        <m:r>
                          <a:rPr lang="en-US" i="1" dirty="0" smtClean="0">
                            <a:latin typeface="Cambria Math" panose="02040503050406030204" pitchFamily="18" charset="0"/>
                            <a:sym typeface="Wingdings" panose="05000000000000000000" pitchFamily="2" charset="2"/>
                          </a:rPr>
                          <m:t>𝑦</m:t>
                        </m:r>
                      </m:e>
                      <m:sub>
                        <m:r>
                          <a:rPr lang="en-US" i="1" dirty="0" smtClean="0">
                            <a:latin typeface="Cambria Math" panose="02040503050406030204" pitchFamily="18" charset="0"/>
                            <a:sym typeface="Wingdings" panose="05000000000000000000" pitchFamily="2" charset="2"/>
                          </a:rPr>
                          <m:t>𝑖</m:t>
                        </m:r>
                      </m:sub>
                    </m:sSub>
                  </m:oMath>
                </a14:m>
                <a:r>
                  <a:rPr lang="en-US" dirty="0">
                    <a:sym typeface="Wingdings" panose="05000000000000000000" pitchFamily="2" charset="2"/>
                  </a:rPr>
                  <a:t> on error </a:t>
                </a:r>
                <a14:m>
                  <m:oMath xmlns:m="http://schemas.openxmlformats.org/officeDocument/2006/math">
                    <m:sSub>
                      <m:sSubPr>
                        <m:ctrlPr>
                          <a:rPr lang="en-US" i="1" dirty="0" smtClean="0">
                            <a:latin typeface="Cambria Math" panose="02040503050406030204" pitchFamily="18" charset="0"/>
                            <a:sym typeface="Wingdings" panose="05000000000000000000" pitchFamily="2" charset="2"/>
                          </a:rPr>
                        </m:ctrlPr>
                      </m:sSubPr>
                      <m:e>
                        <m:r>
                          <a:rPr lang="en-US" i="1" dirty="0" smtClean="0">
                            <a:latin typeface="Cambria Math" panose="02040503050406030204" pitchFamily="18" charset="0"/>
                            <a:sym typeface="Wingdings" panose="05000000000000000000" pitchFamily="2" charset="2"/>
                          </a:rPr>
                          <m:t>𝑒</m:t>
                        </m:r>
                      </m:e>
                      <m:sub>
                        <m:r>
                          <a:rPr lang="en-US" i="1" dirty="0" smtClean="0">
                            <a:latin typeface="Cambria Math" panose="02040503050406030204" pitchFamily="18" charset="0"/>
                            <a:sym typeface="Wingdings" panose="05000000000000000000" pitchFamily="2" charset="2"/>
                          </a:rPr>
                          <m:t>𝑖</m:t>
                        </m:r>
                      </m:sub>
                    </m:sSub>
                  </m:oMath>
                </a14:m>
                <a:r>
                  <a:rPr lang="en-US" dirty="0">
                    <a:sym typeface="Wingdings" panose="05000000000000000000" pitchFamily="2" charset="2"/>
                  </a:rPr>
                  <a:t>.</a:t>
                </a:r>
              </a:p>
              <a:p>
                <a:r>
                  <a:rPr lang="en-US" dirty="0">
                    <a:sym typeface="Wingdings" panose="05000000000000000000" pitchFamily="2" charset="2"/>
                  </a:rPr>
                  <a:t>Variance of </a:t>
                </a:r>
                <a14:m>
                  <m:oMath xmlns:m="http://schemas.openxmlformats.org/officeDocument/2006/math">
                    <m:r>
                      <a:rPr lang="en-US" i="1" dirty="0" smtClean="0">
                        <a:latin typeface="Cambria Math" panose="02040503050406030204" pitchFamily="18" charset="0"/>
                        <a:sym typeface="Wingdings" panose="05000000000000000000" pitchFamily="2" charset="2"/>
                      </a:rPr>
                      <m:t>𝑖</m:t>
                    </m:r>
                  </m:oMath>
                </a14:m>
                <a:r>
                  <a:rPr lang="en-US" dirty="0" err="1">
                    <a:sym typeface="Wingdings" panose="05000000000000000000" pitchFamily="2" charset="2"/>
                  </a:rPr>
                  <a:t>th</a:t>
                </a:r>
                <a:r>
                  <a:rPr lang="en-US" dirty="0">
                    <a:sym typeface="Wingdings" panose="05000000000000000000" pitchFamily="2" charset="2"/>
                  </a:rPr>
                  <a:t> PRESS</a:t>
                </a:r>
                <a:endParaRPr lang="en-US" dirty="0"/>
              </a:p>
            </p:txBody>
          </p:sp>
        </mc:Choice>
        <mc:Fallback xmlns="">
          <p:sp>
            <p:nvSpPr>
              <p:cNvPr id="2" name="Text Placeholder 1">
                <a:extLst>
                  <a:ext uri="{FF2B5EF4-FFF2-40B4-BE49-F238E27FC236}">
                    <a16:creationId xmlns:a16="http://schemas.microsoft.com/office/drawing/2014/main" id="{9839334C-0174-4114-A6DC-CC702BEA50C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r="-13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224B760-A4EE-49FD-97D8-F13348836338}"/>
              </a:ext>
            </a:extLst>
          </p:cNvPr>
          <p:cNvSpPr>
            <a:spLocks noGrp="1"/>
          </p:cNvSpPr>
          <p:nvPr>
            <p:ph type="title"/>
          </p:nvPr>
        </p:nvSpPr>
        <p:spPr/>
        <p:txBody>
          <a:bodyPr>
            <a:normAutofit fontScale="90000"/>
          </a:bodyPr>
          <a:lstStyle/>
          <a:p>
            <a:r>
              <a:rPr lang="en-US" dirty="0"/>
              <a:t>PRESS (prediction error sum of squares) </a:t>
            </a:r>
            <a:r>
              <a:rPr lang="en-US" i="1" dirty="0"/>
              <a:t>cont</a:t>
            </a:r>
            <a:r>
              <a:rPr lang="en-US" dirty="0"/>
              <a:t>.</a:t>
            </a:r>
          </a:p>
        </p:txBody>
      </p:sp>
      <p:grpSp>
        <p:nvGrpSpPr>
          <p:cNvPr id="8" name="Group 7">
            <a:extLst>
              <a:ext uri="{FF2B5EF4-FFF2-40B4-BE49-F238E27FC236}">
                <a16:creationId xmlns:a16="http://schemas.microsoft.com/office/drawing/2014/main" id="{4B5388A7-2842-4F76-ABBB-563F8AC5CFF1}"/>
              </a:ext>
            </a:extLst>
          </p:cNvPr>
          <p:cNvGrpSpPr/>
          <p:nvPr/>
        </p:nvGrpSpPr>
        <p:grpSpPr>
          <a:xfrm>
            <a:off x="3401817" y="1794286"/>
            <a:ext cx="4165933" cy="726404"/>
            <a:chOff x="3401817" y="1794286"/>
            <a:chExt cx="4165933" cy="726404"/>
          </a:xfrm>
        </p:grpSpPr>
        <p:sp>
          <p:nvSpPr>
            <p:cNvPr id="5" name="Right Brace 4">
              <a:extLst>
                <a:ext uri="{FF2B5EF4-FFF2-40B4-BE49-F238E27FC236}">
                  <a16:creationId xmlns:a16="http://schemas.microsoft.com/office/drawing/2014/main" id="{D56BB54F-C385-4DF1-AACF-FCC159217145}"/>
                </a:ext>
              </a:extLst>
            </p:cNvPr>
            <p:cNvSpPr/>
            <p:nvPr/>
          </p:nvSpPr>
          <p:spPr>
            <a:xfrm rot="5400000">
              <a:off x="3989420" y="1206683"/>
              <a:ext cx="326293" cy="1501500"/>
            </a:xfrm>
            <a:prstGeom prst="rightBrace">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A8CB4615-27B7-412C-92F0-B9AD593AC947}"/>
                </a:ext>
              </a:extLst>
            </p:cNvPr>
            <p:cNvSpPr txBox="1"/>
            <p:nvPr/>
          </p:nvSpPr>
          <p:spPr>
            <a:xfrm>
              <a:off x="3822145" y="2120580"/>
              <a:ext cx="3720890" cy="400110"/>
            </a:xfrm>
            <a:prstGeom prst="rect">
              <a:avLst/>
            </a:prstGeom>
            <a:noFill/>
          </p:spPr>
          <p:txBody>
            <a:bodyPr wrap="none" rtlCol="0">
              <a:spAutoFit/>
            </a:bodyPr>
            <a:lstStyle/>
            <a:p>
              <a:r>
                <a:rPr lang="en-US" sz="2000" dirty="0"/>
                <a:t>Idempotent matrix </a:t>
              </a:r>
              <a:r>
                <a:rPr lang="en-US" sz="2000" b="1" dirty="0"/>
                <a:t>E</a:t>
              </a:r>
              <a:r>
                <a:rPr lang="en-US" sz="2000" dirty="0"/>
                <a:t>: map </a:t>
              </a:r>
              <a:r>
                <a:rPr lang="en-US" sz="2000" b="1" dirty="0"/>
                <a:t>y</a:t>
              </a:r>
              <a:r>
                <a:rPr lang="en-US" sz="2000" dirty="0"/>
                <a:t> </a:t>
              </a:r>
              <a:r>
                <a:rPr lang="en-US" sz="2000" dirty="0">
                  <a:sym typeface="Wingdings" panose="05000000000000000000" pitchFamily="2" charset="2"/>
                </a:rPr>
                <a:t> </a:t>
              </a:r>
              <a:endParaRPr lang="en-US" sz="2000" dirty="0"/>
            </a:p>
          </p:txBody>
        </p:sp>
        <p:graphicFrame>
          <p:nvGraphicFramePr>
            <p:cNvPr id="7" name="Object 6">
              <a:extLst>
                <a:ext uri="{FF2B5EF4-FFF2-40B4-BE49-F238E27FC236}">
                  <a16:creationId xmlns:a16="http://schemas.microsoft.com/office/drawing/2014/main" id="{5B5B23C8-07D9-4998-9499-494E8DAE60AD}"/>
                </a:ext>
              </a:extLst>
            </p:cNvPr>
            <p:cNvGraphicFramePr>
              <a:graphicFrameLocks noChangeAspect="1"/>
            </p:cNvGraphicFramePr>
            <p:nvPr/>
          </p:nvGraphicFramePr>
          <p:xfrm>
            <a:off x="7377250" y="2176633"/>
            <a:ext cx="190500" cy="317500"/>
          </p:xfrm>
          <a:graphic>
            <a:graphicData uri="http://schemas.openxmlformats.org/presentationml/2006/ole">
              <mc:AlternateContent xmlns:mc="http://schemas.openxmlformats.org/markup-compatibility/2006">
                <mc:Choice xmlns:v="urn:schemas-microsoft-com:vml" Requires="v">
                  <p:oleObj name="Equation" r:id="rId3" imgW="190440" imgH="317160" progId="Equation.DSMT4">
                    <p:embed/>
                  </p:oleObj>
                </mc:Choice>
                <mc:Fallback>
                  <p:oleObj name="Equation" r:id="rId3" imgW="190440" imgH="317160" progId="Equation.DSMT4">
                    <p:embed/>
                    <p:pic>
                      <p:nvPicPr>
                        <p:cNvPr id="7" name="Object 6">
                          <a:extLst>
                            <a:ext uri="{FF2B5EF4-FFF2-40B4-BE49-F238E27FC236}">
                              <a16:creationId xmlns:a16="http://schemas.microsoft.com/office/drawing/2014/main" id="{5B5B23C8-07D9-4998-9499-494E8DAE60AD}"/>
                            </a:ext>
                          </a:extLst>
                        </p:cNvPr>
                        <p:cNvPicPr/>
                        <p:nvPr/>
                      </p:nvPicPr>
                      <p:blipFill>
                        <a:blip r:embed="rId4"/>
                        <a:stretch>
                          <a:fillRect/>
                        </a:stretch>
                      </p:blipFill>
                      <p:spPr>
                        <a:xfrm>
                          <a:off x="7377250" y="2176633"/>
                          <a:ext cx="190500" cy="317500"/>
                        </a:xfrm>
                        <a:prstGeom prst="rect">
                          <a:avLst/>
                        </a:prstGeom>
                      </p:spPr>
                    </p:pic>
                  </p:oleObj>
                </mc:Fallback>
              </mc:AlternateContent>
            </a:graphicData>
          </a:graphic>
        </p:graphicFrame>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A4A68AA-7197-E1F5-27E1-48028AAFA771}"/>
                  </a:ext>
                </a:extLst>
              </p:cNvPr>
              <p:cNvSpPr txBox="1"/>
              <p:nvPr/>
            </p:nvSpPr>
            <p:spPr>
              <a:xfrm>
                <a:off x="1279908" y="2906760"/>
                <a:ext cx="582427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smtClean="0">
                          <a:latin typeface="Cambria Math" panose="02040503050406030204" pitchFamily="18" charset="0"/>
                        </a:rPr>
                        <m:t>𝐞</m:t>
                      </m:r>
                      <m:r>
                        <a:rPr lang="en-US" sz="2400" b="0" i="0">
                          <a:latin typeface="Cambria Math" panose="02040503050406030204" pitchFamily="18" charset="0"/>
                        </a:rPr>
                        <m:t>=</m:t>
                      </m:r>
                      <m:r>
                        <a:rPr lang="en-US" sz="2400" b="1" i="0">
                          <a:latin typeface="Cambria Math" panose="02040503050406030204" pitchFamily="18" charset="0"/>
                        </a:rPr>
                        <m:t>𝐲</m:t>
                      </m:r>
                      <m:r>
                        <a:rPr lang="en-US" sz="2400" b="0" i="0">
                          <a:latin typeface="Cambria Math" panose="02040503050406030204" pitchFamily="18" charset="0"/>
                        </a:rPr>
                        <m:t>−</m:t>
                      </m:r>
                      <m:acc>
                        <m:accPr>
                          <m:chr m:val="̂"/>
                          <m:ctrlPr>
                            <a:rPr lang="en-US" sz="2400" b="0" i="1">
                              <a:solidFill>
                                <a:srgbClr val="836967"/>
                              </a:solidFill>
                              <a:latin typeface="Cambria Math" panose="02040503050406030204" pitchFamily="18" charset="0"/>
                            </a:rPr>
                          </m:ctrlPr>
                        </m:accPr>
                        <m:e>
                          <m:r>
                            <a:rPr lang="en-US" sz="2400" b="1" i="0">
                              <a:latin typeface="Cambria Math" panose="02040503050406030204" pitchFamily="18" charset="0"/>
                            </a:rPr>
                            <m:t>𝐲</m:t>
                          </m:r>
                        </m:e>
                      </m:acc>
                      <m:r>
                        <a:rPr lang="en-US" sz="2400" b="0" i="0">
                          <a:latin typeface="Cambria Math" panose="02040503050406030204" pitchFamily="18" charset="0"/>
                        </a:rPr>
                        <m:t>=</m:t>
                      </m:r>
                      <m:d>
                        <m:dPr>
                          <m:begChr m:val="["/>
                          <m:endChr m:val="]"/>
                          <m:ctrlPr>
                            <a:rPr lang="en-US" sz="2400" b="0" i="1">
                              <a:solidFill>
                                <a:srgbClr val="836967"/>
                              </a:solidFill>
                              <a:latin typeface="Cambria Math" panose="02040503050406030204" pitchFamily="18" charset="0"/>
                            </a:rPr>
                          </m:ctrlPr>
                        </m:dPr>
                        <m:e>
                          <m:r>
                            <a:rPr lang="en-US" sz="2400" b="1" i="0">
                              <a:latin typeface="Cambria Math" panose="02040503050406030204" pitchFamily="18" charset="0"/>
                            </a:rPr>
                            <m:t>𝐈</m:t>
                          </m:r>
                          <m:r>
                            <a:rPr lang="en-US" sz="2400" b="0" i="0">
                              <a:latin typeface="Cambria Math" panose="02040503050406030204" pitchFamily="18" charset="0"/>
                            </a:rPr>
                            <m:t>−</m:t>
                          </m:r>
                          <m:r>
                            <a:rPr lang="en-US" sz="2400" b="1" i="0">
                              <a:latin typeface="Cambria Math" panose="02040503050406030204" pitchFamily="18" charset="0"/>
                            </a:rPr>
                            <m:t>𝐗</m:t>
                          </m:r>
                          <m:sSup>
                            <m:sSupPr>
                              <m:ctrlPr>
                                <a:rPr lang="en-US" sz="2400" b="1" i="1">
                                  <a:solidFill>
                                    <a:srgbClr val="836967"/>
                                  </a:solidFill>
                                  <a:latin typeface="Cambria Math" panose="02040503050406030204" pitchFamily="18" charset="0"/>
                                </a:rPr>
                              </m:ctrlPr>
                            </m:sSupPr>
                            <m:e>
                              <m:d>
                                <m:dPr>
                                  <m:ctrlPr>
                                    <a:rPr lang="en-US" sz="2400" b="1" i="1">
                                      <a:solidFill>
                                        <a:srgbClr val="836967"/>
                                      </a:solidFill>
                                      <a:latin typeface="Cambria Math" panose="02040503050406030204" pitchFamily="18" charset="0"/>
                                    </a:rPr>
                                  </m:ctrlPr>
                                </m:dPr>
                                <m:e>
                                  <m:sSup>
                                    <m:sSupPr>
                                      <m:ctrlPr>
                                        <a:rPr lang="en-US" sz="2400" b="1"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m:t>
                                  </m:r>
                                </m:e>
                              </m:d>
                            </m:e>
                            <m:sup>
                              <m:r>
                                <a:rPr lang="en-US" sz="2400" b="0" i="0">
                                  <a:latin typeface="Cambria Math" panose="02040503050406030204" pitchFamily="18" charset="0"/>
                                </a:rPr>
                                <m:t>−1</m:t>
                              </m:r>
                            </m:sup>
                          </m:sSup>
                          <m:sSup>
                            <m:sSupPr>
                              <m:ctrlPr>
                                <a:rPr lang="en-US" sz="2400" b="1"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e>
                      </m:d>
                      <m:r>
                        <a:rPr lang="en-US" sz="2400" b="1" i="0">
                          <a:latin typeface="Cambria Math" panose="02040503050406030204" pitchFamily="18" charset="0"/>
                        </a:rPr>
                        <m:t>𝐲</m:t>
                      </m:r>
                      <m:r>
                        <a:rPr lang="en-US" sz="2400" b="0" i="0">
                          <a:latin typeface="Cambria Math" panose="02040503050406030204" pitchFamily="18" charset="0"/>
                        </a:rPr>
                        <m:t>=</m:t>
                      </m:r>
                      <m:d>
                        <m:dPr>
                          <m:begChr m:val="["/>
                          <m:endChr m:val="]"/>
                          <m:ctrlPr>
                            <a:rPr lang="en-US" sz="2400" b="0" i="1">
                              <a:latin typeface="Cambria Math" panose="02040503050406030204" pitchFamily="18" charset="0"/>
                            </a:rPr>
                          </m:ctrlPr>
                        </m:dPr>
                        <m:e>
                          <m:r>
                            <a:rPr lang="en-US" sz="2400" b="1" i="0">
                              <a:latin typeface="Cambria Math" panose="02040503050406030204" pitchFamily="18" charset="0"/>
                            </a:rPr>
                            <m:t>𝐈</m:t>
                          </m:r>
                          <m:r>
                            <a:rPr lang="en-US" sz="2400" b="0" i="0">
                              <a:latin typeface="Cambria Math" panose="02040503050406030204" pitchFamily="18" charset="0"/>
                            </a:rPr>
                            <m:t>−</m:t>
                          </m:r>
                          <m:r>
                            <a:rPr lang="en-US" sz="2400" b="1" i="0">
                              <a:latin typeface="Cambria Math" panose="02040503050406030204" pitchFamily="18" charset="0"/>
                            </a:rPr>
                            <m:t>𝐄</m:t>
                          </m:r>
                        </m:e>
                      </m:d>
                      <m:r>
                        <a:rPr lang="en-US" sz="2400" b="1" i="0">
                          <a:latin typeface="Cambria Math" panose="02040503050406030204" pitchFamily="18" charset="0"/>
                        </a:rPr>
                        <m:t>𝐲</m:t>
                      </m:r>
                    </m:oMath>
                  </m:oMathPara>
                </a14:m>
                <a:endParaRPr lang="en-US" sz="2400" dirty="0"/>
              </a:p>
            </p:txBody>
          </p:sp>
        </mc:Choice>
        <mc:Fallback xmlns="">
          <p:sp>
            <p:nvSpPr>
              <p:cNvPr id="12" name="TextBox 11">
                <a:extLst>
                  <a:ext uri="{FF2B5EF4-FFF2-40B4-BE49-F238E27FC236}">
                    <a16:creationId xmlns:a16="http://schemas.microsoft.com/office/drawing/2014/main" id="{8A4A68AA-7197-E1F5-27E1-48028AAFA771}"/>
                  </a:ext>
                </a:extLst>
              </p:cNvPr>
              <p:cNvSpPr txBox="1">
                <a:spLocks noRot="1" noChangeAspect="1" noMove="1" noResize="1" noEditPoints="1" noAdjustHandles="1" noChangeArrowheads="1" noChangeShapeType="1" noTextEdit="1"/>
              </p:cNvSpPr>
              <p:nvPr/>
            </p:nvSpPr>
            <p:spPr>
              <a:xfrm>
                <a:off x="1279908" y="2906760"/>
                <a:ext cx="5824276" cy="461665"/>
              </a:xfrm>
              <a:prstGeom prst="rect">
                <a:avLst/>
              </a:prstGeom>
              <a:blipFill>
                <a:blip r:embed="rId5"/>
                <a:stretch>
                  <a:fillRect t="-5263"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3DB6C08-4D9C-5F24-619C-61D5893417BD}"/>
                  </a:ext>
                </a:extLst>
              </p:cNvPr>
              <p:cNvSpPr txBox="1"/>
              <p:nvPr/>
            </p:nvSpPr>
            <p:spPr>
              <a:xfrm>
                <a:off x="1733342" y="1396842"/>
                <a:ext cx="45870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solidFill>
                                <a:srgbClr val="836967"/>
                              </a:solidFill>
                              <a:latin typeface="Cambria Math" panose="02040503050406030204" pitchFamily="18" charset="0"/>
                            </a:rPr>
                          </m:ctrlPr>
                        </m:accPr>
                        <m:e>
                          <m:r>
                            <a:rPr lang="en-US" sz="2400" b="1" i="0">
                              <a:latin typeface="Cambria Math" panose="02040503050406030204" pitchFamily="18" charset="0"/>
                            </a:rPr>
                            <m:t>𝐲</m:t>
                          </m:r>
                        </m:e>
                      </m:acc>
                      <m:r>
                        <a:rPr lang="en-US" sz="2400" b="0" i="1" smtClean="0">
                          <a:latin typeface="Cambria Math" panose="02040503050406030204" pitchFamily="18" charset="0"/>
                        </a:rPr>
                        <m:t>=</m:t>
                      </m:r>
                      <m:r>
                        <a:rPr lang="en-US" sz="2400" b="1" i="0" smtClean="0">
                          <a:latin typeface="Cambria Math" panose="02040503050406030204" pitchFamily="18" charset="0"/>
                        </a:rPr>
                        <m:t>𝐗</m:t>
                      </m:r>
                      <m:r>
                        <a:rPr lang="en-US" sz="2400" b="1" i="1">
                          <a:latin typeface="Cambria Math" panose="02040503050406030204" pitchFamily="18" charset="0"/>
                          <a:ea typeface="Cambria Math" panose="02040503050406030204" pitchFamily="18" charset="0"/>
                        </a:rPr>
                        <m:t>∙</m:t>
                      </m:r>
                      <m:r>
                        <a:rPr lang="en-US" sz="2400" b="1" i="0" smtClean="0">
                          <a:latin typeface="Cambria Math" panose="02040503050406030204" pitchFamily="18" charset="0"/>
                        </a:rPr>
                        <m:t>𝐛</m:t>
                      </m:r>
                      <m:r>
                        <a:rPr lang="en-US" sz="2400" b="0" i="0">
                          <a:latin typeface="Cambria Math" panose="02040503050406030204" pitchFamily="18" charset="0"/>
                        </a:rPr>
                        <m:t>=</m:t>
                      </m:r>
                      <m:r>
                        <a:rPr lang="en-US" sz="2400" b="1">
                          <a:latin typeface="Cambria Math" panose="02040503050406030204" pitchFamily="18" charset="0"/>
                        </a:rPr>
                        <m:t>𝐗</m:t>
                      </m:r>
                      <m:sSup>
                        <m:sSupPr>
                          <m:ctrlPr>
                            <a:rPr lang="en-US" sz="2400" b="1" i="1">
                              <a:solidFill>
                                <a:srgbClr val="836967"/>
                              </a:solidFill>
                              <a:latin typeface="Cambria Math" panose="02040503050406030204" pitchFamily="18" charset="0"/>
                            </a:rPr>
                          </m:ctrlPr>
                        </m:sSupPr>
                        <m:e>
                          <m:d>
                            <m:dPr>
                              <m:ctrlPr>
                                <a:rPr lang="en-US" sz="2400" b="1" i="1">
                                  <a:solidFill>
                                    <a:srgbClr val="836967"/>
                                  </a:solidFill>
                                  <a:latin typeface="Cambria Math" panose="02040503050406030204" pitchFamily="18" charset="0"/>
                                </a:rPr>
                              </m:ctrlPr>
                            </m:dPr>
                            <m:e>
                              <m:sSup>
                                <m:sSupPr>
                                  <m:ctrlPr>
                                    <a:rPr lang="en-US" sz="2400" b="1" i="1">
                                      <a:solidFill>
                                        <a:srgbClr val="836967"/>
                                      </a:solidFill>
                                      <a:latin typeface="Cambria Math" panose="02040503050406030204" pitchFamily="18" charset="0"/>
                                    </a:rPr>
                                  </m:ctrlPr>
                                </m:sSupPr>
                                <m:e>
                                  <m:r>
                                    <a:rPr lang="en-US" sz="2400" b="1">
                                      <a:latin typeface="Cambria Math" panose="02040503050406030204" pitchFamily="18" charset="0"/>
                                    </a:rPr>
                                    <m:t>𝐗</m:t>
                                  </m:r>
                                </m:e>
                                <m:sup>
                                  <m:r>
                                    <a:rPr lang="en-US" sz="2400" i="1">
                                      <a:latin typeface="Cambria Math" panose="02040503050406030204" pitchFamily="18" charset="0"/>
                                    </a:rPr>
                                    <m:t>𝑇</m:t>
                                  </m:r>
                                </m:sup>
                              </m:sSup>
                              <m:r>
                                <a:rPr lang="en-US" sz="2400" b="1">
                                  <a:latin typeface="Cambria Math" panose="02040503050406030204" pitchFamily="18" charset="0"/>
                                </a:rPr>
                                <m:t>𝐗</m:t>
                              </m:r>
                            </m:e>
                          </m:d>
                        </m:e>
                        <m:sup>
                          <m:r>
                            <a:rPr lang="en-US" sz="2400">
                              <a:latin typeface="Cambria Math" panose="02040503050406030204" pitchFamily="18" charset="0"/>
                            </a:rPr>
                            <m:t>−1</m:t>
                          </m:r>
                        </m:sup>
                      </m:sSup>
                      <m:sSup>
                        <m:sSupPr>
                          <m:ctrlPr>
                            <a:rPr lang="en-US" sz="2400" b="1" i="1">
                              <a:solidFill>
                                <a:srgbClr val="836967"/>
                              </a:solidFill>
                              <a:latin typeface="Cambria Math" panose="02040503050406030204" pitchFamily="18" charset="0"/>
                            </a:rPr>
                          </m:ctrlPr>
                        </m:sSupPr>
                        <m:e>
                          <m:r>
                            <a:rPr lang="en-US" sz="2400" b="1">
                              <a:latin typeface="Cambria Math" panose="02040503050406030204" pitchFamily="18" charset="0"/>
                            </a:rPr>
                            <m:t>𝐗</m:t>
                          </m:r>
                        </m:e>
                        <m:sup>
                          <m:r>
                            <a:rPr lang="en-US" sz="2400" i="1">
                              <a:latin typeface="Cambria Math" panose="02040503050406030204" pitchFamily="18" charset="0"/>
                            </a:rPr>
                            <m:t>𝑇</m:t>
                          </m:r>
                        </m:sup>
                      </m:sSup>
                      <m:r>
                        <a:rPr lang="en-US" sz="2400" b="1" i="0">
                          <a:latin typeface="Cambria Math" panose="02040503050406030204" pitchFamily="18" charset="0"/>
                        </a:rPr>
                        <m:t>𝐲</m:t>
                      </m:r>
                      <m:r>
                        <a:rPr lang="en-US" sz="2400" b="0" i="0">
                          <a:latin typeface="Cambria Math" panose="02040503050406030204" pitchFamily="18" charset="0"/>
                        </a:rPr>
                        <m:t>=</m:t>
                      </m:r>
                      <m:r>
                        <a:rPr lang="en-US" sz="2400" b="1">
                          <a:latin typeface="Cambria Math" panose="02040503050406030204" pitchFamily="18" charset="0"/>
                        </a:rPr>
                        <m:t>𝐄</m:t>
                      </m:r>
                      <m:r>
                        <a:rPr lang="en-US" sz="2400" b="1" i="1" smtClean="0">
                          <a:latin typeface="Cambria Math" panose="02040503050406030204" pitchFamily="18" charset="0"/>
                          <a:ea typeface="Cambria Math" panose="02040503050406030204" pitchFamily="18" charset="0"/>
                        </a:rPr>
                        <m:t>∙</m:t>
                      </m:r>
                      <m:r>
                        <a:rPr lang="en-US" sz="2400" b="1" i="0">
                          <a:latin typeface="Cambria Math" panose="02040503050406030204" pitchFamily="18" charset="0"/>
                        </a:rPr>
                        <m:t>𝐲</m:t>
                      </m:r>
                    </m:oMath>
                  </m:oMathPara>
                </a14:m>
                <a:endParaRPr lang="en-US" sz="2400" dirty="0"/>
              </a:p>
            </p:txBody>
          </p:sp>
        </mc:Choice>
        <mc:Fallback xmlns="">
          <p:sp>
            <p:nvSpPr>
              <p:cNvPr id="13" name="TextBox 12">
                <a:extLst>
                  <a:ext uri="{FF2B5EF4-FFF2-40B4-BE49-F238E27FC236}">
                    <a16:creationId xmlns:a16="http://schemas.microsoft.com/office/drawing/2014/main" id="{A3DB6C08-4D9C-5F24-619C-61D5893417BD}"/>
                  </a:ext>
                </a:extLst>
              </p:cNvPr>
              <p:cNvSpPr txBox="1">
                <a:spLocks noRot="1" noChangeAspect="1" noMove="1" noResize="1" noEditPoints="1" noAdjustHandles="1" noChangeArrowheads="1" noChangeShapeType="1" noTextEdit="1"/>
              </p:cNvSpPr>
              <p:nvPr/>
            </p:nvSpPr>
            <p:spPr>
              <a:xfrm>
                <a:off x="1733342" y="1396842"/>
                <a:ext cx="4587074" cy="461665"/>
              </a:xfrm>
              <a:prstGeom prst="rect">
                <a:avLst/>
              </a:prstGeom>
              <a:blipFill>
                <a:blip r:embed="rId6"/>
                <a:stretch>
                  <a:fillRect t="-2632" b="-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4F58BF7-AD4D-16DF-20F1-FB9DB88984B7}"/>
                  </a:ext>
                </a:extLst>
              </p:cNvPr>
              <p:cNvSpPr txBox="1"/>
              <p:nvPr/>
            </p:nvSpPr>
            <p:spPr>
              <a:xfrm>
                <a:off x="1901267" y="4839761"/>
                <a:ext cx="4581558" cy="9951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b="0" i="1" smtClean="0">
                              <a:solidFill>
                                <a:srgbClr val="836967"/>
                              </a:solidFill>
                              <a:latin typeface="Cambria Math" panose="02040503050406030204" pitchFamily="18" charset="0"/>
                            </a:rPr>
                            <m:t>𝑉</m:t>
                          </m:r>
                          <m:r>
                            <a:rPr lang="en-US" sz="2400" b="0" i="1" smtClean="0">
                              <a:solidFill>
                                <a:srgbClr val="836967"/>
                              </a:solidFill>
                              <a:latin typeface="Cambria Math" panose="02040503050406030204" pitchFamily="18" charset="0"/>
                            </a:rPr>
                            <m:t>[</m:t>
                          </m:r>
                          <m:r>
                            <a:rPr lang="en-US" sz="2400" i="1">
                              <a:latin typeface="Cambria Math" panose="02040503050406030204" pitchFamily="18" charset="0"/>
                            </a:rPr>
                            <m:t>𝑒</m:t>
                          </m:r>
                        </m:e>
                        <m:sub>
                          <m:r>
                            <a:rPr lang="en-US" sz="2400" i="1">
                              <a:latin typeface="Cambria Math" panose="02040503050406030204" pitchFamily="18" charset="0"/>
                            </a:rPr>
                            <m:t>𝑝𝑖</m:t>
                          </m:r>
                        </m:sub>
                      </m:sSub>
                      <m:r>
                        <a:rPr lang="en-US" sz="2400" b="0" i="1" smtClean="0">
                          <a:latin typeface="Cambria Math" panose="02040503050406030204" pitchFamily="18" charset="0"/>
                        </a:rPr>
                        <m:t>]</m:t>
                      </m:r>
                      <m:r>
                        <a:rPr lang="en-US" sz="2400" i="0">
                          <a:latin typeface="Cambria Math" panose="02040503050406030204" pitchFamily="18" charset="0"/>
                        </a:rPr>
                        <m:t>=</m:t>
                      </m:r>
                      <m:r>
                        <m:rPr>
                          <m:sty m:val="p"/>
                        </m:rPr>
                        <a:rPr lang="en-US" sz="2400" b="0" i="0" smtClean="0">
                          <a:latin typeface="Cambria Math" panose="02040503050406030204" pitchFamily="18" charset="0"/>
                        </a:rPr>
                        <m:t>V</m:t>
                      </m:r>
                      <m:d>
                        <m:dPr>
                          <m:begChr m:val="["/>
                          <m:endChr m:val="]"/>
                          <m:ctrlPr>
                            <a:rPr lang="en-US" sz="2400" b="0" i="1" smtClean="0">
                              <a:latin typeface="Cambria Math" panose="02040503050406030204" pitchFamily="18" charset="0"/>
                            </a:rPr>
                          </m:ctrlPr>
                        </m:dPr>
                        <m:e>
                          <m:f>
                            <m:fPr>
                              <m:ctrlPr>
                                <a:rPr lang="en-US" sz="2400" i="1">
                                  <a:solidFill>
                                    <a:srgbClr val="836967"/>
                                  </a:solidFill>
                                  <a:latin typeface="Cambria Math" panose="02040503050406030204" pitchFamily="18" charset="0"/>
                                </a:rPr>
                              </m:ctrlPr>
                            </m:fPr>
                            <m:num>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𝑖</m:t>
                                  </m:r>
                                </m:sub>
                              </m:sSub>
                            </m:num>
                            <m:den>
                              <m:r>
                                <a:rPr lang="en-US" sz="2400">
                                  <a:latin typeface="Cambria Math" panose="02040503050406030204" pitchFamily="18" charset="0"/>
                                </a:rPr>
                                <m:t>1−</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𝑖𝑖</m:t>
                                  </m:r>
                                </m:sub>
                              </m:sSub>
                            </m:den>
                          </m:f>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i="1">
                                      <a:solidFill>
                                        <a:srgbClr val="836967"/>
                                      </a:solidFill>
                                      <a:latin typeface="Cambria Math" panose="02040503050406030204" pitchFamily="18" charset="0"/>
                                    </a:rPr>
                                  </m:ctrlPr>
                                </m:fPr>
                                <m:num>
                                  <m:r>
                                    <a:rPr lang="en-US" sz="2400" b="0" i="1" smtClean="0">
                                      <a:solidFill>
                                        <a:srgbClr val="836967"/>
                                      </a:solidFill>
                                      <a:latin typeface="Cambria Math" panose="02040503050406030204" pitchFamily="18" charset="0"/>
                                    </a:rPr>
                                    <m:t>𝜎</m:t>
                                  </m:r>
                                </m:num>
                                <m:den>
                                  <m:r>
                                    <a:rPr lang="en-US" sz="2400">
                                      <a:latin typeface="Cambria Math" panose="02040503050406030204" pitchFamily="18" charset="0"/>
                                    </a:rPr>
                                    <m:t>1−</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𝑖𝑖</m:t>
                                      </m:r>
                                    </m:sub>
                                  </m:sSub>
                                </m:den>
                              </m:f>
                            </m:e>
                          </m:d>
                        </m:e>
                        <m:sup>
                          <m:r>
                            <a:rPr lang="en-US" sz="2400" b="0" i="1" smtClean="0">
                              <a:latin typeface="Cambria Math" panose="02040503050406030204" pitchFamily="18" charset="0"/>
                            </a:rPr>
                            <m:t>2</m:t>
                          </m:r>
                        </m:sup>
                      </m:sSup>
                    </m:oMath>
                  </m:oMathPara>
                </a14:m>
                <a:endParaRPr lang="en-US" dirty="0"/>
              </a:p>
            </p:txBody>
          </p:sp>
        </mc:Choice>
        <mc:Fallback xmlns="">
          <p:sp>
            <p:nvSpPr>
              <p:cNvPr id="16" name="TextBox 15">
                <a:extLst>
                  <a:ext uri="{FF2B5EF4-FFF2-40B4-BE49-F238E27FC236}">
                    <a16:creationId xmlns:a16="http://schemas.microsoft.com/office/drawing/2014/main" id="{A4F58BF7-AD4D-16DF-20F1-FB9DB88984B7}"/>
                  </a:ext>
                </a:extLst>
              </p:cNvPr>
              <p:cNvSpPr txBox="1">
                <a:spLocks noRot="1" noChangeAspect="1" noMove="1" noResize="1" noEditPoints="1" noAdjustHandles="1" noChangeArrowheads="1" noChangeShapeType="1" noTextEdit="1"/>
              </p:cNvSpPr>
              <p:nvPr/>
            </p:nvSpPr>
            <p:spPr>
              <a:xfrm>
                <a:off x="1901267" y="4839761"/>
                <a:ext cx="4581558" cy="995144"/>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31695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D0A6716-2C51-6639-2DA1-57E1895AF436}"/>
                  </a:ext>
                </a:extLst>
              </p:cNvPr>
              <p:cNvSpPr>
                <a:spLocks noGrp="1"/>
              </p:cNvSpPr>
              <p:nvPr>
                <p:ph type="body" sz="quarter" idx="10"/>
              </p:nvPr>
            </p:nvSpPr>
            <p:spPr/>
            <p:txBody>
              <a:bodyPr/>
              <a:lstStyle/>
              <a:p>
                <a:r>
                  <a:rPr lang="en-US" dirty="0"/>
                  <a:t>Compare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𝑃𝑅𝐸𝑆𝑆</m:t>
                        </m:r>
                      </m:sub>
                    </m:sSub>
                  </m:oMath>
                </a14:m>
                <a:r>
                  <a:rPr lang="en-US" dirty="0"/>
                  <a:t> of Ex2-5) using the formula and repeating fittings</a:t>
                </a:r>
              </a:p>
              <a:p>
                <a:r>
                  <a:rPr lang="en-US" dirty="0"/>
                  <a:t>Idempotent matrix</a:t>
                </a:r>
              </a:p>
              <a:p>
                <a:endParaRPr lang="en-US" dirty="0"/>
              </a:p>
              <a:p>
                <a:endParaRPr lang="en-US" dirty="0"/>
              </a:p>
              <a:p>
                <a:r>
                  <a:rPr lang="en-US" dirty="0"/>
                  <a:t>Regression error and prediction error</a:t>
                </a:r>
              </a:p>
              <a:p>
                <a:endParaRPr lang="en-US" dirty="0"/>
              </a:p>
            </p:txBody>
          </p:sp>
        </mc:Choice>
        <mc:Fallback xmlns="">
          <p:sp>
            <p:nvSpPr>
              <p:cNvPr id="2" name="Text Placeholder 1">
                <a:extLst>
                  <a:ext uri="{FF2B5EF4-FFF2-40B4-BE49-F238E27FC236}">
                    <a16:creationId xmlns:a16="http://schemas.microsoft.com/office/drawing/2014/main" id="{4D0A6716-2C51-6639-2DA1-57E1895AF436}"/>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8911F9C-4870-B630-2F14-346041B6EA03}"/>
              </a:ext>
            </a:extLst>
          </p:cNvPr>
          <p:cNvSpPr>
            <a:spLocks noGrp="1"/>
          </p:cNvSpPr>
          <p:nvPr>
            <p:ph type="title"/>
          </p:nvPr>
        </p:nvSpPr>
        <p:spPr/>
        <p:txBody>
          <a:bodyPr>
            <a:normAutofit fontScale="90000"/>
          </a:bodyPr>
          <a:lstStyle/>
          <a:p>
            <a:r>
              <a:rPr lang="en-US" dirty="0"/>
              <a:t>Ex2-8) PRESS Error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7B8306F-7C2F-DD51-86B6-469A43A8D753}"/>
                  </a:ext>
                </a:extLst>
              </p:cNvPr>
              <p:cNvSpPr txBox="1"/>
              <p:nvPr/>
            </p:nvSpPr>
            <p:spPr>
              <a:xfrm>
                <a:off x="1016558" y="1955260"/>
                <a:ext cx="7430756" cy="13177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𝐄</m:t>
                      </m:r>
                      <m:r>
                        <a:rPr lang="en-US" b="0" i="0">
                          <a:latin typeface="Cambria Math" panose="02040503050406030204" pitchFamily="18" charset="0"/>
                        </a:rPr>
                        <m:t>=</m:t>
                      </m:r>
                      <m:r>
                        <a:rPr lang="en-US" b="1" i="0">
                          <a:latin typeface="Cambria Math" panose="02040503050406030204" pitchFamily="18" charset="0"/>
                        </a:rPr>
                        <m:t>𝐗</m:t>
                      </m:r>
                      <m:sSup>
                        <m:sSupPr>
                          <m:ctrlPr>
                            <a:rPr lang="en-US" b="1" i="1">
                              <a:solidFill>
                                <a:srgbClr val="836967"/>
                              </a:solidFill>
                              <a:latin typeface="Cambria Math" panose="02040503050406030204" pitchFamily="18" charset="0"/>
                            </a:rPr>
                          </m:ctrlPr>
                        </m:sSupPr>
                        <m:e>
                          <m:d>
                            <m:dPr>
                              <m:ctrlPr>
                                <a:rPr lang="en-US" b="1" i="1">
                                  <a:solidFill>
                                    <a:srgbClr val="836967"/>
                                  </a:solidFill>
                                  <a:latin typeface="Cambria Math" panose="02040503050406030204" pitchFamily="18" charset="0"/>
                                </a:rPr>
                              </m:ctrlPr>
                            </m:dPr>
                            <m:e>
                              <m:sSup>
                                <m:sSupPr>
                                  <m:ctrlPr>
                                    <a:rPr lang="en-US" b="1" i="1">
                                      <a:solidFill>
                                        <a:srgbClr val="836967"/>
                                      </a:solidFill>
                                      <a:latin typeface="Cambria Math" panose="02040503050406030204" pitchFamily="18" charset="0"/>
                                    </a:rPr>
                                  </m:ctrlPr>
                                </m:sSupPr>
                                <m:e>
                                  <m:r>
                                    <a:rPr lang="en-US" b="1" i="0">
                                      <a:latin typeface="Cambria Math" panose="02040503050406030204" pitchFamily="18" charset="0"/>
                                    </a:rPr>
                                    <m:t>𝐗</m:t>
                                  </m:r>
                                </m:e>
                                <m:sup>
                                  <m:r>
                                    <a:rPr lang="en-US" b="0" i="1">
                                      <a:latin typeface="Cambria Math" panose="02040503050406030204" pitchFamily="18" charset="0"/>
                                    </a:rPr>
                                    <m:t>𝑇</m:t>
                                  </m:r>
                                </m:sup>
                              </m:sSup>
                              <m:r>
                                <a:rPr lang="en-US" b="1" i="0">
                                  <a:latin typeface="Cambria Math" panose="02040503050406030204" pitchFamily="18" charset="0"/>
                                </a:rPr>
                                <m:t>𝐗</m:t>
                              </m:r>
                            </m:e>
                          </m:d>
                        </m:e>
                        <m:sup>
                          <m:r>
                            <a:rPr lang="en-US" b="0" i="0">
                              <a:latin typeface="Cambria Math" panose="02040503050406030204" pitchFamily="18" charset="0"/>
                            </a:rPr>
                            <m:t>−1</m:t>
                          </m:r>
                        </m:sup>
                      </m:sSup>
                      <m:sSup>
                        <m:sSupPr>
                          <m:ctrlPr>
                            <a:rPr lang="en-US" b="1" i="1">
                              <a:solidFill>
                                <a:srgbClr val="836967"/>
                              </a:solidFill>
                              <a:latin typeface="Cambria Math" panose="02040503050406030204" pitchFamily="18" charset="0"/>
                            </a:rPr>
                          </m:ctrlPr>
                        </m:sSupPr>
                        <m:e>
                          <m:r>
                            <a:rPr lang="en-US" b="1" i="0">
                              <a:latin typeface="Cambria Math" panose="02040503050406030204" pitchFamily="18" charset="0"/>
                            </a:rPr>
                            <m:t>𝐗</m:t>
                          </m:r>
                        </m:e>
                        <m:sup>
                          <m:r>
                            <a:rPr lang="en-US" b="0" i="1">
                              <a:latin typeface="Cambria Math" panose="02040503050406030204" pitchFamily="18" charset="0"/>
                            </a:rPr>
                            <m:t>𝑇</m:t>
                          </m:r>
                        </m:sup>
                      </m:sSup>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m>
                            <m:mPr>
                              <m:plcHide m:val="on"/>
                              <m:mcs>
                                <m:mc>
                                  <m:mcPr>
                                    <m:count m:val="3"/>
                                    <m:mcJc m:val="center"/>
                                  </m:mcPr>
                                </m:mc>
                              </m:mcs>
                              <m:ctrlPr>
                                <a:rPr lang="en-US" b="0" i="1">
                                  <a:solidFill>
                                    <a:srgbClr val="836967"/>
                                  </a:solidFill>
                                  <a:latin typeface="Cambria Math" panose="02040503050406030204" pitchFamily="18" charset="0"/>
                                </a:rPr>
                              </m:ctrlPr>
                            </m:mPr>
                            <m:mr>
                              <m:e>
                                <m:m>
                                  <m:mPr>
                                    <m:plcHide m:val="on"/>
                                    <m:mcs>
                                      <m:mc>
                                        <m:mcPr>
                                          <m:count m:val="2"/>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0.8857</m:t>
                                      </m:r>
                                    </m:e>
                                    <m:e>
                                      <m:r>
                                        <a:rPr lang="en-US" b="0" i="0">
                                          <a:latin typeface="Cambria Math" panose="02040503050406030204" pitchFamily="18" charset="0"/>
                                        </a:rPr>
                                        <m:t>0.2671</m:t>
                                      </m:r>
                                    </m:e>
                                  </m:mr>
                                  <m:mr>
                                    <m:e>
                                      <m:r>
                                        <a:rPr lang="en-US" b="0" i="0">
                                          <a:latin typeface="Cambria Math" panose="02040503050406030204" pitchFamily="18" charset="0"/>
                                        </a:rPr>
                                        <m:t>0.2571</m:t>
                                      </m:r>
                                    </m:e>
                                    <m:e>
                                      <m:r>
                                        <a:rPr lang="en-US" b="0" i="0">
                                          <a:latin typeface="Cambria Math" panose="02040503050406030204" pitchFamily="18" charset="0"/>
                                        </a:rPr>
                                        <m:t>0.3714</m:t>
                                      </m:r>
                                    </m:e>
                                  </m:mr>
                                </m:m>
                              </m:e>
                              <m:e>
                                <m:m>
                                  <m:mPr>
                                    <m:plcHide m:val="on"/>
                                    <m:mcs>
                                      <m:mc>
                                        <m:mcPr>
                                          <m:count m:val="2"/>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−0.0857</m:t>
                                      </m:r>
                                    </m:e>
                                    <m:e>
                                      <m:r>
                                        <a:rPr lang="en-US" b="0" i="0">
                                          <a:latin typeface="Cambria Math" panose="02040503050406030204" pitchFamily="18" charset="0"/>
                                        </a:rPr>
                                        <m:t>−0.1429</m:t>
                                      </m:r>
                                    </m:e>
                                  </m:mr>
                                  <m:mr>
                                    <m:e>
                                      <m:r>
                                        <a:rPr lang="en-US" b="0" i="0">
                                          <a:latin typeface="Cambria Math" panose="02040503050406030204" pitchFamily="18" charset="0"/>
                                        </a:rPr>
                                        <m:t>0.3429</m:t>
                                      </m:r>
                                    </m:e>
                                    <m:e>
                                      <m:r>
                                        <a:rPr lang="en-US" b="0" i="0">
                                          <a:latin typeface="Cambria Math" panose="02040503050406030204" pitchFamily="18" charset="0"/>
                                        </a:rPr>
                                        <m:t>0.1714</m:t>
                                      </m:r>
                                    </m:e>
                                  </m:mr>
                                </m:m>
                              </m:e>
                              <m:e>
                                <m:m>
                                  <m:mPr>
                                    <m:plcHide m:val="on"/>
                                    <m:mcs>
                                      <m:mc>
                                        <m:mcPr>
                                          <m:count m:val="1"/>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0.0857</m:t>
                                      </m:r>
                                    </m:e>
                                  </m:mr>
                                  <m:mr>
                                    <m:e>
                                      <m:r>
                                        <a:rPr lang="en-US" b="0" i="0">
                                          <a:latin typeface="Cambria Math" panose="02040503050406030204" pitchFamily="18" charset="0"/>
                                        </a:rPr>
                                        <m:t>−0.1429</m:t>
                                      </m:r>
                                    </m:e>
                                  </m:mr>
                                </m:m>
                              </m:e>
                            </m:mr>
                            <m:mr>
                              <m:e>
                                <m:m>
                                  <m:mPr>
                                    <m:plcHide m:val="on"/>
                                    <m:mcs>
                                      <m:mc>
                                        <m:mcPr>
                                          <m:count m:val="2"/>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−0.0857</m:t>
                                      </m:r>
                                    </m:e>
                                    <m:e>
                                      <m:r>
                                        <a:rPr lang="en-US" b="0" i="0">
                                          <a:latin typeface="Cambria Math" panose="02040503050406030204" pitchFamily="18" charset="0"/>
                                        </a:rPr>
                                        <m:t>0.3429</m:t>
                                      </m:r>
                                    </m:e>
                                  </m:mr>
                                  <m:mr>
                                    <m:e>
                                      <m:r>
                                        <a:rPr lang="en-US" b="0" i="0">
                                          <a:latin typeface="Cambria Math" panose="02040503050406030204" pitchFamily="18" charset="0"/>
                                        </a:rPr>
                                        <m:t>−0.1429</m:t>
                                      </m:r>
                                    </m:e>
                                    <m:e>
                                      <m:r>
                                        <a:rPr lang="en-US" b="0" i="0">
                                          <a:latin typeface="Cambria Math" panose="02040503050406030204" pitchFamily="18" charset="0"/>
                                        </a:rPr>
                                        <m:t>0.1714</m:t>
                                      </m:r>
                                    </m:e>
                                  </m:mr>
                                </m:m>
                              </m:e>
                              <m:e>
                                <m:m>
                                  <m:mPr>
                                    <m:plcHide m:val="on"/>
                                    <m:mcs>
                                      <m:mc>
                                        <m:mcPr>
                                          <m:count m:val="2"/>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0.4857</m:t>
                                      </m:r>
                                    </m:e>
                                    <m:e>
                                      <m:r>
                                        <a:rPr lang="en-US" b="0" i="0">
                                          <a:latin typeface="Cambria Math" panose="02040503050406030204" pitchFamily="18" charset="0"/>
                                        </a:rPr>
                                        <m:t>0.3429</m:t>
                                      </m:r>
                                    </m:e>
                                  </m:mr>
                                  <m:mr>
                                    <m:e>
                                      <m:r>
                                        <a:rPr lang="en-US" b="0" i="0">
                                          <a:latin typeface="Cambria Math" panose="02040503050406030204" pitchFamily="18" charset="0"/>
                                        </a:rPr>
                                        <m:t>0.3429</m:t>
                                      </m:r>
                                    </m:e>
                                    <m:e>
                                      <m:r>
                                        <a:rPr lang="en-US" b="0" i="0">
                                          <a:latin typeface="Cambria Math" panose="02040503050406030204" pitchFamily="18" charset="0"/>
                                        </a:rPr>
                                        <m:t>0.3714</m:t>
                                      </m:r>
                                    </m:e>
                                  </m:mr>
                                </m:m>
                              </m:e>
                              <m:e>
                                <m:m>
                                  <m:mPr>
                                    <m:plcHide m:val="on"/>
                                    <m:mcs>
                                      <m:mc>
                                        <m:mcPr>
                                          <m:count m:val="1"/>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−0.0857</m:t>
                                      </m:r>
                                    </m:e>
                                  </m:mr>
                                  <m:mr>
                                    <m:e>
                                      <m:r>
                                        <a:rPr lang="en-US" b="0" i="0">
                                          <a:latin typeface="Cambria Math" panose="02040503050406030204" pitchFamily="18" charset="0"/>
                                        </a:rPr>
                                        <m:t>0.2571</m:t>
                                      </m:r>
                                    </m:e>
                                  </m:mr>
                                </m:m>
                              </m:e>
                            </m:mr>
                            <m:mr>
                              <m:e>
                                <m:m>
                                  <m:mPr>
                                    <m:plcHide m:val="on"/>
                                    <m:mcs>
                                      <m:mc>
                                        <m:mcPr>
                                          <m:count m:val="2"/>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0.0857</m:t>
                                      </m:r>
                                    </m:e>
                                    <m:e>
                                      <m:r>
                                        <a:rPr lang="en-US" b="0" i="0">
                                          <a:latin typeface="Cambria Math" panose="02040503050406030204" pitchFamily="18" charset="0"/>
                                        </a:rPr>
                                        <m:t>−0.1429</m:t>
                                      </m:r>
                                    </m:e>
                                  </m:mr>
                                </m:m>
                              </m:e>
                              <m:e>
                                <m:m>
                                  <m:mPr>
                                    <m:plcHide m:val="on"/>
                                    <m:mcs>
                                      <m:mc>
                                        <m:mcPr>
                                          <m:count m:val="2"/>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−0.0857</m:t>
                                      </m:r>
                                    </m:e>
                                    <m:e>
                                      <m:r>
                                        <a:rPr lang="en-US" b="0" i="0">
                                          <a:latin typeface="Cambria Math" panose="02040503050406030204" pitchFamily="18" charset="0"/>
                                        </a:rPr>
                                        <m:t>0.2571</m:t>
                                      </m:r>
                                    </m:e>
                                  </m:mr>
                                </m:m>
                              </m:e>
                              <m:e>
                                <m:r>
                                  <a:rPr lang="en-US" b="0" i="0">
                                    <a:latin typeface="Cambria Math" panose="02040503050406030204" pitchFamily="18" charset="0"/>
                                  </a:rPr>
                                  <m:t>0.8857</m:t>
                                </m:r>
                              </m:e>
                            </m:mr>
                          </m:m>
                        </m:e>
                      </m:d>
                    </m:oMath>
                  </m:oMathPara>
                </a14:m>
                <a:endParaRPr lang="en-US" dirty="0"/>
              </a:p>
            </p:txBody>
          </p:sp>
        </mc:Choice>
        <mc:Fallback xmlns="">
          <p:sp>
            <p:nvSpPr>
              <p:cNvPr id="6" name="TextBox 5">
                <a:extLst>
                  <a:ext uri="{FF2B5EF4-FFF2-40B4-BE49-F238E27FC236}">
                    <a16:creationId xmlns:a16="http://schemas.microsoft.com/office/drawing/2014/main" id="{47B8306F-7C2F-DD51-86B6-469A43A8D753}"/>
                  </a:ext>
                </a:extLst>
              </p:cNvPr>
              <p:cNvSpPr txBox="1">
                <a:spLocks noRot="1" noChangeAspect="1" noMove="1" noResize="1" noEditPoints="1" noAdjustHandles="1" noChangeArrowheads="1" noChangeShapeType="1" noTextEdit="1"/>
              </p:cNvSpPr>
              <p:nvPr/>
            </p:nvSpPr>
            <p:spPr>
              <a:xfrm>
                <a:off x="1016558" y="1955260"/>
                <a:ext cx="7430756" cy="13177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A5846AA-1ACE-D191-B2BA-E5B957547805}"/>
                  </a:ext>
                </a:extLst>
              </p:cNvPr>
              <p:cNvSpPr txBox="1"/>
              <p:nvPr/>
            </p:nvSpPr>
            <p:spPr>
              <a:xfrm>
                <a:off x="638071" y="4010495"/>
                <a:ext cx="5990074" cy="13412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𝐞</m:t>
                      </m:r>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m>
                            <m:mPr>
                              <m:plcHide m:val="on"/>
                              <m:mcs>
                                <m:mc>
                                  <m:mcPr>
                                    <m:count m:val="1"/>
                                    <m:mcJc m:val="center"/>
                                  </m:mcPr>
                                </m:mc>
                              </m:mcs>
                              <m:ctrlPr>
                                <a:rPr lang="en-US" b="0" i="1">
                                  <a:solidFill>
                                    <a:srgbClr val="836967"/>
                                  </a:solidFill>
                                  <a:latin typeface="Cambria Math" panose="02040503050406030204" pitchFamily="18" charset="0"/>
                                </a:rPr>
                              </m:ctrlPr>
                            </m:mPr>
                            <m:mr>
                              <m:e>
                                <m:m>
                                  <m:mPr>
                                    <m:plcHide m:val="on"/>
                                    <m:mcs>
                                      <m:mc>
                                        <m:mcPr>
                                          <m:count m:val="1"/>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0.243</m:t>
                                      </m:r>
                                    </m:e>
                                  </m:mr>
                                  <m:mr>
                                    <m:e>
                                      <m:r>
                                        <a:rPr lang="en-US" b="0" i="0">
                                          <a:latin typeface="Cambria Math" panose="02040503050406030204" pitchFamily="18" charset="0"/>
                                        </a:rPr>
                                        <m:t>−0.521</m:t>
                                      </m:r>
                                    </m:e>
                                  </m:mr>
                                </m:m>
                              </m:e>
                            </m:mr>
                            <m:mr>
                              <m:e>
                                <m:m>
                                  <m:mPr>
                                    <m:plcHide m:val="on"/>
                                    <m:mcs>
                                      <m:mc>
                                        <m:mcPr>
                                          <m:count m:val="1"/>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0.107</m:t>
                                      </m:r>
                                    </m:e>
                                  </m:mr>
                                  <m:mr>
                                    <m:e>
                                      <m:r>
                                        <a:rPr lang="en-US" b="0" i="0">
                                          <a:latin typeface="Cambria Math" panose="02040503050406030204" pitchFamily="18" charset="0"/>
                                        </a:rPr>
                                        <m:t>0.379</m:t>
                                      </m:r>
                                    </m:e>
                                  </m:mr>
                                </m:m>
                              </m:e>
                            </m:mr>
                            <m:mr>
                              <m:e>
                                <m:r>
                                  <a:rPr lang="en-US" b="0" i="0">
                                    <a:latin typeface="Cambria Math" panose="02040503050406030204" pitchFamily="18" charset="0"/>
                                  </a:rPr>
                                  <m:t>−0.207</m:t>
                                </m:r>
                              </m:e>
                            </m:mr>
                          </m:m>
                        </m:e>
                      </m:d>
                      <m:r>
                        <a:rPr lang="en-US" b="0" i="0">
                          <a:latin typeface="Cambria Math" panose="02040503050406030204" pitchFamily="18" charset="0"/>
                        </a:rPr>
                        <m:t>,  </m:t>
                      </m:r>
                      <m:sSub>
                        <m:sSubPr>
                          <m:ctrlPr>
                            <a:rPr lang="en-US" b="0" i="1">
                              <a:solidFill>
                                <a:srgbClr val="836967"/>
                              </a:solidFill>
                              <a:latin typeface="Cambria Math" panose="02040503050406030204" pitchFamily="18" charset="0"/>
                            </a:rPr>
                          </m:ctrlPr>
                        </m:sSubPr>
                        <m:e>
                          <m:r>
                            <a:rPr lang="en-US" b="1" i="0">
                              <a:latin typeface="Cambria Math" panose="02040503050406030204" pitchFamily="18" charset="0"/>
                            </a:rPr>
                            <m:t>𝐞</m:t>
                          </m:r>
                        </m:e>
                        <m:sub>
                          <m:r>
                            <a:rPr lang="en-US" b="0" i="1">
                              <a:latin typeface="Cambria Math" panose="02040503050406030204" pitchFamily="18" charset="0"/>
                            </a:rPr>
                            <m:t>𝑝</m:t>
                          </m:r>
                        </m:sub>
                      </m:sSub>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f>
                            <m:fPr>
                              <m:ctrlPr>
                                <a:rPr lang="en-US" b="0" i="1">
                                  <a:solidFill>
                                    <a:srgbClr val="836967"/>
                                  </a:solidFill>
                                  <a:latin typeface="Cambria Math" panose="02040503050406030204" pitchFamily="18" charset="0"/>
                                </a:rPr>
                              </m:ctrlPr>
                            </m:fPr>
                            <m:num>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𝑒</m:t>
                                  </m:r>
                                </m:e>
                                <m:sub>
                                  <m:r>
                                    <a:rPr lang="en-US" b="0" i="1">
                                      <a:latin typeface="Cambria Math" panose="02040503050406030204" pitchFamily="18" charset="0"/>
                                    </a:rPr>
                                    <m:t>𝑖</m:t>
                                  </m:r>
                                </m:sub>
                              </m:sSub>
                            </m:num>
                            <m:den>
                              <m:r>
                                <a:rPr lang="en-US" b="0" i="0">
                                  <a:latin typeface="Cambria Math" panose="02040503050406030204" pitchFamily="18" charset="0"/>
                                </a:rPr>
                                <m:t>1−</m:t>
                              </m:r>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𝐸</m:t>
                                  </m:r>
                                </m:e>
                                <m:sub>
                                  <m:r>
                                    <a:rPr lang="en-US" b="0" i="1">
                                      <a:latin typeface="Cambria Math" panose="02040503050406030204" pitchFamily="18" charset="0"/>
                                    </a:rPr>
                                    <m:t>𝑖𝑖</m:t>
                                  </m:r>
                                </m:sub>
                              </m:sSub>
                            </m:den>
                          </m:f>
                        </m:e>
                      </m:d>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m>
                            <m:mPr>
                              <m:plcHide m:val="on"/>
                              <m:mcs>
                                <m:mc>
                                  <m:mcPr>
                                    <m:count m:val="1"/>
                                    <m:mcJc m:val="center"/>
                                  </m:mcPr>
                                </m:mc>
                              </m:mcs>
                              <m:ctrlPr>
                                <a:rPr lang="en-US" b="0" i="1">
                                  <a:solidFill>
                                    <a:srgbClr val="836967"/>
                                  </a:solidFill>
                                  <a:latin typeface="Cambria Math" panose="02040503050406030204" pitchFamily="18" charset="0"/>
                                </a:rPr>
                              </m:ctrlPr>
                            </m:mPr>
                            <m:mr>
                              <m:e>
                                <m:m>
                                  <m:mPr>
                                    <m:plcHide m:val="on"/>
                                    <m:mcs>
                                      <m:mc>
                                        <m:mcPr>
                                          <m:count m:val="1"/>
                                          <m:mcJc m:val="center"/>
                                        </m:mcPr>
                                      </m:mc>
                                    </m:mcs>
                                    <m:ctrlPr>
                                      <a:rPr lang="en-US" b="0" i="1">
                                        <a:solidFill>
                                          <a:srgbClr val="836967"/>
                                        </a:solidFill>
                                        <a:latin typeface="Cambria Math" panose="02040503050406030204" pitchFamily="18" charset="0"/>
                                      </a:rPr>
                                    </m:ctrlPr>
                                  </m:mPr>
                                  <m:mr>
                                    <m:e>
                                      <m:r>
                                        <a:rPr lang="en-US" b="0" i="0" smtClean="0">
                                          <a:solidFill>
                                            <a:srgbClr val="FF0000"/>
                                          </a:solidFill>
                                          <a:latin typeface="Cambria Math" panose="02040503050406030204" pitchFamily="18" charset="0"/>
                                        </a:rPr>
                                        <m:t>2.125</m:t>
                                      </m:r>
                                    </m:e>
                                  </m:mr>
                                  <m:mr>
                                    <m:e>
                                      <m:r>
                                        <a:rPr lang="en-US" b="0" i="0">
                                          <a:latin typeface="Cambria Math" panose="02040503050406030204" pitchFamily="18" charset="0"/>
                                        </a:rPr>
                                        <m:t>−0.8295</m:t>
                                      </m:r>
                                    </m:e>
                                  </m:mr>
                                </m:m>
                              </m:e>
                            </m:mr>
                            <m:mr>
                              <m:e>
                                <m:m>
                                  <m:mPr>
                                    <m:plcHide m:val="on"/>
                                    <m:mcs>
                                      <m:mc>
                                        <m:mcPr>
                                          <m:count m:val="1"/>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0.2083</m:t>
                                      </m:r>
                                    </m:e>
                                  </m:mr>
                                  <m:mr>
                                    <m:e>
                                      <m:r>
                                        <a:rPr lang="en-US" b="0" i="0">
                                          <a:latin typeface="Cambria Math" panose="02040503050406030204" pitchFamily="18" charset="0"/>
                                        </a:rPr>
                                        <m:t>0.6023</m:t>
                                      </m:r>
                                    </m:e>
                                  </m:mr>
                                </m:m>
                              </m:e>
                            </m:mr>
                            <m:mr>
                              <m:e>
                                <m:r>
                                  <a:rPr lang="en-US" b="0" i="0" smtClean="0">
                                    <a:solidFill>
                                      <a:srgbClr val="FF0000"/>
                                    </a:solidFill>
                                    <a:latin typeface="Cambria Math" panose="02040503050406030204" pitchFamily="18" charset="0"/>
                                  </a:rPr>
                                  <m:t>−1.8125</m:t>
                                </m:r>
                              </m:e>
                            </m:mr>
                          </m:m>
                        </m:e>
                      </m:d>
                    </m:oMath>
                  </m:oMathPara>
                </a14:m>
                <a:endParaRPr lang="en-US" dirty="0"/>
              </a:p>
            </p:txBody>
          </p:sp>
        </mc:Choice>
        <mc:Fallback xmlns="">
          <p:sp>
            <p:nvSpPr>
              <p:cNvPr id="9" name="TextBox 8">
                <a:extLst>
                  <a:ext uri="{FF2B5EF4-FFF2-40B4-BE49-F238E27FC236}">
                    <a16:creationId xmlns:a16="http://schemas.microsoft.com/office/drawing/2014/main" id="{4A5846AA-1ACE-D191-B2BA-E5B957547805}"/>
                  </a:ext>
                </a:extLst>
              </p:cNvPr>
              <p:cNvSpPr txBox="1">
                <a:spLocks noRot="1" noChangeAspect="1" noMove="1" noResize="1" noEditPoints="1" noAdjustHandles="1" noChangeArrowheads="1" noChangeShapeType="1" noTextEdit="1"/>
              </p:cNvSpPr>
              <p:nvPr/>
            </p:nvSpPr>
            <p:spPr>
              <a:xfrm>
                <a:off x="638071" y="4010495"/>
                <a:ext cx="5990074" cy="134120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878810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98E0D97-08F0-A71D-5DF7-4371D4EC2199}"/>
                  </a:ext>
                </a:extLst>
              </p:cNvPr>
              <p:cNvSpPr>
                <a:spLocks noGrp="1"/>
              </p:cNvSpPr>
              <p:nvPr>
                <p:ph type="body" sz="quarter" idx="10"/>
              </p:nvPr>
            </p:nvSpPr>
            <p:spPr/>
            <p:txBody>
              <a:bodyPr/>
              <a:lstStyle/>
              <a:p>
                <a:r>
                  <a:rPr lang="en-US" dirty="0"/>
                  <a:t>Consider the case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3</m:t>
                        </m:r>
                      </m:sub>
                    </m:sSub>
                  </m:oMath>
                </a14:m>
                <a:r>
                  <a:rPr lang="en-US" dirty="0"/>
                  <a:t> is dropped</a:t>
                </a:r>
              </a:p>
              <a:p>
                <a:endParaRPr lang="en-US" dirty="0"/>
              </a:p>
              <a:p>
                <a:endParaRPr lang="en-US" dirty="0"/>
              </a:p>
              <a:p>
                <a14:m>
                  <m:oMath xmlns:m="http://schemas.openxmlformats.org/officeDocument/2006/math">
                    <m:sSub>
                      <m:sSubPr>
                        <m:ctrlPr>
                          <a:rPr lang="en-US" i="1" smtClean="0">
                            <a:effectLst/>
                            <a:latin typeface="Cambria Math" panose="02040503050406030204" pitchFamily="18" charset="0"/>
                          </a:rPr>
                        </m:ctrlPr>
                      </m:sSub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en-US" i="1">
                        <a:effectLst/>
                        <a:latin typeface="Cambria Math" panose="02040503050406030204" pitchFamily="18" charset="0"/>
                        <a:ea typeface="Malgun Gothic" panose="020B0503020000020004" pitchFamily="34" charset="-127"/>
                        <a:cs typeface="Times New Roman" panose="02020603050405020304" pitchFamily="18" charset="0"/>
                      </a:rPr>
                      <m:t>=−0.2083,</m:t>
                    </m:r>
                    <m:sSub>
                      <m:sSubPr>
                        <m:ctrlPr>
                          <a:rPr lang="en-US" i="1">
                            <a:effectLst/>
                            <a:latin typeface="Cambria Math" panose="02040503050406030204" pitchFamily="18" charset="0"/>
                          </a:rPr>
                        </m:ctrlPr>
                      </m:sSub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en-US" i="1">
                        <a:effectLst/>
                        <a:latin typeface="Cambria Math" panose="02040503050406030204" pitchFamily="18" charset="0"/>
                        <a:ea typeface="Malgun Gothic" panose="020B0503020000020004" pitchFamily="34" charset="-127"/>
                        <a:cs typeface="Times New Roman" panose="02020603050405020304" pitchFamily="18" charset="0"/>
                      </a:rPr>
                      <m:t>=0.925</m:t>
                    </m:r>
                  </m:oMath>
                </a14:m>
                <a:r>
                  <a:rPr lang="en-US" dirty="0">
                    <a:effectLst/>
                    <a:latin typeface="Times New Roman" panose="02020603050405020304" pitchFamily="18" charset="0"/>
                    <a:ea typeface="Malgun Gothic" panose="020B0503020000020004" pitchFamily="34" charset="-127"/>
                  </a:rPr>
                  <a:t>, and </a:t>
                </a:r>
                <a14:m>
                  <m:oMath xmlns:m="http://schemas.openxmlformats.org/officeDocument/2006/math">
                    <m:sSub>
                      <m:sSubPr>
                        <m:ctrlPr>
                          <a:rPr lang="en-US" i="1">
                            <a:effectLst/>
                            <a:latin typeface="Cambria Math" panose="02040503050406030204" pitchFamily="18" charset="0"/>
                          </a:rPr>
                        </m:ctrlPr>
                      </m:sSub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3</m:t>
                        </m:r>
                      </m:sub>
                    </m:sSub>
                    <m:r>
                      <a:rPr lang="en-US" i="1">
                        <a:effectLst/>
                        <a:latin typeface="Cambria Math" panose="02040503050406030204" pitchFamily="18" charset="0"/>
                        <a:ea typeface="Malgun Gothic" panose="020B0503020000020004" pitchFamily="34" charset="-127"/>
                        <a:cs typeface="Times New Roman" panose="02020603050405020304" pitchFamily="18" charset="0"/>
                      </a:rPr>
                      <m:t>=0.0833</m:t>
                    </m:r>
                  </m:oMath>
                </a14:m>
                <a:endParaRPr lang="en-US" dirty="0"/>
              </a:p>
              <a:p>
                <a:endParaRPr lang="en-US" dirty="0"/>
              </a:p>
              <a:p>
                <a:r>
                  <a:rPr lang="en-US" dirty="0"/>
                  <a:t>Prediction error </a:t>
                </a:r>
                <a14:m>
                  <m:oMath xmlns:m="http://schemas.openxmlformats.org/officeDocument/2006/math">
                    <m:sSub>
                      <m:sSubPr>
                        <m:ctrlPr>
                          <a:rPr lang="en-US" i="1" smtClean="0">
                            <a:effectLst/>
                            <a:latin typeface="Cambria Math" panose="02040503050406030204" pitchFamily="18" charset="0"/>
                          </a:rPr>
                        </m:ctrlPr>
                      </m:sSub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𝑒</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𝑝</m:t>
                        </m:r>
                        <m:r>
                          <a:rPr lang="en-US" i="1">
                            <a:effectLst/>
                            <a:latin typeface="Cambria Math" panose="02040503050406030204" pitchFamily="18" charset="0"/>
                            <a:ea typeface="Malgun Gothic" panose="020B0503020000020004" pitchFamily="34" charset="-127"/>
                            <a:cs typeface="Times New Roman" panose="02020603050405020304" pitchFamily="18" charset="0"/>
                          </a:rPr>
                          <m:t>3</m:t>
                        </m:r>
                      </m:sub>
                    </m:sSub>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i="1">
                            <a:effectLst/>
                            <a:latin typeface="Cambria Math" panose="02040503050406030204" pitchFamily="18" charset="0"/>
                          </a:rPr>
                        </m:ctrlPr>
                      </m:sSub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𝑦</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3</m:t>
                        </m:r>
                      </m:sub>
                    </m:sSub>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i="1">
                            <a:effectLst/>
                            <a:latin typeface="Cambria Math" panose="02040503050406030204" pitchFamily="18" charset="0"/>
                          </a:rPr>
                        </m:ctrlPr>
                      </m:sSupPr>
                      <m:e>
                        <m:acc>
                          <m:accPr>
                            <m:chr m:val="̂"/>
                            <m:ctrlPr>
                              <a:rPr lang="en-US" i="1">
                                <a:effectLst/>
                                <a:latin typeface="Cambria Math" panose="02040503050406030204" pitchFamily="18" charset="0"/>
                              </a:rPr>
                            </m:ctrlPr>
                          </m:acc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𝑦</m:t>
                            </m:r>
                          </m:e>
                        </m:acc>
                      </m:e>
                      <m:sup>
                        <m:d>
                          <m:dPr>
                            <m:ctrlPr>
                              <a:rPr lang="en-US" i="1">
                                <a:effectLst/>
                                <a:latin typeface="Cambria Math" panose="02040503050406030204" pitchFamily="18" charset="0"/>
                              </a:rPr>
                            </m:ctrlPr>
                          </m:dPr>
                          <m:e>
                            <m:r>
                              <a:rPr lang="en-US" i="1">
                                <a:effectLst/>
                                <a:latin typeface="Cambria Math" panose="02040503050406030204" pitchFamily="18" charset="0"/>
                                <a:ea typeface="Malgun Gothic" panose="020B0503020000020004" pitchFamily="34" charset="-127"/>
                                <a:cs typeface="Times New Roman" panose="02020603050405020304" pitchFamily="18" charset="0"/>
                              </a:rPr>
                              <m:t>3</m:t>
                            </m:r>
                          </m:e>
                        </m:d>
                      </m:sup>
                    </m:sSup>
                    <m:d>
                      <m:dPr>
                        <m:ctrlPr>
                          <a:rPr lang="en-US" i="1">
                            <a:effectLst/>
                            <a:latin typeface="Cambria Math" panose="02040503050406030204" pitchFamily="18" charset="0"/>
                          </a:rPr>
                        </m:ctrlPr>
                      </m:dPr>
                      <m:e>
                        <m:r>
                          <a:rPr lang="en-US" i="1">
                            <a:effectLst/>
                            <a:latin typeface="Cambria Math" panose="02040503050406030204" pitchFamily="18" charset="0"/>
                            <a:ea typeface="Malgun Gothic" panose="020B0503020000020004" pitchFamily="34" charset="-127"/>
                            <a:cs typeface="Times New Roman" panose="02020603050405020304" pitchFamily="18" charset="0"/>
                          </a:rPr>
                          <m:t>0</m:t>
                        </m:r>
                      </m:e>
                    </m:d>
                    <m:r>
                      <a:rPr lang="en-US" i="1">
                        <a:effectLst/>
                        <a:latin typeface="Cambria Math" panose="02040503050406030204" pitchFamily="18" charset="0"/>
                        <a:ea typeface="Malgun Gothic" panose="020B0503020000020004" pitchFamily="34" charset="-127"/>
                        <a:cs typeface="Times New Roman" panose="02020603050405020304" pitchFamily="18" charset="0"/>
                      </a:rPr>
                      <m:t>=0+0.2083=0.2083</m:t>
                    </m:r>
                  </m:oMath>
                </a14:m>
                <a:endParaRPr lang="en-US" dirty="0"/>
              </a:p>
              <a:p>
                <a:r>
                  <a:rPr lang="en-US" dirty="0"/>
                  <a:t>Repeat for all points:</a:t>
                </a:r>
              </a:p>
            </p:txBody>
          </p:sp>
        </mc:Choice>
        <mc:Fallback xmlns="">
          <p:sp>
            <p:nvSpPr>
              <p:cNvPr id="2" name="Text Placeholder 1">
                <a:extLst>
                  <a:ext uri="{FF2B5EF4-FFF2-40B4-BE49-F238E27FC236}">
                    <a16:creationId xmlns:a16="http://schemas.microsoft.com/office/drawing/2014/main" id="{698E0D97-08F0-A71D-5DF7-4371D4EC2199}"/>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A7F7A83-6BE3-3947-8744-4EA697343241}"/>
              </a:ext>
            </a:extLst>
          </p:cNvPr>
          <p:cNvSpPr>
            <a:spLocks noGrp="1"/>
          </p:cNvSpPr>
          <p:nvPr>
            <p:ph type="title"/>
          </p:nvPr>
        </p:nvSpPr>
        <p:spPr/>
        <p:txBody>
          <a:bodyPr>
            <a:normAutofit fontScale="90000"/>
          </a:bodyPr>
          <a:lstStyle/>
          <a:p>
            <a:r>
              <a:rPr lang="en-US" dirty="0"/>
              <a:t>Ex2-8) PRESS Error </a:t>
            </a:r>
            <a:r>
              <a:rPr lang="en-US" i="1" dirty="0"/>
              <a:t>cont</a:t>
            </a:r>
            <a:r>
              <a:rPr lang="en-US" dirty="0"/>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B18CAA6-07CB-1B1F-B348-87C4D9A692CC}"/>
                  </a:ext>
                </a:extLst>
              </p:cNvPr>
              <p:cNvSpPr txBox="1"/>
              <p:nvPr/>
            </p:nvSpPr>
            <p:spPr>
              <a:xfrm>
                <a:off x="447151" y="1330537"/>
                <a:ext cx="8534400" cy="1117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𝐗</m:t>
                      </m:r>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m>
                            <m:mPr>
                              <m:plcHide m:val="on"/>
                              <m:mcs>
                                <m:mc>
                                  <m:mcPr>
                                    <m:count m:val="3"/>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1</m:t>
                                </m:r>
                              </m:e>
                              <m:e>
                                <m:r>
                                  <a:rPr lang="en-US" b="0" i="0">
                                    <a:latin typeface="Cambria Math" panose="02040503050406030204" pitchFamily="18" charset="0"/>
                                  </a:rPr>
                                  <m:t>−2</m:t>
                                </m:r>
                              </m:e>
                              <m:e>
                                <m:r>
                                  <a:rPr lang="en-US" b="0" i="0">
                                    <a:latin typeface="Cambria Math" panose="02040503050406030204" pitchFamily="18" charset="0"/>
                                  </a:rPr>
                                  <m:t>4</m:t>
                                </m:r>
                              </m:e>
                            </m:mr>
                            <m:mr>
                              <m:e>
                                <m:r>
                                  <a:rPr lang="en-US" b="0" i="0">
                                    <a:latin typeface="Cambria Math" panose="02040503050406030204" pitchFamily="18" charset="0"/>
                                  </a:rPr>
                                  <m:t>1</m:t>
                                </m:r>
                              </m:e>
                              <m:e>
                                <m:r>
                                  <a:rPr lang="en-US" b="0" i="0">
                                    <a:latin typeface="Cambria Math" panose="02040503050406030204" pitchFamily="18" charset="0"/>
                                  </a:rPr>
                                  <m:t>−1</m:t>
                                </m:r>
                              </m:e>
                              <m:e>
                                <m:r>
                                  <a:rPr lang="en-US" b="0" i="0">
                                    <a:latin typeface="Cambria Math" panose="02040503050406030204" pitchFamily="18" charset="0"/>
                                  </a:rPr>
                                  <m:t>1</m:t>
                                </m:r>
                              </m:e>
                            </m:mr>
                            <m:mr>
                              <m:e>
                                <m:m>
                                  <m:mPr>
                                    <m:plcHide m:val="on"/>
                                    <m:mcs>
                                      <m:mc>
                                        <m:mcPr>
                                          <m:count m:val="1"/>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1</m:t>
                                      </m:r>
                                    </m:e>
                                  </m:mr>
                                  <m:mr>
                                    <m:e>
                                      <m:r>
                                        <a:rPr lang="en-US" b="0" i="0">
                                          <a:latin typeface="Cambria Math" panose="02040503050406030204" pitchFamily="18" charset="0"/>
                                        </a:rPr>
                                        <m:t>1</m:t>
                                      </m:r>
                                    </m:e>
                                  </m:mr>
                                </m:m>
                              </m:e>
                              <m:e>
                                <m:m>
                                  <m:mPr>
                                    <m:plcHide m:val="on"/>
                                    <m:mcs>
                                      <m:mc>
                                        <m:mcPr>
                                          <m:count m:val="1"/>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1</m:t>
                                      </m:r>
                                    </m:e>
                                  </m:mr>
                                  <m:mr>
                                    <m:e>
                                      <m:r>
                                        <a:rPr lang="en-US" b="0" i="0">
                                          <a:latin typeface="Cambria Math" panose="02040503050406030204" pitchFamily="18" charset="0"/>
                                        </a:rPr>
                                        <m:t>2</m:t>
                                      </m:r>
                                    </m:e>
                                  </m:mr>
                                </m:m>
                              </m:e>
                              <m:e>
                                <m:m>
                                  <m:mPr>
                                    <m:plcHide m:val="on"/>
                                    <m:mcs>
                                      <m:mc>
                                        <m:mcPr>
                                          <m:count m:val="1"/>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1</m:t>
                                      </m:r>
                                    </m:e>
                                  </m:mr>
                                  <m:mr>
                                    <m:e>
                                      <m:r>
                                        <a:rPr lang="en-US" b="0" i="0">
                                          <a:latin typeface="Cambria Math" panose="02040503050406030204" pitchFamily="18" charset="0"/>
                                        </a:rPr>
                                        <m:t>4</m:t>
                                      </m:r>
                                    </m:e>
                                  </m:mr>
                                </m:m>
                              </m:e>
                            </m:mr>
                          </m:m>
                        </m:e>
                      </m:d>
                      <m:r>
                        <a:rPr lang="en-US" b="0" i="0">
                          <a:latin typeface="Cambria Math" panose="02040503050406030204" pitchFamily="18" charset="0"/>
                        </a:rPr>
                        <m:t>,    </m:t>
                      </m:r>
                      <m:r>
                        <a:rPr lang="en-US" b="1" i="0">
                          <a:latin typeface="Cambria Math" panose="02040503050406030204" pitchFamily="18" charset="0"/>
                        </a:rPr>
                        <m:t>𝐲</m:t>
                      </m:r>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m>
                            <m:mPr>
                              <m:plcHide m:val="on"/>
                              <m:mcs>
                                <m:mc>
                                  <m:mcPr>
                                    <m:count m:val="1"/>
                                    <m:mcJc m:val="center"/>
                                  </m:mcPr>
                                </m:mc>
                              </m:mcs>
                              <m:ctrlPr>
                                <a:rPr lang="en-US" b="0" i="1">
                                  <a:solidFill>
                                    <a:srgbClr val="836967"/>
                                  </a:solidFill>
                                  <a:latin typeface="Cambria Math" panose="02040503050406030204" pitchFamily="18" charset="0"/>
                                </a:rPr>
                              </m:ctrlPr>
                            </m:mPr>
                            <m:mr>
                              <m:e>
                                <m:m>
                                  <m:mPr>
                                    <m:plcHide m:val="on"/>
                                    <m:mcs>
                                      <m:mc>
                                        <m:mcPr>
                                          <m:count m:val="1"/>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−1.5</m:t>
                                      </m:r>
                                    </m:e>
                                  </m:mr>
                                  <m:mr>
                                    <m:e>
                                      <m:r>
                                        <a:rPr lang="en-US" b="0" i="0">
                                          <a:latin typeface="Cambria Math" panose="02040503050406030204" pitchFamily="18" charset="0"/>
                                        </a:rPr>
                                        <m:t>−1.5</m:t>
                                      </m:r>
                                    </m:e>
                                  </m:mr>
                                </m:m>
                              </m:e>
                            </m:mr>
                            <m:mr>
                              <m:e>
                                <m:m>
                                  <m:mPr>
                                    <m:plcHide m:val="on"/>
                                    <m:mcs>
                                      <m:mc>
                                        <m:mcPr>
                                          <m:count m:val="1"/>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1.25</m:t>
                                      </m:r>
                                    </m:e>
                                  </m:mr>
                                  <m:mr>
                                    <m:e>
                                      <m:r>
                                        <a:rPr lang="en-US" b="0" i="0">
                                          <a:latin typeface="Cambria Math" panose="02040503050406030204" pitchFamily="18" charset="0"/>
                                        </a:rPr>
                                        <m:t>1.75</m:t>
                                      </m:r>
                                    </m:e>
                                  </m:mr>
                                </m:m>
                              </m:e>
                            </m:mr>
                          </m:m>
                        </m:e>
                      </m:d>
                      <m:r>
                        <a:rPr lang="en-US" b="0" i="0">
                          <a:latin typeface="Cambria Math" panose="02040503050406030204" pitchFamily="18" charset="0"/>
                        </a:rPr>
                        <m:t>,    </m:t>
                      </m:r>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𝐗</m:t>
                          </m:r>
                        </m:e>
                        <m:sup>
                          <m:r>
                            <a:rPr lang="en-US" b="0" i="1">
                              <a:latin typeface="Cambria Math" panose="02040503050406030204" pitchFamily="18" charset="0"/>
                            </a:rPr>
                            <m:t>𝑇</m:t>
                          </m:r>
                        </m:sup>
                      </m:sSup>
                      <m:r>
                        <a:rPr lang="en-US" b="1" i="0">
                          <a:latin typeface="Cambria Math" panose="02040503050406030204" pitchFamily="18" charset="0"/>
                        </a:rPr>
                        <m:t>𝐗</m:t>
                      </m:r>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m>
                            <m:mPr>
                              <m:plcHide m:val="on"/>
                              <m:mcs>
                                <m:mc>
                                  <m:mcPr>
                                    <m:count m:val="3"/>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4</m:t>
                                </m:r>
                              </m:e>
                              <m:e>
                                <m:r>
                                  <a:rPr lang="en-US" b="0" i="0">
                                    <a:latin typeface="Cambria Math" panose="02040503050406030204" pitchFamily="18" charset="0"/>
                                  </a:rPr>
                                  <m:t>0</m:t>
                                </m:r>
                              </m:e>
                              <m:e>
                                <m:r>
                                  <a:rPr lang="en-US" b="0" i="0">
                                    <a:latin typeface="Cambria Math" panose="02040503050406030204" pitchFamily="18" charset="0"/>
                                  </a:rPr>
                                  <m:t>10</m:t>
                                </m:r>
                              </m:e>
                            </m:mr>
                            <m:mr>
                              <m:e>
                                <m:r>
                                  <a:rPr lang="en-US" b="0" i="0">
                                    <a:latin typeface="Cambria Math" panose="02040503050406030204" pitchFamily="18" charset="0"/>
                                  </a:rPr>
                                  <m:t>0</m:t>
                                </m:r>
                              </m:e>
                              <m:e>
                                <m:r>
                                  <a:rPr lang="en-US" b="0" i="0">
                                    <a:latin typeface="Cambria Math" panose="02040503050406030204" pitchFamily="18" charset="0"/>
                                  </a:rPr>
                                  <m:t>10</m:t>
                                </m:r>
                              </m:e>
                              <m:e>
                                <m:r>
                                  <a:rPr lang="en-US" b="0" i="0">
                                    <a:latin typeface="Cambria Math" panose="02040503050406030204" pitchFamily="18" charset="0"/>
                                  </a:rPr>
                                  <m:t>0</m:t>
                                </m:r>
                              </m:e>
                            </m:mr>
                            <m:mr>
                              <m:e>
                                <m:r>
                                  <a:rPr lang="en-US" b="0" i="0">
                                    <a:latin typeface="Cambria Math" panose="02040503050406030204" pitchFamily="18" charset="0"/>
                                  </a:rPr>
                                  <m:t>10</m:t>
                                </m:r>
                              </m:e>
                              <m:e>
                                <m:r>
                                  <a:rPr lang="en-US" b="0" i="0">
                                    <a:latin typeface="Cambria Math" panose="02040503050406030204" pitchFamily="18" charset="0"/>
                                  </a:rPr>
                                  <m:t>0</m:t>
                                </m:r>
                              </m:e>
                              <m:e>
                                <m:r>
                                  <a:rPr lang="en-US" b="0" i="0">
                                    <a:latin typeface="Cambria Math" panose="02040503050406030204" pitchFamily="18" charset="0"/>
                                  </a:rPr>
                                  <m:t>34</m:t>
                                </m:r>
                              </m:e>
                            </m:mr>
                          </m:m>
                        </m:e>
                      </m:d>
                      <m:r>
                        <a:rPr lang="en-US" b="0" i="0">
                          <a:latin typeface="Cambria Math" panose="02040503050406030204" pitchFamily="18" charset="0"/>
                        </a:rPr>
                        <m:t>,    </m:t>
                      </m:r>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𝐗</m:t>
                          </m:r>
                        </m:e>
                        <m:sup>
                          <m:r>
                            <a:rPr lang="en-US" b="0" i="1">
                              <a:latin typeface="Cambria Math" panose="02040503050406030204" pitchFamily="18" charset="0"/>
                            </a:rPr>
                            <m:t>𝑇</m:t>
                          </m:r>
                        </m:sup>
                      </m:sSup>
                      <m:r>
                        <a:rPr lang="en-US" b="1" i="0">
                          <a:latin typeface="Cambria Math" panose="02040503050406030204" pitchFamily="18" charset="0"/>
                        </a:rPr>
                        <m:t>𝐲</m:t>
                      </m:r>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m>
                            <m:mPr>
                              <m:plcHide m:val="on"/>
                              <m:mcs>
                                <m:mc>
                                  <m:mcPr>
                                    <m:count m:val="1"/>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m:t>
                                </m:r>
                              </m:e>
                            </m:mr>
                            <m:mr>
                              <m:e>
                                <m:r>
                                  <a:rPr lang="en-US" b="0" i="0">
                                    <a:latin typeface="Cambria Math" panose="02040503050406030204" pitchFamily="18" charset="0"/>
                                  </a:rPr>
                                  <m:t>9.25</m:t>
                                </m:r>
                              </m:e>
                            </m:mr>
                            <m:mr>
                              <m:e>
                                <m:r>
                                  <a:rPr lang="en-US" b="0" i="0">
                                    <a:latin typeface="Cambria Math" panose="02040503050406030204" pitchFamily="18" charset="0"/>
                                  </a:rPr>
                                  <m:t>0.75</m:t>
                                </m:r>
                              </m:e>
                            </m:mr>
                          </m:m>
                        </m:e>
                      </m:d>
                    </m:oMath>
                  </m:oMathPara>
                </a14:m>
                <a:endParaRPr lang="en-US" dirty="0"/>
              </a:p>
            </p:txBody>
          </p:sp>
        </mc:Choice>
        <mc:Fallback xmlns="">
          <p:sp>
            <p:nvSpPr>
              <p:cNvPr id="6" name="TextBox 5">
                <a:extLst>
                  <a:ext uri="{FF2B5EF4-FFF2-40B4-BE49-F238E27FC236}">
                    <a16:creationId xmlns:a16="http://schemas.microsoft.com/office/drawing/2014/main" id="{DB18CAA6-07CB-1B1F-B348-87C4D9A692CC}"/>
                  </a:ext>
                </a:extLst>
              </p:cNvPr>
              <p:cNvSpPr txBox="1">
                <a:spLocks noRot="1" noChangeAspect="1" noMove="1" noResize="1" noEditPoints="1" noAdjustHandles="1" noChangeArrowheads="1" noChangeShapeType="1" noTextEdit="1"/>
              </p:cNvSpPr>
              <p:nvPr/>
            </p:nvSpPr>
            <p:spPr>
              <a:xfrm>
                <a:off x="447151" y="1330537"/>
                <a:ext cx="8534400" cy="111799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C808E69-7101-082A-D95C-A5858F545B29}"/>
                  </a:ext>
                </a:extLst>
              </p:cNvPr>
              <p:cNvSpPr txBox="1"/>
              <p:nvPr/>
            </p:nvSpPr>
            <p:spPr>
              <a:xfrm>
                <a:off x="1606482" y="2962039"/>
                <a:ext cx="5688622" cy="4866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rgbClr val="836967"/>
                              </a:solidFill>
                              <a:latin typeface="Cambria Math" panose="02040503050406030204" pitchFamily="18" charset="0"/>
                            </a:rPr>
                          </m:ctrlPr>
                        </m:sSupPr>
                        <m:e>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𝑦</m:t>
                              </m:r>
                            </m:e>
                          </m:acc>
                        </m:e>
                        <m:sup>
                          <m:d>
                            <m:dPr>
                              <m:ctrlPr>
                                <a:rPr lang="en-US" sz="2400" i="1">
                                  <a:solidFill>
                                    <a:srgbClr val="836967"/>
                                  </a:solidFill>
                                  <a:latin typeface="Cambria Math" panose="02040503050406030204" pitchFamily="18" charset="0"/>
                                </a:rPr>
                              </m:ctrlPr>
                            </m:dPr>
                            <m:e>
                              <m:r>
                                <a:rPr lang="en-US" sz="2400" i="0">
                                  <a:latin typeface="Cambria Math" panose="02040503050406030204" pitchFamily="18" charset="0"/>
                                </a:rPr>
                                <m:t>3</m:t>
                              </m:r>
                            </m:e>
                          </m:d>
                        </m:sup>
                      </m:sSup>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𝑥</m:t>
                          </m:r>
                        </m:e>
                      </m:d>
                      <m:r>
                        <a:rPr lang="en-US" sz="2400" i="0">
                          <a:latin typeface="Cambria Math" panose="02040503050406030204" pitchFamily="18" charset="0"/>
                        </a:rPr>
                        <m:t>=−0.2083+0.925</m:t>
                      </m:r>
                      <m:r>
                        <a:rPr lang="en-US" sz="2400" i="1">
                          <a:latin typeface="Cambria Math" panose="02040503050406030204" pitchFamily="18" charset="0"/>
                        </a:rPr>
                        <m:t>𝑥</m:t>
                      </m:r>
                      <m:r>
                        <a:rPr lang="en-US" sz="2400" i="0">
                          <a:latin typeface="Cambria Math" panose="02040503050406030204" pitchFamily="18" charset="0"/>
                        </a:rPr>
                        <m:t>+0.0833</m:t>
                      </m:r>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𝑥</m:t>
                          </m:r>
                        </m:e>
                        <m:sup>
                          <m:r>
                            <a:rPr lang="en-US" sz="2400" i="0">
                              <a:latin typeface="Cambria Math" panose="02040503050406030204" pitchFamily="18" charset="0"/>
                            </a:rPr>
                            <m:t>2</m:t>
                          </m:r>
                        </m:sup>
                      </m:sSup>
                    </m:oMath>
                  </m:oMathPara>
                </a14:m>
                <a:endParaRPr lang="en-US" sz="2400" dirty="0"/>
              </a:p>
            </p:txBody>
          </p:sp>
        </mc:Choice>
        <mc:Fallback xmlns="">
          <p:sp>
            <p:nvSpPr>
              <p:cNvPr id="9" name="TextBox 8">
                <a:extLst>
                  <a:ext uri="{FF2B5EF4-FFF2-40B4-BE49-F238E27FC236}">
                    <a16:creationId xmlns:a16="http://schemas.microsoft.com/office/drawing/2014/main" id="{9C808E69-7101-082A-D95C-A5858F545B29}"/>
                  </a:ext>
                </a:extLst>
              </p:cNvPr>
              <p:cNvSpPr txBox="1">
                <a:spLocks noRot="1" noChangeAspect="1" noMove="1" noResize="1" noEditPoints="1" noAdjustHandles="1" noChangeArrowheads="1" noChangeShapeType="1" noTextEdit="1"/>
              </p:cNvSpPr>
              <p:nvPr/>
            </p:nvSpPr>
            <p:spPr>
              <a:xfrm>
                <a:off x="1606482" y="2962039"/>
                <a:ext cx="5688622" cy="48667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A3E429F-B508-07A5-4F3C-C9A4CEC43007}"/>
                  </a:ext>
                </a:extLst>
              </p:cNvPr>
              <p:cNvSpPr txBox="1"/>
              <p:nvPr/>
            </p:nvSpPr>
            <p:spPr>
              <a:xfrm>
                <a:off x="1641651" y="4632417"/>
                <a:ext cx="4619730" cy="14801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836967"/>
                              </a:solidFill>
                              <a:latin typeface="Cambria Math" panose="02040503050406030204" pitchFamily="18" charset="0"/>
                            </a:rPr>
                          </m:ctrlPr>
                        </m:sSubPr>
                        <m:e>
                          <m:r>
                            <a:rPr lang="en-US" sz="2000" b="1">
                              <a:latin typeface="Cambria Math" panose="02040503050406030204" pitchFamily="18" charset="0"/>
                            </a:rPr>
                            <m:t>𝐞</m:t>
                          </m:r>
                        </m:e>
                        <m:sub>
                          <m:r>
                            <a:rPr lang="en-US" sz="2000" b="0" i="1">
                              <a:latin typeface="Cambria Math" panose="02040503050406030204" pitchFamily="18" charset="0"/>
                            </a:rPr>
                            <m:t>𝑝</m:t>
                          </m:r>
                        </m:sub>
                      </m:sSub>
                      <m:r>
                        <a:rPr lang="en-US" sz="2000" b="0" i="0">
                          <a:latin typeface="Cambria Math" panose="02040503050406030204" pitchFamily="18" charset="0"/>
                        </a:rPr>
                        <m:t>=</m:t>
                      </m:r>
                      <m:d>
                        <m:dPr>
                          <m:begChr m:val="{"/>
                          <m:endChr m:val="}"/>
                          <m:ctrlPr>
                            <a:rPr lang="en-US" sz="2000" b="0" i="1">
                              <a:solidFill>
                                <a:srgbClr val="836967"/>
                              </a:solidFill>
                              <a:latin typeface="Cambria Math" panose="02040503050406030204" pitchFamily="18" charset="0"/>
                            </a:rPr>
                          </m:ctrlPr>
                        </m:dPr>
                        <m:e>
                          <m:sSub>
                            <m:sSubPr>
                              <m:ctrlPr>
                                <a:rPr lang="en-US" sz="2000" b="0" i="1">
                                  <a:solidFill>
                                    <a:srgbClr val="836967"/>
                                  </a:solidFill>
                                  <a:latin typeface="Cambria Math" panose="02040503050406030204" pitchFamily="18" charset="0"/>
                                </a:rPr>
                              </m:ctrlPr>
                            </m:sSubPr>
                            <m:e>
                              <m:r>
                                <a:rPr lang="en-US" sz="2000" b="0" i="1">
                                  <a:latin typeface="Cambria Math" panose="02040503050406030204" pitchFamily="18" charset="0"/>
                                </a:rPr>
                                <m:t>𝑦</m:t>
                              </m:r>
                            </m:e>
                            <m:sub>
                              <m:r>
                                <a:rPr lang="en-US" sz="2000" b="0" i="1">
                                  <a:latin typeface="Cambria Math" panose="02040503050406030204" pitchFamily="18" charset="0"/>
                                </a:rPr>
                                <m:t>𝑖</m:t>
                              </m:r>
                            </m:sub>
                          </m:sSub>
                          <m:r>
                            <a:rPr lang="en-US" sz="2000" b="0" i="0">
                              <a:latin typeface="Cambria Math" panose="02040503050406030204" pitchFamily="18" charset="0"/>
                            </a:rPr>
                            <m:t>−</m:t>
                          </m:r>
                          <m:sSup>
                            <m:sSupPr>
                              <m:ctrlPr>
                                <a:rPr lang="en-US" sz="2000" b="0" i="1">
                                  <a:solidFill>
                                    <a:srgbClr val="836967"/>
                                  </a:solidFill>
                                  <a:latin typeface="Cambria Math" panose="02040503050406030204" pitchFamily="18" charset="0"/>
                                </a:rPr>
                              </m:ctrlPr>
                            </m:sSupPr>
                            <m:e>
                              <m:acc>
                                <m:accPr>
                                  <m:chr m:val="̂"/>
                                  <m:ctrlPr>
                                    <a:rPr lang="en-US" sz="2000" b="0" i="1">
                                      <a:solidFill>
                                        <a:srgbClr val="836967"/>
                                      </a:solidFill>
                                      <a:latin typeface="Cambria Math" panose="02040503050406030204" pitchFamily="18" charset="0"/>
                                    </a:rPr>
                                  </m:ctrlPr>
                                </m:accPr>
                                <m:e>
                                  <m:r>
                                    <a:rPr lang="en-US" sz="2000" b="0" i="1">
                                      <a:latin typeface="Cambria Math" panose="02040503050406030204" pitchFamily="18" charset="0"/>
                                    </a:rPr>
                                    <m:t>𝑦</m:t>
                                  </m:r>
                                </m:e>
                              </m:acc>
                            </m:e>
                            <m:sup>
                              <m:d>
                                <m:dPr>
                                  <m:ctrlPr>
                                    <a:rPr lang="en-US" sz="2000" b="0" i="1">
                                      <a:solidFill>
                                        <a:srgbClr val="836967"/>
                                      </a:solidFill>
                                      <a:latin typeface="Cambria Math" panose="02040503050406030204" pitchFamily="18" charset="0"/>
                                    </a:rPr>
                                  </m:ctrlPr>
                                </m:dPr>
                                <m:e>
                                  <m:r>
                                    <a:rPr lang="en-US" sz="2000" b="0" i="1">
                                      <a:latin typeface="Cambria Math" panose="02040503050406030204" pitchFamily="18" charset="0"/>
                                    </a:rPr>
                                    <m:t>𝑖</m:t>
                                  </m:r>
                                </m:e>
                              </m:d>
                            </m:sup>
                          </m:sSup>
                          <m:d>
                            <m:dPr>
                              <m:ctrlPr>
                                <a:rPr lang="en-US" sz="2000" b="0" i="1">
                                  <a:latin typeface="Cambria Math" panose="02040503050406030204" pitchFamily="18" charset="0"/>
                                </a:rPr>
                              </m:ctrlPr>
                            </m:dPr>
                            <m:e>
                              <m:sSub>
                                <m:sSubPr>
                                  <m:ctrlPr>
                                    <a:rPr lang="en-US" sz="2000" b="0" i="1">
                                      <a:solidFill>
                                        <a:srgbClr val="836967"/>
                                      </a:solidFill>
                                      <a:latin typeface="Cambria Math" panose="02040503050406030204" pitchFamily="18" charset="0"/>
                                    </a:rPr>
                                  </m:ctrlPr>
                                </m:sSubPr>
                                <m:e>
                                  <m:r>
                                    <a:rPr lang="en-US" sz="2000" b="0" i="1">
                                      <a:latin typeface="Cambria Math" panose="02040503050406030204" pitchFamily="18" charset="0"/>
                                    </a:rPr>
                                    <m:t>𝑥</m:t>
                                  </m:r>
                                </m:e>
                                <m:sub>
                                  <m:r>
                                    <a:rPr lang="en-US" sz="2000" b="0" i="1">
                                      <a:latin typeface="Cambria Math" panose="02040503050406030204" pitchFamily="18" charset="0"/>
                                    </a:rPr>
                                    <m:t>𝑖</m:t>
                                  </m:r>
                                </m:sub>
                              </m:sSub>
                            </m:e>
                          </m:d>
                        </m:e>
                      </m:d>
                      <m:r>
                        <a:rPr lang="en-US" sz="2000" b="0" i="0">
                          <a:latin typeface="Cambria Math" panose="02040503050406030204" pitchFamily="18" charset="0"/>
                        </a:rPr>
                        <m:t>=</m:t>
                      </m:r>
                      <m:d>
                        <m:dPr>
                          <m:begChr m:val="{"/>
                          <m:endChr m:val="}"/>
                          <m:ctrlPr>
                            <a:rPr lang="en-US" sz="2000" b="0" i="1">
                              <a:solidFill>
                                <a:srgbClr val="836967"/>
                              </a:solidFill>
                              <a:latin typeface="Cambria Math" panose="02040503050406030204" pitchFamily="18" charset="0"/>
                            </a:rPr>
                          </m:ctrlPr>
                        </m:dPr>
                        <m:e>
                          <m:m>
                            <m:mPr>
                              <m:plcHide m:val="on"/>
                              <m:mcs>
                                <m:mc>
                                  <m:mcPr>
                                    <m:count m:val="1"/>
                                    <m:mcJc m:val="center"/>
                                  </m:mcPr>
                                </m:mc>
                              </m:mcs>
                              <m:ctrlPr>
                                <a:rPr lang="en-US" sz="2000" b="0" i="1">
                                  <a:solidFill>
                                    <a:srgbClr val="836967"/>
                                  </a:solidFill>
                                  <a:latin typeface="Cambria Math" panose="02040503050406030204" pitchFamily="18" charset="0"/>
                                </a:rPr>
                              </m:ctrlPr>
                            </m:mPr>
                            <m:mr>
                              <m:e>
                                <m:m>
                                  <m:mPr>
                                    <m:plcHide m:val="on"/>
                                    <m:mcs>
                                      <m:mc>
                                        <m:mcPr>
                                          <m:count m:val="1"/>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2.125</m:t>
                                      </m:r>
                                    </m:e>
                                  </m:mr>
                                  <m:mr>
                                    <m:e>
                                      <m:r>
                                        <a:rPr lang="en-US" sz="2000" b="0" i="0">
                                          <a:latin typeface="Cambria Math" panose="02040503050406030204" pitchFamily="18" charset="0"/>
                                        </a:rPr>
                                        <m:t>−0.8295</m:t>
                                      </m:r>
                                    </m:e>
                                  </m:mr>
                                </m:m>
                              </m:e>
                            </m:mr>
                            <m:mr>
                              <m:e>
                                <m:m>
                                  <m:mPr>
                                    <m:plcHide m:val="on"/>
                                    <m:mcs>
                                      <m:mc>
                                        <m:mcPr>
                                          <m:count m:val="1"/>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0.2083</m:t>
                                      </m:r>
                                    </m:e>
                                  </m:mr>
                                  <m:mr>
                                    <m:e>
                                      <m:r>
                                        <a:rPr lang="en-US" sz="2000" b="0" i="0">
                                          <a:latin typeface="Cambria Math" panose="02040503050406030204" pitchFamily="18" charset="0"/>
                                        </a:rPr>
                                        <m:t>0.6023</m:t>
                                      </m:r>
                                    </m:e>
                                  </m:mr>
                                </m:m>
                              </m:e>
                            </m:mr>
                            <m:mr>
                              <m:e>
                                <m:r>
                                  <a:rPr lang="en-US" sz="2000" b="0" i="0">
                                    <a:latin typeface="Cambria Math" panose="02040503050406030204" pitchFamily="18" charset="0"/>
                                  </a:rPr>
                                  <m:t>−1.8125</m:t>
                                </m:r>
                              </m:e>
                            </m:mr>
                          </m:m>
                        </m:e>
                      </m:d>
                    </m:oMath>
                  </m:oMathPara>
                </a14:m>
                <a:endParaRPr lang="en-US" sz="2000" dirty="0"/>
              </a:p>
            </p:txBody>
          </p:sp>
        </mc:Choice>
        <mc:Fallback xmlns="">
          <p:sp>
            <p:nvSpPr>
              <p:cNvPr id="15" name="TextBox 14">
                <a:extLst>
                  <a:ext uri="{FF2B5EF4-FFF2-40B4-BE49-F238E27FC236}">
                    <a16:creationId xmlns:a16="http://schemas.microsoft.com/office/drawing/2014/main" id="{BA3E429F-B508-07A5-4F3C-C9A4CEC43007}"/>
                  </a:ext>
                </a:extLst>
              </p:cNvPr>
              <p:cNvSpPr txBox="1">
                <a:spLocks noRot="1" noChangeAspect="1" noMove="1" noResize="1" noEditPoints="1" noAdjustHandles="1" noChangeArrowheads="1" noChangeShapeType="1" noTextEdit="1"/>
              </p:cNvSpPr>
              <p:nvPr/>
            </p:nvSpPr>
            <p:spPr>
              <a:xfrm>
                <a:off x="1641651" y="4632417"/>
                <a:ext cx="4619730" cy="1480149"/>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70566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The common assumptions for linear regression </a:t>
                </a:r>
              </a:p>
              <a:p>
                <a:pPr lvl="1"/>
                <a:r>
                  <a:rPr lang="en-US" dirty="0"/>
                  <a:t>The </a:t>
                </a:r>
                <a:r>
                  <a:rPr lang="en-US" dirty="0">
                    <a:solidFill>
                      <a:srgbClr val="FF0000"/>
                    </a:solidFill>
                  </a:rPr>
                  <a:t>true function </a:t>
                </a:r>
                <a:r>
                  <a:rPr lang="en-US" dirty="0"/>
                  <a:t>is described by the functional form of the surrogate.</a:t>
                </a:r>
              </a:p>
              <a:p>
                <a:pPr lvl="1"/>
                <a:r>
                  <a:rPr lang="en-US" dirty="0"/>
                  <a:t>The </a:t>
                </a:r>
                <a:r>
                  <a:rPr lang="en-US" dirty="0">
                    <a:solidFill>
                      <a:srgbClr val="FF0000"/>
                    </a:solidFill>
                  </a:rPr>
                  <a:t>data</a:t>
                </a:r>
                <a:r>
                  <a:rPr lang="en-US" dirty="0"/>
                  <a:t> is contaminated with </a:t>
                </a:r>
                <a:r>
                  <a:rPr lang="en-US" dirty="0">
                    <a:solidFill>
                      <a:srgbClr val="FF0000"/>
                    </a:solidFill>
                  </a:rPr>
                  <a:t>normally distributed error </a:t>
                </a:r>
                <a:r>
                  <a:rPr lang="en-US" dirty="0"/>
                  <a:t>with the same standard deviation at every point.</a:t>
                </a:r>
              </a:p>
              <a:p>
                <a:pPr lvl="1"/>
                <a:r>
                  <a:rPr lang="en-US" dirty="0"/>
                  <a:t>The errors at different points are </a:t>
                </a:r>
                <a:r>
                  <a:rPr lang="en-US" dirty="0">
                    <a:solidFill>
                      <a:srgbClr val="FF0000"/>
                    </a:solidFill>
                  </a:rPr>
                  <a:t>not correlated</a:t>
                </a:r>
                <a:r>
                  <a:rPr lang="en-US" dirty="0"/>
                  <a:t>.</a:t>
                </a:r>
              </a:p>
              <a:p>
                <a:r>
                  <a:rPr lang="en-US" dirty="0"/>
                  <a:t>Under these assumptions, the noise standard deviation (</a:t>
                </a:r>
                <a:r>
                  <a:rPr lang="en-US" dirty="0">
                    <a:solidFill>
                      <a:srgbClr val="FF0000"/>
                    </a:solidFill>
                  </a:rPr>
                  <a:t>standard error</a:t>
                </a:r>
                <a:r>
                  <a:rPr lang="en-US" dirty="0"/>
                  <a:t>) is estimated as</a:t>
                </a:r>
              </a:p>
              <a:p>
                <a:endParaRPr lang="en-US" dirty="0"/>
              </a:p>
              <a:p>
                <a:endParaRPr lang="en-US" dirty="0"/>
              </a:p>
              <a:p>
                <a14:m>
                  <m:oMath xmlns:m="http://schemas.openxmlformats.org/officeDocument/2006/math">
                    <m:acc>
                      <m:accPr>
                        <m:chr m:val="̂"/>
                        <m:ctrlPr>
                          <a:rPr lang="en-US" i="1">
                            <a:latin typeface="Cambria Math" panose="02040503050406030204" pitchFamily="18" charset="0"/>
                          </a:rPr>
                        </m:ctrlPr>
                      </m:accPr>
                      <m:e>
                        <m:r>
                          <a:rPr lang="en-US">
                            <a:latin typeface="Cambria Math" panose="02040503050406030204" pitchFamily="18" charset="0"/>
                          </a:rPr>
                          <m:t>𝜎</m:t>
                        </m:r>
                      </m:e>
                    </m:acc>
                  </m:oMath>
                </a14:m>
                <a:r>
                  <a:rPr lang="en-US" dirty="0"/>
                  <a:t> is used as estimate of the </a:t>
                </a:r>
                <a:r>
                  <a:rPr lang="en-US" dirty="0">
                    <a:solidFill>
                      <a:srgbClr val="FF0000"/>
                    </a:solidFill>
                  </a:rPr>
                  <a:t>prediction error</a:t>
                </a:r>
                <a:r>
                  <a:rPr lang="en-US" dirty="0"/>
                  <a:t>. That is the error between the true function and the surrogate</a:t>
                </a:r>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4"/>
                <a:stretch>
                  <a:fillRect l="-929" t="-758"/>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a:t>Model based error for linear regression</a:t>
            </a:r>
            <a:endParaRPr lang="en-US" dirty="0"/>
          </a:p>
        </p:txBody>
      </p:sp>
      <p:sp>
        <p:nvSpPr>
          <p:cNvPr id="5" name="Rectangle: Rounded Corners 4">
            <a:extLst>
              <a:ext uri="{FF2B5EF4-FFF2-40B4-BE49-F238E27FC236}">
                <a16:creationId xmlns:a16="http://schemas.microsoft.com/office/drawing/2014/main" id="{FBADA316-75A4-455B-8585-F61774CAC3D5}"/>
              </a:ext>
            </a:extLst>
          </p:cNvPr>
          <p:cNvSpPr/>
          <p:nvPr/>
        </p:nvSpPr>
        <p:spPr>
          <a:xfrm>
            <a:off x="2352368" y="3910166"/>
            <a:ext cx="2072147" cy="1128252"/>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27C39C3-D80A-411E-BAF3-1B8BCC1C1E75}"/>
              </a:ext>
            </a:extLst>
          </p:cNvPr>
          <p:cNvSpPr txBox="1"/>
          <p:nvPr/>
        </p:nvSpPr>
        <p:spPr>
          <a:xfrm>
            <a:off x="5114149" y="4340057"/>
            <a:ext cx="3954929" cy="707886"/>
          </a:xfrm>
          <a:prstGeom prst="rect">
            <a:avLst/>
          </a:prstGeom>
          <a:noFill/>
        </p:spPr>
        <p:txBody>
          <a:bodyPr wrap="none" rtlCol="0">
            <a:spAutoFit/>
          </a:bodyPr>
          <a:lstStyle/>
          <a:p>
            <a:pPr algn="l"/>
            <a:r>
              <a:rPr lang="en-US" sz="2000" dirty="0">
                <a:solidFill>
                  <a:srgbClr val="0000CC"/>
                </a:solidFill>
              </a:rPr>
              <a:t>Large # of data makes surrogate </a:t>
            </a:r>
            <a:br>
              <a:rPr lang="en-US" sz="2000" dirty="0">
                <a:solidFill>
                  <a:srgbClr val="0000CC"/>
                </a:solidFill>
              </a:rPr>
            </a:br>
            <a:r>
              <a:rPr lang="en-US" sz="2000" dirty="0">
                <a:solidFill>
                  <a:srgbClr val="0000CC"/>
                </a:solidFill>
              </a:rPr>
              <a:t>more accurate than data</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0FC175A-65DE-4DB6-EF28-CCFF2240B59C}"/>
                  </a:ext>
                </a:extLst>
              </p:cNvPr>
              <p:cNvSpPr txBox="1"/>
              <p:nvPr/>
            </p:nvSpPr>
            <p:spPr>
              <a:xfrm>
                <a:off x="2352368" y="3910166"/>
                <a:ext cx="1945213" cy="1091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i="1">
                              <a:latin typeface="Cambria Math" panose="02040503050406030204" pitchFamily="18" charset="0"/>
                            </a:rPr>
                            <m:t>𝜎</m:t>
                          </m:r>
                        </m:e>
                      </m:acc>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f>
                            <m:fPr>
                              <m:ctrlPr>
                                <a:rPr lang="en-US" sz="2400" i="1">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𝐞</m:t>
                                  </m:r>
                                </m:e>
                                <m:sup>
                                  <m:r>
                                    <a:rPr lang="en-US" sz="2400" b="0" i="1" smtClean="0">
                                      <a:latin typeface="Cambria Math" panose="02040503050406030204" pitchFamily="18" charset="0"/>
                                    </a:rPr>
                                    <m:t>𝑇</m:t>
                                  </m:r>
                                </m:sup>
                              </m:sSup>
                              <m:r>
                                <a:rPr lang="en-US" sz="2400" b="1" i="0" smtClean="0">
                                  <a:latin typeface="Cambria Math" panose="02040503050406030204" pitchFamily="18" charset="0"/>
                                </a:rPr>
                                <m:t>𝐞</m:t>
                              </m:r>
                            </m:num>
                            <m:den>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𝑦</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𝛽</m:t>
                                  </m:r>
                                </m:sub>
                              </m:sSub>
                            </m:den>
                          </m:f>
                        </m:e>
                      </m:rad>
                    </m:oMath>
                  </m:oMathPara>
                </a14:m>
                <a:endParaRPr lang="en-US" sz="2400" dirty="0"/>
              </a:p>
            </p:txBody>
          </p:sp>
        </mc:Choice>
        <mc:Fallback xmlns="">
          <p:sp>
            <p:nvSpPr>
              <p:cNvPr id="4" name="TextBox 3">
                <a:extLst>
                  <a:ext uri="{FF2B5EF4-FFF2-40B4-BE49-F238E27FC236}">
                    <a16:creationId xmlns:a16="http://schemas.microsoft.com/office/drawing/2014/main" id="{F0FC175A-65DE-4DB6-EF28-CCFF2240B59C}"/>
                  </a:ext>
                </a:extLst>
              </p:cNvPr>
              <p:cNvSpPr txBox="1">
                <a:spLocks noRot="1" noChangeAspect="1" noMove="1" noResize="1" noEditPoints="1" noAdjustHandles="1" noChangeArrowheads="1" noChangeShapeType="1" noTextEdit="1"/>
              </p:cNvSpPr>
              <p:nvPr/>
            </p:nvSpPr>
            <p:spPr>
              <a:xfrm>
                <a:off x="2352368" y="3910166"/>
                <a:ext cx="1945213" cy="109119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33AB881-0C81-2EC3-7BD1-C8A8E07190E4}"/>
                  </a:ext>
                </a:extLst>
              </p:cNvPr>
              <p:cNvSpPr txBox="1"/>
              <p:nvPr/>
            </p:nvSpPr>
            <p:spPr>
              <a:xfrm>
                <a:off x="5830556" y="3815707"/>
                <a:ext cx="1816203" cy="398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𝑦</m:t>
                          </m:r>
                        </m:sub>
                      </m:sSub>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acc>
                        <m:accPr>
                          <m:chr m:val="̂"/>
                          <m:ctrlPr>
                            <a:rPr lang="en-US" sz="2400" i="1">
                              <a:latin typeface="Cambria Math" panose="02040503050406030204" pitchFamily="18" charset="0"/>
                            </a:rPr>
                          </m:ctrlPr>
                        </m:accPr>
                        <m:e>
                          <m:r>
                            <a:rPr lang="en-US" sz="2400" i="1">
                              <a:latin typeface="Cambria Math" panose="02040503050406030204" pitchFamily="18" charset="0"/>
                            </a:rPr>
                            <m:t>𝜎</m:t>
                          </m:r>
                        </m:e>
                      </m:acc>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7" name="TextBox 6">
                <a:extLst>
                  <a:ext uri="{FF2B5EF4-FFF2-40B4-BE49-F238E27FC236}">
                    <a16:creationId xmlns:a16="http://schemas.microsoft.com/office/drawing/2014/main" id="{933AB881-0C81-2EC3-7BD1-C8A8E07190E4}"/>
                  </a:ext>
                </a:extLst>
              </p:cNvPr>
              <p:cNvSpPr txBox="1">
                <a:spLocks noRot="1" noChangeAspect="1" noMove="1" noResize="1" noEditPoints="1" noAdjustHandles="1" noChangeArrowheads="1" noChangeShapeType="1" noTextEdit="1"/>
              </p:cNvSpPr>
              <p:nvPr/>
            </p:nvSpPr>
            <p:spPr>
              <a:xfrm>
                <a:off x="5830556" y="3815707"/>
                <a:ext cx="1816203" cy="398507"/>
              </a:xfrm>
              <a:prstGeom prst="rect">
                <a:avLst/>
              </a:prstGeom>
              <a:blipFill>
                <a:blip r:embed="rId6"/>
                <a:stretch>
                  <a:fillRect l="-1342" t="-15385" r="-11745" b="-20000"/>
                </a:stretch>
              </a:blipFill>
            </p:spPr>
            <p:txBody>
              <a:bodyPr/>
              <a:lstStyle/>
              <a:p>
                <a:r>
                  <a:rPr lang="en-US">
                    <a:noFill/>
                  </a:rPr>
                  <a:t> </a:t>
                </a:r>
              </a:p>
            </p:txBody>
          </p:sp>
        </mc:Fallback>
      </mc:AlternateContent>
    </p:spTree>
    <p:extLst>
      <p:ext uri="{BB962C8B-B14F-4D97-AF65-F5344CB8AC3E}">
        <p14:creationId xmlns:p14="http://schemas.microsoft.com/office/powerpoint/2010/main" val="652607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C83651D1-6C99-49CF-A801-F20CFB996AE5}"/>
              </a:ext>
            </a:extLst>
          </p:cNvPr>
          <p:cNvSpPr/>
          <p:nvPr/>
        </p:nvSpPr>
        <p:spPr>
          <a:xfrm>
            <a:off x="2659626" y="4037449"/>
            <a:ext cx="1084006" cy="570257"/>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a:extLst>
              <a:ext uri="{FF2B5EF4-FFF2-40B4-BE49-F238E27FC236}">
                <a16:creationId xmlns:a16="http://schemas.microsoft.com/office/drawing/2014/main" id="{62789960-34E1-4A05-A2F3-FD549A8A7206}"/>
              </a:ext>
            </a:extLst>
          </p:cNvPr>
          <p:cNvSpPr/>
          <p:nvPr/>
        </p:nvSpPr>
        <p:spPr>
          <a:xfrm>
            <a:off x="4181168" y="1594495"/>
            <a:ext cx="1084006" cy="570257"/>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299655B2-40CD-4445-822A-4FC5BA762908}"/>
                  </a:ext>
                </a:extLst>
              </p:cNvPr>
              <p:cNvSpPr>
                <a:spLocks noGrp="1"/>
              </p:cNvSpPr>
              <p:nvPr>
                <p:ph type="body" sz="quarter" idx="10"/>
              </p:nvPr>
            </p:nvSpPr>
            <p:spPr/>
            <p:txBody>
              <a:bodyPr/>
              <a:lstStyle/>
              <a:p>
                <a:pPr>
                  <a:spcBef>
                    <a:spcPts val="1200"/>
                  </a:spcBef>
                </a:pPr>
                <a:r>
                  <a:rPr lang="en-US" dirty="0"/>
                  <a:t>30 samples from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 = </m:t>
                    </m:r>
                    <m:r>
                      <a:rPr lang="en-US" i="1" dirty="0" smtClean="0">
                        <a:latin typeface="Cambria Math" panose="02040503050406030204" pitchFamily="18" charset="0"/>
                      </a:rPr>
                      <m:t>𝑥</m:t>
                    </m:r>
                    <m:r>
                      <a:rPr lang="en-US" i="1" dirty="0" smtClean="0">
                        <a:latin typeface="Cambria Math" panose="02040503050406030204" pitchFamily="18" charset="0"/>
                      </a:rPr>
                      <m:t> </m:t>
                    </m:r>
                  </m:oMath>
                </a14:m>
                <a:r>
                  <a:rPr lang="en-US" dirty="0"/>
                  <a:t>and noise </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𝑁</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0,1</m:t>
                        </m:r>
                      </m:e>
                      <m:sup>
                        <m:r>
                          <a:rPr lang="en-US" i="1" dirty="0" smtClean="0">
                            <a:latin typeface="Cambria Math" panose="02040503050406030204" pitchFamily="18" charset="0"/>
                          </a:rPr>
                          <m:t>2</m:t>
                        </m:r>
                      </m:sup>
                    </m:sSup>
                    <m:r>
                      <a:rPr lang="en-US" i="1" dirty="0" smtClean="0">
                        <a:latin typeface="Cambria Math" panose="02040503050406030204" pitchFamily="18" charset="0"/>
                      </a:rPr>
                      <m:t>)</m:t>
                    </m:r>
                  </m:oMath>
                </a14:m>
                <a:endParaRPr lang="en-US" dirty="0"/>
              </a:p>
              <a:p>
                <a:pPr lvl="1">
                  <a:spcBef>
                    <a:spcPts val="1200"/>
                  </a:spcBef>
                </a:pPr>
                <a:endParaRPr lang="en-US" dirty="0"/>
              </a:p>
              <a:p>
                <a:pPr>
                  <a:spcBef>
                    <a:spcPts val="1200"/>
                  </a:spcBef>
                </a:pPr>
                <a:r>
                  <a:rPr lang="en-US" dirty="0"/>
                  <a:t>Fitting linear function</a:t>
                </a:r>
              </a:p>
              <a:p>
                <a:pPr>
                  <a:spcBef>
                    <a:spcPts val="1200"/>
                  </a:spcBef>
                </a:pPr>
                <a:endParaRPr lang="en-US" dirty="0"/>
              </a:p>
              <a:p>
                <a:pPr>
                  <a:spcBef>
                    <a:spcPts val="1200"/>
                  </a:spcBef>
                </a:pPr>
                <a:endParaRPr lang="en-US" dirty="0"/>
              </a:p>
              <a:p>
                <a:pPr>
                  <a:spcBef>
                    <a:spcPts val="1200"/>
                  </a:spcBef>
                </a:pPr>
                <a:endParaRPr lang="en-US" dirty="0"/>
              </a:p>
              <a:p>
                <a:pPr>
                  <a:spcBef>
                    <a:spcPts val="1200"/>
                  </a:spcBef>
                </a:pPr>
                <a:r>
                  <a:rPr lang="en-US" dirty="0"/>
                  <a:t>Standard error = 1.3228</a:t>
                </a:r>
              </a:p>
              <a:p>
                <a:pPr>
                  <a:spcBef>
                    <a:spcPts val="1200"/>
                  </a:spcBef>
                </a:pPr>
                <a:r>
                  <a:rPr lang="en-US" dirty="0"/>
                  <a:t>mean(noise) = 0.5519, std(noise) = 1.3</a:t>
                </a:r>
              </a:p>
              <a:p>
                <a:pPr>
                  <a:spcBef>
                    <a:spcPts val="1200"/>
                  </a:spcBef>
                </a:pPr>
                <a:endParaRPr lang="en-US" dirty="0"/>
              </a:p>
            </p:txBody>
          </p:sp>
        </mc:Choice>
        <mc:Fallback>
          <p:sp>
            <p:nvSpPr>
              <p:cNvPr id="2" name="Text Placeholder 1">
                <a:extLst>
                  <a:ext uri="{FF2B5EF4-FFF2-40B4-BE49-F238E27FC236}">
                    <a16:creationId xmlns:a16="http://schemas.microsoft.com/office/drawing/2014/main" id="{299655B2-40CD-4445-822A-4FC5BA76290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FDE0FD8-4E20-491B-9FCA-9DA43516B3B0}"/>
              </a:ext>
            </a:extLst>
          </p:cNvPr>
          <p:cNvSpPr>
            <a:spLocks noGrp="1"/>
          </p:cNvSpPr>
          <p:nvPr>
            <p:ph type="title"/>
          </p:nvPr>
        </p:nvSpPr>
        <p:spPr/>
        <p:txBody>
          <a:bodyPr>
            <a:normAutofit fontScale="90000"/>
          </a:bodyPr>
          <a:lstStyle/>
          <a:p>
            <a:r>
              <a:rPr lang="en-US" dirty="0"/>
              <a:t>Ex) Model-based error vs. PRESS</a:t>
            </a:r>
          </a:p>
        </p:txBody>
      </p:sp>
      <p:sp>
        <p:nvSpPr>
          <p:cNvPr id="4" name="TextBox 3">
            <a:extLst>
              <a:ext uri="{FF2B5EF4-FFF2-40B4-BE49-F238E27FC236}">
                <a16:creationId xmlns:a16="http://schemas.microsoft.com/office/drawing/2014/main" id="{5FFA77E5-E24E-4EFA-86D2-1C69194E1E38}"/>
              </a:ext>
            </a:extLst>
          </p:cNvPr>
          <p:cNvSpPr txBox="1"/>
          <p:nvPr/>
        </p:nvSpPr>
        <p:spPr>
          <a:xfrm>
            <a:off x="1098755" y="1261060"/>
            <a:ext cx="5878532" cy="400110"/>
          </a:xfrm>
          <a:prstGeom prst="rect">
            <a:avLst/>
          </a:prstGeom>
          <a:noFill/>
        </p:spPr>
        <p:txBody>
          <a:bodyPr wrap="none" rtlCol="0">
            <a:spAutoFit/>
          </a:bodyPr>
          <a:lstStyle/>
          <a:p>
            <a:pPr algn="l"/>
            <a:r>
              <a:rPr lang="en-US" sz="2000" noProof="1">
                <a:latin typeface="Courier New" panose="02070309020205020404" pitchFamily="49" charset="0"/>
                <a:cs typeface="Courier New" panose="02070309020205020404" pitchFamily="49" charset="0"/>
              </a:rPr>
              <a:t>x=1:30; noise=randn(1,30); y=x+noise;</a:t>
            </a:r>
          </a:p>
        </p:txBody>
      </p:sp>
      <p:sp>
        <p:nvSpPr>
          <p:cNvPr id="5" name="TextBox 4">
            <a:extLst>
              <a:ext uri="{FF2B5EF4-FFF2-40B4-BE49-F238E27FC236}">
                <a16:creationId xmlns:a16="http://schemas.microsoft.com/office/drawing/2014/main" id="{D1256229-3F3F-4E61-A451-FF0361C4A3D6}"/>
              </a:ext>
            </a:extLst>
          </p:cNvPr>
          <p:cNvSpPr txBox="1"/>
          <p:nvPr/>
        </p:nvSpPr>
        <p:spPr>
          <a:xfrm>
            <a:off x="1098755" y="4693127"/>
            <a:ext cx="5570756" cy="1015663"/>
          </a:xfrm>
          <a:prstGeom prst="rect">
            <a:avLst/>
          </a:prstGeom>
          <a:noFill/>
        </p:spPr>
        <p:txBody>
          <a:bodyPr wrap="none" rtlCol="0">
            <a:spAutoFit/>
          </a:bodyPr>
          <a:lstStyle/>
          <a:p>
            <a:r>
              <a:rPr lang="en-US" sz="2000" noProof="1">
                <a:latin typeface="Courier New" panose="02070309020205020404" pitchFamily="49" charset="0"/>
                <a:cs typeface="Courier New" panose="02070309020205020404" pitchFamily="49" charset="0"/>
              </a:rPr>
              <a:t>mean(noise)</a:t>
            </a:r>
          </a:p>
          <a:p>
            <a:r>
              <a:rPr lang="en-US" sz="2000" noProof="1">
                <a:latin typeface="Courier New" panose="02070309020205020404" pitchFamily="49" charset="0"/>
                <a:cs typeface="Courier New" panose="02070309020205020404" pitchFamily="49" charset="0"/>
              </a:rPr>
              <a:t>neutnoise=noise-mean(noise);</a:t>
            </a:r>
          </a:p>
          <a:p>
            <a:r>
              <a:rPr lang="en-US" sz="2000" noProof="1">
                <a:latin typeface="Courier New" panose="02070309020205020404" pitchFamily="49" charset="0"/>
                <a:cs typeface="Courier New" panose="02070309020205020404" pitchFamily="49" charset="0"/>
              </a:rPr>
              <a:t>nnrms=sqrt(neutnoise*neutnoise'/29)</a:t>
            </a:r>
          </a:p>
        </p:txBody>
      </p:sp>
      <p:sp>
        <p:nvSpPr>
          <p:cNvPr id="6" name="TextBox 5">
            <a:extLst>
              <a:ext uri="{FF2B5EF4-FFF2-40B4-BE49-F238E27FC236}">
                <a16:creationId xmlns:a16="http://schemas.microsoft.com/office/drawing/2014/main" id="{826A8DCD-06B3-4E59-8C62-8CFCF9207F31}"/>
              </a:ext>
            </a:extLst>
          </p:cNvPr>
          <p:cNvSpPr txBox="1"/>
          <p:nvPr/>
        </p:nvSpPr>
        <p:spPr>
          <a:xfrm>
            <a:off x="1098755" y="2040927"/>
            <a:ext cx="6340197" cy="1631216"/>
          </a:xfrm>
          <a:prstGeom prst="rect">
            <a:avLst/>
          </a:prstGeom>
          <a:noFill/>
        </p:spPr>
        <p:txBody>
          <a:bodyPr wrap="none" rtlCol="0">
            <a:spAutoFit/>
          </a:bodyPr>
          <a:lstStyle/>
          <a:p>
            <a:r>
              <a:rPr lang="en-US" sz="2000" noProof="1">
                <a:latin typeface="Courier New" panose="02070309020205020404" pitchFamily="49" charset="0"/>
                <a:cs typeface="Courier New" panose="02070309020205020404" pitchFamily="49" charset="0"/>
              </a:rPr>
              <a:t>X=[ones(30,1),x'];</a:t>
            </a:r>
          </a:p>
          <a:p>
            <a:r>
              <a:rPr lang="en-US" sz="2000" noProof="1">
                <a:latin typeface="Courier New" panose="02070309020205020404" pitchFamily="49" charset="0"/>
                <a:cs typeface="Courier New" panose="02070309020205020404" pitchFamily="49" charset="0"/>
              </a:rPr>
              <a:t>[B,BINT,R,RINT,STATS] = regress(y',X);  </a:t>
            </a:r>
          </a:p>
          <a:p>
            <a:r>
              <a:rPr lang="en-US" sz="2000" noProof="1">
                <a:latin typeface="Courier New" panose="02070309020205020404" pitchFamily="49" charset="0"/>
                <a:cs typeface="Courier New" panose="02070309020205020404" pitchFamily="49" charset="0"/>
              </a:rPr>
              <a:t>yfit=B(1)+B(2)*x;</a:t>
            </a:r>
          </a:p>
          <a:p>
            <a:r>
              <a:rPr lang="en-US" sz="2000" noProof="1">
                <a:latin typeface="Courier New" panose="02070309020205020404" pitchFamily="49" charset="0"/>
                <a:cs typeface="Courier New" panose="02070309020205020404" pitchFamily="49" charset="0"/>
              </a:rPr>
              <a:t>error=y-yfit;</a:t>
            </a:r>
          </a:p>
          <a:p>
            <a:r>
              <a:rPr lang="en-US" sz="2000" noProof="1">
                <a:latin typeface="Courier New" panose="02070309020205020404" pitchFamily="49" charset="0"/>
                <a:cs typeface="Courier New" panose="02070309020205020404" pitchFamily="49" charset="0"/>
              </a:rPr>
              <a:t>sigma=sqrt(error*error'/28)</a:t>
            </a:r>
          </a:p>
        </p:txBody>
      </p:sp>
      <p:grpSp>
        <p:nvGrpSpPr>
          <p:cNvPr id="14" name="Group 13">
            <a:extLst>
              <a:ext uri="{FF2B5EF4-FFF2-40B4-BE49-F238E27FC236}">
                <a16:creationId xmlns:a16="http://schemas.microsoft.com/office/drawing/2014/main" id="{A8D21F46-F019-4C3E-B4A6-E38FC613AADF}"/>
              </a:ext>
            </a:extLst>
          </p:cNvPr>
          <p:cNvGrpSpPr/>
          <p:nvPr/>
        </p:nvGrpSpPr>
        <p:grpSpPr>
          <a:xfrm>
            <a:off x="3716710" y="2148030"/>
            <a:ext cx="4668593" cy="2070351"/>
            <a:chOff x="3660175" y="2227006"/>
            <a:chExt cx="4668593" cy="2070351"/>
          </a:xfrm>
        </p:grpSpPr>
        <p:sp>
          <p:nvSpPr>
            <p:cNvPr id="11" name="Freeform: Shape 10">
              <a:extLst>
                <a:ext uri="{FF2B5EF4-FFF2-40B4-BE49-F238E27FC236}">
                  <a16:creationId xmlns:a16="http://schemas.microsoft.com/office/drawing/2014/main" id="{184CAFCC-433F-4A27-8061-78AC6477CA4B}"/>
                </a:ext>
              </a:extLst>
            </p:cNvPr>
            <p:cNvSpPr/>
            <p:nvPr/>
          </p:nvSpPr>
          <p:spPr>
            <a:xfrm>
              <a:off x="4903839" y="2227006"/>
              <a:ext cx="988142" cy="804053"/>
            </a:xfrm>
            <a:custGeom>
              <a:avLst/>
              <a:gdLst>
                <a:gd name="connsiteX0" fmla="*/ 0 w 988142"/>
                <a:gd name="connsiteY0" fmla="*/ 0 h 804053"/>
                <a:gd name="connsiteX1" fmla="*/ 58993 w 988142"/>
                <a:gd name="connsiteY1" fmla="*/ 73742 h 804053"/>
                <a:gd name="connsiteX2" fmla="*/ 95864 w 988142"/>
                <a:gd name="connsiteY2" fmla="*/ 117988 h 804053"/>
                <a:gd name="connsiteX3" fmla="*/ 140109 w 988142"/>
                <a:gd name="connsiteY3" fmla="*/ 169607 h 804053"/>
                <a:gd name="connsiteX4" fmla="*/ 154858 w 988142"/>
                <a:gd name="connsiteY4" fmla="*/ 199104 h 804053"/>
                <a:gd name="connsiteX5" fmla="*/ 184355 w 988142"/>
                <a:gd name="connsiteY5" fmla="*/ 221226 h 804053"/>
                <a:gd name="connsiteX6" fmla="*/ 213851 w 988142"/>
                <a:gd name="connsiteY6" fmla="*/ 258097 h 804053"/>
                <a:gd name="connsiteX7" fmla="*/ 250722 w 988142"/>
                <a:gd name="connsiteY7" fmla="*/ 287594 h 804053"/>
                <a:gd name="connsiteX8" fmla="*/ 287593 w 988142"/>
                <a:gd name="connsiteY8" fmla="*/ 324465 h 804053"/>
                <a:gd name="connsiteX9" fmla="*/ 339213 w 988142"/>
                <a:gd name="connsiteY9" fmla="*/ 383459 h 804053"/>
                <a:gd name="connsiteX10" fmla="*/ 376084 w 988142"/>
                <a:gd name="connsiteY10" fmla="*/ 405581 h 804053"/>
                <a:gd name="connsiteX11" fmla="*/ 405580 w 988142"/>
                <a:gd name="connsiteY11" fmla="*/ 442452 h 804053"/>
                <a:gd name="connsiteX12" fmla="*/ 464574 w 988142"/>
                <a:gd name="connsiteY12" fmla="*/ 479323 h 804053"/>
                <a:gd name="connsiteX13" fmla="*/ 486696 w 988142"/>
                <a:gd name="connsiteY13" fmla="*/ 508820 h 804053"/>
                <a:gd name="connsiteX14" fmla="*/ 545690 w 988142"/>
                <a:gd name="connsiteY14" fmla="*/ 538317 h 804053"/>
                <a:gd name="connsiteX15" fmla="*/ 604684 w 988142"/>
                <a:gd name="connsiteY15" fmla="*/ 582562 h 804053"/>
                <a:gd name="connsiteX16" fmla="*/ 634180 w 988142"/>
                <a:gd name="connsiteY16" fmla="*/ 597310 h 804053"/>
                <a:gd name="connsiteX17" fmla="*/ 656303 w 988142"/>
                <a:gd name="connsiteY17" fmla="*/ 619433 h 804053"/>
                <a:gd name="connsiteX18" fmla="*/ 707922 w 988142"/>
                <a:gd name="connsiteY18" fmla="*/ 648929 h 804053"/>
                <a:gd name="connsiteX19" fmla="*/ 737419 w 988142"/>
                <a:gd name="connsiteY19" fmla="*/ 671052 h 804053"/>
                <a:gd name="connsiteX20" fmla="*/ 796413 w 988142"/>
                <a:gd name="connsiteY20" fmla="*/ 700549 h 804053"/>
                <a:gd name="connsiteX21" fmla="*/ 825909 w 988142"/>
                <a:gd name="connsiteY21" fmla="*/ 730046 h 804053"/>
                <a:gd name="connsiteX22" fmla="*/ 855406 w 988142"/>
                <a:gd name="connsiteY22" fmla="*/ 744794 h 804053"/>
                <a:gd name="connsiteX23" fmla="*/ 907026 w 988142"/>
                <a:gd name="connsiteY23" fmla="*/ 774291 h 804053"/>
                <a:gd name="connsiteX24" fmla="*/ 936522 w 988142"/>
                <a:gd name="connsiteY24" fmla="*/ 781665 h 804053"/>
                <a:gd name="connsiteX25" fmla="*/ 958645 w 988142"/>
                <a:gd name="connsiteY25" fmla="*/ 789039 h 804053"/>
                <a:gd name="connsiteX26" fmla="*/ 988142 w 988142"/>
                <a:gd name="connsiteY26" fmla="*/ 803788 h 80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8142" h="804053">
                  <a:moveTo>
                    <a:pt x="0" y="0"/>
                  </a:moveTo>
                  <a:cubicBezTo>
                    <a:pt x="9704" y="11645"/>
                    <a:pt x="47780" y="55802"/>
                    <a:pt x="58993" y="73742"/>
                  </a:cubicBezTo>
                  <a:cubicBezTo>
                    <a:pt x="85725" y="116512"/>
                    <a:pt x="58130" y="92831"/>
                    <a:pt x="95864" y="117988"/>
                  </a:cubicBezTo>
                  <a:cubicBezTo>
                    <a:pt x="133236" y="192727"/>
                    <a:pt x="82671" y="102595"/>
                    <a:pt x="140109" y="169607"/>
                  </a:cubicBezTo>
                  <a:cubicBezTo>
                    <a:pt x="147263" y="177954"/>
                    <a:pt x="147704" y="190758"/>
                    <a:pt x="154858" y="199104"/>
                  </a:cubicBezTo>
                  <a:cubicBezTo>
                    <a:pt x="162857" y="208435"/>
                    <a:pt x="175664" y="212535"/>
                    <a:pt x="184355" y="221226"/>
                  </a:cubicBezTo>
                  <a:cubicBezTo>
                    <a:pt x="195484" y="232355"/>
                    <a:pt x="202722" y="246968"/>
                    <a:pt x="213851" y="258097"/>
                  </a:cubicBezTo>
                  <a:cubicBezTo>
                    <a:pt x="224980" y="269226"/>
                    <a:pt x="239023" y="277065"/>
                    <a:pt x="250722" y="287594"/>
                  </a:cubicBezTo>
                  <a:cubicBezTo>
                    <a:pt x="263641" y="299221"/>
                    <a:pt x="276147" y="311384"/>
                    <a:pt x="287593" y="324465"/>
                  </a:cubicBezTo>
                  <a:cubicBezTo>
                    <a:pt x="324556" y="366708"/>
                    <a:pt x="271419" y="329224"/>
                    <a:pt x="339213" y="383459"/>
                  </a:cubicBezTo>
                  <a:cubicBezTo>
                    <a:pt x="350405" y="392413"/>
                    <a:pt x="363794" y="398207"/>
                    <a:pt x="376084" y="405581"/>
                  </a:cubicBezTo>
                  <a:cubicBezTo>
                    <a:pt x="385916" y="417871"/>
                    <a:pt x="394451" y="431323"/>
                    <a:pt x="405580" y="442452"/>
                  </a:cubicBezTo>
                  <a:cubicBezTo>
                    <a:pt x="424726" y="461599"/>
                    <a:pt x="441208" y="467640"/>
                    <a:pt x="464574" y="479323"/>
                  </a:cubicBezTo>
                  <a:cubicBezTo>
                    <a:pt x="471948" y="489155"/>
                    <a:pt x="477447" y="500727"/>
                    <a:pt x="486696" y="508820"/>
                  </a:cubicBezTo>
                  <a:cubicBezTo>
                    <a:pt x="508127" y="527572"/>
                    <a:pt x="521959" y="530406"/>
                    <a:pt x="545690" y="538317"/>
                  </a:cubicBezTo>
                  <a:cubicBezTo>
                    <a:pt x="565355" y="553065"/>
                    <a:pt x="582698" y="571569"/>
                    <a:pt x="604684" y="582562"/>
                  </a:cubicBezTo>
                  <a:cubicBezTo>
                    <a:pt x="614516" y="587478"/>
                    <a:pt x="625235" y="590921"/>
                    <a:pt x="634180" y="597310"/>
                  </a:cubicBezTo>
                  <a:cubicBezTo>
                    <a:pt x="642666" y="603372"/>
                    <a:pt x="648385" y="612646"/>
                    <a:pt x="656303" y="619433"/>
                  </a:cubicBezTo>
                  <a:cubicBezTo>
                    <a:pt x="684712" y="643783"/>
                    <a:pt x="678761" y="639209"/>
                    <a:pt x="707922" y="648929"/>
                  </a:cubicBezTo>
                  <a:cubicBezTo>
                    <a:pt x="717754" y="656303"/>
                    <a:pt x="726748" y="664954"/>
                    <a:pt x="737419" y="671052"/>
                  </a:cubicBezTo>
                  <a:cubicBezTo>
                    <a:pt x="794013" y="703391"/>
                    <a:pt x="714389" y="636751"/>
                    <a:pt x="796413" y="700549"/>
                  </a:cubicBezTo>
                  <a:cubicBezTo>
                    <a:pt x="807389" y="709086"/>
                    <a:pt x="814785" y="721703"/>
                    <a:pt x="825909" y="730046"/>
                  </a:cubicBezTo>
                  <a:cubicBezTo>
                    <a:pt x="834703" y="736642"/>
                    <a:pt x="845861" y="739340"/>
                    <a:pt x="855406" y="744794"/>
                  </a:cubicBezTo>
                  <a:cubicBezTo>
                    <a:pt x="882634" y="760352"/>
                    <a:pt x="874616" y="762137"/>
                    <a:pt x="907026" y="774291"/>
                  </a:cubicBezTo>
                  <a:cubicBezTo>
                    <a:pt x="916515" y="777850"/>
                    <a:pt x="926777" y="778881"/>
                    <a:pt x="936522" y="781665"/>
                  </a:cubicBezTo>
                  <a:cubicBezTo>
                    <a:pt x="943996" y="783800"/>
                    <a:pt x="951271" y="786581"/>
                    <a:pt x="958645" y="789039"/>
                  </a:cubicBezTo>
                  <a:cubicBezTo>
                    <a:pt x="976869" y="807264"/>
                    <a:pt x="966440" y="803788"/>
                    <a:pt x="988142" y="803788"/>
                  </a:cubicBezTo>
                </a:path>
              </a:pathLst>
            </a:cu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9840F-3F17-409E-ABA6-2E627D4A54F5}"/>
                </a:ext>
              </a:extLst>
            </p:cNvPr>
            <p:cNvSpPr/>
            <p:nvPr/>
          </p:nvSpPr>
          <p:spPr>
            <a:xfrm>
              <a:off x="3660175" y="3006873"/>
              <a:ext cx="2231806" cy="1290484"/>
            </a:xfrm>
            <a:custGeom>
              <a:avLst/>
              <a:gdLst>
                <a:gd name="connsiteX0" fmla="*/ 0 w 2131142"/>
                <a:gd name="connsiteY0" fmla="*/ 1290484 h 1290484"/>
                <a:gd name="connsiteX1" fmla="*/ 22122 w 2131142"/>
                <a:gd name="connsiteY1" fmla="*/ 1253613 h 1290484"/>
                <a:gd name="connsiteX2" fmla="*/ 51619 w 2131142"/>
                <a:gd name="connsiteY2" fmla="*/ 1216742 h 1290484"/>
                <a:gd name="connsiteX3" fmla="*/ 66368 w 2131142"/>
                <a:gd name="connsiteY3" fmla="*/ 1187245 h 1290484"/>
                <a:gd name="connsiteX4" fmla="*/ 110613 w 2131142"/>
                <a:gd name="connsiteY4" fmla="*/ 1143000 h 1290484"/>
                <a:gd name="connsiteX5" fmla="*/ 125361 w 2131142"/>
                <a:gd name="connsiteY5" fmla="*/ 1128251 h 1290484"/>
                <a:gd name="connsiteX6" fmla="*/ 154858 w 2131142"/>
                <a:gd name="connsiteY6" fmla="*/ 1098755 h 1290484"/>
                <a:gd name="connsiteX7" fmla="*/ 176980 w 2131142"/>
                <a:gd name="connsiteY7" fmla="*/ 1076632 h 1290484"/>
                <a:gd name="connsiteX8" fmla="*/ 243348 w 2131142"/>
                <a:gd name="connsiteY8" fmla="*/ 1025013 h 1290484"/>
                <a:gd name="connsiteX9" fmla="*/ 294968 w 2131142"/>
                <a:gd name="connsiteY9" fmla="*/ 980767 h 1290484"/>
                <a:gd name="connsiteX10" fmla="*/ 353961 w 2131142"/>
                <a:gd name="connsiteY10" fmla="*/ 929148 h 1290484"/>
                <a:gd name="connsiteX11" fmla="*/ 390832 w 2131142"/>
                <a:gd name="connsiteY11" fmla="*/ 907025 h 1290484"/>
                <a:gd name="connsiteX12" fmla="*/ 420329 w 2131142"/>
                <a:gd name="connsiteY12" fmla="*/ 877529 h 1290484"/>
                <a:gd name="connsiteX13" fmla="*/ 567813 w 2131142"/>
                <a:gd name="connsiteY13" fmla="*/ 796413 h 1290484"/>
                <a:gd name="connsiteX14" fmla="*/ 597309 w 2131142"/>
                <a:gd name="connsiteY14" fmla="*/ 766916 h 1290484"/>
                <a:gd name="connsiteX15" fmla="*/ 693174 w 2131142"/>
                <a:gd name="connsiteY15" fmla="*/ 707922 h 1290484"/>
                <a:gd name="connsiteX16" fmla="*/ 774290 w 2131142"/>
                <a:gd name="connsiteY16" fmla="*/ 656303 h 1290484"/>
                <a:gd name="connsiteX17" fmla="*/ 833284 w 2131142"/>
                <a:gd name="connsiteY17" fmla="*/ 626806 h 1290484"/>
                <a:gd name="connsiteX18" fmla="*/ 862780 w 2131142"/>
                <a:gd name="connsiteY18" fmla="*/ 597309 h 1290484"/>
                <a:gd name="connsiteX19" fmla="*/ 951271 w 2131142"/>
                <a:gd name="connsiteY19" fmla="*/ 553064 h 1290484"/>
                <a:gd name="connsiteX20" fmla="*/ 988142 w 2131142"/>
                <a:gd name="connsiteY20" fmla="*/ 530942 h 1290484"/>
                <a:gd name="connsiteX21" fmla="*/ 1032387 w 2131142"/>
                <a:gd name="connsiteY21" fmla="*/ 508819 h 1290484"/>
                <a:gd name="connsiteX22" fmla="*/ 1098755 w 2131142"/>
                <a:gd name="connsiteY22" fmla="*/ 471948 h 1290484"/>
                <a:gd name="connsiteX23" fmla="*/ 1143000 w 2131142"/>
                <a:gd name="connsiteY23" fmla="*/ 457200 h 1290484"/>
                <a:gd name="connsiteX24" fmla="*/ 1209368 w 2131142"/>
                <a:gd name="connsiteY24" fmla="*/ 412955 h 1290484"/>
                <a:gd name="connsiteX25" fmla="*/ 1246238 w 2131142"/>
                <a:gd name="connsiteY25" fmla="*/ 398206 h 1290484"/>
                <a:gd name="connsiteX26" fmla="*/ 1312606 w 2131142"/>
                <a:gd name="connsiteY26" fmla="*/ 346587 h 1290484"/>
                <a:gd name="connsiteX27" fmla="*/ 1349477 w 2131142"/>
                <a:gd name="connsiteY27" fmla="*/ 317090 h 1290484"/>
                <a:gd name="connsiteX28" fmla="*/ 1386348 w 2131142"/>
                <a:gd name="connsiteY28" fmla="*/ 302342 h 1290484"/>
                <a:gd name="connsiteX29" fmla="*/ 1408471 w 2131142"/>
                <a:gd name="connsiteY29" fmla="*/ 287593 h 1290484"/>
                <a:gd name="connsiteX30" fmla="*/ 1437968 w 2131142"/>
                <a:gd name="connsiteY30" fmla="*/ 272845 h 1290484"/>
                <a:gd name="connsiteX31" fmla="*/ 1460090 w 2131142"/>
                <a:gd name="connsiteY31" fmla="*/ 258096 h 1290484"/>
                <a:gd name="connsiteX32" fmla="*/ 1489587 w 2131142"/>
                <a:gd name="connsiteY32" fmla="*/ 243348 h 1290484"/>
                <a:gd name="connsiteX33" fmla="*/ 1511709 w 2131142"/>
                <a:gd name="connsiteY33" fmla="*/ 228600 h 1290484"/>
                <a:gd name="connsiteX34" fmla="*/ 1526458 w 2131142"/>
                <a:gd name="connsiteY34" fmla="*/ 213851 h 1290484"/>
                <a:gd name="connsiteX35" fmla="*/ 1548580 w 2131142"/>
                <a:gd name="connsiteY35" fmla="*/ 206477 h 1290484"/>
                <a:gd name="connsiteX36" fmla="*/ 1592826 w 2131142"/>
                <a:gd name="connsiteY36" fmla="*/ 176980 h 1290484"/>
                <a:gd name="connsiteX37" fmla="*/ 1629697 w 2131142"/>
                <a:gd name="connsiteY37" fmla="*/ 162232 h 1290484"/>
                <a:gd name="connsiteX38" fmla="*/ 1666568 w 2131142"/>
                <a:gd name="connsiteY38" fmla="*/ 140109 h 1290484"/>
                <a:gd name="connsiteX39" fmla="*/ 1732935 w 2131142"/>
                <a:gd name="connsiteY39" fmla="*/ 117987 h 1290484"/>
                <a:gd name="connsiteX40" fmla="*/ 1814051 w 2131142"/>
                <a:gd name="connsiteY40" fmla="*/ 103238 h 1290484"/>
                <a:gd name="connsiteX41" fmla="*/ 1873045 w 2131142"/>
                <a:gd name="connsiteY41" fmla="*/ 73742 h 1290484"/>
                <a:gd name="connsiteX42" fmla="*/ 1924664 w 2131142"/>
                <a:gd name="connsiteY42" fmla="*/ 58993 h 1290484"/>
                <a:gd name="connsiteX43" fmla="*/ 1976284 w 2131142"/>
                <a:gd name="connsiteY43" fmla="*/ 51619 h 1290484"/>
                <a:gd name="connsiteX44" fmla="*/ 1998406 w 2131142"/>
                <a:gd name="connsiteY44" fmla="*/ 36871 h 1290484"/>
                <a:gd name="connsiteX45" fmla="*/ 2050026 w 2131142"/>
                <a:gd name="connsiteY45" fmla="*/ 22122 h 1290484"/>
                <a:gd name="connsiteX46" fmla="*/ 2072148 w 2131142"/>
                <a:gd name="connsiteY46" fmla="*/ 14748 h 1290484"/>
                <a:gd name="connsiteX47" fmla="*/ 2131142 w 2131142"/>
                <a:gd name="connsiteY47" fmla="*/ 0 h 129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31142" h="1290484">
                  <a:moveTo>
                    <a:pt x="0" y="1290484"/>
                  </a:moveTo>
                  <a:cubicBezTo>
                    <a:pt x="7374" y="1278194"/>
                    <a:pt x="13791" y="1265276"/>
                    <a:pt x="22122" y="1253613"/>
                  </a:cubicBezTo>
                  <a:cubicBezTo>
                    <a:pt x="56734" y="1205156"/>
                    <a:pt x="15684" y="1279628"/>
                    <a:pt x="51619" y="1216742"/>
                  </a:cubicBezTo>
                  <a:cubicBezTo>
                    <a:pt x="57073" y="1207197"/>
                    <a:pt x="59501" y="1195829"/>
                    <a:pt x="66368" y="1187245"/>
                  </a:cubicBezTo>
                  <a:cubicBezTo>
                    <a:pt x="79398" y="1170958"/>
                    <a:pt x="95865" y="1157748"/>
                    <a:pt x="110613" y="1143000"/>
                  </a:cubicBezTo>
                  <a:lnTo>
                    <a:pt x="125361" y="1128251"/>
                  </a:lnTo>
                  <a:lnTo>
                    <a:pt x="154858" y="1098755"/>
                  </a:lnTo>
                  <a:cubicBezTo>
                    <a:pt x="162232" y="1091381"/>
                    <a:pt x="168748" y="1083035"/>
                    <a:pt x="176980" y="1076632"/>
                  </a:cubicBezTo>
                  <a:cubicBezTo>
                    <a:pt x="199103" y="1059426"/>
                    <a:pt x="223530" y="1044831"/>
                    <a:pt x="243348" y="1025013"/>
                  </a:cubicBezTo>
                  <a:cubicBezTo>
                    <a:pt x="306269" y="962092"/>
                    <a:pt x="219289" y="1046986"/>
                    <a:pt x="294968" y="980767"/>
                  </a:cubicBezTo>
                  <a:cubicBezTo>
                    <a:pt x="337685" y="943390"/>
                    <a:pt x="309336" y="958898"/>
                    <a:pt x="353961" y="929148"/>
                  </a:cubicBezTo>
                  <a:cubicBezTo>
                    <a:pt x="365887" y="921197"/>
                    <a:pt x="379518" y="915825"/>
                    <a:pt x="390832" y="907025"/>
                  </a:cubicBezTo>
                  <a:cubicBezTo>
                    <a:pt x="401808" y="898488"/>
                    <a:pt x="408759" y="885242"/>
                    <a:pt x="420329" y="877529"/>
                  </a:cubicBezTo>
                  <a:cubicBezTo>
                    <a:pt x="470718" y="843937"/>
                    <a:pt x="516060" y="822289"/>
                    <a:pt x="567813" y="796413"/>
                  </a:cubicBezTo>
                  <a:cubicBezTo>
                    <a:pt x="577645" y="786581"/>
                    <a:pt x="586451" y="775602"/>
                    <a:pt x="597309" y="766916"/>
                  </a:cubicBezTo>
                  <a:cubicBezTo>
                    <a:pt x="628446" y="742007"/>
                    <a:pt x="659257" y="728795"/>
                    <a:pt x="693174" y="707922"/>
                  </a:cubicBezTo>
                  <a:cubicBezTo>
                    <a:pt x="735286" y="682007"/>
                    <a:pt x="733588" y="678219"/>
                    <a:pt x="774290" y="656303"/>
                  </a:cubicBezTo>
                  <a:cubicBezTo>
                    <a:pt x="793648" y="645880"/>
                    <a:pt x="813619" y="636638"/>
                    <a:pt x="833284" y="626806"/>
                  </a:cubicBezTo>
                  <a:cubicBezTo>
                    <a:pt x="843116" y="616974"/>
                    <a:pt x="851535" y="605487"/>
                    <a:pt x="862780" y="597309"/>
                  </a:cubicBezTo>
                  <a:cubicBezTo>
                    <a:pt x="919014" y="556412"/>
                    <a:pt x="900595" y="578402"/>
                    <a:pt x="951271" y="553064"/>
                  </a:cubicBezTo>
                  <a:cubicBezTo>
                    <a:pt x="964091" y="546654"/>
                    <a:pt x="975559" y="537805"/>
                    <a:pt x="988142" y="530942"/>
                  </a:cubicBezTo>
                  <a:cubicBezTo>
                    <a:pt x="1002618" y="523046"/>
                    <a:pt x="1017973" y="516827"/>
                    <a:pt x="1032387" y="508819"/>
                  </a:cubicBezTo>
                  <a:cubicBezTo>
                    <a:pt x="1080075" y="482325"/>
                    <a:pt x="1024541" y="502870"/>
                    <a:pt x="1098755" y="471948"/>
                  </a:cubicBezTo>
                  <a:cubicBezTo>
                    <a:pt x="1113105" y="465969"/>
                    <a:pt x="1128847" y="463633"/>
                    <a:pt x="1143000" y="457200"/>
                  </a:cubicBezTo>
                  <a:cubicBezTo>
                    <a:pt x="1214079" y="424891"/>
                    <a:pt x="1148108" y="446989"/>
                    <a:pt x="1209368" y="412955"/>
                  </a:cubicBezTo>
                  <a:cubicBezTo>
                    <a:pt x="1220939" y="406527"/>
                    <a:pt x="1235103" y="405364"/>
                    <a:pt x="1246238" y="398206"/>
                  </a:cubicBezTo>
                  <a:cubicBezTo>
                    <a:pt x="1269813" y="383050"/>
                    <a:pt x="1290568" y="363902"/>
                    <a:pt x="1312606" y="346587"/>
                  </a:cubicBezTo>
                  <a:cubicBezTo>
                    <a:pt x="1324982" y="336863"/>
                    <a:pt x="1334863" y="322935"/>
                    <a:pt x="1349477" y="317090"/>
                  </a:cubicBezTo>
                  <a:cubicBezTo>
                    <a:pt x="1361767" y="312174"/>
                    <a:pt x="1374508" y="308262"/>
                    <a:pt x="1386348" y="302342"/>
                  </a:cubicBezTo>
                  <a:cubicBezTo>
                    <a:pt x="1394275" y="298378"/>
                    <a:pt x="1400776" y="291990"/>
                    <a:pt x="1408471" y="287593"/>
                  </a:cubicBezTo>
                  <a:cubicBezTo>
                    <a:pt x="1418015" y="282139"/>
                    <a:pt x="1428424" y="278299"/>
                    <a:pt x="1437968" y="272845"/>
                  </a:cubicBezTo>
                  <a:cubicBezTo>
                    <a:pt x="1445663" y="268448"/>
                    <a:pt x="1452395" y="262493"/>
                    <a:pt x="1460090" y="258096"/>
                  </a:cubicBezTo>
                  <a:cubicBezTo>
                    <a:pt x="1469634" y="252642"/>
                    <a:pt x="1480043" y="248802"/>
                    <a:pt x="1489587" y="243348"/>
                  </a:cubicBezTo>
                  <a:cubicBezTo>
                    <a:pt x="1497282" y="238951"/>
                    <a:pt x="1504789" y="234136"/>
                    <a:pt x="1511709" y="228600"/>
                  </a:cubicBezTo>
                  <a:cubicBezTo>
                    <a:pt x="1517138" y="224257"/>
                    <a:pt x="1520496" y="217428"/>
                    <a:pt x="1526458" y="213851"/>
                  </a:cubicBezTo>
                  <a:cubicBezTo>
                    <a:pt x="1533123" y="209852"/>
                    <a:pt x="1541785" y="210252"/>
                    <a:pt x="1548580" y="206477"/>
                  </a:cubicBezTo>
                  <a:cubicBezTo>
                    <a:pt x="1564075" y="197869"/>
                    <a:pt x="1577265" y="185468"/>
                    <a:pt x="1592826" y="176980"/>
                  </a:cubicBezTo>
                  <a:cubicBezTo>
                    <a:pt x="1604447" y="170641"/>
                    <a:pt x="1617857" y="168152"/>
                    <a:pt x="1629697" y="162232"/>
                  </a:cubicBezTo>
                  <a:cubicBezTo>
                    <a:pt x="1642517" y="155822"/>
                    <a:pt x="1653394" y="145755"/>
                    <a:pt x="1666568" y="140109"/>
                  </a:cubicBezTo>
                  <a:cubicBezTo>
                    <a:pt x="1688001" y="130923"/>
                    <a:pt x="1710069" y="122560"/>
                    <a:pt x="1732935" y="117987"/>
                  </a:cubicBezTo>
                  <a:cubicBezTo>
                    <a:pt x="1784467" y="107681"/>
                    <a:pt x="1757443" y="112674"/>
                    <a:pt x="1814051" y="103238"/>
                  </a:cubicBezTo>
                  <a:cubicBezTo>
                    <a:pt x="1833716" y="93406"/>
                    <a:pt x="1852188" y="80695"/>
                    <a:pt x="1873045" y="73742"/>
                  </a:cubicBezTo>
                  <a:cubicBezTo>
                    <a:pt x="1892001" y="67423"/>
                    <a:pt x="1904291" y="62697"/>
                    <a:pt x="1924664" y="58993"/>
                  </a:cubicBezTo>
                  <a:cubicBezTo>
                    <a:pt x="1941765" y="55884"/>
                    <a:pt x="1959077" y="54077"/>
                    <a:pt x="1976284" y="51619"/>
                  </a:cubicBezTo>
                  <a:cubicBezTo>
                    <a:pt x="1983658" y="46703"/>
                    <a:pt x="1990479" y="40834"/>
                    <a:pt x="1998406" y="36871"/>
                  </a:cubicBezTo>
                  <a:cubicBezTo>
                    <a:pt x="2010198" y="30975"/>
                    <a:pt x="2038993" y="25274"/>
                    <a:pt x="2050026" y="22122"/>
                  </a:cubicBezTo>
                  <a:cubicBezTo>
                    <a:pt x="2057500" y="19987"/>
                    <a:pt x="2064649" y="16793"/>
                    <a:pt x="2072148" y="14748"/>
                  </a:cubicBezTo>
                  <a:cubicBezTo>
                    <a:pt x="2091704" y="9415"/>
                    <a:pt x="2131142" y="0"/>
                    <a:pt x="2131142" y="0"/>
                  </a:cubicBezTo>
                </a:path>
              </a:pathLst>
            </a:cu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6C0CF58-DA9B-4663-A19B-6FC372089F6B}"/>
                </a:ext>
              </a:extLst>
            </p:cNvPr>
            <p:cNvSpPr txBox="1"/>
            <p:nvPr/>
          </p:nvSpPr>
          <p:spPr>
            <a:xfrm>
              <a:off x="5907656" y="2879614"/>
              <a:ext cx="2421112" cy="707886"/>
            </a:xfrm>
            <a:prstGeom prst="rect">
              <a:avLst/>
            </a:prstGeom>
            <a:noFill/>
          </p:spPr>
          <p:txBody>
            <a:bodyPr wrap="none" rtlCol="0">
              <a:spAutoFit/>
            </a:bodyPr>
            <a:lstStyle/>
            <a:p>
              <a:pPr algn="l"/>
              <a:r>
                <a:rPr lang="en-US" sz="2000" dirty="0">
                  <a:solidFill>
                    <a:srgbClr val="0000FF"/>
                  </a:solidFill>
                </a:rPr>
                <a:t>Similar, due to finite</a:t>
              </a:r>
              <a:br>
                <a:rPr lang="en-US" sz="2000" dirty="0">
                  <a:solidFill>
                    <a:srgbClr val="0000FF"/>
                  </a:solidFill>
                </a:rPr>
              </a:br>
              <a:r>
                <a:rPr lang="en-US" sz="2000" dirty="0">
                  <a:solidFill>
                    <a:srgbClr val="0000FF"/>
                  </a:solidFill>
                </a:rPr>
                <a:t>samples</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4DCC344-84A1-E39A-847D-0488301EEAFF}"/>
                  </a:ext>
                </a:extLst>
              </p:cNvPr>
              <p:cNvSpPr txBox="1"/>
              <p:nvPr/>
            </p:nvSpPr>
            <p:spPr>
              <a:xfrm>
                <a:off x="3622876" y="1709139"/>
                <a:ext cx="2855077"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𝑦</m:t>
                          </m:r>
                        </m:e>
                      </m:acc>
                      <m:r>
                        <a:rPr lang="en-US" sz="2400" b="0" i="1" smtClean="0">
                          <a:latin typeface="Cambria Math" panose="02040503050406030204" pitchFamily="18" charset="0"/>
                        </a:rPr>
                        <m:t>=0.5981+0.997</m:t>
                      </m:r>
                      <m:r>
                        <a:rPr lang="en-US" sz="2400" b="0" i="1" smtClean="0">
                          <a:latin typeface="Cambria Math" panose="02040503050406030204" pitchFamily="18" charset="0"/>
                        </a:rPr>
                        <m:t>𝑥</m:t>
                      </m:r>
                    </m:oMath>
                  </m:oMathPara>
                </a14:m>
                <a:endParaRPr lang="en-US" sz="2400" dirty="0"/>
              </a:p>
            </p:txBody>
          </p:sp>
        </mc:Choice>
        <mc:Fallback xmlns="">
          <p:sp>
            <p:nvSpPr>
              <p:cNvPr id="10" name="TextBox 9">
                <a:extLst>
                  <a:ext uri="{FF2B5EF4-FFF2-40B4-BE49-F238E27FC236}">
                    <a16:creationId xmlns:a16="http://schemas.microsoft.com/office/drawing/2014/main" id="{04DCC344-84A1-E39A-847D-0488301EEAFF}"/>
                  </a:ext>
                </a:extLst>
              </p:cNvPr>
              <p:cNvSpPr txBox="1">
                <a:spLocks noRot="1" noChangeAspect="1" noMove="1" noResize="1" noEditPoints="1" noAdjustHandles="1" noChangeArrowheads="1" noChangeShapeType="1" noTextEdit="1"/>
              </p:cNvSpPr>
              <p:nvPr/>
            </p:nvSpPr>
            <p:spPr>
              <a:xfrm>
                <a:off x="3622876" y="1709139"/>
                <a:ext cx="2855077" cy="369332"/>
              </a:xfrm>
              <a:prstGeom prst="rect">
                <a:avLst/>
              </a:prstGeom>
              <a:blipFill>
                <a:blip r:embed="rId3"/>
                <a:stretch>
                  <a:fillRect l="-1919" t="-18033" r="-1706" b="-22951"/>
                </a:stretch>
              </a:blipFill>
            </p:spPr>
            <p:txBody>
              <a:bodyPr/>
              <a:lstStyle/>
              <a:p>
                <a:r>
                  <a:rPr lang="en-US">
                    <a:noFill/>
                  </a:rPr>
                  <a:t> </a:t>
                </a:r>
              </a:p>
            </p:txBody>
          </p:sp>
        </mc:Fallback>
      </mc:AlternateContent>
    </p:spTree>
    <p:extLst>
      <p:ext uri="{BB962C8B-B14F-4D97-AF65-F5344CB8AC3E}">
        <p14:creationId xmlns:p14="http://schemas.microsoft.com/office/powerpoint/2010/main" val="113033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C5B610-C560-4513-9450-7A4A381A5F2D}"/>
              </a:ext>
            </a:extLst>
          </p:cNvPr>
          <p:cNvSpPr>
            <a:spLocks noGrp="1"/>
          </p:cNvSpPr>
          <p:nvPr>
            <p:ph type="body" sz="quarter" idx="10"/>
          </p:nvPr>
        </p:nvSpPr>
        <p:spPr/>
        <p:txBody>
          <a:bodyPr/>
          <a:lstStyle/>
          <a:p>
            <a:r>
              <a:rPr lang="en-US" dirty="0"/>
              <a:t>PRESS = 1.3907</a:t>
            </a:r>
          </a:p>
          <a:p>
            <a:endParaRPr lang="en-US" dirty="0"/>
          </a:p>
          <a:p>
            <a:endParaRPr lang="en-US" dirty="0"/>
          </a:p>
          <a:p>
            <a:r>
              <a:rPr lang="en-US" dirty="0"/>
              <a:t>Two errors are similar (1.3228 vs 1.3907)</a:t>
            </a:r>
          </a:p>
          <a:p>
            <a:pPr lvl="1"/>
            <a:r>
              <a:rPr lang="en-US" dirty="0"/>
              <a:t>And they are equal to std(noise) = 1.3</a:t>
            </a:r>
          </a:p>
          <a:p>
            <a:pPr lvl="1"/>
            <a:r>
              <a:rPr lang="en-US" dirty="0"/>
              <a:t>The actual error was only about 0.6 because the large amount of data filtered the noise.</a:t>
            </a:r>
          </a:p>
          <a:p>
            <a:r>
              <a:rPr lang="en-US" dirty="0"/>
              <a:t>With less data, the differences will be larger. </a:t>
            </a:r>
          </a:p>
          <a:p>
            <a:endParaRPr lang="en-US" dirty="0"/>
          </a:p>
        </p:txBody>
      </p:sp>
      <p:sp>
        <p:nvSpPr>
          <p:cNvPr id="3" name="Title 2">
            <a:extLst>
              <a:ext uri="{FF2B5EF4-FFF2-40B4-BE49-F238E27FC236}">
                <a16:creationId xmlns:a16="http://schemas.microsoft.com/office/drawing/2014/main" id="{C4F336B8-03F0-4628-8335-0B697616C9BB}"/>
              </a:ext>
            </a:extLst>
          </p:cNvPr>
          <p:cNvSpPr>
            <a:spLocks noGrp="1"/>
          </p:cNvSpPr>
          <p:nvPr>
            <p:ph type="title"/>
          </p:nvPr>
        </p:nvSpPr>
        <p:spPr/>
        <p:txBody>
          <a:bodyPr>
            <a:normAutofit fontScale="90000"/>
          </a:bodyPr>
          <a:lstStyle/>
          <a:p>
            <a:r>
              <a:rPr lang="en-US" dirty="0"/>
              <a:t>Ex) Model-based error vs. PRESS </a:t>
            </a:r>
            <a:r>
              <a:rPr lang="en-US" i="1" dirty="0"/>
              <a:t>cont</a:t>
            </a:r>
            <a:r>
              <a:rPr lang="en-US" dirty="0"/>
              <a:t>.</a:t>
            </a:r>
          </a:p>
        </p:txBody>
      </p:sp>
      <p:sp>
        <p:nvSpPr>
          <p:cNvPr id="4" name="TextBox 3">
            <a:extLst>
              <a:ext uri="{FF2B5EF4-FFF2-40B4-BE49-F238E27FC236}">
                <a16:creationId xmlns:a16="http://schemas.microsoft.com/office/drawing/2014/main" id="{8C133B11-C189-4AB2-8352-8860C86606C7}"/>
              </a:ext>
            </a:extLst>
          </p:cNvPr>
          <p:cNvSpPr txBox="1"/>
          <p:nvPr/>
        </p:nvSpPr>
        <p:spPr>
          <a:xfrm>
            <a:off x="884903" y="1231490"/>
            <a:ext cx="4185761" cy="1323439"/>
          </a:xfrm>
          <a:prstGeom prst="rect">
            <a:avLst/>
          </a:prstGeom>
          <a:noFill/>
        </p:spPr>
        <p:txBody>
          <a:bodyPr wrap="none" rtlCol="0">
            <a:spAutoFit/>
          </a:bodyPr>
          <a:lstStyle/>
          <a:p>
            <a:r>
              <a:rPr lang="en-US" sz="2000" noProof="1">
                <a:latin typeface="Courier New" panose="02070309020205020404" pitchFamily="49" charset="0"/>
                <a:cs typeface="Courier New" panose="02070309020205020404" pitchFamily="49" charset="0"/>
              </a:rPr>
              <a:t>M=X'*X; E=X*inv(M)*X';    </a:t>
            </a:r>
          </a:p>
          <a:p>
            <a:r>
              <a:rPr lang="en-US" sz="2000" noProof="1">
                <a:latin typeface="Courier New" panose="02070309020205020404" pitchFamily="49" charset="0"/>
                <a:cs typeface="Courier New" panose="02070309020205020404" pitchFamily="49" charset="0"/>
              </a:rPr>
              <a:t>d=diag(E); </a:t>
            </a:r>
          </a:p>
          <a:p>
            <a:r>
              <a:rPr lang="en-US" sz="2000" noProof="1">
                <a:latin typeface="Courier New" panose="02070309020205020404" pitchFamily="49" charset="0"/>
                <a:cs typeface="Courier New" panose="02070309020205020404" pitchFamily="49" charset="0"/>
              </a:rPr>
              <a:t>ep=error'./(1-d);</a:t>
            </a:r>
          </a:p>
          <a:p>
            <a:r>
              <a:rPr lang="en-US" sz="2000" noProof="1">
                <a:latin typeface="Courier New" panose="02070309020205020404" pitchFamily="49" charset="0"/>
                <a:cs typeface="Courier New" panose="02070309020205020404" pitchFamily="49" charset="0"/>
              </a:rPr>
              <a:t>epress=sqrt(ep'*ep/29)</a:t>
            </a:r>
          </a:p>
        </p:txBody>
      </p:sp>
    </p:spTree>
    <p:extLst>
      <p:ext uri="{BB962C8B-B14F-4D97-AF65-F5344CB8AC3E}">
        <p14:creationId xmlns:p14="http://schemas.microsoft.com/office/powerpoint/2010/main" val="51762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548F719-A70D-4BED-BD58-E773FF5E6CBD}"/>
                  </a:ext>
                </a:extLst>
              </p:cNvPr>
              <p:cNvSpPr>
                <a:spLocks noGrp="1"/>
              </p:cNvSpPr>
              <p:nvPr>
                <p:ph type="body" sz="quarter" idx="10"/>
              </p:nvPr>
            </p:nvSpPr>
            <p:spPr/>
            <p:txBody>
              <a:bodyPr/>
              <a:lstStyle/>
              <a:p>
                <a:r>
                  <a:rPr lang="en-US" dirty="0"/>
                  <a:t>Approximate (</a:t>
                </a:r>
                <a:r>
                  <a:rPr lang="en-US" dirty="0">
                    <a:solidFill>
                      <a:srgbClr val="FF0000"/>
                    </a:solidFill>
                  </a:rPr>
                  <a:t>surrogate</a:t>
                </a:r>
                <a:r>
                  <a:rPr lang="en-US" dirty="0"/>
                  <a:t>) discrete experimental data (</a:t>
                </a:r>
                <a:r>
                  <a:rPr lang="en-US" dirty="0">
                    <a:solidFill>
                      <a:srgbClr val="FF0000"/>
                    </a:solidFill>
                  </a:rPr>
                  <a:t>output</a:t>
                </a:r>
                <a:r>
                  <a:rPr lang="en-US" dirty="0"/>
                  <a:t>) with different conditions (</a:t>
                </a:r>
                <a:r>
                  <a:rPr lang="en-US" dirty="0">
                    <a:solidFill>
                      <a:srgbClr val="FF0000"/>
                    </a:solidFill>
                  </a:rPr>
                  <a:t>input</a:t>
                </a:r>
                <a:r>
                  <a:rPr lang="en-US" dirty="0"/>
                  <a:t>) using a simple polynomials</a:t>
                </a:r>
              </a:p>
              <a:p>
                <a:r>
                  <a:rPr lang="en-US" dirty="0"/>
                  <a:t>Can compensate noise (</a:t>
                </a:r>
                <a14:m>
                  <m:oMath xmlns:m="http://schemas.openxmlformats.org/officeDocument/2006/math">
                    <m:r>
                      <a:rPr lang="en-US" b="0" i="1" dirty="0" smtClean="0">
                        <a:latin typeface="Cambria Math" panose="02040503050406030204" pitchFamily="18" charset="0"/>
                      </a:rPr>
                      <m:t>𝜀</m:t>
                    </m:r>
                  </m:oMath>
                </a14:m>
                <a:r>
                  <a:rPr lang="en-US" dirty="0"/>
                  <a:t>) in measurement</a:t>
                </a:r>
              </a:p>
              <a:p>
                <a:r>
                  <a:rPr lang="en-US" dirty="0"/>
                  <a:t>Later, extended to approximate simulation results with numerical noise</a:t>
                </a:r>
              </a:p>
              <a:p>
                <a:r>
                  <a:rPr lang="en-US" dirty="0"/>
                  <a:t>Approximation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m:t>
                    </m:r>
                  </m:oMath>
                </a14:m>
                <a:r>
                  <a:rPr lang="en-US" dirty="0"/>
                  <a:t>	Accuracy must be checked</a:t>
                </a:r>
              </a:p>
              <a:p>
                <a:r>
                  <a:rPr lang="en-US" dirty="0">
                    <a:solidFill>
                      <a:srgbClr val="FF0000"/>
                    </a:solidFill>
                  </a:rPr>
                  <a:t>Polynomial response surface</a:t>
                </a:r>
                <a:r>
                  <a:rPr lang="en-US" dirty="0"/>
                  <a:t> (PRS) approximates data using a linear combination of polynomials</a:t>
                </a:r>
              </a:p>
              <a:p>
                <a:pPr lvl="2"/>
                <a:r>
                  <a:rPr lang="en-US" dirty="0"/>
                  <a:t>Bases are known (monomials), coefficients are unknown (need to be determined)</a:t>
                </a:r>
              </a:p>
            </p:txBody>
          </p:sp>
        </mc:Choice>
        <mc:Fallback xmlns="">
          <p:sp>
            <p:nvSpPr>
              <p:cNvPr id="2" name="Text Placeholder 1">
                <a:extLst>
                  <a:ext uri="{FF2B5EF4-FFF2-40B4-BE49-F238E27FC236}">
                    <a16:creationId xmlns:a16="http://schemas.microsoft.com/office/drawing/2014/main" id="{A548F719-A70D-4BED-BD58-E773FF5E6CBD}"/>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04E9326-5784-4557-8508-A9B657402446}"/>
              </a:ext>
            </a:extLst>
          </p:cNvPr>
          <p:cNvSpPr>
            <a:spLocks noGrp="1"/>
          </p:cNvSpPr>
          <p:nvPr>
            <p:ph type="title"/>
          </p:nvPr>
        </p:nvSpPr>
        <p:spPr/>
        <p:txBody>
          <a:bodyPr>
            <a:normAutofit fontScale="90000"/>
          </a:bodyPr>
          <a:lstStyle/>
          <a:p>
            <a:r>
              <a:rPr lang="en-US" dirty="0"/>
              <a:t>Polynomial Response Surface (PRS)</a:t>
            </a:r>
          </a:p>
        </p:txBody>
      </p:sp>
    </p:spTree>
    <p:extLst>
      <p:ext uri="{BB962C8B-B14F-4D97-AF65-F5344CB8AC3E}">
        <p14:creationId xmlns:p14="http://schemas.microsoft.com/office/powerpoint/2010/main" val="15745593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The pairs (0,0), (1,1), (2,1) represent strain (</a:t>
                </a:r>
                <a:r>
                  <a:rPr lang="en-US" dirty="0" err="1"/>
                  <a:t>millistrains</a:t>
                </a:r>
                <a:r>
                  <a:rPr lang="en-US" dirty="0"/>
                  <a:t>) and stress (</a:t>
                </a:r>
                <a:r>
                  <a:rPr lang="en-US" dirty="0" err="1"/>
                  <a:t>ksi</a:t>
                </a:r>
                <a:r>
                  <a:rPr lang="en-US" dirty="0"/>
                  <a:t>) measurements.</a:t>
                </a:r>
              </a:p>
              <a:p>
                <a:pPr lvl="1"/>
                <a:r>
                  <a:rPr lang="en-US" dirty="0"/>
                  <a:t>Estimate Young’s modulus using regression.</a:t>
                </a:r>
              </a:p>
              <a:p>
                <a:pPr lvl="1"/>
                <a:r>
                  <a:rPr lang="en-US" dirty="0"/>
                  <a:t>Calculate the error in Young modulus using cross validation both from the definition and from the formula.</a:t>
                </a:r>
              </a:p>
              <a:p>
                <a:r>
                  <a:rPr lang="en-US" dirty="0"/>
                  <a:t>Repeat the example of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smtClean="0">
                        <a:latin typeface="Cambria Math" panose="02040503050406030204" pitchFamily="18" charset="0"/>
                      </a:rPr>
                      <m:t>𝑥</m:t>
                    </m:r>
                  </m:oMath>
                </a14:m>
                <a:r>
                  <a:rPr lang="en-US" dirty="0"/>
                  <a:t>, using only data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3, 6, 9,…, 30</m:t>
                    </m:r>
                  </m:oMath>
                </a14:m>
                <a:r>
                  <a:rPr lang="en-US" dirty="0"/>
                  <a:t>. Add noise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𝑁</m:t>
                    </m:r>
                    <m:r>
                      <a:rPr lang="en-US" i="1" dirty="0" smtClean="0">
                        <a:latin typeface="Cambria Math" panose="02040503050406030204" pitchFamily="18" charset="0"/>
                      </a:rPr>
                      <m:t>(</m:t>
                    </m:r>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0,1</m:t>
                        </m:r>
                      </m:e>
                      <m:sup>
                        <m:r>
                          <a:rPr lang="en-US" i="1" dirty="0" smtClean="0">
                            <a:latin typeface="Cambria Math" panose="02040503050406030204" pitchFamily="18" charset="0"/>
                          </a:rPr>
                          <m:t>2</m:t>
                        </m:r>
                      </m:sup>
                    </m:sSup>
                    <m:r>
                      <a:rPr lang="en-US" i="1" dirty="0"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3"/>
                <a:stretch>
                  <a:fillRect l="-929" t="-1408" r="-1071"/>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dirty="0"/>
              <a:t>Exercises</a:t>
            </a:r>
          </a:p>
        </p:txBody>
      </p:sp>
    </p:spTree>
    <p:extLst>
      <p:ext uri="{BB962C8B-B14F-4D97-AF65-F5344CB8AC3E}">
        <p14:creationId xmlns:p14="http://schemas.microsoft.com/office/powerpoint/2010/main" val="18151231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D9658-7073-50B6-5353-52213DD3FD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8B5A77-9499-DD16-B6C4-07118D0CD2CB}"/>
              </a:ext>
            </a:extLst>
          </p:cNvPr>
          <p:cNvSpPr>
            <a:spLocks noGrp="1"/>
          </p:cNvSpPr>
          <p:nvPr>
            <p:ph type="ctrTitle"/>
          </p:nvPr>
        </p:nvSpPr>
        <p:spPr>
          <a:xfrm>
            <a:off x="685800" y="1847849"/>
            <a:ext cx="7772400" cy="1752601"/>
          </a:xfrm>
        </p:spPr>
        <p:txBody>
          <a:bodyPr>
            <a:normAutofit fontScale="90000"/>
          </a:bodyPr>
          <a:lstStyle/>
          <a:p>
            <a:r>
              <a:rPr lang="en-US" dirty="0"/>
              <a:t>2.5</a:t>
            </a:r>
            <a:br>
              <a:rPr lang="en-US" dirty="0"/>
            </a:br>
            <a:br>
              <a:rPr lang="en-US" dirty="0"/>
            </a:br>
            <a:r>
              <a:rPr lang="en-US" dirty="0"/>
              <a:t>Confidence of Coefficients and Backward Elimination</a:t>
            </a:r>
          </a:p>
        </p:txBody>
      </p:sp>
      <p:sp>
        <p:nvSpPr>
          <p:cNvPr id="2" name="Subtitle 1">
            <a:extLst>
              <a:ext uri="{FF2B5EF4-FFF2-40B4-BE49-F238E27FC236}">
                <a16:creationId xmlns:a16="http://schemas.microsoft.com/office/drawing/2014/main" id="{3E3F03CD-6037-ECFA-40A4-06D2D2FFC41B}"/>
              </a:ext>
            </a:extLst>
          </p:cNvPr>
          <p:cNvSpPr>
            <a:spLocks noGrp="1"/>
          </p:cNvSpPr>
          <p:nvPr>
            <p:ph type="subTitle" idx="1"/>
          </p:nvPr>
        </p:nvSpPr>
        <p:spPr/>
        <p:txBody>
          <a:bodyPr/>
          <a:lstStyle/>
          <a:p>
            <a:r>
              <a:rPr lang="en-US" dirty="0"/>
              <a:t>Starting with complex model form and progressively eliminating unimportant basis</a:t>
            </a:r>
          </a:p>
        </p:txBody>
      </p:sp>
    </p:spTree>
    <p:extLst>
      <p:ext uri="{BB962C8B-B14F-4D97-AF65-F5344CB8AC3E}">
        <p14:creationId xmlns:p14="http://schemas.microsoft.com/office/powerpoint/2010/main" val="28882305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34B79E-94C2-4555-B820-803E8CEB058C}"/>
              </a:ext>
            </a:extLst>
          </p:cNvPr>
          <p:cNvSpPr>
            <a:spLocks noGrp="1"/>
          </p:cNvSpPr>
          <p:nvPr>
            <p:ph type="body" sz="quarter" idx="10"/>
          </p:nvPr>
        </p:nvSpPr>
        <p:spPr/>
        <p:txBody>
          <a:bodyPr/>
          <a:lstStyle/>
          <a:p>
            <a:r>
              <a:rPr lang="en-US" dirty="0"/>
              <a:t>Importance of basis	     magnitude of coefficients</a:t>
            </a:r>
          </a:p>
          <a:p>
            <a:endParaRPr lang="en-US" dirty="0"/>
          </a:p>
          <a:p>
            <a:endParaRPr lang="en-US" dirty="0"/>
          </a:p>
          <a:p>
            <a:endParaRPr lang="en-US" dirty="0"/>
          </a:p>
          <a:p>
            <a:endParaRPr lang="en-US" dirty="0"/>
          </a:p>
          <a:p>
            <a:r>
              <a:rPr lang="en-US" dirty="0"/>
              <a:t>Remove those coefficients whose values cannot be estimated accurately for given data</a:t>
            </a:r>
          </a:p>
          <a:p>
            <a:pPr lvl="1"/>
            <a:r>
              <a:rPr lang="en-US" dirty="0"/>
              <a:t>These coefficients do not have much effect on the accuracy of the fit</a:t>
            </a:r>
          </a:p>
          <a:p>
            <a:pPr lvl="1"/>
            <a:r>
              <a:rPr lang="en-US" dirty="0"/>
              <a:t>May reduce prediction quality in the region where these coefficients have a large effect</a:t>
            </a:r>
          </a:p>
          <a:p>
            <a:pPr lvl="1"/>
            <a:r>
              <a:rPr lang="en-US" dirty="0"/>
              <a:t>Good to have a systematic way to determine important basis</a:t>
            </a:r>
          </a:p>
        </p:txBody>
      </p:sp>
      <p:sp>
        <p:nvSpPr>
          <p:cNvPr id="3" name="Title 2">
            <a:extLst>
              <a:ext uri="{FF2B5EF4-FFF2-40B4-BE49-F238E27FC236}">
                <a16:creationId xmlns:a16="http://schemas.microsoft.com/office/drawing/2014/main" id="{03AEA80F-6C7B-496D-8736-218EC33B513A}"/>
              </a:ext>
            </a:extLst>
          </p:cNvPr>
          <p:cNvSpPr>
            <a:spLocks noGrp="1"/>
          </p:cNvSpPr>
          <p:nvPr>
            <p:ph type="title"/>
          </p:nvPr>
        </p:nvSpPr>
        <p:spPr/>
        <p:txBody>
          <a:bodyPr>
            <a:normAutofit fontScale="90000"/>
          </a:bodyPr>
          <a:lstStyle/>
          <a:p>
            <a:r>
              <a:rPr lang="en-US" dirty="0"/>
              <a:t>Important Basis vs. Unimportant Basis</a:t>
            </a:r>
          </a:p>
        </p:txBody>
      </p:sp>
      <p:sp>
        <p:nvSpPr>
          <p:cNvPr id="4" name="Arrow: Right 3">
            <a:extLst>
              <a:ext uri="{FF2B5EF4-FFF2-40B4-BE49-F238E27FC236}">
                <a16:creationId xmlns:a16="http://schemas.microsoft.com/office/drawing/2014/main" id="{60623FC4-0226-431F-BCFC-652B3BD1BA2D}"/>
              </a:ext>
            </a:extLst>
          </p:cNvPr>
          <p:cNvSpPr/>
          <p:nvPr/>
        </p:nvSpPr>
        <p:spPr>
          <a:xfrm>
            <a:off x="3620728" y="899652"/>
            <a:ext cx="560439" cy="243348"/>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8E233C42-11C4-4717-BEAF-974E2760B8B2}"/>
              </a:ext>
            </a:extLst>
          </p:cNvPr>
          <p:cNvCxnSpPr/>
          <p:nvPr/>
        </p:nvCxnSpPr>
        <p:spPr>
          <a:xfrm>
            <a:off x="3200400" y="1725561"/>
            <a:ext cx="0" cy="353962"/>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A2CFE0E-B532-4AFD-83E0-57262A05D2C0}"/>
                  </a:ext>
                </a:extLst>
              </p:cNvPr>
              <p:cNvSpPr txBox="1"/>
              <p:nvPr/>
            </p:nvSpPr>
            <p:spPr>
              <a:xfrm>
                <a:off x="2238648" y="2078639"/>
                <a:ext cx="1935145" cy="707886"/>
              </a:xfrm>
              <a:prstGeom prst="rect">
                <a:avLst/>
              </a:prstGeom>
              <a:noFill/>
            </p:spPr>
            <p:txBody>
              <a:bodyPr wrap="none" rtlCol="0">
                <a:spAutoFit/>
              </a:bodyPr>
              <a:lstStyle/>
              <a:p>
                <a:pPr algn="l"/>
                <a:r>
                  <a:rPr lang="en-US" sz="2000" dirty="0">
                    <a:solidFill>
                      <a:srgbClr val="0000CC"/>
                    </a:solidFill>
                  </a:rPr>
                  <a:t>Linear </a:t>
                </a:r>
                <a14:m>
                  <m:oMath xmlns:m="http://schemas.openxmlformats.org/officeDocument/2006/math">
                    <m:r>
                      <a:rPr lang="en-US" sz="2000" i="1" dirty="0" smtClean="0">
                        <a:solidFill>
                          <a:srgbClr val="0000CC"/>
                        </a:solidFill>
                        <a:latin typeface="Cambria Math" panose="02040503050406030204" pitchFamily="18" charset="0"/>
                      </a:rPr>
                      <m:t>𝑥</m:t>
                    </m:r>
                    <m:r>
                      <a:rPr lang="en-US" sz="2000" i="1" baseline="-25000" dirty="0">
                        <a:solidFill>
                          <a:srgbClr val="0000CC"/>
                        </a:solidFill>
                        <a:latin typeface="Cambria Math" panose="02040503050406030204" pitchFamily="18" charset="0"/>
                      </a:rPr>
                      <m:t>1</m:t>
                    </m:r>
                  </m:oMath>
                </a14:m>
                <a:r>
                  <a:rPr lang="en-US" sz="2000" dirty="0">
                    <a:solidFill>
                      <a:srgbClr val="0000CC"/>
                    </a:solidFill>
                  </a:rPr>
                  <a:t> term</a:t>
                </a:r>
                <a:br>
                  <a:rPr lang="en-US" sz="2000" dirty="0">
                    <a:solidFill>
                      <a:srgbClr val="0000CC"/>
                    </a:solidFill>
                  </a:rPr>
                </a:br>
                <a:r>
                  <a:rPr lang="en-US" sz="2000" dirty="0">
                    <a:solidFill>
                      <a:srgbClr val="0000CC"/>
                    </a:solidFill>
                  </a:rPr>
                  <a:t>is not important</a:t>
                </a:r>
              </a:p>
            </p:txBody>
          </p:sp>
        </mc:Choice>
        <mc:Fallback xmlns="">
          <p:sp>
            <p:nvSpPr>
              <p:cNvPr id="8" name="TextBox 7">
                <a:extLst>
                  <a:ext uri="{FF2B5EF4-FFF2-40B4-BE49-F238E27FC236}">
                    <a16:creationId xmlns:a16="http://schemas.microsoft.com/office/drawing/2014/main" id="{6A2CFE0E-B532-4AFD-83E0-57262A05D2C0}"/>
                  </a:ext>
                </a:extLst>
              </p:cNvPr>
              <p:cNvSpPr txBox="1">
                <a:spLocks noRot="1" noChangeAspect="1" noMove="1" noResize="1" noEditPoints="1" noAdjustHandles="1" noChangeArrowheads="1" noChangeShapeType="1" noTextEdit="1"/>
              </p:cNvSpPr>
              <p:nvPr/>
            </p:nvSpPr>
            <p:spPr>
              <a:xfrm>
                <a:off x="2238648" y="2078639"/>
                <a:ext cx="1935145" cy="707886"/>
              </a:xfrm>
              <a:prstGeom prst="rect">
                <a:avLst/>
              </a:prstGeom>
              <a:blipFill>
                <a:blip r:embed="rId2"/>
                <a:stretch>
                  <a:fillRect l="-3145" t="-4310" r="-3145"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02B3E4B-B2FE-4A13-8742-8264671802D1}"/>
                  </a:ext>
                </a:extLst>
              </p:cNvPr>
              <p:cNvSpPr txBox="1"/>
              <p:nvPr/>
            </p:nvSpPr>
            <p:spPr>
              <a:xfrm>
                <a:off x="6682829" y="2063891"/>
                <a:ext cx="2170787" cy="707886"/>
              </a:xfrm>
              <a:prstGeom prst="rect">
                <a:avLst/>
              </a:prstGeom>
              <a:noFill/>
            </p:spPr>
            <p:txBody>
              <a:bodyPr wrap="none" rtlCol="0">
                <a:spAutoFit/>
              </a:bodyPr>
              <a:lstStyle/>
              <a:p>
                <a:pPr algn="l"/>
                <a:r>
                  <a:rPr lang="en-US" sz="2000" dirty="0">
                    <a:solidFill>
                      <a:srgbClr val="0000CC"/>
                    </a:solidFill>
                  </a:rPr>
                  <a:t>Quadratic </a:t>
                </a:r>
                <a14:m>
                  <m:oMath xmlns:m="http://schemas.openxmlformats.org/officeDocument/2006/math">
                    <m:r>
                      <a:rPr lang="en-US" sz="2000" i="1" dirty="0" smtClean="0">
                        <a:solidFill>
                          <a:srgbClr val="0000CC"/>
                        </a:solidFill>
                        <a:latin typeface="Cambria Math" panose="02040503050406030204" pitchFamily="18" charset="0"/>
                      </a:rPr>
                      <m:t>𝑥</m:t>
                    </m:r>
                    <m:r>
                      <a:rPr lang="en-US" sz="2000" i="1" baseline="-25000" dirty="0">
                        <a:solidFill>
                          <a:srgbClr val="0000CC"/>
                        </a:solidFill>
                        <a:latin typeface="Cambria Math" panose="02040503050406030204" pitchFamily="18" charset="0"/>
                      </a:rPr>
                      <m:t>2</m:t>
                    </m:r>
                  </m:oMath>
                </a14:m>
                <a:r>
                  <a:rPr lang="en-US" sz="2000" dirty="0">
                    <a:solidFill>
                      <a:srgbClr val="0000CC"/>
                    </a:solidFill>
                  </a:rPr>
                  <a:t> term</a:t>
                </a:r>
                <a:br>
                  <a:rPr lang="en-US" sz="2000" dirty="0">
                    <a:solidFill>
                      <a:srgbClr val="0000CC"/>
                    </a:solidFill>
                  </a:rPr>
                </a:br>
                <a:r>
                  <a:rPr lang="en-US" sz="2000" dirty="0">
                    <a:solidFill>
                      <a:srgbClr val="0000CC"/>
                    </a:solidFill>
                  </a:rPr>
                  <a:t>is not important</a:t>
                </a:r>
              </a:p>
            </p:txBody>
          </p:sp>
        </mc:Choice>
        <mc:Fallback xmlns="">
          <p:sp>
            <p:nvSpPr>
              <p:cNvPr id="9" name="TextBox 8">
                <a:extLst>
                  <a:ext uri="{FF2B5EF4-FFF2-40B4-BE49-F238E27FC236}">
                    <a16:creationId xmlns:a16="http://schemas.microsoft.com/office/drawing/2014/main" id="{902B3E4B-B2FE-4A13-8742-8264671802D1}"/>
                  </a:ext>
                </a:extLst>
              </p:cNvPr>
              <p:cNvSpPr txBox="1">
                <a:spLocks noRot="1" noChangeAspect="1" noMove="1" noResize="1" noEditPoints="1" noAdjustHandles="1" noChangeArrowheads="1" noChangeShapeType="1" noTextEdit="1"/>
              </p:cNvSpPr>
              <p:nvPr/>
            </p:nvSpPr>
            <p:spPr>
              <a:xfrm>
                <a:off x="6682829" y="2063891"/>
                <a:ext cx="2170787" cy="707886"/>
              </a:xfrm>
              <a:prstGeom prst="rect">
                <a:avLst/>
              </a:prstGeom>
              <a:blipFill>
                <a:blip r:embed="rId3"/>
                <a:stretch>
                  <a:fillRect l="-2809" t="-4310" r="-1685" b="-14655"/>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D28A10B6-FA62-4D90-BFAB-342B51958866}"/>
              </a:ext>
            </a:extLst>
          </p:cNvPr>
          <p:cNvCxnSpPr/>
          <p:nvPr/>
        </p:nvCxnSpPr>
        <p:spPr>
          <a:xfrm>
            <a:off x="7762567" y="1725561"/>
            <a:ext cx="0" cy="353962"/>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 name="Arrow: Right 10">
            <a:extLst>
              <a:ext uri="{FF2B5EF4-FFF2-40B4-BE49-F238E27FC236}">
                <a16:creationId xmlns:a16="http://schemas.microsoft.com/office/drawing/2014/main" id="{0339E4C3-A82D-4A21-9DF3-006BCD6113D9}"/>
              </a:ext>
            </a:extLst>
          </p:cNvPr>
          <p:cNvSpPr/>
          <p:nvPr/>
        </p:nvSpPr>
        <p:spPr>
          <a:xfrm>
            <a:off x="619432" y="3091323"/>
            <a:ext cx="508820" cy="213852"/>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AB1E988-2384-2DA1-222D-19CF40E61D07}"/>
                  </a:ext>
                </a:extLst>
              </p:cNvPr>
              <p:cNvSpPr txBox="1"/>
              <p:nvPr/>
            </p:nvSpPr>
            <p:spPr>
              <a:xfrm>
                <a:off x="304800" y="1266954"/>
                <a:ext cx="8310993" cy="4855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e>
                      </m:d>
                      <m:r>
                        <a:rPr lang="en-US" sz="2400" i="1">
                          <a:latin typeface="Cambria Math" panose="02040503050406030204" pitchFamily="18" charset="0"/>
                        </a:rPr>
                        <m:t>=10.5+0.01</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+9.87</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−5</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1</m:t>
                          </m:r>
                        </m:sub>
                        <m:sup>
                          <m:r>
                            <a:rPr lang="en-US" sz="2400" i="1">
                              <a:latin typeface="Cambria Math" panose="02040503050406030204" pitchFamily="18" charset="0"/>
                            </a:rPr>
                            <m:t>2</m:t>
                          </m:r>
                        </m:sup>
                      </m:sSubSup>
                      <m:r>
                        <a:rPr lang="en-US" sz="2400" i="1">
                          <a:latin typeface="Cambria Math" panose="02040503050406030204" pitchFamily="18" charset="0"/>
                        </a:rPr>
                        <m:t>+7.6</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+0.02</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2</m:t>
                          </m:r>
                        </m:sub>
                        <m:sup>
                          <m:r>
                            <a:rPr lang="en-US" sz="2400" i="1">
                              <a:latin typeface="Cambria Math" panose="02040503050406030204" pitchFamily="18" charset="0"/>
                            </a:rPr>
                            <m:t>2</m:t>
                          </m:r>
                        </m:sup>
                      </m:sSubSup>
                    </m:oMath>
                  </m:oMathPara>
                </a14:m>
                <a:endParaRPr lang="en-US" sz="3200" dirty="0"/>
              </a:p>
            </p:txBody>
          </p:sp>
        </mc:Choice>
        <mc:Fallback xmlns="">
          <p:sp>
            <p:nvSpPr>
              <p:cNvPr id="6" name="TextBox 5">
                <a:extLst>
                  <a:ext uri="{FF2B5EF4-FFF2-40B4-BE49-F238E27FC236}">
                    <a16:creationId xmlns:a16="http://schemas.microsoft.com/office/drawing/2014/main" id="{9AB1E988-2384-2DA1-222D-19CF40E61D07}"/>
                  </a:ext>
                </a:extLst>
              </p:cNvPr>
              <p:cNvSpPr txBox="1">
                <a:spLocks noRot="1" noChangeAspect="1" noMove="1" noResize="1" noEditPoints="1" noAdjustHandles="1" noChangeArrowheads="1" noChangeShapeType="1" noTextEdit="1"/>
              </p:cNvSpPr>
              <p:nvPr/>
            </p:nvSpPr>
            <p:spPr>
              <a:xfrm>
                <a:off x="304800" y="1266954"/>
                <a:ext cx="8310993" cy="485518"/>
              </a:xfrm>
              <a:prstGeom prst="rect">
                <a:avLst/>
              </a:prstGeom>
              <a:blipFill>
                <a:blip r:embed="rId4"/>
                <a:stretch>
                  <a:fillRect b="-8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F3EE32E-AF32-DF09-1FF3-0D250129A631}"/>
                  </a:ext>
                </a:extLst>
              </p:cNvPr>
              <p:cNvSpPr txBox="1"/>
              <p:nvPr/>
            </p:nvSpPr>
            <p:spPr>
              <a:xfrm>
                <a:off x="1264823" y="2931321"/>
                <a:ext cx="5817939" cy="4855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e>
                      </m:d>
                      <m:r>
                        <a:rPr lang="en-US" sz="2400" i="1">
                          <a:latin typeface="Cambria Math" panose="02040503050406030204" pitchFamily="18" charset="0"/>
                        </a:rPr>
                        <m:t>=10.5+9.87</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−5</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1</m:t>
                          </m:r>
                        </m:sub>
                        <m:sup>
                          <m:r>
                            <a:rPr lang="en-US" sz="2400" i="1">
                              <a:latin typeface="Cambria Math" panose="02040503050406030204" pitchFamily="18" charset="0"/>
                            </a:rPr>
                            <m:t>2</m:t>
                          </m:r>
                        </m:sup>
                      </m:sSubSup>
                      <m:r>
                        <a:rPr lang="en-US" sz="2400" i="1">
                          <a:latin typeface="Cambria Math" panose="02040503050406030204" pitchFamily="18" charset="0"/>
                        </a:rPr>
                        <m:t>+7.6</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oMath>
                  </m:oMathPara>
                </a14:m>
                <a:endParaRPr lang="en-US" sz="3200" dirty="0"/>
              </a:p>
            </p:txBody>
          </p:sp>
        </mc:Choice>
        <mc:Fallback xmlns="">
          <p:sp>
            <p:nvSpPr>
              <p:cNvPr id="14" name="TextBox 13">
                <a:extLst>
                  <a:ext uri="{FF2B5EF4-FFF2-40B4-BE49-F238E27FC236}">
                    <a16:creationId xmlns:a16="http://schemas.microsoft.com/office/drawing/2014/main" id="{1F3EE32E-AF32-DF09-1FF3-0D250129A631}"/>
                  </a:ext>
                </a:extLst>
              </p:cNvPr>
              <p:cNvSpPr txBox="1">
                <a:spLocks noRot="1" noChangeAspect="1" noMove="1" noResize="1" noEditPoints="1" noAdjustHandles="1" noChangeArrowheads="1" noChangeShapeType="1" noTextEdit="1"/>
              </p:cNvSpPr>
              <p:nvPr/>
            </p:nvSpPr>
            <p:spPr>
              <a:xfrm>
                <a:off x="1264823" y="2931321"/>
                <a:ext cx="5817939" cy="485518"/>
              </a:xfrm>
              <a:prstGeom prst="rect">
                <a:avLst/>
              </a:prstGeom>
              <a:blipFill>
                <a:blip r:embed="rId5"/>
                <a:stretch>
                  <a:fillRect b="-7500"/>
                </a:stretch>
              </a:blipFill>
            </p:spPr>
            <p:txBody>
              <a:bodyPr/>
              <a:lstStyle/>
              <a:p>
                <a:r>
                  <a:rPr lang="en-US">
                    <a:noFill/>
                  </a:rPr>
                  <a:t> </a:t>
                </a:r>
              </a:p>
            </p:txBody>
          </p:sp>
        </mc:Fallback>
      </mc:AlternateContent>
    </p:spTree>
    <p:extLst>
      <p:ext uri="{BB962C8B-B14F-4D97-AF65-F5344CB8AC3E}">
        <p14:creationId xmlns:p14="http://schemas.microsoft.com/office/powerpoint/2010/main" val="19123685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CC94E2-B973-1F93-2EB4-091C4B60E578}"/>
              </a:ext>
            </a:extLst>
          </p:cNvPr>
          <p:cNvSpPr>
            <a:spLocks noGrp="1"/>
          </p:cNvSpPr>
          <p:nvPr>
            <p:ph type="body" sz="quarter" idx="10"/>
          </p:nvPr>
        </p:nvSpPr>
        <p:spPr>
          <a:xfrm>
            <a:off x="216040" y="774200"/>
            <a:ext cx="8623160" cy="5626600"/>
          </a:xfrm>
        </p:spPr>
        <p:txBody>
          <a:bodyPr/>
          <a:lstStyle/>
          <a:p>
            <a:r>
              <a:rPr lang="en-US" dirty="0"/>
              <a:t>PRS assumes data have random noise</a:t>
            </a:r>
          </a:p>
          <a:p>
            <a:r>
              <a:rPr lang="en-US" dirty="0"/>
              <a:t>Different realization of noise produce different sample sets, which end up different coefficients</a:t>
            </a:r>
          </a:p>
          <a:p>
            <a:r>
              <a:rPr lang="en-US" dirty="0"/>
              <a:t>Due to random noise, identified coefficients are also random</a:t>
            </a:r>
          </a:p>
          <a:p>
            <a:r>
              <a:rPr lang="en-US" dirty="0"/>
              <a:t>If we know the true function and noise STD, we can generate multiple sets of samples to identify the distribution of coefficients, but we only have one set of samples</a:t>
            </a:r>
          </a:p>
          <a:p>
            <a:r>
              <a:rPr lang="en-US" dirty="0"/>
              <a:t>In linear regression with Gaussian noise, the coefficients are also normally distributed, but they are correlated each other</a:t>
            </a:r>
          </a:p>
        </p:txBody>
      </p:sp>
      <p:sp>
        <p:nvSpPr>
          <p:cNvPr id="3" name="Title 2">
            <a:extLst>
              <a:ext uri="{FF2B5EF4-FFF2-40B4-BE49-F238E27FC236}">
                <a16:creationId xmlns:a16="http://schemas.microsoft.com/office/drawing/2014/main" id="{4DA100AC-D5C3-FC5D-97F7-1355B4E0A8EA}"/>
              </a:ext>
            </a:extLst>
          </p:cNvPr>
          <p:cNvSpPr>
            <a:spLocks noGrp="1"/>
          </p:cNvSpPr>
          <p:nvPr>
            <p:ph type="title"/>
          </p:nvPr>
        </p:nvSpPr>
        <p:spPr/>
        <p:txBody>
          <a:bodyPr>
            <a:normAutofit fontScale="90000"/>
          </a:bodyPr>
          <a:lstStyle/>
          <a:p>
            <a:r>
              <a:rPr lang="en-US" dirty="0"/>
              <a:t>Uncertainty in Regression Coefficients</a:t>
            </a:r>
          </a:p>
        </p:txBody>
      </p:sp>
    </p:spTree>
    <p:extLst>
      <p:ext uri="{BB962C8B-B14F-4D97-AF65-F5344CB8AC3E}">
        <p14:creationId xmlns:p14="http://schemas.microsoft.com/office/powerpoint/2010/main" val="40620939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25A20C34-376F-FFF7-0681-35654CFA93EC}"/>
              </a:ext>
            </a:extLst>
          </p:cNvPr>
          <p:cNvSpPr/>
          <p:nvPr/>
        </p:nvSpPr>
        <p:spPr>
          <a:xfrm>
            <a:off x="2174642" y="5543629"/>
            <a:ext cx="3372873" cy="707886"/>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1C2C3EB-B455-4C6E-A72E-5AAEE9674138}"/>
                  </a:ext>
                </a:extLst>
              </p:cNvPr>
              <p:cNvSpPr>
                <a:spLocks noGrp="1"/>
              </p:cNvSpPr>
              <p:nvPr>
                <p:ph type="body" sz="quarter" idx="10"/>
              </p:nvPr>
            </p:nvSpPr>
            <p:spPr/>
            <p:txBody>
              <a:bodyPr/>
              <a:lstStyle/>
              <a:p>
                <a:r>
                  <a:rPr lang="en-US" dirty="0"/>
                  <a:t>Covariance matrix of coefficient vector </a:t>
                </a:r>
                <a14:m>
                  <m:oMath xmlns:m="http://schemas.openxmlformats.org/officeDocument/2006/math">
                    <m:r>
                      <a:rPr lang="en-US" b="1" i="0" dirty="0" smtClean="0">
                        <a:latin typeface="Cambria Math" panose="02040503050406030204" pitchFamily="18" charset="0"/>
                      </a:rPr>
                      <m:t>𝐛</m:t>
                    </m:r>
                  </m:oMath>
                </a14:m>
                <a:endParaRPr lang="en-US" b="1" dirty="0"/>
              </a:p>
              <a:p>
                <a:pPr lvl="1"/>
                <a:endParaRPr lang="en-US" dirty="0"/>
              </a:p>
              <a:p>
                <a:pPr lvl="1">
                  <a:spcBef>
                    <a:spcPts val="3600"/>
                  </a:spcBef>
                </a:pPr>
                <a:r>
                  <a:rPr lang="en-US" dirty="0"/>
                  <a:t>Diagonal of </a:t>
                </a:r>
                <a14:m>
                  <m:oMath xmlns:m="http://schemas.openxmlformats.org/officeDocument/2006/math">
                    <m:r>
                      <a:rPr lang="en-US" b="1" i="0" dirty="0" smtClean="0">
                        <a:latin typeface="Cambria Math" panose="02040503050406030204" pitchFamily="18" charset="0"/>
                      </a:rPr>
                      <m:t>𝚺</m:t>
                    </m:r>
                    <m:r>
                      <a:rPr lang="en-US" b="1" i="0" baseline="-25000" dirty="0">
                        <a:latin typeface="Cambria Math" panose="02040503050406030204" pitchFamily="18" charset="0"/>
                      </a:rPr>
                      <m:t>𝐛</m:t>
                    </m:r>
                  </m:oMath>
                </a14:m>
                <a:r>
                  <a:rPr lang="en-US" dirty="0"/>
                  <a:t>: variance of </a:t>
                </a:r>
                <a14:m>
                  <m:oMath xmlns:m="http://schemas.openxmlformats.org/officeDocument/2006/math">
                    <m:r>
                      <a:rPr lang="en-US" i="1" dirty="0" smtClean="0">
                        <a:latin typeface="Cambria Math" panose="02040503050406030204" pitchFamily="18" charset="0"/>
                      </a:rPr>
                      <m:t>𝑏</m:t>
                    </m:r>
                    <m:r>
                      <a:rPr lang="en-US" i="1" baseline="-25000" dirty="0">
                        <a:latin typeface="Cambria Math" panose="02040503050406030204" pitchFamily="18" charset="0"/>
                      </a:rPr>
                      <m:t>𝑖</m:t>
                    </m:r>
                  </m:oMath>
                </a14:m>
                <a:endParaRPr lang="en-US" i="1" baseline="-25000" dirty="0"/>
              </a:p>
              <a:p>
                <a:pPr lvl="1"/>
                <a:r>
                  <a:rPr lang="en-US" dirty="0"/>
                  <a:t>Off-diagonal of </a:t>
                </a:r>
                <a14:m>
                  <m:oMath xmlns:m="http://schemas.openxmlformats.org/officeDocument/2006/math">
                    <m:r>
                      <a:rPr lang="en-US" b="1" i="0" dirty="0" smtClean="0">
                        <a:latin typeface="Cambria Math" panose="02040503050406030204" pitchFamily="18" charset="0"/>
                      </a:rPr>
                      <m:t>𝚺</m:t>
                    </m:r>
                    <m:r>
                      <a:rPr lang="en-US" b="1" i="0" baseline="-25000" dirty="0">
                        <a:latin typeface="Cambria Math" panose="02040503050406030204" pitchFamily="18" charset="0"/>
                      </a:rPr>
                      <m:t>𝐛</m:t>
                    </m:r>
                    <m:r>
                      <a:rPr lang="en-US" b="1" i="1" baseline="-25000" dirty="0">
                        <a:latin typeface="Cambria Math" panose="02040503050406030204" pitchFamily="18" charset="0"/>
                      </a:rPr>
                      <m:t> </m:t>
                    </m:r>
                  </m:oMath>
                </a14:m>
                <a:r>
                  <a:rPr lang="en-US" dirty="0"/>
                  <a:t>: correlation between </a:t>
                </a:r>
                <a14:m>
                  <m:oMath xmlns:m="http://schemas.openxmlformats.org/officeDocument/2006/math">
                    <m:r>
                      <a:rPr lang="en-US" i="1" dirty="0" smtClean="0">
                        <a:latin typeface="Cambria Math" panose="02040503050406030204" pitchFamily="18" charset="0"/>
                      </a:rPr>
                      <m:t>𝑏</m:t>
                    </m:r>
                    <m:r>
                      <a:rPr lang="en-US" i="1" baseline="-25000" dirty="0">
                        <a:latin typeface="Cambria Math" panose="02040503050406030204" pitchFamily="18" charset="0"/>
                      </a:rPr>
                      <m:t>𝑖</m:t>
                    </m:r>
                  </m:oMath>
                </a14:m>
                <a:r>
                  <a:rPr lang="en-US" dirty="0"/>
                  <a:t> and </a:t>
                </a:r>
                <a14:m>
                  <m:oMath xmlns:m="http://schemas.openxmlformats.org/officeDocument/2006/math">
                    <m:r>
                      <a:rPr lang="en-US" i="1" dirty="0" smtClean="0">
                        <a:latin typeface="Cambria Math" panose="02040503050406030204" pitchFamily="18" charset="0"/>
                      </a:rPr>
                      <m:t>𝑏</m:t>
                    </m:r>
                    <m:r>
                      <a:rPr lang="en-US" i="1" baseline="-25000" dirty="0" err="1">
                        <a:latin typeface="Cambria Math" panose="02040503050406030204" pitchFamily="18" charset="0"/>
                      </a:rPr>
                      <m:t>𝑗</m:t>
                    </m:r>
                  </m:oMath>
                </a14:m>
                <a:endParaRPr lang="en-US" i="1" baseline="-25000" dirty="0"/>
              </a:p>
              <a:p>
                <a:endParaRPr lang="en-US" dirty="0"/>
              </a:p>
              <a:p>
                <a:endParaRPr lang="en-US" dirty="0"/>
              </a:p>
              <a:p>
                <a:r>
                  <a:rPr lang="en-US" dirty="0"/>
                  <a:t>Random coefficients </a:t>
                </a:r>
                <a14:m>
                  <m:oMath xmlns:m="http://schemas.openxmlformats.org/officeDocument/2006/math">
                    <m:r>
                      <a:rPr lang="en-US" i="1" smtClean="0">
                        <a:effectLst/>
                        <a:latin typeface="Cambria Math" panose="02040503050406030204" pitchFamily="18" charset="0"/>
                        <a:ea typeface="Malgun Gothic" panose="020B0503020000020004" pitchFamily="34" charset="-127"/>
                        <a:cs typeface="Times New Roman" panose="02020603050405020304" pitchFamily="18" charset="0"/>
                      </a:rPr>
                      <m:t>~</m:t>
                    </m:r>
                    <m:r>
                      <a:rPr lang="en-US" i="1" smtClean="0">
                        <a:effectLst/>
                        <a:latin typeface="Cambria Math" panose="02040503050406030204" pitchFamily="18" charset="0"/>
                        <a:ea typeface="Malgun Gothic" panose="020B0503020000020004" pitchFamily="34" charset="-127"/>
                        <a:cs typeface="Times New Roman" panose="02020603050405020304" pitchFamily="18" charset="0"/>
                      </a:rPr>
                      <m:t>𝑁</m:t>
                    </m:r>
                    <m:r>
                      <a:rPr lang="en-US" i="1" smtClean="0">
                        <a:effectLst/>
                        <a:latin typeface="Cambria Math" panose="02040503050406030204" pitchFamily="18" charset="0"/>
                        <a:ea typeface="Malgun Gothic" panose="020B0503020000020004" pitchFamily="34" charset="-127"/>
                        <a:cs typeface="Times New Roman" panose="02020603050405020304" pitchFamily="18" charset="0"/>
                      </a:rPr>
                      <m:t>(</m:t>
                    </m:r>
                    <m:r>
                      <a:rPr lang="en-US" b="1" i="1">
                        <a:effectLst/>
                        <a:latin typeface="Cambria Math" panose="02040503050406030204" pitchFamily="18" charset="0"/>
                        <a:ea typeface="Malgun Gothic" panose="020B0503020000020004" pitchFamily="34" charset="-127"/>
                        <a:cs typeface="Times New Roman" panose="02020603050405020304" pitchFamily="18" charset="0"/>
                      </a:rPr>
                      <m:t>𝐛</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i="1">
                            <a:effectLst/>
                            <a:latin typeface="Cambria Math" panose="02040503050406030204" pitchFamily="18" charset="0"/>
                          </a:rPr>
                        </m:ctrlPr>
                      </m:sSub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𝚺</m:t>
                        </m:r>
                      </m:e>
                      <m:sub>
                        <m:r>
                          <a:rPr lang="en-US" b="1" i="1">
                            <a:effectLst/>
                            <a:latin typeface="Cambria Math" panose="02040503050406030204" pitchFamily="18" charset="0"/>
                            <a:ea typeface="Malgun Gothic" panose="020B0503020000020004" pitchFamily="34" charset="-127"/>
                            <a:cs typeface="Times New Roman" panose="02020603050405020304" pitchFamily="18" charset="0"/>
                          </a:rPr>
                          <m:t>𝐛</m:t>
                        </m:r>
                      </m:sub>
                    </m:sSub>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dirty="0"/>
              </a:p>
              <a:p>
                <a:r>
                  <a:rPr lang="en-US" dirty="0"/>
                  <a:t>Standard deviation of </a:t>
                </a:r>
                <a14:m>
                  <m:oMath xmlns:m="http://schemas.openxmlformats.org/officeDocument/2006/math">
                    <m:r>
                      <a:rPr lang="en-US" b="1" i="0" dirty="0" smtClean="0">
                        <a:latin typeface="Cambria Math" panose="02040503050406030204" pitchFamily="18" charset="0"/>
                      </a:rPr>
                      <m:t>𝐛</m:t>
                    </m:r>
                  </m:oMath>
                </a14:m>
                <a:r>
                  <a:rPr lang="en-US" b="1" dirty="0"/>
                  <a:t> </a:t>
                </a:r>
                <a:r>
                  <a:rPr lang="en-US" dirty="0"/>
                  <a:t>(standard error of coefficients)</a:t>
                </a:r>
                <a:endParaRPr lang="en-US" b="1" dirty="0"/>
              </a:p>
              <a:p>
                <a:endParaRPr lang="en-US" dirty="0"/>
              </a:p>
            </p:txBody>
          </p:sp>
        </mc:Choice>
        <mc:Fallback xmlns="">
          <p:sp>
            <p:nvSpPr>
              <p:cNvPr id="2" name="Text Placeholder 1">
                <a:extLst>
                  <a:ext uri="{FF2B5EF4-FFF2-40B4-BE49-F238E27FC236}">
                    <a16:creationId xmlns:a16="http://schemas.microsoft.com/office/drawing/2014/main" id="{D1C2C3EB-B455-4C6E-A72E-5AAEE967413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8" name="Rectangle: Rounded Corners 7">
            <a:extLst>
              <a:ext uri="{FF2B5EF4-FFF2-40B4-BE49-F238E27FC236}">
                <a16:creationId xmlns:a16="http://schemas.microsoft.com/office/drawing/2014/main" id="{E943D457-E3A7-4D66-92B4-FB6379C9B013}"/>
              </a:ext>
            </a:extLst>
          </p:cNvPr>
          <p:cNvSpPr/>
          <p:nvPr/>
        </p:nvSpPr>
        <p:spPr>
          <a:xfrm>
            <a:off x="2748117" y="3121880"/>
            <a:ext cx="2435941" cy="567858"/>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D6C365E-F5C8-4320-84B9-AC4AE1CC8CF1}"/>
              </a:ext>
            </a:extLst>
          </p:cNvPr>
          <p:cNvSpPr/>
          <p:nvPr/>
        </p:nvSpPr>
        <p:spPr>
          <a:xfrm>
            <a:off x="2098850" y="1340272"/>
            <a:ext cx="3844750" cy="567858"/>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F453827-DCE1-443C-9800-3872E56EF6FD}"/>
              </a:ext>
            </a:extLst>
          </p:cNvPr>
          <p:cNvSpPr>
            <a:spLocks noGrp="1"/>
          </p:cNvSpPr>
          <p:nvPr>
            <p:ph type="title"/>
          </p:nvPr>
        </p:nvSpPr>
        <p:spPr/>
        <p:txBody>
          <a:bodyPr>
            <a:normAutofit fontScale="90000"/>
          </a:bodyPr>
          <a:lstStyle/>
          <a:p>
            <a:r>
              <a:rPr lang="en-US" dirty="0"/>
              <a:t>Confidence in Regression Coefficients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68B3451-4B13-4BF4-9710-E30460C5F9FE}"/>
                  </a:ext>
                </a:extLst>
              </p:cNvPr>
              <p:cNvSpPr txBox="1"/>
              <p:nvPr/>
            </p:nvSpPr>
            <p:spPr>
              <a:xfrm>
                <a:off x="6497233" y="1288635"/>
                <a:ext cx="2134687" cy="707886"/>
              </a:xfrm>
              <a:prstGeom prst="rect">
                <a:avLst/>
              </a:prstGeom>
              <a:noFill/>
            </p:spPr>
            <p:txBody>
              <a:bodyPr wrap="none" rtlCol="0">
                <a:spAutoFit/>
              </a:bodyPr>
              <a:lstStyle/>
              <a:p>
                <a14:m>
                  <m:oMath xmlns:m="http://schemas.openxmlformats.org/officeDocument/2006/math">
                    <m:r>
                      <a:rPr lang="en-US" sz="2000" i="1" dirty="0" smtClean="0">
                        <a:latin typeface="Cambria Math" panose="02040503050406030204" pitchFamily="18" charset="0"/>
                      </a:rPr>
                      <m:t>𝐸</m:t>
                    </m:r>
                    <m:r>
                      <a:rPr lang="en-US" sz="2000" i="1" dirty="0" smtClean="0">
                        <a:latin typeface="Cambria Math" panose="02040503050406030204" pitchFamily="18" charset="0"/>
                      </a:rPr>
                      <m:t>(</m:t>
                    </m:r>
                    <m:r>
                      <a:rPr lang="en-US" sz="2000" b="1" i="0" dirty="0">
                        <a:latin typeface="Cambria Math" panose="02040503050406030204" pitchFamily="18" charset="0"/>
                      </a:rPr>
                      <m:t>𝐛</m:t>
                    </m:r>
                    <m:r>
                      <a:rPr lang="en-US" sz="2000" i="1" dirty="0">
                        <a:latin typeface="Cambria Math" panose="02040503050406030204" pitchFamily="18" charset="0"/>
                      </a:rPr>
                      <m:t>)</m:t>
                    </m:r>
                  </m:oMath>
                </a14:m>
                <a:r>
                  <a:rPr lang="en-US" sz="2000" dirty="0"/>
                  <a:t>: expected </a:t>
                </a:r>
                <a:br>
                  <a:rPr lang="en-US" sz="2000" dirty="0"/>
                </a:br>
                <a:r>
                  <a:rPr lang="en-US" sz="2000" dirty="0"/>
                  <a:t>         (average) of </a:t>
                </a:r>
                <a14:m>
                  <m:oMath xmlns:m="http://schemas.openxmlformats.org/officeDocument/2006/math">
                    <m:r>
                      <a:rPr lang="en-US" sz="2000" b="1" i="0" dirty="0" smtClean="0">
                        <a:latin typeface="Cambria Math" panose="02040503050406030204" pitchFamily="18" charset="0"/>
                      </a:rPr>
                      <m:t>𝐛</m:t>
                    </m:r>
                  </m:oMath>
                </a14:m>
                <a:endParaRPr lang="en-US" sz="2000" b="1" dirty="0"/>
              </a:p>
            </p:txBody>
          </p:sp>
        </mc:Choice>
        <mc:Fallback xmlns="">
          <p:sp>
            <p:nvSpPr>
              <p:cNvPr id="6" name="TextBox 5">
                <a:extLst>
                  <a:ext uri="{FF2B5EF4-FFF2-40B4-BE49-F238E27FC236}">
                    <a16:creationId xmlns:a16="http://schemas.microsoft.com/office/drawing/2014/main" id="{168B3451-4B13-4BF4-9710-E30460C5F9FE}"/>
                  </a:ext>
                </a:extLst>
              </p:cNvPr>
              <p:cNvSpPr txBox="1">
                <a:spLocks noRot="1" noChangeAspect="1" noMove="1" noResize="1" noEditPoints="1" noAdjustHandles="1" noChangeArrowheads="1" noChangeShapeType="1" noTextEdit="1"/>
              </p:cNvSpPr>
              <p:nvPr/>
            </p:nvSpPr>
            <p:spPr>
              <a:xfrm>
                <a:off x="6497233" y="1288635"/>
                <a:ext cx="2134687" cy="707886"/>
              </a:xfrm>
              <a:prstGeom prst="rect">
                <a:avLst/>
              </a:prstGeom>
              <a:blipFill>
                <a:blip r:embed="rId3"/>
                <a:stretch>
                  <a:fillRect t="-3419" b="-145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7B5BACB-E357-1BD9-2DD2-109A1B25D3C9}"/>
                  </a:ext>
                </a:extLst>
              </p:cNvPr>
              <p:cNvSpPr txBox="1"/>
              <p:nvPr/>
            </p:nvSpPr>
            <p:spPr>
              <a:xfrm>
                <a:off x="2098850" y="1375079"/>
                <a:ext cx="387992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836967"/>
                              </a:solidFill>
                              <a:latin typeface="Cambria Math" panose="02040503050406030204" pitchFamily="18" charset="0"/>
                            </a:rPr>
                          </m:ctrlPr>
                        </m:sSubPr>
                        <m:e>
                          <m:r>
                            <a:rPr lang="en-US" sz="2400" b="1">
                              <a:latin typeface="Cambria Math" panose="02040503050406030204" pitchFamily="18" charset="0"/>
                            </a:rPr>
                            <m:t>𝚺</m:t>
                          </m:r>
                        </m:e>
                        <m:sub>
                          <m:r>
                            <a:rPr lang="en-US" sz="2400" b="1" i="0">
                              <a:latin typeface="Cambria Math" panose="02040503050406030204" pitchFamily="18" charset="0"/>
                            </a:rPr>
                            <m:t>𝐛</m:t>
                          </m:r>
                        </m:sub>
                      </m:sSub>
                      <m:r>
                        <a:rPr lang="en-US" sz="2400" b="0" i="0">
                          <a:latin typeface="Cambria Math" panose="02040503050406030204" pitchFamily="18" charset="0"/>
                        </a:rPr>
                        <m:t>=</m:t>
                      </m:r>
                      <m:d>
                        <m:dPr>
                          <m:begChr m:val="["/>
                          <m:endChr m:val="]"/>
                          <m:ctrlPr>
                            <a:rPr lang="en-US" sz="2400" b="0" i="1">
                              <a:solidFill>
                                <a:srgbClr val="836967"/>
                              </a:solidFill>
                              <a:latin typeface="Cambria Math" panose="02040503050406030204" pitchFamily="18" charset="0"/>
                            </a:rPr>
                          </m:ctrlPr>
                        </m:dPr>
                        <m:e>
                          <m:r>
                            <a:rPr lang="en-US" sz="2400" b="1" i="0">
                              <a:latin typeface="Cambria Math" panose="02040503050406030204" pitchFamily="18" charset="0"/>
                            </a:rPr>
                            <m:t>𝐛</m:t>
                          </m:r>
                          <m:r>
                            <a:rPr lang="en-US" sz="2400" b="0" i="0">
                              <a:latin typeface="Cambria Math" panose="02040503050406030204" pitchFamily="18" charset="0"/>
                            </a:rPr>
                            <m:t>−</m:t>
                          </m:r>
                          <m:r>
                            <a:rPr lang="en-US" sz="2400" b="0" i="1">
                              <a:latin typeface="Cambria Math" panose="02040503050406030204" pitchFamily="18" charset="0"/>
                            </a:rPr>
                            <m:t>𝐸</m:t>
                          </m:r>
                          <m:d>
                            <m:dPr>
                              <m:ctrlPr>
                                <a:rPr lang="en-US" sz="2400" b="0" i="1">
                                  <a:solidFill>
                                    <a:srgbClr val="836967"/>
                                  </a:solidFill>
                                  <a:latin typeface="Cambria Math" panose="02040503050406030204" pitchFamily="18" charset="0"/>
                                </a:rPr>
                              </m:ctrlPr>
                            </m:dPr>
                            <m:e>
                              <m:r>
                                <a:rPr lang="en-US" sz="2400" b="1" i="0">
                                  <a:latin typeface="Cambria Math" panose="02040503050406030204" pitchFamily="18" charset="0"/>
                                </a:rPr>
                                <m:t>𝐛</m:t>
                              </m:r>
                            </m:e>
                          </m:d>
                        </m:e>
                      </m:d>
                      <m:sSup>
                        <m:sSupPr>
                          <m:ctrlPr>
                            <a:rPr lang="en-US" sz="2400" b="0" i="1">
                              <a:solidFill>
                                <a:srgbClr val="836967"/>
                              </a:solidFill>
                              <a:latin typeface="Cambria Math" panose="02040503050406030204" pitchFamily="18" charset="0"/>
                            </a:rPr>
                          </m:ctrlPr>
                        </m:sSupPr>
                        <m:e>
                          <m:d>
                            <m:dPr>
                              <m:begChr m:val="["/>
                              <m:endChr m:val="]"/>
                              <m:ctrlPr>
                                <a:rPr lang="en-US" sz="2400" b="0" i="1">
                                  <a:solidFill>
                                    <a:srgbClr val="836967"/>
                                  </a:solidFill>
                                  <a:latin typeface="Cambria Math" panose="02040503050406030204" pitchFamily="18" charset="0"/>
                                </a:rPr>
                              </m:ctrlPr>
                            </m:dPr>
                            <m:e>
                              <m:r>
                                <a:rPr lang="en-US" sz="2400" b="1" i="0">
                                  <a:latin typeface="Cambria Math" panose="02040503050406030204" pitchFamily="18" charset="0"/>
                                </a:rPr>
                                <m:t>𝐛</m:t>
                              </m:r>
                              <m:r>
                                <a:rPr lang="en-US" sz="2400" b="0" i="0">
                                  <a:latin typeface="Cambria Math" panose="02040503050406030204" pitchFamily="18" charset="0"/>
                                </a:rPr>
                                <m:t>−</m:t>
                              </m:r>
                              <m:r>
                                <a:rPr lang="en-US" sz="2400" b="0" i="1">
                                  <a:latin typeface="Cambria Math" panose="02040503050406030204" pitchFamily="18" charset="0"/>
                                </a:rPr>
                                <m:t>𝐸</m:t>
                              </m:r>
                              <m:d>
                                <m:dPr>
                                  <m:ctrlPr>
                                    <a:rPr lang="en-US" sz="2400" b="0" i="1">
                                      <a:solidFill>
                                        <a:srgbClr val="836967"/>
                                      </a:solidFill>
                                      <a:latin typeface="Cambria Math" panose="02040503050406030204" pitchFamily="18" charset="0"/>
                                    </a:rPr>
                                  </m:ctrlPr>
                                </m:dPr>
                                <m:e>
                                  <m:r>
                                    <a:rPr lang="en-US" sz="2400" b="1" i="0">
                                      <a:latin typeface="Cambria Math" panose="02040503050406030204" pitchFamily="18" charset="0"/>
                                    </a:rPr>
                                    <m:t>𝐛</m:t>
                                  </m:r>
                                </m:e>
                              </m:d>
                            </m:e>
                          </m:d>
                        </m:e>
                        <m:sup>
                          <m:r>
                            <a:rPr lang="en-US" sz="2400" b="0" i="1">
                              <a:latin typeface="Cambria Math" panose="02040503050406030204" pitchFamily="18" charset="0"/>
                            </a:rPr>
                            <m:t>𝑇</m:t>
                          </m:r>
                        </m:sup>
                      </m:sSup>
                    </m:oMath>
                  </m:oMathPara>
                </a14:m>
                <a:endParaRPr lang="en-US" dirty="0"/>
              </a:p>
            </p:txBody>
          </p:sp>
        </mc:Choice>
        <mc:Fallback xmlns="">
          <p:sp>
            <p:nvSpPr>
              <p:cNvPr id="15" name="TextBox 14">
                <a:extLst>
                  <a:ext uri="{FF2B5EF4-FFF2-40B4-BE49-F238E27FC236}">
                    <a16:creationId xmlns:a16="http://schemas.microsoft.com/office/drawing/2014/main" id="{A7B5BACB-E357-1BD9-2DD2-109A1B25D3C9}"/>
                  </a:ext>
                </a:extLst>
              </p:cNvPr>
              <p:cNvSpPr txBox="1">
                <a:spLocks noRot="1" noChangeAspect="1" noMove="1" noResize="1" noEditPoints="1" noAdjustHandles="1" noChangeArrowheads="1" noChangeShapeType="1" noTextEdit="1"/>
              </p:cNvSpPr>
              <p:nvPr/>
            </p:nvSpPr>
            <p:spPr>
              <a:xfrm>
                <a:off x="2098850" y="1375079"/>
                <a:ext cx="3879920" cy="461665"/>
              </a:xfrm>
              <a:prstGeom prst="rect">
                <a:avLst/>
              </a:prstGeom>
              <a:blipFill>
                <a:blip r:embed="rId4"/>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B24B338-5217-6EFB-41FF-7FA52FC635D5}"/>
                  </a:ext>
                </a:extLst>
              </p:cNvPr>
              <p:cNvSpPr txBox="1"/>
              <p:nvPr/>
            </p:nvSpPr>
            <p:spPr>
              <a:xfrm>
                <a:off x="2783553" y="3153572"/>
                <a:ext cx="243594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836967"/>
                              </a:solidFill>
                              <a:latin typeface="Cambria Math" panose="02040503050406030204" pitchFamily="18" charset="0"/>
                            </a:rPr>
                          </m:ctrlPr>
                        </m:sSubPr>
                        <m:e>
                          <m:r>
                            <a:rPr lang="en-US" sz="2400" b="1">
                              <a:latin typeface="Cambria Math" panose="02040503050406030204" pitchFamily="18" charset="0"/>
                            </a:rPr>
                            <m:t>𝚺</m:t>
                          </m:r>
                        </m:e>
                        <m:sub>
                          <m:r>
                            <a:rPr lang="en-US" sz="2400" b="1" i="0">
                              <a:latin typeface="Cambria Math" panose="02040503050406030204" pitchFamily="18" charset="0"/>
                            </a:rPr>
                            <m:t>𝐛</m:t>
                          </m:r>
                        </m:sub>
                      </m:sSub>
                      <m:r>
                        <a:rPr lang="en-US" sz="2400" b="0" i="0">
                          <a:latin typeface="Cambria Math" panose="02040503050406030204" pitchFamily="18" charset="0"/>
                        </a:rPr>
                        <m:t>=</m:t>
                      </m:r>
                      <m:sSup>
                        <m:sSupPr>
                          <m:ctrlPr>
                            <a:rPr lang="en-US" sz="2400" b="0" i="1">
                              <a:solidFill>
                                <a:srgbClr val="836967"/>
                              </a:solidFill>
                              <a:latin typeface="Cambria Math" panose="02040503050406030204" pitchFamily="18" charset="0"/>
                            </a:rPr>
                          </m:ctrlPr>
                        </m:sSupPr>
                        <m:e>
                          <m:r>
                            <a:rPr lang="en-US" sz="2400" b="0" i="1">
                              <a:latin typeface="Cambria Math" panose="02040503050406030204" pitchFamily="18" charset="0"/>
                            </a:rPr>
                            <m:t>𝜎</m:t>
                          </m:r>
                        </m:e>
                        <m:sup>
                          <m:r>
                            <a:rPr lang="en-US" sz="2400" b="0" i="0">
                              <a:latin typeface="Cambria Math" panose="02040503050406030204" pitchFamily="18" charset="0"/>
                            </a:rPr>
                            <m:t>2</m:t>
                          </m:r>
                        </m:sup>
                      </m:sSup>
                      <m:sSup>
                        <m:sSupPr>
                          <m:ctrlPr>
                            <a:rPr lang="en-US" sz="2400" b="0" i="1">
                              <a:solidFill>
                                <a:srgbClr val="836967"/>
                              </a:solidFill>
                              <a:latin typeface="Cambria Math" panose="02040503050406030204" pitchFamily="18" charset="0"/>
                            </a:rPr>
                          </m:ctrlPr>
                        </m:sSupPr>
                        <m:e>
                          <m:d>
                            <m:dPr>
                              <m:begChr m:val="["/>
                              <m:endChr m:val="]"/>
                              <m:ctrlPr>
                                <a:rPr lang="en-US" sz="2400" b="0" i="1">
                                  <a:solidFill>
                                    <a:srgbClr val="836967"/>
                                  </a:solidFill>
                                  <a:latin typeface="Cambria Math" panose="02040503050406030204" pitchFamily="18" charset="0"/>
                                </a:rPr>
                              </m:ctrlPr>
                            </m:dPr>
                            <m:e>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m:t>
                              </m:r>
                            </m:e>
                          </m:d>
                        </m:e>
                        <m:sup>
                          <m:r>
                            <a:rPr lang="en-US" sz="2400" b="0" i="0">
                              <a:latin typeface="Cambria Math" panose="02040503050406030204" pitchFamily="18" charset="0"/>
                            </a:rPr>
                            <m:t>−1</m:t>
                          </m:r>
                        </m:sup>
                      </m:sSup>
                    </m:oMath>
                  </m:oMathPara>
                </a14:m>
                <a:endParaRPr lang="en-US" dirty="0"/>
              </a:p>
            </p:txBody>
          </p:sp>
        </mc:Choice>
        <mc:Fallback xmlns="">
          <p:sp>
            <p:nvSpPr>
              <p:cNvPr id="18" name="TextBox 17">
                <a:extLst>
                  <a:ext uri="{FF2B5EF4-FFF2-40B4-BE49-F238E27FC236}">
                    <a16:creationId xmlns:a16="http://schemas.microsoft.com/office/drawing/2014/main" id="{0B24B338-5217-6EFB-41FF-7FA52FC635D5}"/>
                  </a:ext>
                </a:extLst>
              </p:cNvPr>
              <p:cNvSpPr txBox="1">
                <a:spLocks noRot="1" noChangeAspect="1" noMove="1" noResize="1" noEditPoints="1" noAdjustHandles="1" noChangeArrowheads="1" noChangeShapeType="1" noTextEdit="1"/>
              </p:cNvSpPr>
              <p:nvPr/>
            </p:nvSpPr>
            <p:spPr>
              <a:xfrm>
                <a:off x="2783553" y="3153572"/>
                <a:ext cx="2435941" cy="461665"/>
              </a:xfrm>
              <a:prstGeom prst="rect">
                <a:avLst/>
              </a:prstGeom>
              <a:blipFill>
                <a:blip r:embed="rId5"/>
                <a:stretch>
                  <a:fillRect b="-6579"/>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20121065-778D-9F9B-0C93-A0A62B9B3CF8}"/>
              </a:ext>
            </a:extLst>
          </p:cNvPr>
          <p:cNvGrpSpPr/>
          <p:nvPr/>
        </p:nvGrpSpPr>
        <p:grpSpPr>
          <a:xfrm>
            <a:off x="3782961" y="3574698"/>
            <a:ext cx="2548744" cy="628713"/>
            <a:chOff x="3782961" y="3574698"/>
            <a:chExt cx="2548744" cy="628713"/>
          </a:xfrm>
        </p:grpSpPr>
        <p:sp>
          <p:nvSpPr>
            <p:cNvPr id="9" name="Freeform: Shape 8">
              <a:extLst>
                <a:ext uri="{FF2B5EF4-FFF2-40B4-BE49-F238E27FC236}">
                  <a16:creationId xmlns:a16="http://schemas.microsoft.com/office/drawing/2014/main" id="{7A2DC531-D49F-4912-A4F8-D7E1FC1574F3}"/>
                </a:ext>
              </a:extLst>
            </p:cNvPr>
            <p:cNvSpPr/>
            <p:nvPr/>
          </p:nvSpPr>
          <p:spPr>
            <a:xfrm>
              <a:off x="3782961" y="3574698"/>
              <a:ext cx="619433" cy="427703"/>
            </a:xfrm>
            <a:custGeom>
              <a:avLst/>
              <a:gdLst>
                <a:gd name="connsiteX0" fmla="*/ 0 w 619433"/>
                <a:gd name="connsiteY0" fmla="*/ 0 h 427703"/>
                <a:gd name="connsiteX1" fmla="*/ 0 w 619433"/>
                <a:gd name="connsiteY1" fmla="*/ 427703 h 427703"/>
                <a:gd name="connsiteX2" fmla="*/ 619433 w 619433"/>
                <a:gd name="connsiteY2" fmla="*/ 427703 h 427703"/>
              </a:gdLst>
              <a:ahLst/>
              <a:cxnLst>
                <a:cxn ang="0">
                  <a:pos x="connsiteX0" y="connsiteY0"/>
                </a:cxn>
                <a:cxn ang="0">
                  <a:pos x="connsiteX1" y="connsiteY1"/>
                </a:cxn>
                <a:cxn ang="0">
                  <a:pos x="connsiteX2" y="connsiteY2"/>
                </a:cxn>
              </a:cxnLst>
              <a:rect l="l" t="t" r="r" b="b"/>
              <a:pathLst>
                <a:path w="619433" h="427703">
                  <a:moveTo>
                    <a:pt x="0" y="0"/>
                  </a:moveTo>
                  <a:lnTo>
                    <a:pt x="0" y="427703"/>
                  </a:lnTo>
                  <a:lnTo>
                    <a:pt x="619433" y="427703"/>
                  </a:lnTo>
                </a:path>
              </a:pathLst>
            </a:custGeom>
            <a:noFill/>
            <a:ln w="34925">
              <a:solidFill>
                <a:srgbClr val="0000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BB94A35-715A-4C9F-BDD8-EF9BAAEF3C27}"/>
                </a:ext>
              </a:extLst>
            </p:cNvPr>
            <p:cNvSpPr txBox="1"/>
            <p:nvPr/>
          </p:nvSpPr>
          <p:spPr>
            <a:xfrm>
              <a:off x="4395021" y="3803301"/>
              <a:ext cx="1822935" cy="400110"/>
            </a:xfrm>
            <a:prstGeom prst="rect">
              <a:avLst/>
            </a:prstGeom>
            <a:noFill/>
          </p:spPr>
          <p:txBody>
            <a:bodyPr wrap="none" rtlCol="0">
              <a:spAutoFit/>
            </a:bodyPr>
            <a:lstStyle/>
            <a:p>
              <a:pPr algn="l"/>
              <a:r>
                <a:rPr lang="en-US" sz="2000" dirty="0"/>
                <a:t>Use estimated</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3929BEF-8F6E-D9FA-74C6-D3DDA1D1FA2A}"/>
                    </a:ext>
                  </a:extLst>
                </p:cNvPr>
                <p:cNvSpPr txBox="1"/>
                <p:nvPr/>
              </p:nvSpPr>
              <p:spPr>
                <a:xfrm>
                  <a:off x="6104207" y="3848512"/>
                  <a:ext cx="227498"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𝜎</m:t>
                            </m:r>
                          </m:e>
                        </m:acc>
                      </m:oMath>
                    </m:oMathPara>
                  </a14:m>
                  <a:endParaRPr lang="en-US" sz="2000" dirty="0"/>
                </a:p>
              </p:txBody>
            </p:sp>
          </mc:Choice>
          <mc:Fallback xmlns="">
            <p:sp>
              <p:nvSpPr>
                <p:cNvPr id="19" name="TextBox 18">
                  <a:extLst>
                    <a:ext uri="{FF2B5EF4-FFF2-40B4-BE49-F238E27FC236}">
                      <a16:creationId xmlns:a16="http://schemas.microsoft.com/office/drawing/2014/main" id="{D3929BEF-8F6E-D9FA-74C6-D3DDA1D1FA2A}"/>
                    </a:ext>
                  </a:extLst>
                </p:cNvPr>
                <p:cNvSpPr txBox="1">
                  <a:spLocks noRot="1" noChangeAspect="1" noMove="1" noResize="1" noEditPoints="1" noAdjustHandles="1" noChangeArrowheads="1" noChangeShapeType="1" noTextEdit="1"/>
                </p:cNvSpPr>
                <p:nvPr/>
              </p:nvSpPr>
              <p:spPr>
                <a:xfrm>
                  <a:off x="6104207" y="3848512"/>
                  <a:ext cx="227498" cy="307777"/>
                </a:xfrm>
                <a:prstGeom prst="rect">
                  <a:avLst/>
                </a:prstGeom>
                <a:blipFill>
                  <a:blip r:embed="rId6"/>
                  <a:stretch>
                    <a:fillRect l="-10526" t="-17647" r="-76316" b="-196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BD8A404-1675-AD2C-A175-633EC99A41BE}"/>
                  </a:ext>
                </a:extLst>
              </p:cNvPr>
              <p:cNvSpPr txBox="1"/>
              <p:nvPr/>
            </p:nvSpPr>
            <p:spPr>
              <a:xfrm>
                <a:off x="2366387" y="5601884"/>
                <a:ext cx="2989384" cy="5768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𝜎</m:t>
                          </m:r>
                        </m:e>
                        <m:sub>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𝑖</m:t>
                              </m:r>
                            </m:sub>
                          </m:sSub>
                        </m:sub>
                      </m:sSub>
                      <m:r>
                        <a:rPr lang="en-US" sz="2400" i="0">
                          <a:latin typeface="Cambria Math" panose="02040503050406030204" pitchFamily="18" charset="0"/>
                        </a:rPr>
                        <m:t>=</m:t>
                      </m:r>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𝜎</m:t>
                          </m:r>
                        </m:e>
                      </m:acc>
                      <m:rad>
                        <m:radPr>
                          <m:degHide m:val="on"/>
                          <m:ctrlPr>
                            <a:rPr lang="en-US" sz="2400" i="1">
                              <a:solidFill>
                                <a:srgbClr val="836967"/>
                              </a:solidFill>
                              <a:latin typeface="Cambria Math" panose="02040503050406030204" pitchFamily="18" charset="0"/>
                            </a:rPr>
                          </m:ctrlPr>
                        </m:radPr>
                        <m:deg/>
                        <m:e>
                          <m:sSub>
                            <m:sSubPr>
                              <m:ctrlPr>
                                <a:rPr lang="en-US" sz="2400" i="1">
                                  <a:solidFill>
                                    <a:srgbClr val="836967"/>
                                  </a:solidFill>
                                  <a:latin typeface="Cambria Math" panose="02040503050406030204" pitchFamily="18" charset="0"/>
                                </a:rPr>
                              </m:ctrlPr>
                            </m:sSubPr>
                            <m:e>
                              <m:d>
                                <m:dPr>
                                  <m:begChr m:val="["/>
                                  <m:endChr m:val="]"/>
                                  <m:ctrlPr>
                                    <a:rPr lang="en-US" sz="2400" i="1">
                                      <a:solidFill>
                                        <a:srgbClr val="836967"/>
                                      </a:solidFill>
                                      <a:latin typeface="Cambria Math" panose="02040503050406030204" pitchFamily="18" charset="0"/>
                                    </a:rPr>
                                  </m:ctrlPr>
                                </m:dPr>
                                <m:e>
                                  <m:sSup>
                                    <m:sSupPr>
                                      <m:ctrlPr>
                                        <a:rPr lang="en-US" sz="2400" i="1">
                                          <a:solidFill>
                                            <a:srgbClr val="836967"/>
                                          </a:solidFill>
                                          <a:latin typeface="Cambria Math" panose="02040503050406030204" pitchFamily="18" charset="0"/>
                                        </a:rPr>
                                      </m:ctrlPr>
                                    </m:sSupPr>
                                    <m:e>
                                      <m:d>
                                        <m:dPr>
                                          <m:ctrlPr>
                                            <a:rPr lang="en-US" sz="2400" i="1">
                                              <a:solidFill>
                                                <a:srgbClr val="836967"/>
                                              </a:solidFill>
                                              <a:latin typeface="Cambria Math" panose="02040503050406030204" pitchFamily="18" charset="0"/>
                                            </a:rPr>
                                          </m:ctrlPr>
                                        </m:dPr>
                                        <m:e>
                                          <m:sSup>
                                            <m:sSupPr>
                                              <m:ctrlPr>
                                                <a:rPr lang="en-US" sz="240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m:t>
                                          </m:r>
                                        </m:e>
                                      </m:d>
                                    </m:e>
                                    <m:sup>
                                      <m:r>
                                        <a:rPr lang="en-US" sz="2400" b="0" i="0">
                                          <a:latin typeface="Cambria Math" panose="02040503050406030204" pitchFamily="18" charset="0"/>
                                        </a:rPr>
                                        <m:t>−1</m:t>
                                      </m:r>
                                    </m:sup>
                                  </m:sSup>
                                </m:e>
                              </m:d>
                            </m:e>
                            <m:sub>
                              <m:r>
                                <a:rPr lang="en-US" sz="2400" b="0" i="1">
                                  <a:latin typeface="Cambria Math" panose="02040503050406030204" pitchFamily="18" charset="0"/>
                                </a:rPr>
                                <m:t>𝑖𝑖</m:t>
                              </m:r>
                            </m:sub>
                          </m:sSub>
                        </m:e>
                      </m:rad>
                    </m:oMath>
                  </m:oMathPara>
                </a14:m>
                <a:endParaRPr lang="en-US" dirty="0"/>
              </a:p>
            </p:txBody>
          </p:sp>
        </mc:Choice>
        <mc:Fallback xmlns="">
          <p:sp>
            <p:nvSpPr>
              <p:cNvPr id="24" name="TextBox 23">
                <a:extLst>
                  <a:ext uri="{FF2B5EF4-FFF2-40B4-BE49-F238E27FC236}">
                    <a16:creationId xmlns:a16="http://schemas.microsoft.com/office/drawing/2014/main" id="{7BD8A404-1675-AD2C-A175-633EC99A41BE}"/>
                  </a:ext>
                </a:extLst>
              </p:cNvPr>
              <p:cNvSpPr txBox="1">
                <a:spLocks noRot="1" noChangeAspect="1" noMove="1" noResize="1" noEditPoints="1" noAdjustHandles="1" noChangeArrowheads="1" noChangeShapeType="1" noTextEdit="1"/>
              </p:cNvSpPr>
              <p:nvPr/>
            </p:nvSpPr>
            <p:spPr>
              <a:xfrm>
                <a:off x="2366387" y="5601884"/>
                <a:ext cx="2989384" cy="576889"/>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198411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5B77D20-0374-4B35-B6EC-5524FD62B04D}"/>
                  </a:ext>
                </a:extLst>
              </p:cNvPr>
              <p:cNvSpPr>
                <a:spLocks noGrp="1"/>
              </p:cNvSpPr>
              <p:nvPr>
                <p:ph type="body" sz="quarter" idx="10"/>
              </p:nvPr>
            </p:nvSpPr>
            <p:spPr/>
            <p:txBody>
              <a:bodyPr/>
              <a:lstStyle/>
              <a:p>
                <a:r>
                  <a:rPr lang="en-US" dirty="0"/>
                  <a:t>Coefficient of variation of </a:t>
                </a:r>
                <a14:m>
                  <m:oMath xmlns:m="http://schemas.openxmlformats.org/officeDocument/2006/math">
                    <m:r>
                      <a:rPr lang="en-US" b="1" i="0" dirty="0" smtClean="0">
                        <a:latin typeface="Cambria Math" panose="02040503050406030204" pitchFamily="18" charset="0"/>
                      </a:rPr>
                      <m:t>𝐛</m:t>
                    </m:r>
                  </m:oMath>
                </a14:m>
                <a:endParaRPr lang="en-US" b="1" dirty="0"/>
              </a:p>
              <a:p>
                <a:endParaRPr lang="en-US" dirty="0"/>
              </a:p>
              <a:p>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𝑐</m:t>
                        </m:r>
                      </m:e>
                      <m:sub>
                        <m:r>
                          <a:rPr lang="en-US" i="1" dirty="0" smtClean="0">
                            <a:latin typeface="Cambria Math" panose="02040503050406030204" pitchFamily="18" charset="0"/>
                          </a:rPr>
                          <m:t>𝑖</m:t>
                        </m:r>
                      </m:sub>
                    </m:sSub>
                    <m:r>
                      <a:rPr lang="en-US" i="1" dirty="0" smtClean="0">
                        <a:latin typeface="Cambria Math" panose="02040503050406030204" pitchFamily="18" charset="0"/>
                      </a:rPr>
                      <m:t>&gt;1</m:t>
                    </m:r>
                  </m:oMath>
                </a14:m>
                <a:r>
                  <a:rPr lang="en-US" dirty="0"/>
                  <a:t>: uncertainty is larger than the coefficient itself</a:t>
                </a:r>
              </a:p>
              <a:p>
                <a:pPr lvl="1"/>
                <a:r>
                  <a:rPr lang="en-US" dirty="0"/>
                  <a:t>the coefficient has very low confidence</a:t>
                </a:r>
              </a:p>
              <a:p>
                <a:r>
                  <a:rPr lang="en-US" dirty="0"/>
                  <a:t>Important basis has a large </a:t>
                </a:r>
                <a14:m>
                  <m:oMath xmlns:m="http://schemas.openxmlformats.org/officeDocument/2006/math">
                    <m:d>
                      <m:dPr>
                        <m:begChr m:val="|"/>
                        <m:endChr m:val="|"/>
                        <m:ctrlPr>
                          <a:rPr lang="en-US" sz="2400" i="1" smtClean="0">
                            <a:solidFill>
                              <a:srgbClr val="836967"/>
                            </a:solidFill>
                            <a:latin typeface="Cambria Math" panose="02040503050406030204" pitchFamily="18" charset="0"/>
                          </a:rPr>
                        </m:ctrlPr>
                      </m:dPr>
                      <m:e>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𝑖</m:t>
                            </m:r>
                          </m:sub>
                        </m:sSub>
                      </m:e>
                    </m:d>
                    <m:r>
                      <a:rPr lang="en-US" sz="2400" i="1">
                        <a:latin typeface="Cambria Math" panose="02040503050406030204" pitchFamily="18" charset="0"/>
                      </a:rPr>
                      <m:t> </m:t>
                    </m:r>
                  </m:oMath>
                </a14:m>
                <a:r>
                  <a:rPr lang="en-US" dirty="0"/>
                  <a:t>and a small </a:t>
                </a:r>
                <a14:m>
                  <m:oMath xmlns:m="http://schemas.openxmlformats.org/officeDocument/2006/math">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𝜎</m:t>
                        </m:r>
                      </m:e>
                      <m: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𝑖</m:t>
                            </m:r>
                          </m:sub>
                        </m:sSub>
                      </m:sub>
                    </m:sSub>
                  </m:oMath>
                </a14:m>
                <a:endParaRPr lang="en-US" dirty="0"/>
              </a:p>
              <a:p>
                <a:pPr lvl="1"/>
                <a:r>
                  <a:rPr lang="en-US" dirty="0"/>
                  <a:t>Surrogate prediction strongly depends on the term</a:t>
                </a:r>
              </a:p>
              <a:p>
                <a:pPr lvl="1"/>
                <a:r>
                  <a:rPr lang="en-US" dirty="0"/>
                  <a:t>The coefficient is well-identified. </a:t>
                </a:r>
              </a:p>
              <a:p>
                <a:r>
                  <a:rPr lang="en-US" dirty="0"/>
                  <a:t>t-statistics (</a:t>
                </a:r>
                <a14:m>
                  <m:oMath xmlns:m="http://schemas.openxmlformats.org/officeDocument/2006/math">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oMath>
                </a14:m>
                <a:r>
                  <a:rPr lang="en-US" dirty="0"/>
                  <a:t>)</a:t>
                </a:r>
              </a:p>
              <a:p>
                <a:r>
                  <a:rPr lang="en-US" dirty="0">
                    <a:solidFill>
                      <a:srgbClr val="0000FF"/>
                    </a:solidFill>
                  </a:rPr>
                  <a:t>Backward elimination</a:t>
                </a:r>
                <a:r>
                  <a:rPr lang="en-US" dirty="0"/>
                  <a:t>: eliminate coefficient with the largest </a:t>
                </a:r>
                <a:r>
                  <a:rPr lang="en-US" dirty="0" err="1"/>
                  <a:t>c.o.v.</a:t>
                </a:r>
                <a:r>
                  <a:rPr lang="en-US" dirty="0"/>
                  <a:t> as long as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𝑎</m:t>
                        </m:r>
                      </m:sub>
                      <m:sup>
                        <m:r>
                          <a:rPr lang="en-US" b="0" i="1" smtClean="0">
                            <a:latin typeface="Cambria Math" panose="02040503050406030204" pitchFamily="18" charset="0"/>
                          </a:rPr>
                          <m:t>2</m:t>
                        </m:r>
                      </m:sup>
                    </m:sSubSup>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𝑃𝑅𝐸𝑆𝑆</m:t>
                        </m:r>
                      </m:sub>
                    </m:sSub>
                  </m:oMath>
                </a14:m>
                <a:r>
                  <a:rPr lang="en-US" dirty="0"/>
                  <a:t> is improved</a:t>
                </a:r>
              </a:p>
            </p:txBody>
          </p:sp>
        </mc:Choice>
        <mc:Fallback xmlns="">
          <p:sp>
            <p:nvSpPr>
              <p:cNvPr id="2" name="Text Placeholder 1">
                <a:extLst>
                  <a:ext uri="{FF2B5EF4-FFF2-40B4-BE49-F238E27FC236}">
                    <a16:creationId xmlns:a16="http://schemas.microsoft.com/office/drawing/2014/main" id="{35B77D20-0374-4B35-B6EC-5524FD62B04D}"/>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455EF68-480C-4F23-8E78-7DE93615F75F}"/>
              </a:ext>
            </a:extLst>
          </p:cNvPr>
          <p:cNvSpPr>
            <a:spLocks noGrp="1"/>
          </p:cNvSpPr>
          <p:nvPr>
            <p:ph type="title"/>
          </p:nvPr>
        </p:nvSpPr>
        <p:spPr/>
        <p:txBody>
          <a:bodyPr>
            <a:normAutofit fontScale="90000"/>
          </a:bodyPr>
          <a:lstStyle/>
          <a:p>
            <a:r>
              <a:rPr lang="en-US" dirty="0"/>
              <a:t>Importance of Coefficients</a:t>
            </a:r>
          </a:p>
        </p:txBody>
      </p:sp>
      <p:sp>
        <p:nvSpPr>
          <p:cNvPr id="12" name="Rectangle: Rounded Corners 11">
            <a:extLst>
              <a:ext uri="{FF2B5EF4-FFF2-40B4-BE49-F238E27FC236}">
                <a16:creationId xmlns:a16="http://schemas.microsoft.com/office/drawing/2014/main" id="{F2B7D09D-F0CF-0ED1-C3AC-88E752D11F18}"/>
              </a:ext>
            </a:extLst>
          </p:cNvPr>
          <p:cNvSpPr/>
          <p:nvPr/>
        </p:nvSpPr>
        <p:spPr>
          <a:xfrm>
            <a:off x="4550647" y="1136415"/>
            <a:ext cx="1403001" cy="754790"/>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F16BCB7-911B-FC7C-3E2D-E9FFDAFE3E0F}"/>
                  </a:ext>
                </a:extLst>
              </p:cNvPr>
              <p:cNvSpPr txBox="1"/>
              <p:nvPr/>
            </p:nvSpPr>
            <p:spPr>
              <a:xfrm>
                <a:off x="4451441" y="1089511"/>
                <a:ext cx="1403001" cy="8016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𝑐</m:t>
                          </m:r>
                        </m:e>
                        <m:sub>
                          <m:r>
                            <a:rPr lang="en-US" sz="2400" i="1">
                              <a:latin typeface="Cambria Math" panose="02040503050406030204" pitchFamily="18" charset="0"/>
                            </a:rPr>
                            <m:t>𝑖</m:t>
                          </m:r>
                        </m:sub>
                      </m:sSub>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𝜎</m:t>
                              </m:r>
                            </m:e>
                            <m:sub>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𝑖</m:t>
                                  </m:r>
                                </m:sub>
                              </m:sSub>
                            </m:sub>
                          </m:sSub>
                        </m:num>
                        <m:den>
                          <m:d>
                            <m:dPr>
                              <m:begChr m:val="|"/>
                              <m:endChr m:val="|"/>
                              <m:ctrlPr>
                                <a:rPr lang="en-US" sz="2400" i="1">
                                  <a:solidFill>
                                    <a:srgbClr val="836967"/>
                                  </a:solidFill>
                                  <a:latin typeface="Cambria Math" panose="02040503050406030204" pitchFamily="18" charset="0"/>
                                </a:rPr>
                              </m:ctrlPr>
                            </m:dPr>
                            <m:e>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𝑖</m:t>
                                  </m:r>
                                </m:sub>
                              </m:sSub>
                            </m:e>
                          </m:d>
                        </m:den>
                      </m:f>
                    </m:oMath>
                  </m:oMathPara>
                </a14:m>
                <a:endParaRPr lang="en-US" dirty="0"/>
              </a:p>
            </p:txBody>
          </p:sp>
        </mc:Choice>
        <mc:Fallback xmlns="">
          <p:sp>
            <p:nvSpPr>
              <p:cNvPr id="11" name="TextBox 10">
                <a:extLst>
                  <a:ext uri="{FF2B5EF4-FFF2-40B4-BE49-F238E27FC236}">
                    <a16:creationId xmlns:a16="http://schemas.microsoft.com/office/drawing/2014/main" id="{FF16BCB7-911B-FC7C-3E2D-E9FFDAFE3E0F}"/>
                  </a:ext>
                </a:extLst>
              </p:cNvPr>
              <p:cNvSpPr txBox="1">
                <a:spLocks noRot="1" noChangeAspect="1" noMove="1" noResize="1" noEditPoints="1" noAdjustHandles="1" noChangeArrowheads="1" noChangeShapeType="1" noTextEdit="1"/>
              </p:cNvSpPr>
              <p:nvPr/>
            </p:nvSpPr>
            <p:spPr>
              <a:xfrm>
                <a:off x="4451441" y="1089511"/>
                <a:ext cx="1403001" cy="80169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655715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B1A684C1-5608-4397-BEB9-F5930A1CA36E}"/>
              </a:ext>
            </a:extLst>
          </p:cNvPr>
          <p:cNvSpPr/>
          <p:nvPr/>
        </p:nvSpPr>
        <p:spPr>
          <a:xfrm>
            <a:off x="6387692" y="1239873"/>
            <a:ext cx="1841910" cy="423192"/>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EE3C96F-3886-451B-8BD7-A6B54092E334}"/>
                  </a:ext>
                </a:extLst>
              </p:cNvPr>
              <p:cNvSpPr>
                <a:spLocks noGrp="1"/>
              </p:cNvSpPr>
              <p:nvPr>
                <p:ph type="body" sz="quarter" idx="10"/>
              </p:nvPr>
            </p:nvSpPr>
            <p:spPr/>
            <p:txBody>
              <a:bodyPr/>
              <a:lstStyle/>
              <a:p>
                <a:r>
                  <a:rPr lang="en-US" dirty="0"/>
                  <a:t>Quadratic model of Ex2-5</a:t>
                </a:r>
              </a:p>
              <a:p>
                <a:endParaRPr lang="en-US" dirty="0"/>
              </a:p>
              <a:p>
                <a:endParaRPr lang="en-US" dirty="0"/>
              </a:p>
              <a:p>
                <a:endParaRPr lang="en-US" dirty="0"/>
              </a:p>
              <a:p>
                <a:r>
                  <a:rPr lang="en-US" dirty="0"/>
                  <a:t>Coefficient of variation</a:t>
                </a:r>
              </a:p>
              <a:p>
                <a:pPr>
                  <a:spcBef>
                    <a:spcPts val="2400"/>
                  </a:spcBef>
                </a:pPr>
                <a:endParaRPr lang="en-US" dirty="0"/>
              </a:p>
              <a:p>
                <a:pPr marL="0" indent="0">
                  <a:buNone/>
                </a:pPr>
                <a:r>
                  <a:rPr lang="en-US" dirty="0"/>
                  <a:t>		Eliminate </a:t>
                </a:r>
                <a14:m>
                  <m:oMath xmlns:m="http://schemas.openxmlformats.org/officeDocument/2006/math">
                    <m:r>
                      <a:rPr lang="en-US" b="0" i="1" dirty="0" smtClean="0">
                        <a:latin typeface="Cambria Math" panose="02040503050406030204" pitchFamily="18" charset="0"/>
                      </a:rPr>
                      <m:t>𝑏</m:t>
                    </m:r>
                    <m:r>
                      <a:rPr lang="en-US" i="1" baseline="-25000" dirty="0">
                        <a:latin typeface="Cambria Math" panose="02040503050406030204" pitchFamily="18" charset="0"/>
                      </a:rPr>
                      <m:t>1</m:t>
                    </m:r>
                  </m:oMath>
                </a14:m>
                <a:endParaRPr lang="en-US" baseline="-25000" dirty="0"/>
              </a:p>
              <a:p>
                <a:r>
                  <a:rPr lang="en-US" dirty="0"/>
                  <a:t>Reduced quadratic model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r>
                      <a:rPr lang="en-US" i="0"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0" dirty="0">
                            <a:latin typeface="Cambria Math" panose="02040503050406030204" pitchFamily="18" charset="0"/>
                          </a:rPr>
                          <m:t>2</m:t>
                        </m:r>
                      </m:sub>
                    </m:sSub>
                    <m:r>
                      <a:rPr lang="en-US" i="1" dirty="0">
                        <a:latin typeface="Cambria Math" panose="02040503050406030204" pitchFamily="18" charset="0"/>
                      </a:rPr>
                      <m:t>𝑥</m:t>
                    </m:r>
                    <m:r>
                      <a:rPr lang="en-US" i="0"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0" dirty="0">
                            <a:latin typeface="Cambria Math" panose="02040503050406030204" pitchFamily="18" charset="0"/>
                          </a:rPr>
                          <m:t>3</m:t>
                        </m:r>
                      </m:sub>
                    </m:sSub>
                    <m:sSup>
                      <m:sSupPr>
                        <m:ctrlPr>
                          <a:rPr lang="en-US" i="1" dirty="0">
                            <a:latin typeface="Cambria Math" panose="02040503050406030204" pitchFamily="18" charset="0"/>
                          </a:rPr>
                        </m:ctrlPr>
                      </m:sSupPr>
                      <m:e>
                        <m:r>
                          <a:rPr lang="en-US" i="1" dirty="0">
                            <a:latin typeface="Cambria Math" panose="02040503050406030204" pitchFamily="18" charset="0"/>
                          </a:rPr>
                          <m:t>𝑥</m:t>
                        </m:r>
                      </m:e>
                      <m:sup>
                        <m:r>
                          <a:rPr lang="en-US" i="0" dirty="0">
                            <a:latin typeface="Cambria Math" panose="02040503050406030204" pitchFamily="18" charset="0"/>
                          </a:rPr>
                          <m:t>2</m:t>
                        </m:r>
                      </m:sup>
                    </m:sSup>
                  </m:oMath>
                </a14:m>
                <a:endParaRPr lang="en-US" dirty="0"/>
              </a:p>
            </p:txBody>
          </p:sp>
        </mc:Choice>
        <mc:Fallback xmlns="">
          <p:sp>
            <p:nvSpPr>
              <p:cNvPr id="2" name="Text Placeholder 1">
                <a:extLst>
                  <a:ext uri="{FF2B5EF4-FFF2-40B4-BE49-F238E27FC236}">
                    <a16:creationId xmlns:a16="http://schemas.microsoft.com/office/drawing/2014/main" id="{FEE3C96F-3886-451B-8BD7-A6B54092E33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CAA4DCD-5A40-4450-9E62-FBD50CF5866C}"/>
              </a:ext>
            </a:extLst>
          </p:cNvPr>
          <p:cNvSpPr>
            <a:spLocks noGrp="1"/>
          </p:cNvSpPr>
          <p:nvPr>
            <p:ph type="title"/>
          </p:nvPr>
        </p:nvSpPr>
        <p:spPr/>
        <p:txBody>
          <a:bodyPr>
            <a:normAutofit fontScale="90000"/>
          </a:bodyPr>
          <a:lstStyle/>
          <a:p>
            <a:r>
              <a:rPr lang="en-US" dirty="0"/>
              <a:t>Ex2-9) Backward elimination</a:t>
            </a:r>
          </a:p>
        </p:txBody>
      </p:sp>
      <p:sp>
        <p:nvSpPr>
          <p:cNvPr id="8" name="Arrow: Right 7">
            <a:extLst>
              <a:ext uri="{FF2B5EF4-FFF2-40B4-BE49-F238E27FC236}">
                <a16:creationId xmlns:a16="http://schemas.microsoft.com/office/drawing/2014/main" id="{B2EFDFAE-4C9C-4535-A236-1A2D3DC3422C}"/>
              </a:ext>
            </a:extLst>
          </p:cNvPr>
          <p:cNvSpPr/>
          <p:nvPr/>
        </p:nvSpPr>
        <p:spPr>
          <a:xfrm>
            <a:off x="1244699" y="4328652"/>
            <a:ext cx="612059" cy="176981"/>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483FBCC-8288-1A09-0B4F-15419F43C61B}"/>
                  </a:ext>
                </a:extLst>
              </p:cNvPr>
              <p:cNvSpPr txBox="1"/>
              <p:nvPr/>
            </p:nvSpPr>
            <p:spPr>
              <a:xfrm>
                <a:off x="6387692" y="849990"/>
                <a:ext cx="1909049" cy="7797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400" i="1" dirty="0" smtClean="0">
                              <a:latin typeface="Cambria Math" panose="02040503050406030204" pitchFamily="18" charset="0"/>
                            </a:rPr>
                          </m:ctrlPr>
                        </m:mPr>
                        <m:m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𝜎</m:t>
                                </m:r>
                              </m:e>
                            </m:acc>
                            <m:r>
                              <a:rPr lang="en-US" sz="2400" i="0" dirty="0">
                                <a:latin typeface="Cambria Math" panose="02040503050406030204" pitchFamily="18" charset="0"/>
                              </a:rPr>
                              <m:t>=0.5141</m:t>
                            </m:r>
                          </m:e>
                        </m:mr>
                        <m:mr>
                          <m:e>
                            <m:sSubSup>
                              <m:sSubSupPr>
                                <m:ctrlPr>
                                  <a:rPr lang="en-US" sz="2400" i="1" dirty="0">
                                    <a:latin typeface="Cambria Math" panose="02040503050406030204" pitchFamily="18" charset="0"/>
                                  </a:rPr>
                                </m:ctrlPr>
                              </m:sSubSupPr>
                              <m:e>
                                <m:r>
                                  <a:rPr lang="en-US" sz="2400" i="1" dirty="0">
                                    <a:latin typeface="Cambria Math" panose="02040503050406030204" pitchFamily="18" charset="0"/>
                                  </a:rPr>
                                  <m:t>𝑅</m:t>
                                </m:r>
                              </m:e>
                              <m:sub>
                                <m:r>
                                  <a:rPr lang="en-US" sz="2400" i="1" dirty="0">
                                    <a:latin typeface="Cambria Math" panose="02040503050406030204" pitchFamily="18" charset="0"/>
                                  </a:rPr>
                                  <m:t>𝑎</m:t>
                                </m:r>
                              </m:sub>
                              <m:sup>
                                <m:r>
                                  <a:rPr lang="en-US" sz="2400" i="0" dirty="0">
                                    <a:latin typeface="Cambria Math" panose="02040503050406030204" pitchFamily="18" charset="0"/>
                                  </a:rPr>
                                  <m:t>2</m:t>
                                </m:r>
                              </m:sup>
                            </m:sSubSup>
                            <m:r>
                              <a:rPr lang="en-US" sz="2400" i="0" dirty="0">
                                <a:latin typeface="Cambria Math" panose="02040503050406030204" pitchFamily="18" charset="0"/>
                              </a:rPr>
                              <m:t>=0.8841</m:t>
                            </m:r>
                          </m:e>
                        </m:mr>
                      </m:m>
                    </m:oMath>
                  </m:oMathPara>
                </a14:m>
                <a:endParaRPr lang="en-US" sz="2400" dirty="0"/>
              </a:p>
            </p:txBody>
          </p:sp>
        </mc:Choice>
        <mc:Fallback xmlns="">
          <p:sp>
            <p:nvSpPr>
              <p:cNvPr id="5" name="TextBox 4">
                <a:extLst>
                  <a:ext uri="{FF2B5EF4-FFF2-40B4-BE49-F238E27FC236}">
                    <a16:creationId xmlns:a16="http://schemas.microsoft.com/office/drawing/2014/main" id="{E483FBCC-8288-1A09-0B4F-15419F43C61B}"/>
                  </a:ext>
                </a:extLst>
              </p:cNvPr>
              <p:cNvSpPr txBox="1">
                <a:spLocks noRot="1" noChangeAspect="1" noMove="1" noResize="1" noEditPoints="1" noAdjustHandles="1" noChangeArrowheads="1" noChangeShapeType="1" noTextEdit="1"/>
              </p:cNvSpPr>
              <p:nvPr/>
            </p:nvSpPr>
            <p:spPr>
              <a:xfrm>
                <a:off x="6387692" y="849990"/>
                <a:ext cx="1909049" cy="7797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4B795E3-4634-9CE5-0C50-56F6F289D9D0}"/>
                  </a:ext>
                </a:extLst>
              </p:cNvPr>
              <p:cNvSpPr txBox="1"/>
              <p:nvPr/>
            </p:nvSpPr>
            <p:spPr>
              <a:xfrm>
                <a:off x="847259" y="1202380"/>
                <a:ext cx="5017527"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400" i="1" dirty="0" smtClean="0">
                              <a:latin typeface="Cambria Math" panose="02040503050406030204" pitchFamily="18" charset="0"/>
                            </a:rPr>
                          </m:ctrlPr>
                        </m:accPr>
                        <m:e>
                          <m:r>
                            <a:rPr lang="en-US" sz="2400" i="1" dirty="0">
                              <a:latin typeface="Cambria Math" panose="02040503050406030204" pitchFamily="18" charset="0"/>
                            </a:rPr>
                            <m:t>𝑦</m:t>
                          </m:r>
                        </m:e>
                      </m:acc>
                      <m:r>
                        <a:rPr lang="en-US" sz="2400" i="0" dirty="0">
                          <a:latin typeface="Cambria Math" panose="02040503050406030204" pitchFamily="18" charset="0"/>
                        </a:rPr>
                        <m:t>=−0.1071+0.925</m:t>
                      </m:r>
                      <m:r>
                        <a:rPr lang="en-US" sz="2400" i="1" dirty="0">
                          <a:latin typeface="Cambria Math" panose="02040503050406030204" pitchFamily="18" charset="0"/>
                        </a:rPr>
                        <m:t>𝑥</m:t>
                      </m:r>
                      <m:r>
                        <a:rPr lang="en-US" sz="2400" i="0" dirty="0">
                          <a:latin typeface="Cambria Math" panose="02040503050406030204" pitchFamily="18" charset="0"/>
                        </a:rPr>
                        <m:t>+0.05357</m:t>
                      </m:r>
                      <m:sSup>
                        <m:sSupPr>
                          <m:ctrlPr>
                            <a:rPr lang="en-US" sz="2400" i="1" dirty="0">
                              <a:latin typeface="Cambria Math" panose="02040503050406030204" pitchFamily="18" charset="0"/>
                            </a:rPr>
                          </m:ctrlPr>
                        </m:sSupPr>
                        <m:e>
                          <m:r>
                            <a:rPr lang="en-US" sz="2400" i="1" dirty="0">
                              <a:latin typeface="Cambria Math" panose="02040503050406030204" pitchFamily="18" charset="0"/>
                            </a:rPr>
                            <m:t>𝑥</m:t>
                          </m:r>
                        </m:e>
                        <m:sup>
                          <m:r>
                            <a:rPr lang="en-US" sz="2400" i="0" dirty="0">
                              <a:latin typeface="Cambria Math" panose="02040503050406030204" pitchFamily="18" charset="0"/>
                            </a:rPr>
                            <m:t>2</m:t>
                          </m:r>
                        </m:sup>
                      </m:sSup>
                    </m:oMath>
                  </m:oMathPara>
                </a14:m>
                <a:endParaRPr lang="en-US" sz="2400" dirty="0"/>
              </a:p>
            </p:txBody>
          </p:sp>
        </mc:Choice>
        <mc:Fallback xmlns="">
          <p:sp>
            <p:nvSpPr>
              <p:cNvPr id="12" name="TextBox 11">
                <a:extLst>
                  <a:ext uri="{FF2B5EF4-FFF2-40B4-BE49-F238E27FC236}">
                    <a16:creationId xmlns:a16="http://schemas.microsoft.com/office/drawing/2014/main" id="{84B795E3-4634-9CE5-0C50-56F6F289D9D0}"/>
                  </a:ext>
                </a:extLst>
              </p:cNvPr>
              <p:cNvSpPr txBox="1">
                <a:spLocks noRot="1" noChangeAspect="1" noMove="1" noResize="1" noEditPoints="1" noAdjustHandles="1" noChangeArrowheads="1" noChangeShapeType="1" noTextEdit="1"/>
              </p:cNvSpPr>
              <p:nvPr/>
            </p:nvSpPr>
            <p:spPr>
              <a:xfrm>
                <a:off x="847259" y="1202380"/>
                <a:ext cx="5017527" cy="461665"/>
              </a:xfrm>
              <a:prstGeom prst="rect">
                <a:avLst/>
              </a:prstGeom>
              <a:blipFill>
                <a:blip r:embed="rId4"/>
                <a:stretch>
                  <a:fillRect t="-3947"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1ADDD1A-C17B-8E95-A65F-401493DADF3D}"/>
                  </a:ext>
                </a:extLst>
              </p:cNvPr>
              <p:cNvSpPr txBox="1"/>
              <p:nvPr/>
            </p:nvSpPr>
            <p:spPr>
              <a:xfrm>
                <a:off x="725185" y="1597315"/>
                <a:ext cx="7923515" cy="14797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1" i="1" dirty="0" smtClean="0">
                              <a:latin typeface="Cambria Math" panose="02040503050406030204" pitchFamily="18" charset="0"/>
                            </a:rPr>
                          </m:ctrlPr>
                        </m:sSupPr>
                        <m:e>
                          <m:d>
                            <m:dPr>
                              <m:ctrlPr>
                                <a:rPr lang="en-US" sz="2000" b="1" i="1" dirty="0">
                                  <a:latin typeface="Cambria Math" panose="02040503050406030204" pitchFamily="18" charset="0"/>
                                </a:rPr>
                              </m:ctrlPr>
                            </m:dPr>
                            <m:e>
                              <m:sSup>
                                <m:sSupPr>
                                  <m:ctrlPr>
                                    <a:rPr lang="en-US" sz="2000" b="1" i="1" dirty="0">
                                      <a:latin typeface="Cambria Math" panose="02040503050406030204" pitchFamily="18" charset="0"/>
                                    </a:rPr>
                                  </m:ctrlPr>
                                </m:sSupPr>
                                <m:e>
                                  <m:r>
                                    <a:rPr lang="en-US" sz="2000" b="1" dirty="0">
                                      <a:latin typeface="Cambria Math" panose="02040503050406030204" pitchFamily="18" charset="0"/>
                                    </a:rPr>
                                    <m:t>𝐗</m:t>
                                  </m:r>
                                </m:e>
                                <m:sup>
                                  <m:r>
                                    <m:rPr>
                                      <m:sty m:val="p"/>
                                    </m:rPr>
                                    <a:rPr lang="en-US" sz="2000" b="0" i="1" dirty="0">
                                      <a:latin typeface="Cambria Math" panose="02040503050406030204" pitchFamily="18" charset="0"/>
                                    </a:rPr>
                                    <m:t>T</m:t>
                                  </m:r>
                                </m:sup>
                              </m:sSup>
                              <m:r>
                                <a:rPr lang="en-US" sz="2000" b="1" i="0" dirty="0">
                                  <a:latin typeface="Cambria Math" panose="02040503050406030204" pitchFamily="18" charset="0"/>
                                </a:rPr>
                                <m:t>𝐗</m:t>
                              </m:r>
                            </m:e>
                          </m:d>
                        </m:e>
                        <m:sup>
                          <m:r>
                            <a:rPr lang="en-US" sz="2000" b="0" i="0" dirty="0">
                              <a:latin typeface="Cambria Math" panose="02040503050406030204" pitchFamily="18" charset="0"/>
                            </a:rPr>
                            <m:t>−1</m:t>
                          </m:r>
                        </m:sup>
                      </m:sSup>
                      <m:r>
                        <a:rPr lang="en-US" sz="2000" b="0" i="0" dirty="0">
                          <a:latin typeface="Cambria Math" panose="02040503050406030204" pitchFamily="18" charset="0"/>
                        </a:rPr>
                        <m:t>=</m:t>
                      </m:r>
                      <m:d>
                        <m:dPr>
                          <m:begChr m:val="["/>
                          <m:endChr m:val="]"/>
                          <m:ctrlPr>
                            <a:rPr lang="en-US" sz="2000" b="0" i="1" dirty="0">
                              <a:latin typeface="Cambria Math" panose="02040503050406030204" pitchFamily="18" charset="0"/>
                            </a:rPr>
                          </m:ctrlPr>
                        </m:dPr>
                        <m:e>
                          <m:m>
                            <m:mPr>
                              <m:plcHide m:val="on"/>
                              <m:mcs>
                                <m:mc>
                                  <m:mcPr>
                                    <m:count m:val="3"/>
                                    <m:mcJc m:val="center"/>
                                  </m:mcPr>
                                </m:mc>
                              </m:mcs>
                              <m:ctrlPr>
                                <a:rPr lang="en-US" sz="2000" b="0" i="1" dirty="0">
                                  <a:latin typeface="Cambria Math" panose="02040503050406030204" pitchFamily="18" charset="0"/>
                                </a:rPr>
                              </m:ctrlPr>
                            </m:mPr>
                            <m:mr>
                              <m:e>
                                <m:box>
                                  <m:boxPr>
                                    <m:ctrlPr>
                                      <a:rPr lang="en-US" sz="2000" b="0" i="1" dirty="0" smtClean="0">
                                        <a:latin typeface="Cambria Math" panose="02040503050406030204" pitchFamily="18" charset="0"/>
                                      </a:rPr>
                                    </m:ctrlPr>
                                  </m:boxPr>
                                  <m:e>
                                    <m:argPr>
                                      <m:argSz m:val="-1"/>
                                    </m:argPr>
                                    <m:f>
                                      <m:fPr>
                                        <m:ctrlPr>
                                          <a:rPr lang="en-US" sz="2000" b="0" i="1" dirty="0" smtClean="0">
                                            <a:latin typeface="Cambria Math" panose="02040503050406030204" pitchFamily="18" charset="0"/>
                                          </a:rPr>
                                        </m:ctrlPr>
                                      </m:fPr>
                                      <m:num>
                                        <m:r>
                                          <a:rPr lang="en-US" sz="2000" b="0" i="1" dirty="0" smtClean="0">
                                            <a:latin typeface="Cambria Math" panose="02040503050406030204" pitchFamily="18" charset="0"/>
                                          </a:rPr>
                                          <m:t>17</m:t>
                                        </m:r>
                                      </m:num>
                                      <m:den>
                                        <m:r>
                                          <a:rPr lang="en-US" sz="2000" b="0" i="1" dirty="0" smtClean="0">
                                            <a:latin typeface="Cambria Math" panose="02040503050406030204" pitchFamily="18" charset="0"/>
                                          </a:rPr>
                                          <m:t>35</m:t>
                                        </m:r>
                                      </m:den>
                                    </m:f>
                                  </m:e>
                                </m:box>
                              </m:e>
                              <m:e>
                                <m:r>
                                  <a:rPr lang="en-US" sz="2000" b="0" i="0" dirty="0">
                                    <a:latin typeface="Cambria Math" panose="02040503050406030204" pitchFamily="18" charset="0"/>
                                  </a:rPr>
                                  <m:t>0</m:t>
                                </m:r>
                              </m:e>
                              <m:e>
                                <m:r>
                                  <a:rPr lang="en-US" sz="2000" b="0" i="0" dirty="0">
                                    <a:latin typeface="Cambria Math" panose="02040503050406030204" pitchFamily="18" charset="0"/>
                                  </a:rPr>
                                  <m:t>−</m:t>
                                </m:r>
                                <m:box>
                                  <m:boxPr>
                                    <m:ctrlPr>
                                      <a:rPr lang="en-US" sz="2000" i="1" dirty="0">
                                        <a:latin typeface="Cambria Math" panose="02040503050406030204" pitchFamily="18" charset="0"/>
                                      </a:rPr>
                                    </m:ctrlPr>
                                  </m:boxPr>
                                  <m:e>
                                    <m:argPr>
                                      <m:argSz m:val="-1"/>
                                    </m:argPr>
                                    <m:f>
                                      <m:fPr>
                                        <m:ctrlPr>
                                          <a:rPr lang="en-US" sz="2000" i="1" dirty="0">
                                            <a:latin typeface="Cambria Math" panose="02040503050406030204" pitchFamily="18" charset="0"/>
                                          </a:rPr>
                                        </m:ctrlPr>
                                      </m:fPr>
                                      <m:num>
                                        <m:r>
                                          <a:rPr lang="en-US" sz="2000" i="1" dirty="0">
                                            <a:latin typeface="Cambria Math" panose="02040503050406030204" pitchFamily="18" charset="0"/>
                                          </a:rPr>
                                          <m:t>1</m:t>
                                        </m:r>
                                      </m:num>
                                      <m:den>
                                        <m:r>
                                          <a:rPr lang="en-US" sz="2000" b="0" i="1" dirty="0" smtClean="0">
                                            <a:latin typeface="Cambria Math" panose="02040503050406030204" pitchFamily="18" charset="0"/>
                                          </a:rPr>
                                          <m:t>7</m:t>
                                        </m:r>
                                      </m:den>
                                    </m:f>
                                  </m:e>
                                </m:box>
                              </m:e>
                            </m:mr>
                            <m:mr>
                              <m:e>
                                <m:r>
                                  <a:rPr lang="en-US" sz="2000" b="0" i="0" dirty="0">
                                    <a:latin typeface="Cambria Math" panose="02040503050406030204" pitchFamily="18" charset="0"/>
                                  </a:rPr>
                                  <m:t>0</m:t>
                                </m:r>
                              </m:e>
                              <m:e>
                                <m:f>
                                  <m:fPr>
                                    <m:ctrlPr>
                                      <a:rPr lang="en-US" sz="2000" b="0" i="1" dirty="0">
                                        <a:latin typeface="Cambria Math" panose="02040503050406030204" pitchFamily="18" charset="0"/>
                                      </a:rPr>
                                    </m:ctrlPr>
                                  </m:fPr>
                                  <m:num>
                                    <m:r>
                                      <a:rPr lang="en-US" sz="2000" b="0" i="0" dirty="0">
                                        <a:latin typeface="Cambria Math" panose="02040503050406030204" pitchFamily="18" charset="0"/>
                                      </a:rPr>
                                      <m:t>1</m:t>
                                    </m:r>
                                  </m:num>
                                  <m:den>
                                    <m:r>
                                      <a:rPr lang="en-US" sz="2000" b="0" i="0" dirty="0">
                                        <a:latin typeface="Cambria Math" panose="02040503050406030204" pitchFamily="18" charset="0"/>
                                      </a:rPr>
                                      <m:t>10</m:t>
                                    </m:r>
                                  </m:den>
                                </m:f>
                              </m:e>
                              <m:e>
                                <m:r>
                                  <a:rPr lang="en-US" sz="2000" b="0" i="0" dirty="0">
                                    <a:latin typeface="Cambria Math" panose="02040503050406030204" pitchFamily="18" charset="0"/>
                                  </a:rPr>
                                  <m:t>0</m:t>
                                </m:r>
                              </m:e>
                            </m:mr>
                            <m:mr>
                              <m:e>
                                <m:r>
                                  <a:rPr lang="en-US" sz="2000" b="0" i="0" dirty="0">
                                    <a:latin typeface="Cambria Math" panose="02040503050406030204" pitchFamily="18" charset="0"/>
                                  </a:rPr>
                                  <m:t>−</m:t>
                                </m:r>
                                <m:box>
                                  <m:boxPr>
                                    <m:ctrlPr>
                                      <a:rPr lang="en-US" sz="2000" i="1" dirty="0">
                                        <a:latin typeface="Cambria Math" panose="02040503050406030204" pitchFamily="18" charset="0"/>
                                      </a:rPr>
                                    </m:ctrlPr>
                                  </m:boxPr>
                                  <m:e>
                                    <m:argPr>
                                      <m:argSz m:val="-1"/>
                                    </m:argPr>
                                    <m:f>
                                      <m:fPr>
                                        <m:ctrlPr>
                                          <a:rPr lang="en-US" sz="2000" i="1" dirty="0">
                                            <a:latin typeface="Cambria Math" panose="02040503050406030204" pitchFamily="18" charset="0"/>
                                          </a:rPr>
                                        </m:ctrlPr>
                                      </m:fPr>
                                      <m:num>
                                        <m:r>
                                          <a:rPr lang="en-US" sz="2000" i="1" dirty="0">
                                            <a:latin typeface="Cambria Math" panose="02040503050406030204" pitchFamily="18" charset="0"/>
                                          </a:rPr>
                                          <m:t>1</m:t>
                                        </m:r>
                                      </m:num>
                                      <m:den>
                                        <m:r>
                                          <a:rPr lang="en-US" sz="2000" i="1" dirty="0">
                                            <a:latin typeface="Cambria Math" panose="02040503050406030204" pitchFamily="18" charset="0"/>
                                          </a:rPr>
                                          <m:t>7</m:t>
                                        </m:r>
                                      </m:den>
                                    </m:f>
                                  </m:e>
                                </m:box>
                              </m:e>
                              <m:e>
                                <m:r>
                                  <a:rPr lang="en-US" sz="2000" b="0" i="0" dirty="0">
                                    <a:latin typeface="Cambria Math" panose="02040503050406030204" pitchFamily="18" charset="0"/>
                                  </a:rPr>
                                  <m:t>0</m:t>
                                </m:r>
                              </m:e>
                              <m:e>
                                <m:box>
                                  <m:boxPr>
                                    <m:ctrlPr>
                                      <a:rPr lang="en-US" sz="2000" i="1" dirty="0">
                                        <a:latin typeface="Cambria Math" panose="02040503050406030204" pitchFamily="18" charset="0"/>
                                      </a:rPr>
                                    </m:ctrlPr>
                                  </m:boxPr>
                                  <m:e>
                                    <m:argPr>
                                      <m:argSz m:val="-1"/>
                                    </m:argPr>
                                    <m:f>
                                      <m:fPr>
                                        <m:ctrlPr>
                                          <a:rPr lang="en-US" sz="2000" i="1" dirty="0">
                                            <a:latin typeface="Cambria Math" panose="02040503050406030204" pitchFamily="18" charset="0"/>
                                          </a:rPr>
                                        </m:ctrlPr>
                                      </m:fPr>
                                      <m:num>
                                        <m:r>
                                          <a:rPr lang="en-US" sz="2000" i="1" dirty="0">
                                            <a:latin typeface="Cambria Math" panose="02040503050406030204" pitchFamily="18" charset="0"/>
                                          </a:rPr>
                                          <m:t>1</m:t>
                                        </m:r>
                                      </m:num>
                                      <m:den>
                                        <m:r>
                                          <a:rPr lang="en-US" sz="2000" b="0" i="1" dirty="0" smtClean="0">
                                            <a:latin typeface="Cambria Math" panose="02040503050406030204" pitchFamily="18" charset="0"/>
                                          </a:rPr>
                                          <m:t>14</m:t>
                                        </m:r>
                                      </m:den>
                                    </m:f>
                                  </m:e>
                                </m:box>
                              </m:e>
                            </m:mr>
                          </m:m>
                        </m:e>
                      </m:d>
                      <m:r>
                        <a:rPr lang="en-US" sz="2000" b="0" i="0" dirty="0">
                          <a:latin typeface="Cambria Math" panose="02040503050406030204" pitchFamily="18" charset="0"/>
                        </a:rPr>
                        <m:t>,</m:t>
                      </m:r>
                      <m:r>
                        <a:rPr lang="en-US" sz="2000" b="0" i="1" dirty="0">
                          <a:latin typeface="Cambria Math" panose="02040503050406030204" pitchFamily="18" charset="0"/>
                        </a:rPr>
                        <m:t> </m:t>
                      </m:r>
                      <m:sSub>
                        <m:sSubPr>
                          <m:ctrlPr>
                            <a:rPr lang="en-US" sz="2000" b="0" i="1" dirty="0">
                              <a:latin typeface="Cambria Math" panose="02040503050406030204" pitchFamily="18" charset="0"/>
                            </a:rPr>
                          </m:ctrlPr>
                        </m:sSubPr>
                        <m:e>
                          <m:r>
                            <m:rPr>
                              <m:sty m:val="p"/>
                            </m:rPr>
                            <a:rPr lang="en-US" sz="2000" b="0" i="1" dirty="0">
                              <a:latin typeface="Cambria Math" panose="02040503050406030204" pitchFamily="18" charset="0"/>
                            </a:rPr>
                            <m:t>Σ</m:t>
                          </m:r>
                        </m:e>
                        <m:sub>
                          <m:r>
                            <a:rPr lang="en-US" sz="2000" b="1" i="0" dirty="0">
                              <a:latin typeface="Cambria Math" panose="02040503050406030204" pitchFamily="18" charset="0"/>
                            </a:rPr>
                            <m:t>𝐛</m:t>
                          </m:r>
                        </m:sub>
                      </m:sSub>
                      <m:r>
                        <a:rPr lang="en-US" sz="2000" b="0" i="0" dirty="0">
                          <a:latin typeface="Cambria Math" panose="02040503050406030204" pitchFamily="18" charset="0"/>
                        </a:rPr>
                        <m:t>=</m:t>
                      </m:r>
                      <m:d>
                        <m:dPr>
                          <m:begChr m:val="["/>
                          <m:endChr m:val="]"/>
                          <m:ctrlPr>
                            <a:rPr lang="en-US" sz="2000" b="0" i="1" dirty="0">
                              <a:latin typeface="Cambria Math" panose="02040503050406030204" pitchFamily="18" charset="0"/>
                            </a:rPr>
                          </m:ctrlPr>
                        </m:dPr>
                        <m:e>
                          <m:m>
                            <m:mPr>
                              <m:plcHide m:val="on"/>
                              <m:mcs>
                                <m:mc>
                                  <m:mcPr>
                                    <m:count m:val="3"/>
                                    <m:mcJc m:val="center"/>
                                  </m:mcPr>
                                </m:mc>
                              </m:mcs>
                              <m:ctrlPr>
                                <a:rPr lang="en-US" sz="2000" b="0" i="1" dirty="0">
                                  <a:latin typeface="Cambria Math" panose="02040503050406030204" pitchFamily="18" charset="0"/>
                                </a:rPr>
                              </m:ctrlPr>
                            </m:mPr>
                            <m:mr>
                              <m:e>
                                <m:r>
                                  <a:rPr lang="en-US" sz="2000" b="0" i="0" dirty="0">
                                    <a:latin typeface="Cambria Math" panose="02040503050406030204" pitchFamily="18" charset="0"/>
                                  </a:rPr>
                                  <m:t>0.1284</m:t>
                                </m:r>
                              </m:e>
                              <m:e>
                                <m:r>
                                  <a:rPr lang="en-US" sz="2000" b="0" i="0" dirty="0">
                                    <a:latin typeface="Cambria Math" panose="02040503050406030204" pitchFamily="18" charset="0"/>
                                  </a:rPr>
                                  <m:t>0</m:t>
                                </m:r>
                              </m:e>
                              <m:e>
                                <m:r>
                                  <a:rPr lang="en-US" sz="2000" b="0" i="0" dirty="0">
                                    <a:latin typeface="Cambria Math" panose="02040503050406030204" pitchFamily="18" charset="0"/>
                                  </a:rPr>
                                  <m:t>−0.03776</m:t>
                                </m:r>
                              </m:e>
                            </m:mr>
                            <m:mr>
                              <m:e>
                                <m:r>
                                  <a:rPr lang="en-US" sz="2000" b="0" i="0" dirty="0">
                                    <a:latin typeface="Cambria Math" panose="02040503050406030204" pitchFamily="18" charset="0"/>
                                  </a:rPr>
                                  <m:t>0</m:t>
                                </m:r>
                              </m:e>
                              <m:e>
                                <m:r>
                                  <a:rPr lang="en-US" sz="2000" b="0" i="0" dirty="0">
                                    <a:latin typeface="Cambria Math" panose="02040503050406030204" pitchFamily="18" charset="0"/>
                                  </a:rPr>
                                  <m:t>0.02643</m:t>
                                </m:r>
                              </m:e>
                              <m:e>
                                <m:r>
                                  <a:rPr lang="en-US" sz="2000" b="0" i="0" dirty="0">
                                    <a:latin typeface="Cambria Math" panose="02040503050406030204" pitchFamily="18" charset="0"/>
                                  </a:rPr>
                                  <m:t>0</m:t>
                                </m:r>
                              </m:e>
                            </m:mr>
                            <m:mr>
                              <m:e>
                                <m:r>
                                  <a:rPr lang="en-US" sz="2000" b="0" i="0" dirty="0">
                                    <a:latin typeface="Cambria Math" panose="02040503050406030204" pitchFamily="18" charset="0"/>
                                  </a:rPr>
                                  <m:t>−0.03776</m:t>
                                </m:r>
                              </m:e>
                              <m:e>
                                <m:r>
                                  <a:rPr lang="en-US" sz="2000" b="0" i="0" dirty="0">
                                    <a:latin typeface="Cambria Math" panose="02040503050406030204" pitchFamily="18" charset="0"/>
                                  </a:rPr>
                                  <m:t>0</m:t>
                                </m:r>
                              </m:e>
                              <m:e>
                                <m:r>
                                  <a:rPr lang="en-US" sz="2000" b="0" i="0" dirty="0">
                                    <a:latin typeface="Cambria Math" panose="02040503050406030204" pitchFamily="18" charset="0"/>
                                  </a:rPr>
                                  <m:t>0.01888</m:t>
                                </m:r>
                              </m:e>
                            </m:mr>
                          </m:m>
                        </m:e>
                      </m:d>
                    </m:oMath>
                  </m:oMathPara>
                </a14:m>
                <a:endParaRPr lang="en-US" sz="2000" dirty="0"/>
              </a:p>
            </p:txBody>
          </p:sp>
        </mc:Choice>
        <mc:Fallback xmlns="">
          <p:sp>
            <p:nvSpPr>
              <p:cNvPr id="13" name="TextBox 12">
                <a:extLst>
                  <a:ext uri="{FF2B5EF4-FFF2-40B4-BE49-F238E27FC236}">
                    <a16:creationId xmlns:a16="http://schemas.microsoft.com/office/drawing/2014/main" id="{A1ADDD1A-C17B-8E95-A65F-401493DADF3D}"/>
                  </a:ext>
                </a:extLst>
              </p:cNvPr>
              <p:cNvSpPr txBox="1">
                <a:spLocks noRot="1" noChangeAspect="1" noMove="1" noResize="1" noEditPoints="1" noAdjustHandles="1" noChangeArrowheads="1" noChangeShapeType="1" noTextEdit="1"/>
              </p:cNvSpPr>
              <p:nvPr/>
            </p:nvSpPr>
            <p:spPr>
              <a:xfrm>
                <a:off x="725185" y="1597315"/>
                <a:ext cx="7923515" cy="147970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E8B0224-6A5A-C178-FD83-DF5334DFC092}"/>
                  </a:ext>
                </a:extLst>
              </p:cNvPr>
              <p:cNvSpPr txBox="1"/>
              <p:nvPr/>
            </p:nvSpPr>
            <p:spPr>
              <a:xfrm>
                <a:off x="461963" y="3421415"/>
                <a:ext cx="8315610" cy="739818"/>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rPr>
                          </m:ctrlPr>
                        </m:sSubPr>
                        <m:e>
                          <m:r>
                            <a:rPr lang="en-US" sz="2000" i="1" dirty="0">
                              <a:latin typeface="Cambria Math" panose="02040503050406030204" pitchFamily="18" charset="0"/>
                            </a:rPr>
                            <m:t>𝑐</m:t>
                          </m:r>
                        </m:e>
                        <m:sub>
                          <m:r>
                            <a:rPr lang="en-US" sz="2000" i="0" dirty="0">
                              <a:latin typeface="Cambria Math" panose="02040503050406030204" pitchFamily="18" charset="0"/>
                            </a:rPr>
                            <m:t>1</m:t>
                          </m:r>
                        </m:sub>
                      </m:sSub>
                      <m:r>
                        <a:rPr lang="en-US" sz="2000" i="0" dirty="0">
                          <a:latin typeface="Cambria Math" panose="02040503050406030204" pitchFamily="18" charset="0"/>
                        </a:rPr>
                        <m:t>=</m:t>
                      </m:r>
                      <m:f>
                        <m:fPr>
                          <m:ctrlPr>
                            <a:rPr lang="en-US" sz="2000" i="1" dirty="0">
                              <a:latin typeface="Cambria Math" panose="02040503050406030204" pitchFamily="18" charset="0"/>
                            </a:rPr>
                          </m:ctrlPr>
                        </m:fPr>
                        <m:num>
                          <m:rad>
                            <m:radPr>
                              <m:degHide m:val="on"/>
                              <m:ctrlPr>
                                <a:rPr lang="en-US" sz="2000" i="1" dirty="0">
                                  <a:latin typeface="Cambria Math" panose="02040503050406030204" pitchFamily="18" charset="0"/>
                                </a:rPr>
                              </m:ctrlPr>
                            </m:radPr>
                            <m:deg/>
                            <m:e>
                              <m:r>
                                <a:rPr lang="en-US" sz="2000" i="0" dirty="0">
                                  <a:latin typeface="Cambria Math" panose="02040503050406030204" pitchFamily="18" charset="0"/>
                                </a:rPr>
                                <m:t>0.1284</m:t>
                              </m:r>
                            </m:e>
                          </m:rad>
                        </m:num>
                        <m:den>
                          <m:r>
                            <a:rPr lang="en-US" sz="2000" i="0" dirty="0">
                              <a:latin typeface="Cambria Math" panose="02040503050406030204" pitchFamily="18" charset="0"/>
                            </a:rPr>
                            <m:t>0.1071</m:t>
                          </m:r>
                        </m:den>
                      </m:f>
                      <m:r>
                        <a:rPr lang="en-US" sz="2000" i="0" dirty="0">
                          <a:latin typeface="Cambria Math" panose="02040503050406030204" pitchFamily="18" charset="0"/>
                        </a:rPr>
                        <m:t>=3.35,</m:t>
                      </m:r>
                      <m:r>
                        <a:rPr lang="en-US" sz="2000" b="0" i="1" dirty="0">
                          <a:latin typeface="Cambria Math" panose="02040503050406030204" pitchFamily="18" charset="0"/>
                        </a:rPr>
                        <m:t> </m:t>
                      </m:r>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𝑐</m:t>
                          </m:r>
                        </m:e>
                        <m:sub>
                          <m:r>
                            <a:rPr lang="en-US" sz="2000" b="0" i="0" dirty="0">
                              <a:latin typeface="Cambria Math" panose="02040503050406030204" pitchFamily="18" charset="0"/>
                            </a:rPr>
                            <m:t>2</m:t>
                          </m:r>
                        </m:sub>
                      </m:sSub>
                      <m:r>
                        <a:rPr lang="en-US" sz="2000" b="0" i="0" dirty="0">
                          <a:latin typeface="Cambria Math" panose="02040503050406030204" pitchFamily="18" charset="0"/>
                        </a:rPr>
                        <m:t>=</m:t>
                      </m:r>
                      <m:f>
                        <m:fPr>
                          <m:ctrlPr>
                            <a:rPr lang="en-US" sz="2000" b="0" i="1" dirty="0">
                              <a:latin typeface="Cambria Math" panose="02040503050406030204" pitchFamily="18" charset="0"/>
                            </a:rPr>
                          </m:ctrlPr>
                        </m:fPr>
                        <m:num>
                          <m:rad>
                            <m:radPr>
                              <m:degHide m:val="on"/>
                              <m:ctrlPr>
                                <a:rPr lang="en-US" sz="2000" b="0" i="1" dirty="0">
                                  <a:latin typeface="Cambria Math" panose="02040503050406030204" pitchFamily="18" charset="0"/>
                                </a:rPr>
                              </m:ctrlPr>
                            </m:radPr>
                            <m:deg/>
                            <m:e>
                              <m:r>
                                <a:rPr lang="en-US" sz="2000" b="0" i="0" dirty="0">
                                  <a:latin typeface="Cambria Math" panose="02040503050406030204" pitchFamily="18" charset="0"/>
                                </a:rPr>
                                <m:t>0.02643</m:t>
                              </m:r>
                            </m:e>
                          </m:rad>
                        </m:num>
                        <m:den>
                          <m:r>
                            <a:rPr lang="en-US" sz="2000" b="0" i="0" dirty="0">
                              <a:latin typeface="Cambria Math" panose="02040503050406030204" pitchFamily="18" charset="0"/>
                            </a:rPr>
                            <m:t>0.925</m:t>
                          </m:r>
                        </m:den>
                      </m:f>
                      <m:r>
                        <a:rPr lang="en-US" sz="2000" b="0" i="0" dirty="0">
                          <a:latin typeface="Cambria Math" panose="02040503050406030204" pitchFamily="18" charset="0"/>
                        </a:rPr>
                        <m:t>=0.176,</m:t>
                      </m:r>
                      <m:r>
                        <a:rPr lang="en-US" sz="2000" b="0" i="1" dirty="0">
                          <a:latin typeface="Cambria Math" panose="02040503050406030204" pitchFamily="18" charset="0"/>
                        </a:rPr>
                        <m:t> </m:t>
                      </m:r>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𝑐</m:t>
                          </m:r>
                        </m:e>
                        <m:sub>
                          <m:r>
                            <a:rPr lang="en-US" sz="2000" b="0" i="0" dirty="0">
                              <a:latin typeface="Cambria Math" panose="02040503050406030204" pitchFamily="18" charset="0"/>
                            </a:rPr>
                            <m:t>3</m:t>
                          </m:r>
                        </m:sub>
                      </m:sSub>
                      <m:r>
                        <a:rPr lang="en-US" sz="2000" b="0" i="0" dirty="0">
                          <a:latin typeface="Cambria Math" panose="02040503050406030204" pitchFamily="18" charset="0"/>
                        </a:rPr>
                        <m:t>=</m:t>
                      </m:r>
                      <m:f>
                        <m:fPr>
                          <m:ctrlPr>
                            <a:rPr lang="en-US" sz="2000" b="0" i="1" dirty="0">
                              <a:latin typeface="Cambria Math" panose="02040503050406030204" pitchFamily="18" charset="0"/>
                            </a:rPr>
                          </m:ctrlPr>
                        </m:fPr>
                        <m:num>
                          <m:rad>
                            <m:radPr>
                              <m:degHide m:val="on"/>
                              <m:ctrlPr>
                                <a:rPr lang="en-US" sz="2000" b="0" i="1" dirty="0">
                                  <a:latin typeface="Cambria Math" panose="02040503050406030204" pitchFamily="18" charset="0"/>
                                </a:rPr>
                              </m:ctrlPr>
                            </m:radPr>
                            <m:deg/>
                            <m:e>
                              <m:r>
                                <a:rPr lang="en-US" sz="2000" b="0" i="0" dirty="0">
                                  <a:latin typeface="Cambria Math" panose="02040503050406030204" pitchFamily="18" charset="0"/>
                                </a:rPr>
                                <m:t>0.01888</m:t>
                              </m:r>
                            </m:e>
                          </m:rad>
                        </m:num>
                        <m:den>
                          <m:r>
                            <a:rPr lang="en-US" sz="2000" b="0" i="0" dirty="0">
                              <a:latin typeface="Cambria Math" panose="02040503050406030204" pitchFamily="18" charset="0"/>
                            </a:rPr>
                            <m:t>0.05357</m:t>
                          </m:r>
                        </m:den>
                      </m:f>
                      <m:r>
                        <a:rPr lang="en-US" sz="2000" b="0" i="0" dirty="0">
                          <a:latin typeface="Cambria Math" panose="02040503050406030204" pitchFamily="18" charset="0"/>
                        </a:rPr>
                        <m:t>=2.56</m:t>
                      </m:r>
                    </m:oMath>
                  </m:oMathPara>
                </a14:m>
                <a:endParaRPr lang="en-US" sz="2000" dirty="0"/>
              </a:p>
            </p:txBody>
          </p:sp>
        </mc:Choice>
        <mc:Fallback xmlns="">
          <p:sp>
            <p:nvSpPr>
              <p:cNvPr id="14" name="TextBox 13">
                <a:extLst>
                  <a:ext uri="{FF2B5EF4-FFF2-40B4-BE49-F238E27FC236}">
                    <a16:creationId xmlns:a16="http://schemas.microsoft.com/office/drawing/2014/main" id="{5E8B0224-6A5A-C178-FD83-DF5334DFC092}"/>
                  </a:ext>
                </a:extLst>
              </p:cNvPr>
              <p:cNvSpPr txBox="1">
                <a:spLocks noRot="1" noChangeAspect="1" noMove="1" noResize="1" noEditPoints="1" noAdjustHandles="1" noChangeArrowheads="1" noChangeShapeType="1" noTextEdit="1"/>
              </p:cNvSpPr>
              <p:nvPr/>
            </p:nvSpPr>
            <p:spPr>
              <a:xfrm>
                <a:off x="461963" y="3421415"/>
                <a:ext cx="8315610" cy="73981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822929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49EA8951-EA67-4520-9895-03061BF5B467}"/>
              </a:ext>
            </a:extLst>
          </p:cNvPr>
          <p:cNvSpPr/>
          <p:nvPr/>
        </p:nvSpPr>
        <p:spPr>
          <a:xfrm>
            <a:off x="7184105" y="4562253"/>
            <a:ext cx="1841910" cy="578028"/>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31353AC-6DE9-47DE-9D78-0F6130C580A9}"/>
                  </a:ext>
                </a:extLst>
              </p:cNvPr>
              <p:cNvSpPr>
                <a:spLocks noGrp="1"/>
              </p:cNvSpPr>
              <p:nvPr>
                <p:ph type="body" sz="quarter" idx="10"/>
              </p:nvPr>
            </p:nvSpPr>
            <p:spPr/>
            <p:txBody>
              <a:bodyPr/>
              <a:lstStyle/>
              <a:p>
                <a:r>
                  <a:rPr lang="en-US" dirty="0"/>
                  <a:t>Reduced quadratic model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r>
                      <a:rPr lang="en-US"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dirty="0">
                            <a:latin typeface="Cambria Math" panose="02040503050406030204" pitchFamily="18" charset="0"/>
                          </a:rPr>
                          <m:t>2</m:t>
                        </m:r>
                      </m:sub>
                    </m:sSub>
                    <m:r>
                      <a:rPr lang="en-US" i="1" dirty="0">
                        <a:latin typeface="Cambria Math" panose="02040503050406030204" pitchFamily="18" charset="0"/>
                      </a:rPr>
                      <m:t>𝑥</m:t>
                    </m:r>
                    <m:r>
                      <a:rPr lang="en-US"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dirty="0">
                            <a:latin typeface="Cambria Math" panose="02040503050406030204" pitchFamily="18" charset="0"/>
                          </a:rPr>
                          <m:t>3</m:t>
                        </m:r>
                      </m:sub>
                    </m:sSub>
                    <m:sSup>
                      <m:sSupPr>
                        <m:ctrlPr>
                          <a:rPr lang="en-US" i="1" dirty="0">
                            <a:latin typeface="Cambria Math" panose="02040503050406030204" pitchFamily="18" charset="0"/>
                          </a:rPr>
                        </m:ctrlPr>
                      </m:sSupPr>
                      <m:e>
                        <m:r>
                          <a:rPr lang="en-US" i="1" dirty="0">
                            <a:latin typeface="Cambria Math" panose="02040503050406030204" pitchFamily="18" charset="0"/>
                          </a:rPr>
                          <m:t>𝑥</m:t>
                        </m:r>
                      </m:e>
                      <m:sup>
                        <m:r>
                          <a:rPr lang="en-US" dirty="0">
                            <a:latin typeface="Cambria Math" panose="02040503050406030204" pitchFamily="18" charset="0"/>
                          </a:rPr>
                          <m:t>2</m:t>
                        </m:r>
                      </m:sup>
                    </m:sSup>
                  </m:oMath>
                </a14:m>
                <a:endParaRPr lang="en-US" dirty="0"/>
              </a:p>
            </p:txBody>
          </p:sp>
        </mc:Choice>
        <mc:Fallback xmlns="">
          <p:sp>
            <p:nvSpPr>
              <p:cNvPr id="2" name="Text Placeholder 1">
                <a:extLst>
                  <a:ext uri="{FF2B5EF4-FFF2-40B4-BE49-F238E27FC236}">
                    <a16:creationId xmlns:a16="http://schemas.microsoft.com/office/drawing/2014/main" id="{D31353AC-6DE9-47DE-9D78-0F6130C580A9}"/>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5F89CC7-BB61-4F60-9DCA-FB75DB55AD2D}"/>
              </a:ext>
            </a:extLst>
          </p:cNvPr>
          <p:cNvSpPr>
            <a:spLocks noGrp="1"/>
          </p:cNvSpPr>
          <p:nvPr>
            <p:ph type="title"/>
          </p:nvPr>
        </p:nvSpPr>
        <p:spPr/>
        <p:txBody>
          <a:bodyPr>
            <a:normAutofit fontScale="90000"/>
          </a:bodyPr>
          <a:lstStyle/>
          <a:p>
            <a:r>
              <a:rPr lang="en-US" dirty="0"/>
              <a:t>Ex2-9) Backward elimination </a:t>
            </a:r>
            <a:r>
              <a:rPr lang="en-US" i="1" dirty="0"/>
              <a:t>cont</a:t>
            </a:r>
            <a:r>
              <a:rPr lang="en-US" dirty="0"/>
              <a:t>.</a:t>
            </a:r>
          </a:p>
        </p:txBody>
      </p:sp>
      <p:sp>
        <p:nvSpPr>
          <p:cNvPr id="7" name="Arrow: Right 6">
            <a:extLst>
              <a:ext uri="{FF2B5EF4-FFF2-40B4-BE49-F238E27FC236}">
                <a16:creationId xmlns:a16="http://schemas.microsoft.com/office/drawing/2014/main" id="{ECE76EF1-7664-4031-AB3A-E1029A665A2E}"/>
              </a:ext>
            </a:extLst>
          </p:cNvPr>
          <p:cNvSpPr/>
          <p:nvPr/>
        </p:nvSpPr>
        <p:spPr>
          <a:xfrm>
            <a:off x="681190" y="3530927"/>
            <a:ext cx="545690" cy="257809"/>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158974D9-2D96-4268-B26E-410D491E2BB2}"/>
              </a:ext>
            </a:extLst>
          </p:cNvPr>
          <p:cNvCxnSpPr>
            <a:stCxn id="10" idx="0"/>
          </p:cNvCxnSpPr>
          <p:nvPr/>
        </p:nvCxnSpPr>
        <p:spPr>
          <a:xfrm flipV="1">
            <a:off x="8105060" y="4120289"/>
            <a:ext cx="0" cy="441964"/>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E53B9ED-BE88-474F-86CE-3021457F78B1}"/>
              </a:ext>
            </a:extLst>
          </p:cNvPr>
          <p:cNvSpPr txBox="1"/>
          <p:nvPr/>
        </p:nvSpPr>
        <p:spPr>
          <a:xfrm>
            <a:off x="7446195" y="3771779"/>
            <a:ext cx="1322798" cy="400110"/>
          </a:xfrm>
          <a:prstGeom prst="rect">
            <a:avLst/>
          </a:prstGeom>
          <a:noFill/>
        </p:spPr>
        <p:txBody>
          <a:bodyPr wrap="none" rtlCol="0">
            <a:spAutoFit/>
          </a:bodyPr>
          <a:lstStyle/>
          <a:p>
            <a:pPr algn="l"/>
            <a:r>
              <a:rPr lang="en-US" sz="2000" dirty="0">
                <a:solidFill>
                  <a:srgbClr val="0000CC"/>
                </a:solidFill>
              </a:rPr>
              <a:t>Improved!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8C959F9-97EC-B2A2-30C3-891B4471892D}"/>
                  </a:ext>
                </a:extLst>
              </p:cNvPr>
              <p:cNvSpPr txBox="1"/>
              <p:nvPr/>
            </p:nvSpPr>
            <p:spPr>
              <a:xfrm>
                <a:off x="747886" y="1344495"/>
                <a:ext cx="7593489" cy="1798056"/>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1" dirty="0" smtClean="0">
                          <a:latin typeface="Cambria Math" panose="02040503050406030204" pitchFamily="18" charset="0"/>
                        </a:rPr>
                        <m:t>𝐗</m:t>
                      </m:r>
                      <m:r>
                        <a:rPr lang="en-US" sz="2400" b="0" i="0" dirty="0">
                          <a:latin typeface="Cambria Math" panose="02040503050406030204" pitchFamily="18" charset="0"/>
                        </a:rPr>
                        <m:t>=</m:t>
                      </m:r>
                      <m:d>
                        <m:dPr>
                          <m:begChr m:val="["/>
                          <m:endChr m:val="]"/>
                          <m:ctrlPr>
                            <a:rPr lang="en-US" sz="2400" b="0" i="1" dirty="0">
                              <a:latin typeface="Cambria Math" panose="02040503050406030204" pitchFamily="18" charset="0"/>
                            </a:rPr>
                          </m:ctrlPr>
                        </m:dPr>
                        <m:e>
                          <m:m>
                            <m:mPr>
                              <m:plcHide m:val="on"/>
                              <m:mcs>
                                <m:mc>
                                  <m:mcPr>
                                    <m:count m:val="2"/>
                                    <m:mcJc m:val="center"/>
                                  </m:mcPr>
                                </m:mc>
                              </m:mcs>
                              <m:ctrlPr>
                                <a:rPr lang="en-US" sz="2400" b="0" i="1" dirty="0">
                                  <a:latin typeface="Cambria Math" panose="02040503050406030204" pitchFamily="18" charset="0"/>
                                </a:rPr>
                              </m:ctrlPr>
                            </m:mPr>
                            <m:mr>
                              <m:e>
                                <m:r>
                                  <a:rPr lang="en-US" sz="2400" b="0" i="0" dirty="0">
                                    <a:latin typeface="Cambria Math" panose="02040503050406030204" pitchFamily="18" charset="0"/>
                                  </a:rPr>
                                  <m:t>−2</m:t>
                                </m:r>
                              </m:e>
                              <m:e>
                                <m:r>
                                  <a:rPr lang="en-US" sz="2400" b="0" i="0" dirty="0">
                                    <a:latin typeface="Cambria Math" panose="02040503050406030204" pitchFamily="18" charset="0"/>
                                  </a:rPr>
                                  <m:t>4</m:t>
                                </m:r>
                              </m:e>
                            </m:mr>
                            <m:mr>
                              <m:e>
                                <m:r>
                                  <a:rPr lang="en-US" sz="2400" b="0" i="0" dirty="0">
                                    <a:latin typeface="Cambria Math" panose="02040503050406030204" pitchFamily="18" charset="0"/>
                                  </a:rPr>
                                  <m:t>−1</m:t>
                                </m:r>
                              </m:e>
                              <m:e>
                                <m:r>
                                  <a:rPr lang="en-US" sz="2400" b="0" i="0" dirty="0">
                                    <a:latin typeface="Cambria Math" panose="02040503050406030204" pitchFamily="18" charset="0"/>
                                  </a:rPr>
                                  <m:t>1</m:t>
                                </m:r>
                              </m:e>
                            </m:mr>
                            <m:mr>
                              <m:e>
                                <m:r>
                                  <a:rPr lang="en-US" sz="2400" b="0" i="0" dirty="0">
                                    <a:latin typeface="Cambria Math" panose="02040503050406030204" pitchFamily="18" charset="0"/>
                                  </a:rPr>
                                  <m:t>0</m:t>
                                </m:r>
                              </m:e>
                              <m:e>
                                <m:r>
                                  <a:rPr lang="en-US" sz="2400" b="0" i="0" dirty="0">
                                    <a:latin typeface="Cambria Math" panose="02040503050406030204" pitchFamily="18" charset="0"/>
                                  </a:rPr>
                                  <m:t>0</m:t>
                                </m:r>
                              </m:e>
                            </m:mr>
                            <m:mr>
                              <m:e>
                                <m:r>
                                  <a:rPr lang="en-US" sz="2400" b="0" i="0" dirty="0">
                                    <a:latin typeface="Cambria Math" panose="02040503050406030204" pitchFamily="18" charset="0"/>
                                  </a:rPr>
                                  <m:t>1</m:t>
                                </m:r>
                              </m:e>
                              <m:e>
                                <m:r>
                                  <a:rPr lang="en-US" sz="2400" b="0" i="0" dirty="0">
                                    <a:latin typeface="Cambria Math" panose="02040503050406030204" pitchFamily="18" charset="0"/>
                                  </a:rPr>
                                  <m:t>1</m:t>
                                </m:r>
                              </m:e>
                            </m:mr>
                            <m:mr>
                              <m:e>
                                <m:r>
                                  <a:rPr lang="en-US" sz="2400" b="0" i="0" dirty="0">
                                    <a:latin typeface="Cambria Math" panose="02040503050406030204" pitchFamily="18" charset="0"/>
                                  </a:rPr>
                                  <m:t>2</m:t>
                                </m:r>
                              </m:e>
                              <m:e>
                                <m:r>
                                  <a:rPr lang="en-US" sz="2400" b="0" i="0" dirty="0">
                                    <a:latin typeface="Cambria Math" panose="02040503050406030204" pitchFamily="18" charset="0"/>
                                  </a:rPr>
                                  <m:t>4</m:t>
                                </m:r>
                              </m:e>
                            </m:mr>
                          </m:m>
                        </m:e>
                      </m:d>
                      <m:r>
                        <a:rPr lang="en-US" sz="2400" b="0" i="0" dirty="0">
                          <a:latin typeface="Cambria Math" panose="02040503050406030204" pitchFamily="18" charset="0"/>
                        </a:rPr>
                        <m:t>,</m:t>
                      </m:r>
                      <m:r>
                        <a:rPr lang="en-US" sz="2400" b="0" i="1" dirty="0">
                          <a:latin typeface="Cambria Math" panose="02040503050406030204" pitchFamily="18" charset="0"/>
                        </a:rPr>
                        <m:t> </m:t>
                      </m:r>
                      <m:r>
                        <a:rPr lang="en-US" sz="2400" b="1" i="0" dirty="0">
                          <a:latin typeface="Cambria Math" panose="02040503050406030204" pitchFamily="18" charset="0"/>
                        </a:rPr>
                        <m:t>𝐲</m:t>
                      </m:r>
                      <m:r>
                        <a:rPr lang="en-US" sz="2400" b="0" i="0" dirty="0">
                          <a:latin typeface="Cambria Math" panose="02040503050406030204" pitchFamily="18" charset="0"/>
                        </a:rPr>
                        <m:t>=</m:t>
                      </m:r>
                      <m:d>
                        <m:dPr>
                          <m:begChr m:val="{"/>
                          <m:endChr m:val="}"/>
                          <m:ctrlPr>
                            <a:rPr lang="en-US" sz="2400" b="0" i="1" dirty="0">
                              <a:latin typeface="Cambria Math" panose="02040503050406030204" pitchFamily="18" charset="0"/>
                            </a:rPr>
                          </m:ctrlPr>
                        </m:dPr>
                        <m:e>
                          <m:m>
                            <m:mPr>
                              <m:plcHide m:val="on"/>
                              <m:mcs>
                                <m:mc>
                                  <m:mcPr>
                                    <m:count m:val="1"/>
                                    <m:mcJc m:val="center"/>
                                  </m:mcPr>
                                </m:mc>
                              </m:mcs>
                              <m:ctrlPr>
                                <a:rPr lang="en-US" sz="2400" b="0" i="1" dirty="0">
                                  <a:latin typeface="Cambria Math" panose="02040503050406030204" pitchFamily="18" charset="0"/>
                                </a:rPr>
                              </m:ctrlPr>
                            </m:mPr>
                            <m:mr>
                              <m:e>
                                <m:r>
                                  <a:rPr lang="en-US" sz="2400" b="0" i="0" dirty="0">
                                    <a:latin typeface="Cambria Math" panose="02040503050406030204" pitchFamily="18" charset="0"/>
                                  </a:rPr>
                                  <m:t>−1.5</m:t>
                                </m:r>
                              </m:e>
                            </m:mr>
                            <m:mr>
                              <m:e>
                                <m:r>
                                  <a:rPr lang="en-US" sz="2400" b="0" i="0" dirty="0">
                                    <a:latin typeface="Cambria Math" panose="02040503050406030204" pitchFamily="18" charset="0"/>
                                  </a:rPr>
                                  <m:t>−1.5</m:t>
                                </m:r>
                              </m:e>
                            </m:mr>
                            <m:mr>
                              <m:e>
                                <m:r>
                                  <a:rPr lang="en-US" sz="2400" b="0" i="0" dirty="0">
                                    <a:latin typeface="Cambria Math" panose="02040503050406030204" pitchFamily="18" charset="0"/>
                                  </a:rPr>
                                  <m:t>0</m:t>
                                </m:r>
                              </m:e>
                            </m:mr>
                            <m:mr>
                              <m:e>
                                <m:r>
                                  <a:rPr lang="en-US" sz="2400" b="0" i="0" dirty="0">
                                    <a:latin typeface="Cambria Math" panose="02040503050406030204" pitchFamily="18" charset="0"/>
                                  </a:rPr>
                                  <m:t>1.25</m:t>
                                </m:r>
                              </m:e>
                            </m:mr>
                            <m:mr>
                              <m:e>
                                <m:r>
                                  <a:rPr lang="en-US" sz="2400" b="0" i="0" dirty="0">
                                    <a:latin typeface="Cambria Math" panose="02040503050406030204" pitchFamily="18" charset="0"/>
                                  </a:rPr>
                                  <m:t>1.75</m:t>
                                </m:r>
                              </m:e>
                            </m:mr>
                          </m:m>
                        </m:e>
                      </m:d>
                      <m:r>
                        <a:rPr lang="en-US" sz="2400" b="0" i="1" dirty="0">
                          <a:latin typeface="Cambria Math" panose="02040503050406030204" pitchFamily="18" charset="0"/>
                        </a:rPr>
                        <m:t> </m:t>
                      </m:r>
                      <m:r>
                        <a:rPr lang="en-US" sz="2400" b="0" i="0" dirty="0">
                          <a:latin typeface="Cambria Math" panose="02040503050406030204" pitchFamily="18" charset="0"/>
                        </a:rPr>
                        <m:t>⇒</m:t>
                      </m:r>
                      <m:r>
                        <a:rPr lang="en-US" sz="2400" b="0" i="1" dirty="0">
                          <a:latin typeface="Cambria Math" panose="02040503050406030204" pitchFamily="18" charset="0"/>
                        </a:rPr>
                        <m:t> </m:t>
                      </m:r>
                      <m:r>
                        <a:rPr lang="en-US" sz="2400" b="1" i="0" dirty="0">
                          <a:latin typeface="Cambria Math" panose="02040503050406030204" pitchFamily="18" charset="0"/>
                        </a:rPr>
                        <m:t>𝐛</m:t>
                      </m:r>
                      <m:r>
                        <a:rPr lang="en-US" sz="2400" b="0" i="0" dirty="0">
                          <a:latin typeface="Cambria Math" panose="02040503050406030204" pitchFamily="18" charset="0"/>
                        </a:rPr>
                        <m:t>=</m:t>
                      </m:r>
                      <m:r>
                        <a:rPr lang="en-US" sz="2400" b="0" i="0" dirty="0" smtClean="0">
                          <a:latin typeface="Cambria Math" panose="02040503050406030204" pitchFamily="18" charset="0"/>
                        </a:rPr>
                        <m:t>[0.925,0.0221]</m:t>
                      </m:r>
                    </m:oMath>
                  </m:oMathPara>
                </a14:m>
                <a:endParaRPr lang="en-US" sz="2400" dirty="0"/>
              </a:p>
            </p:txBody>
          </p:sp>
        </mc:Choice>
        <mc:Fallback xmlns="">
          <p:sp>
            <p:nvSpPr>
              <p:cNvPr id="12" name="TextBox 11">
                <a:extLst>
                  <a:ext uri="{FF2B5EF4-FFF2-40B4-BE49-F238E27FC236}">
                    <a16:creationId xmlns:a16="http://schemas.microsoft.com/office/drawing/2014/main" id="{78C959F9-97EC-B2A2-30C3-891B4471892D}"/>
                  </a:ext>
                </a:extLst>
              </p:cNvPr>
              <p:cNvSpPr txBox="1">
                <a:spLocks noRot="1" noChangeAspect="1" noMove="1" noResize="1" noEditPoints="1" noAdjustHandles="1" noChangeArrowheads="1" noChangeShapeType="1" noTextEdit="1"/>
              </p:cNvSpPr>
              <p:nvPr/>
            </p:nvSpPr>
            <p:spPr>
              <a:xfrm>
                <a:off x="747886" y="1344495"/>
                <a:ext cx="7593489" cy="179805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2FF5F22-C0E6-47E6-BE63-CD518688E7D4}"/>
                  </a:ext>
                </a:extLst>
              </p:cNvPr>
              <p:cNvSpPr txBox="1"/>
              <p:nvPr/>
            </p:nvSpPr>
            <p:spPr>
              <a:xfrm>
                <a:off x="1413695" y="3429000"/>
                <a:ext cx="3938386"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400" i="1" dirty="0" smtClean="0">
                              <a:latin typeface="Cambria Math" panose="02040503050406030204" pitchFamily="18" charset="0"/>
                            </a:rPr>
                          </m:ctrlPr>
                        </m:accPr>
                        <m:e>
                          <m:r>
                            <a:rPr lang="en-US" sz="2400" i="1" dirty="0">
                              <a:latin typeface="Cambria Math" panose="02040503050406030204" pitchFamily="18" charset="0"/>
                            </a:rPr>
                            <m:t>𝑦</m:t>
                          </m:r>
                        </m:e>
                      </m:acc>
                      <m:d>
                        <m:dPr>
                          <m:ctrlPr>
                            <a:rPr lang="en-US" sz="2400" i="1" dirty="0">
                              <a:latin typeface="Cambria Math" panose="02040503050406030204" pitchFamily="18" charset="0"/>
                            </a:rPr>
                          </m:ctrlPr>
                        </m:dPr>
                        <m:e>
                          <m:r>
                            <a:rPr lang="en-US" sz="2400" i="1" dirty="0">
                              <a:latin typeface="Cambria Math" panose="02040503050406030204" pitchFamily="18" charset="0"/>
                            </a:rPr>
                            <m:t>𝑥</m:t>
                          </m:r>
                        </m:e>
                      </m:d>
                      <m:r>
                        <a:rPr lang="en-US" sz="2400" i="0" dirty="0">
                          <a:latin typeface="Cambria Math" panose="02040503050406030204" pitchFamily="18" charset="0"/>
                        </a:rPr>
                        <m:t>=0.925</m:t>
                      </m:r>
                      <m:r>
                        <a:rPr lang="en-US" sz="2400" i="1" dirty="0">
                          <a:latin typeface="Cambria Math" panose="02040503050406030204" pitchFamily="18" charset="0"/>
                        </a:rPr>
                        <m:t>𝑥</m:t>
                      </m:r>
                      <m:r>
                        <a:rPr lang="en-US" sz="2400" i="0" dirty="0">
                          <a:latin typeface="Cambria Math" panose="02040503050406030204" pitchFamily="18" charset="0"/>
                        </a:rPr>
                        <m:t>+0.02205</m:t>
                      </m:r>
                      <m:sSup>
                        <m:sSupPr>
                          <m:ctrlPr>
                            <a:rPr lang="en-US" sz="2400" i="1" dirty="0">
                              <a:latin typeface="Cambria Math" panose="02040503050406030204" pitchFamily="18" charset="0"/>
                            </a:rPr>
                          </m:ctrlPr>
                        </m:sSupPr>
                        <m:e>
                          <m:r>
                            <a:rPr lang="en-US" sz="2400" i="1" dirty="0">
                              <a:latin typeface="Cambria Math" panose="02040503050406030204" pitchFamily="18" charset="0"/>
                            </a:rPr>
                            <m:t>𝑥</m:t>
                          </m:r>
                        </m:e>
                        <m:sup>
                          <m:r>
                            <a:rPr lang="en-US" sz="2400" i="0" dirty="0">
                              <a:latin typeface="Cambria Math" panose="02040503050406030204" pitchFamily="18" charset="0"/>
                            </a:rPr>
                            <m:t>2</m:t>
                          </m:r>
                        </m:sup>
                      </m:sSup>
                    </m:oMath>
                  </m:oMathPara>
                </a14:m>
                <a:endParaRPr lang="en-US" sz="2400" dirty="0"/>
              </a:p>
            </p:txBody>
          </p:sp>
        </mc:Choice>
        <mc:Fallback xmlns="">
          <p:sp>
            <p:nvSpPr>
              <p:cNvPr id="15" name="TextBox 14">
                <a:extLst>
                  <a:ext uri="{FF2B5EF4-FFF2-40B4-BE49-F238E27FC236}">
                    <a16:creationId xmlns:a16="http://schemas.microsoft.com/office/drawing/2014/main" id="{D2FF5F22-C0E6-47E6-BE63-CD518688E7D4}"/>
                  </a:ext>
                </a:extLst>
              </p:cNvPr>
              <p:cNvSpPr txBox="1">
                <a:spLocks noRot="1" noChangeAspect="1" noMove="1" noResize="1" noEditPoints="1" noAdjustHandles="1" noChangeArrowheads="1" noChangeShapeType="1" noTextEdit="1"/>
              </p:cNvSpPr>
              <p:nvPr/>
            </p:nvSpPr>
            <p:spPr>
              <a:xfrm>
                <a:off x="1413695" y="3429000"/>
                <a:ext cx="3938386" cy="461665"/>
              </a:xfrm>
              <a:prstGeom prst="rect">
                <a:avLst/>
              </a:prstGeom>
              <a:blipFill>
                <a:blip r:embed="rId4"/>
                <a:stretch>
                  <a:fillRect t="-4000"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030E224-7206-2091-626D-09F3164444A6}"/>
                  </a:ext>
                </a:extLst>
              </p:cNvPr>
              <p:cNvSpPr txBox="1"/>
              <p:nvPr/>
            </p:nvSpPr>
            <p:spPr>
              <a:xfrm>
                <a:off x="1322388" y="3961910"/>
                <a:ext cx="5659563" cy="468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𝐞</m:t>
                      </m:r>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−0.262, 0.597, 0.0, −0.3038, 0.188</m:t>
                              </m:r>
                            </m:e>
                          </m:d>
                        </m:e>
                        <m:sup>
                          <m:r>
                            <a:rPr lang="en-US" sz="2400" i="1">
                              <a:latin typeface="Cambria Math" panose="02040503050406030204" pitchFamily="18" charset="0"/>
                            </a:rPr>
                            <m:t>𝑇</m:t>
                          </m:r>
                        </m:sup>
                      </m:sSup>
                    </m:oMath>
                  </m:oMathPara>
                </a14:m>
                <a:endParaRPr lang="en-US" sz="3200" dirty="0"/>
              </a:p>
            </p:txBody>
          </p:sp>
        </mc:Choice>
        <mc:Fallback xmlns="">
          <p:sp>
            <p:nvSpPr>
              <p:cNvPr id="16" name="TextBox 15">
                <a:extLst>
                  <a:ext uri="{FF2B5EF4-FFF2-40B4-BE49-F238E27FC236}">
                    <a16:creationId xmlns:a16="http://schemas.microsoft.com/office/drawing/2014/main" id="{7030E224-7206-2091-626D-09F3164444A6}"/>
                  </a:ext>
                </a:extLst>
              </p:cNvPr>
              <p:cNvSpPr txBox="1">
                <a:spLocks noRot="1" noChangeAspect="1" noMove="1" noResize="1" noEditPoints="1" noAdjustHandles="1" noChangeArrowheads="1" noChangeShapeType="1" noTextEdit="1"/>
              </p:cNvSpPr>
              <p:nvPr/>
            </p:nvSpPr>
            <p:spPr>
              <a:xfrm>
                <a:off x="1322388" y="3961910"/>
                <a:ext cx="5659563" cy="46820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EEC317A-B26A-E3F7-3899-958429CF143F}"/>
                  </a:ext>
                </a:extLst>
              </p:cNvPr>
              <p:cNvSpPr txBox="1"/>
              <p:nvPr/>
            </p:nvSpPr>
            <p:spPr>
              <a:xfrm>
                <a:off x="1191461" y="4608095"/>
                <a:ext cx="7970002"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𝑆𝑆𝑦</m:t>
                      </m:r>
                      <m:r>
                        <a:rPr lang="en-US" sz="2400" i="0" dirty="0">
                          <a:latin typeface="Cambria Math" panose="02040503050406030204" pitchFamily="18" charset="0"/>
                        </a:rPr>
                        <m:t>=9.125,</m:t>
                      </m:r>
                      <m:r>
                        <a:rPr lang="en-US" sz="2400" b="0" i="1" dirty="0">
                          <a:latin typeface="Cambria Math" panose="02040503050406030204" pitchFamily="18" charset="0"/>
                        </a:rPr>
                        <m:t>  </m:t>
                      </m:r>
                      <m:r>
                        <a:rPr lang="en-US" sz="2400" b="0" i="1" dirty="0">
                          <a:latin typeface="Cambria Math" panose="02040503050406030204" pitchFamily="18" charset="0"/>
                        </a:rPr>
                        <m:t>𝑆𝑆𝑒</m:t>
                      </m:r>
                      <m:r>
                        <a:rPr lang="en-US" sz="2400" b="0" i="0" dirty="0">
                          <a:latin typeface="Cambria Math" panose="02040503050406030204" pitchFamily="18" charset="0"/>
                        </a:rPr>
                        <m:t>=0.5522,</m:t>
                      </m:r>
                      <m:r>
                        <a:rPr lang="en-US" sz="2400" b="0" i="1" dirty="0">
                          <a:latin typeface="Cambria Math" panose="02040503050406030204" pitchFamily="18" charset="0"/>
                        </a:rPr>
                        <m:t>  </m:t>
                      </m:r>
                      <m:sSup>
                        <m:sSupPr>
                          <m:ctrlPr>
                            <a:rPr lang="en-US" sz="2400" b="0" i="1" dirty="0">
                              <a:latin typeface="Cambria Math" panose="02040503050406030204" pitchFamily="18" charset="0"/>
                            </a:rPr>
                          </m:ctrlPr>
                        </m:sSupPr>
                        <m:e>
                          <m:r>
                            <a:rPr lang="en-US" sz="2400" b="0" i="1" dirty="0">
                              <a:latin typeface="Cambria Math" panose="02040503050406030204" pitchFamily="18" charset="0"/>
                            </a:rPr>
                            <m:t>𝑅</m:t>
                          </m:r>
                        </m:e>
                        <m:sup>
                          <m:r>
                            <a:rPr lang="en-US" sz="2400" b="0" i="0" dirty="0">
                              <a:latin typeface="Cambria Math" panose="02040503050406030204" pitchFamily="18" charset="0"/>
                            </a:rPr>
                            <m:t>2</m:t>
                          </m:r>
                        </m:sup>
                      </m:sSup>
                      <m:r>
                        <a:rPr lang="en-US" sz="2400" b="0" i="0" dirty="0">
                          <a:latin typeface="Cambria Math" panose="02040503050406030204" pitchFamily="18" charset="0"/>
                        </a:rPr>
                        <m:t>=0.9394,</m:t>
                      </m:r>
                      <m:r>
                        <a:rPr lang="en-US" sz="2400" b="0" i="1" dirty="0">
                          <a:latin typeface="Cambria Math" panose="02040503050406030204" pitchFamily="18" charset="0"/>
                        </a:rPr>
                        <m:t>  </m:t>
                      </m:r>
                      <m:sSubSup>
                        <m:sSubSupPr>
                          <m:ctrlPr>
                            <a:rPr lang="en-US" sz="2400" b="0" i="1" dirty="0">
                              <a:latin typeface="Cambria Math" panose="02040503050406030204" pitchFamily="18" charset="0"/>
                            </a:rPr>
                          </m:ctrlPr>
                        </m:sSubSupPr>
                        <m:e>
                          <m:r>
                            <a:rPr lang="en-US" sz="2400" b="0" i="1" dirty="0">
                              <a:latin typeface="Cambria Math" panose="02040503050406030204" pitchFamily="18" charset="0"/>
                            </a:rPr>
                            <m:t>𝑅</m:t>
                          </m:r>
                        </m:e>
                        <m:sub>
                          <m:r>
                            <a:rPr lang="en-US" sz="2400" b="0" i="1" dirty="0">
                              <a:latin typeface="Cambria Math" panose="02040503050406030204" pitchFamily="18" charset="0"/>
                            </a:rPr>
                            <m:t>𝑎</m:t>
                          </m:r>
                        </m:sub>
                        <m:sup>
                          <m:r>
                            <a:rPr lang="en-US" sz="2400" b="0" i="0" dirty="0">
                              <a:latin typeface="Cambria Math" panose="02040503050406030204" pitchFamily="18" charset="0"/>
                            </a:rPr>
                            <m:t>2</m:t>
                          </m:r>
                        </m:sup>
                      </m:sSubSup>
                      <m:r>
                        <a:rPr lang="en-US" sz="2400" b="0" i="0" dirty="0">
                          <a:latin typeface="Cambria Math" panose="02040503050406030204" pitchFamily="18" charset="0"/>
                        </a:rPr>
                        <m:t>=0.9193</m:t>
                      </m:r>
                    </m:oMath>
                  </m:oMathPara>
                </a14:m>
                <a:endParaRPr lang="en-US" sz="2400" dirty="0"/>
              </a:p>
            </p:txBody>
          </p:sp>
        </mc:Choice>
        <mc:Fallback xmlns="">
          <p:sp>
            <p:nvSpPr>
              <p:cNvPr id="17" name="TextBox 16">
                <a:extLst>
                  <a:ext uri="{FF2B5EF4-FFF2-40B4-BE49-F238E27FC236}">
                    <a16:creationId xmlns:a16="http://schemas.microsoft.com/office/drawing/2014/main" id="{8EEC317A-B26A-E3F7-3899-958429CF143F}"/>
                  </a:ext>
                </a:extLst>
              </p:cNvPr>
              <p:cNvSpPr txBox="1">
                <a:spLocks noRot="1" noChangeAspect="1" noMove="1" noResize="1" noEditPoints="1" noAdjustHandles="1" noChangeArrowheads="1" noChangeShapeType="1" noTextEdit="1"/>
              </p:cNvSpPr>
              <p:nvPr/>
            </p:nvSpPr>
            <p:spPr>
              <a:xfrm>
                <a:off x="1191461" y="4608095"/>
                <a:ext cx="7970002" cy="461665"/>
              </a:xfrm>
              <a:prstGeom prst="rect">
                <a:avLst/>
              </a:prstGeom>
              <a:blipFill>
                <a:blip r:embed="rId6"/>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D6450C8-1F59-BFF3-6271-1640FE978102}"/>
                  </a:ext>
                </a:extLst>
              </p:cNvPr>
              <p:cNvSpPr txBox="1"/>
              <p:nvPr/>
            </p:nvSpPr>
            <p:spPr>
              <a:xfrm>
                <a:off x="1226880" y="5140281"/>
                <a:ext cx="4985917" cy="893578"/>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rPr>
                          </m:ctrlPr>
                        </m:sSup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𝜎</m:t>
                              </m:r>
                            </m:e>
                          </m:acc>
                        </m:e>
                        <m:sup>
                          <m:r>
                            <a:rPr lang="en-US" sz="2400" i="0" dirty="0">
                              <a:latin typeface="Cambria Math" panose="02040503050406030204" pitchFamily="18" charset="0"/>
                            </a:rPr>
                            <m:t>2</m:t>
                          </m:r>
                        </m:sup>
                      </m:sSup>
                      <m:r>
                        <a:rPr lang="en-US" sz="2400" i="0" dirty="0">
                          <a:latin typeface="Cambria Math" panose="02040503050406030204" pitchFamily="18" charset="0"/>
                        </a:rPr>
                        <m:t>=</m:t>
                      </m:r>
                      <m:f>
                        <m:fPr>
                          <m:ctrlPr>
                            <a:rPr lang="en-US" sz="2400" i="1" dirty="0">
                              <a:latin typeface="Cambria Math" panose="02040503050406030204" pitchFamily="18" charset="0"/>
                            </a:rPr>
                          </m:ctrlPr>
                        </m:fPr>
                        <m:num>
                          <m:r>
                            <m:rPr>
                              <m:sty m:val="p"/>
                            </m:rPr>
                            <a:rPr lang="en-US" sz="2400" b="0" i="1" dirty="0">
                              <a:latin typeface="Cambria Math" panose="02040503050406030204" pitchFamily="18" charset="0"/>
                            </a:rPr>
                            <m:t>SSe</m:t>
                          </m:r>
                        </m:num>
                        <m:den>
                          <m:sSub>
                            <m:sSubPr>
                              <m:ctrlPr>
                                <a:rPr lang="en-US" sz="2400" b="0" i="1" dirty="0">
                                  <a:latin typeface="Cambria Math" panose="02040503050406030204" pitchFamily="18" charset="0"/>
                                </a:rPr>
                              </m:ctrlPr>
                            </m:sSubPr>
                            <m:e>
                              <m:r>
                                <a:rPr lang="en-US" sz="2400" b="0" i="1" dirty="0">
                                  <a:latin typeface="Cambria Math" panose="02040503050406030204" pitchFamily="18" charset="0"/>
                                </a:rPr>
                                <m:t>𝑛</m:t>
                              </m:r>
                            </m:e>
                            <m:sub>
                              <m:r>
                                <a:rPr lang="en-US" sz="2400" b="0" i="1" dirty="0">
                                  <a:latin typeface="Cambria Math" panose="02040503050406030204" pitchFamily="18" charset="0"/>
                                </a:rPr>
                                <m:t>𝑦</m:t>
                              </m:r>
                            </m:sub>
                          </m:sSub>
                          <m:r>
                            <a:rPr lang="en-US" sz="2400" b="0" i="0" dirty="0">
                              <a:latin typeface="Cambria Math" panose="02040503050406030204" pitchFamily="18" charset="0"/>
                            </a:rPr>
                            <m:t>−</m:t>
                          </m:r>
                          <m:sSub>
                            <m:sSubPr>
                              <m:ctrlPr>
                                <a:rPr lang="en-US" sz="2400" b="0" i="1" dirty="0">
                                  <a:latin typeface="Cambria Math" panose="02040503050406030204" pitchFamily="18" charset="0"/>
                                </a:rPr>
                              </m:ctrlPr>
                            </m:sSubPr>
                            <m:e>
                              <m:r>
                                <a:rPr lang="en-US" sz="2400" b="0" i="1" dirty="0">
                                  <a:latin typeface="Cambria Math" panose="02040503050406030204" pitchFamily="18" charset="0"/>
                                </a:rPr>
                                <m:t>𝑛</m:t>
                              </m:r>
                            </m:e>
                            <m:sub>
                              <m:r>
                                <a:rPr lang="en-US" sz="2400" b="0" i="1" dirty="0">
                                  <a:latin typeface="Cambria Math" panose="02040503050406030204" pitchFamily="18" charset="0"/>
                                </a:rPr>
                                <m:t>𝛽</m:t>
                              </m:r>
                            </m:sub>
                          </m:sSub>
                        </m:den>
                      </m:f>
                      <m:r>
                        <a:rPr lang="en-US" sz="2400" b="0" i="0" dirty="0">
                          <a:latin typeface="Cambria Math" panose="02040503050406030204" pitchFamily="18" charset="0"/>
                        </a:rPr>
                        <m:t>=0.1841,</m:t>
                      </m:r>
                      <m:r>
                        <a:rPr lang="en-US" sz="2400" b="0" i="1" dirty="0">
                          <a:latin typeface="Cambria Math" panose="02040503050406030204" pitchFamily="18" charset="0"/>
                        </a:rPr>
                        <m:t>  </m:t>
                      </m:r>
                      <m:acc>
                        <m:accPr>
                          <m:chr m:val="̂"/>
                          <m:ctrlPr>
                            <a:rPr lang="en-US" sz="2400" b="0" i="1" dirty="0">
                              <a:latin typeface="Cambria Math" panose="02040503050406030204" pitchFamily="18" charset="0"/>
                            </a:rPr>
                          </m:ctrlPr>
                        </m:accPr>
                        <m:e>
                          <m:r>
                            <a:rPr lang="en-US" sz="2400" b="0" i="1" dirty="0">
                              <a:latin typeface="Cambria Math" panose="02040503050406030204" pitchFamily="18" charset="0"/>
                            </a:rPr>
                            <m:t>𝜎</m:t>
                          </m:r>
                        </m:e>
                      </m:acc>
                      <m:r>
                        <a:rPr lang="en-US" sz="2400" b="0" i="0" dirty="0">
                          <a:latin typeface="Cambria Math" panose="02040503050406030204" pitchFamily="18" charset="0"/>
                        </a:rPr>
                        <m:t>=0.429</m:t>
                      </m:r>
                    </m:oMath>
                  </m:oMathPara>
                </a14:m>
                <a:endParaRPr lang="en-US" sz="2400" dirty="0"/>
              </a:p>
            </p:txBody>
          </p:sp>
        </mc:Choice>
        <mc:Fallback xmlns="">
          <p:sp>
            <p:nvSpPr>
              <p:cNvPr id="18" name="TextBox 17">
                <a:extLst>
                  <a:ext uri="{FF2B5EF4-FFF2-40B4-BE49-F238E27FC236}">
                    <a16:creationId xmlns:a16="http://schemas.microsoft.com/office/drawing/2014/main" id="{8D6450C8-1F59-BFF3-6271-1640FE978102}"/>
                  </a:ext>
                </a:extLst>
              </p:cNvPr>
              <p:cNvSpPr txBox="1">
                <a:spLocks noRot="1" noChangeAspect="1" noMove="1" noResize="1" noEditPoints="1" noAdjustHandles="1" noChangeArrowheads="1" noChangeShapeType="1" noTextEdit="1"/>
              </p:cNvSpPr>
              <p:nvPr/>
            </p:nvSpPr>
            <p:spPr>
              <a:xfrm>
                <a:off x="1226880" y="5140281"/>
                <a:ext cx="4985917" cy="89357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315805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577A28DC-70BC-4913-9AE7-97BF60947E95}"/>
              </a:ext>
            </a:extLst>
          </p:cNvPr>
          <p:cNvSpPr/>
          <p:nvPr/>
        </p:nvSpPr>
        <p:spPr>
          <a:xfrm>
            <a:off x="4962421" y="3504087"/>
            <a:ext cx="1841910" cy="578028"/>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3556965-4A56-4875-ADA3-6EAF9152AF31}"/>
                  </a:ext>
                </a:extLst>
              </p:cNvPr>
              <p:cNvSpPr>
                <a:spLocks noGrp="1"/>
              </p:cNvSpPr>
              <p:nvPr>
                <p:ph type="body" sz="quarter" idx="10"/>
              </p:nvPr>
            </p:nvSpPr>
            <p:spPr>
              <a:xfrm>
                <a:off x="304800" y="2819634"/>
                <a:ext cx="8534400" cy="3581166"/>
              </a:xfrm>
            </p:spPr>
            <p:txBody>
              <a:bodyPr/>
              <a:lstStyle/>
              <a:p>
                <a:r>
                  <a:rPr lang="en-US" dirty="0"/>
                  <a:t>Eliminate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𝑏</m:t>
                        </m:r>
                      </m:e>
                      <m:sub>
                        <m:r>
                          <a:rPr lang="en-US" b="0" i="1" dirty="0" smtClean="0">
                            <a:latin typeface="Cambria Math" panose="02040503050406030204" pitchFamily="18" charset="0"/>
                          </a:rPr>
                          <m:t>2</m:t>
                        </m:r>
                      </m:sub>
                    </m:sSub>
                  </m:oMath>
                </a14:m>
                <a:r>
                  <a:rPr lang="en-US" dirty="0"/>
                  <a:t>          </a:t>
                </a:r>
                <a14:m>
                  <m:oMath xmlns:m="http://schemas.openxmlformats.org/officeDocument/2006/math">
                    <m:acc>
                      <m:accPr>
                        <m:chr m:val="̂"/>
                        <m:ctrlPr>
                          <a:rPr lang="en-US" i="1" dirty="0" smtClean="0">
                            <a:latin typeface="Cambria Math" panose="02040503050406030204" pitchFamily="18" charset="0"/>
                          </a:rPr>
                        </m:ctrlPr>
                      </m:accPr>
                      <m:e>
                        <m:r>
                          <a:rPr lang="en-US" i="1" dirty="0" smtClean="0">
                            <a:latin typeface="Cambria Math" panose="02040503050406030204" pitchFamily="18" charset="0"/>
                          </a:rPr>
                          <m:t>𝑦</m:t>
                        </m:r>
                      </m:e>
                    </m:acc>
                    <m:r>
                      <a:rPr lang="en-US" i="0"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𝑏</m:t>
                        </m:r>
                      </m:e>
                      <m:sub>
                        <m:r>
                          <a:rPr lang="en-US" i="0" dirty="0" smtClean="0">
                            <a:latin typeface="Cambria Math" panose="02040503050406030204" pitchFamily="18" charset="0"/>
                          </a:rPr>
                          <m:t>1</m:t>
                        </m:r>
                      </m:sub>
                    </m:sSub>
                    <m:r>
                      <a:rPr lang="en-US" i="1" dirty="0" smtClean="0">
                        <a:latin typeface="Cambria Math" panose="02040503050406030204" pitchFamily="18" charset="0"/>
                      </a:rPr>
                      <m:t>𝑥</m:t>
                    </m:r>
                  </m:oMath>
                </a14:m>
                <a:endParaRPr lang="en-US" baseline="-25000" dirty="0"/>
              </a:p>
              <a:p>
                <a:endParaRPr lang="en-US" baseline="-25000" dirty="0"/>
              </a:p>
              <a:p>
                <a:endParaRPr lang="en-US" baseline="-25000" dirty="0"/>
              </a:p>
              <a:p>
                <a:r>
                  <a:rPr lang="en-US" dirty="0"/>
                  <a:t>Best fit: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d>
                      <m:dPr>
                        <m:ctrlPr>
                          <a:rPr lang="en-US" i="1" dirty="0">
                            <a:latin typeface="Cambria Math" panose="02040503050406030204" pitchFamily="18" charset="0"/>
                          </a:rPr>
                        </m:ctrlPr>
                      </m:dPr>
                      <m:e>
                        <m:r>
                          <a:rPr lang="en-US" i="1" dirty="0">
                            <a:latin typeface="Cambria Math" panose="02040503050406030204" pitchFamily="18" charset="0"/>
                          </a:rPr>
                          <m:t>𝑥</m:t>
                        </m:r>
                      </m:e>
                    </m:d>
                    <m:r>
                      <a:rPr lang="en-US" i="0" dirty="0">
                        <a:latin typeface="Cambria Math" panose="02040503050406030204" pitchFamily="18" charset="0"/>
                      </a:rPr>
                      <m:t>=0.925</m:t>
                    </m:r>
                    <m:r>
                      <a:rPr lang="en-US" i="1" dirty="0">
                        <a:latin typeface="Cambria Math" panose="02040503050406030204" pitchFamily="18" charset="0"/>
                      </a:rPr>
                      <m:t>𝑥</m:t>
                    </m:r>
                    <m:r>
                      <a:rPr lang="en-US" i="0" dirty="0">
                        <a:latin typeface="Cambria Math" panose="02040503050406030204" pitchFamily="18" charset="0"/>
                      </a:rPr>
                      <m:t>+0.02205</m:t>
                    </m:r>
                    <m:sSup>
                      <m:sSupPr>
                        <m:ctrlPr>
                          <a:rPr lang="en-US" i="1" dirty="0">
                            <a:latin typeface="Cambria Math" panose="02040503050406030204" pitchFamily="18" charset="0"/>
                          </a:rPr>
                        </m:ctrlPr>
                      </m:sSupPr>
                      <m:e>
                        <m:r>
                          <a:rPr lang="en-US" i="1" dirty="0">
                            <a:latin typeface="Cambria Math" panose="02040503050406030204" pitchFamily="18" charset="0"/>
                          </a:rPr>
                          <m:t>𝑥</m:t>
                        </m:r>
                      </m:e>
                      <m:sup>
                        <m:r>
                          <a:rPr lang="en-US" i="0" dirty="0">
                            <a:latin typeface="Cambria Math" panose="02040503050406030204" pitchFamily="18" charset="0"/>
                          </a:rPr>
                          <m:t>2</m:t>
                        </m:r>
                      </m:sup>
                    </m:sSup>
                  </m:oMath>
                </a14:m>
                <a:endParaRPr lang="en-US" dirty="0"/>
              </a:p>
              <a:p>
                <a:endParaRPr lang="en-US" dirty="0"/>
              </a:p>
            </p:txBody>
          </p:sp>
        </mc:Choice>
        <mc:Fallback xmlns="">
          <p:sp>
            <p:nvSpPr>
              <p:cNvPr id="2" name="Text Placeholder 1">
                <a:extLst>
                  <a:ext uri="{FF2B5EF4-FFF2-40B4-BE49-F238E27FC236}">
                    <a16:creationId xmlns:a16="http://schemas.microsoft.com/office/drawing/2014/main" id="{03556965-4A56-4875-ADA3-6EAF9152AF31}"/>
                  </a:ext>
                </a:extLst>
              </p:cNvPr>
              <p:cNvSpPr>
                <a:spLocks noGrp="1" noRot="1" noChangeAspect="1" noMove="1" noResize="1" noEditPoints="1" noAdjustHandles="1" noChangeArrowheads="1" noChangeShapeType="1" noTextEdit="1"/>
              </p:cNvSpPr>
              <p:nvPr>
                <p:ph type="body" sz="quarter" idx="10"/>
              </p:nvPr>
            </p:nvSpPr>
            <p:spPr>
              <a:xfrm>
                <a:off x="304800" y="2819634"/>
                <a:ext cx="8534400" cy="3581166"/>
              </a:xfrm>
              <a:blipFill>
                <a:blip r:embed="rId2"/>
                <a:stretch>
                  <a:fillRect l="-929" t="-221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F4C385D-1750-457B-897B-D5CD51989CD7}"/>
              </a:ext>
            </a:extLst>
          </p:cNvPr>
          <p:cNvSpPr>
            <a:spLocks noGrp="1"/>
          </p:cNvSpPr>
          <p:nvPr>
            <p:ph type="title"/>
          </p:nvPr>
        </p:nvSpPr>
        <p:spPr/>
        <p:txBody>
          <a:bodyPr>
            <a:normAutofit fontScale="90000"/>
          </a:bodyPr>
          <a:lstStyle/>
          <a:p>
            <a:r>
              <a:rPr lang="en-US" dirty="0"/>
              <a:t>Ex2-9) Backward elimination </a:t>
            </a:r>
            <a:r>
              <a:rPr lang="en-US" i="1" dirty="0"/>
              <a:t>cont</a:t>
            </a:r>
            <a:r>
              <a:rPr lang="en-US" dirty="0"/>
              <a:t>.</a:t>
            </a:r>
          </a:p>
        </p:txBody>
      </p:sp>
      <p:sp>
        <p:nvSpPr>
          <p:cNvPr id="5" name="Arrow: Right 4">
            <a:extLst>
              <a:ext uri="{FF2B5EF4-FFF2-40B4-BE49-F238E27FC236}">
                <a16:creationId xmlns:a16="http://schemas.microsoft.com/office/drawing/2014/main" id="{701A9EA2-54E8-45B5-B126-62924F22EEE5}"/>
              </a:ext>
            </a:extLst>
          </p:cNvPr>
          <p:cNvSpPr/>
          <p:nvPr/>
        </p:nvSpPr>
        <p:spPr>
          <a:xfrm>
            <a:off x="1124977" y="2144931"/>
            <a:ext cx="508819" cy="250723"/>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287AF040-CDD5-4980-AD81-7D783862DC6E}"/>
              </a:ext>
            </a:extLst>
          </p:cNvPr>
          <p:cNvSpPr/>
          <p:nvPr/>
        </p:nvSpPr>
        <p:spPr>
          <a:xfrm>
            <a:off x="6667910" y="2153264"/>
            <a:ext cx="508819" cy="250723"/>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EF161CC-68E6-4216-BE3A-4A02AA97B317}"/>
                  </a:ext>
                </a:extLst>
              </p:cNvPr>
              <p:cNvSpPr txBox="1"/>
              <p:nvPr/>
            </p:nvSpPr>
            <p:spPr>
              <a:xfrm>
                <a:off x="7275067" y="2070238"/>
                <a:ext cx="1511632" cy="400110"/>
              </a:xfrm>
              <a:prstGeom prst="rect">
                <a:avLst/>
              </a:prstGeom>
              <a:noFill/>
            </p:spPr>
            <p:txBody>
              <a:bodyPr wrap="none" rtlCol="0">
                <a:spAutoFit/>
              </a:bodyPr>
              <a:lstStyle/>
              <a:p>
                <a:pPr algn="l"/>
                <a:r>
                  <a:rPr lang="en-US" sz="2000" dirty="0"/>
                  <a:t>Eliminate </a:t>
                </a:r>
                <a14:m>
                  <m:oMath xmlns:m="http://schemas.openxmlformats.org/officeDocument/2006/math">
                    <m:r>
                      <a:rPr lang="en-US" sz="2000" i="1" dirty="0" smtClean="0">
                        <a:latin typeface="Cambria Math" panose="02040503050406030204" pitchFamily="18" charset="0"/>
                      </a:rPr>
                      <m:t>𝑏</m:t>
                    </m:r>
                    <m:r>
                      <a:rPr lang="en-US" sz="2000" i="1" baseline="-25000" dirty="0">
                        <a:latin typeface="Cambria Math" panose="02040503050406030204" pitchFamily="18" charset="0"/>
                      </a:rPr>
                      <m:t>2</m:t>
                    </m:r>
                  </m:oMath>
                </a14:m>
                <a:endParaRPr lang="en-US" sz="2000" baseline="-25000" dirty="0"/>
              </a:p>
            </p:txBody>
          </p:sp>
        </mc:Choice>
        <mc:Fallback xmlns="">
          <p:sp>
            <p:nvSpPr>
              <p:cNvPr id="8" name="TextBox 7">
                <a:extLst>
                  <a:ext uri="{FF2B5EF4-FFF2-40B4-BE49-F238E27FC236}">
                    <a16:creationId xmlns:a16="http://schemas.microsoft.com/office/drawing/2014/main" id="{4EF161CC-68E6-4216-BE3A-4A02AA97B317}"/>
                  </a:ext>
                </a:extLst>
              </p:cNvPr>
              <p:cNvSpPr txBox="1">
                <a:spLocks noRot="1" noChangeAspect="1" noMove="1" noResize="1" noEditPoints="1" noAdjustHandles="1" noChangeArrowheads="1" noChangeShapeType="1" noTextEdit="1"/>
              </p:cNvSpPr>
              <p:nvPr/>
            </p:nvSpPr>
            <p:spPr>
              <a:xfrm>
                <a:off x="7275067" y="2070238"/>
                <a:ext cx="1511632" cy="400110"/>
              </a:xfrm>
              <a:prstGeom prst="rect">
                <a:avLst/>
              </a:prstGeom>
              <a:blipFill>
                <a:blip r:embed="rId3"/>
                <a:stretch>
                  <a:fillRect l="-4032" t="-7692" b="-29231"/>
                </a:stretch>
              </a:blipFill>
            </p:spPr>
            <p:txBody>
              <a:bodyPr/>
              <a:lstStyle/>
              <a:p>
                <a:r>
                  <a:rPr lang="en-US">
                    <a:noFill/>
                  </a:rPr>
                  <a:t> </a:t>
                </a:r>
              </a:p>
            </p:txBody>
          </p:sp>
        </mc:Fallback>
      </mc:AlternateContent>
      <p:sp>
        <p:nvSpPr>
          <p:cNvPr id="9" name="Arrow: Right 8">
            <a:extLst>
              <a:ext uri="{FF2B5EF4-FFF2-40B4-BE49-F238E27FC236}">
                <a16:creationId xmlns:a16="http://schemas.microsoft.com/office/drawing/2014/main" id="{7487F3EB-F1B7-47C4-903F-2B1C9D15895F}"/>
              </a:ext>
            </a:extLst>
          </p:cNvPr>
          <p:cNvSpPr/>
          <p:nvPr/>
        </p:nvSpPr>
        <p:spPr>
          <a:xfrm>
            <a:off x="2460520" y="2931069"/>
            <a:ext cx="508819" cy="250723"/>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710121-EE2D-432E-B820-8B5420002743}"/>
              </a:ext>
            </a:extLst>
          </p:cNvPr>
          <p:cNvSpPr txBox="1"/>
          <p:nvPr/>
        </p:nvSpPr>
        <p:spPr>
          <a:xfrm>
            <a:off x="7275067" y="3439158"/>
            <a:ext cx="1382110" cy="707886"/>
          </a:xfrm>
          <a:prstGeom prst="rect">
            <a:avLst/>
          </a:prstGeom>
          <a:noFill/>
        </p:spPr>
        <p:txBody>
          <a:bodyPr wrap="none" rtlCol="0">
            <a:spAutoFit/>
          </a:bodyPr>
          <a:lstStyle/>
          <a:p>
            <a:pPr algn="l"/>
            <a:r>
              <a:rPr lang="en-US" sz="2000" dirty="0"/>
              <a:t>Slightly </a:t>
            </a:r>
            <a:br>
              <a:rPr lang="en-US" sz="2000" dirty="0"/>
            </a:br>
            <a:r>
              <a:rPr lang="en-US" sz="2000" dirty="0"/>
              <a:t>decreased</a:t>
            </a:r>
          </a:p>
        </p:txBody>
      </p:sp>
      <p:cxnSp>
        <p:nvCxnSpPr>
          <p:cNvPr id="15" name="Straight Arrow Connector 14">
            <a:extLst>
              <a:ext uri="{FF2B5EF4-FFF2-40B4-BE49-F238E27FC236}">
                <a16:creationId xmlns:a16="http://schemas.microsoft.com/office/drawing/2014/main" id="{530BE172-FB3D-4C8D-9545-5FAD56020C49}"/>
              </a:ext>
            </a:extLst>
          </p:cNvPr>
          <p:cNvCxnSpPr>
            <a:stCxn id="12" idx="3"/>
            <a:endCxn id="13" idx="1"/>
          </p:cNvCxnSpPr>
          <p:nvPr/>
        </p:nvCxnSpPr>
        <p:spPr>
          <a:xfrm>
            <a:off x="6804331" y="3793101"/>
            <a:ext cx="470736" cy="0"/>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6A2166A-29C8-59A7-8C1A-D8E4C019417A}"/>
                  </a:ext>
                </a:extLst>
              </p:cNvPr>
              <p:cNvSpPr txBox="1"/>
              <p:nvPr/>
            </p:nvSpPr>
            <p:spPr>
              <a:xfrm>
                <a:off x="1001267" y="677391"/>
                <a:ext cx="6964855" cy="10502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1" i="1" smtClean="0">
                              <a:latin typeface="Cambria Math" panose="02040503050406030204" pitchFamily="18" charset="0"/>
                            </a:rPr>
                          </m:ctrlPr>
                        </m:sSupPr>
                        <m:e>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𝐗</m:t>
                                  </m:r>
                                </m:e>
                                <m:sup>
                                  <m:r>
                                    <a:rPr lang="en-US" sz="2400" i="1">
                                      <a:latin typeface="Cambria Math" panose="02040503050406030204" pitchFamily="18" charset="0"/>
                                    </a:rPr>
                                    <m:t>𝑇</m:t>
                                  </m:r>
                                </m:sup>
                              </m:sSup>
                              <m:r>
                                <a:rPr lang="en-US" sz="2400" b="1" i="1">
                                  <a:latin typeface="Cambria Math" panose="02040503050406030204" pitchFamily="18" charset="0"/>
                                </a:rPr>
                                <m:t>𝐗</m:t>
                              </m:r>
                            </m:e>
                          </m:d>
                        </m:e>
                        <m:sup>
                          <m:r>
                            <a:rPr lang="en-US" sz="2400" i="1">
                              <a:latin typeface="Cambria Math" panose="02040503050406030204" pitchFamily="18" charset="0"/>
                            </a:rPr>
                            <m:t>−</m:t>
                          </m:r>
                          <m:r>
                            <a:rPr lang="en-US" sz="2400">
                              <a:latin typeface="Cambria Math" panose="02040503050406030204" pitchFamily="18" charset="0"/>
                            </a:rPr>
                            <m:t>1</m:t>
                          </m:r>
                        </m:sup>
                      </m:sSup>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box>
                                  <m:boxPr>
                                    <m:ctrlPr>
                                      <a:rPr lang="en-US" sz="2400" i="1" smtClean="0">
                                        <a:latin typeface="Cambria Math" panose="02040503050406030204" pitchFamily="18" charset="0"/>
                                      </a:rPr>
                                    </m:ctrlPr>
                                  </m:boxPr>
                                  <m:e>
                                    <m:argPr>
                                      <m:argSz m:val="-1"/>
                                    </m:argPr>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m:t>
                                        </m:r>
                                      </m:den>
                                    </m:f>
                                  </m:e>
                                </m:box>
                              </m:e>
                              <m:e>
                                <m:r>
                                  <a:rPr lang="en-US" sz="2400" i="1">
                                    <a:latin typeface="Cambria Math" panose="02040503050406030204" pitchFamily="18" charset="0"/>
                                  </a:rPr>
                                  <m:t>0</m:t>
                                </m:r>
                              </m:e>
                            </m:mr>
                            <m:mr>
                              <m:e>
                                <m:r>
                                  <a:rPr lang="en-US" sz="2400" i="1">
                                    <a:latin typeface="Cambria Math" panose="02040503050406030204" pitchFamily="18" charset="0"/>
                                  </a:rPr>
                                  <m:t>0</m:t>
                                </m:r>
                              </m:e>
                              <m:e>
                                <m:box>
                                  <m:boxPr>
                                    <m:ctrlPr>
                                      <a:rPr lang="en-US" sz="2400" i="1">
                                        <a:latin typeface="Cambria Math" panose="02040503050406030204" pitchFamily="18" charset="0"/>
                                      </a:rPr>
                                    </m:ctrlPr>
                                  </m:boxPr>
                                  <m:e>
                                    <m:argPr>
                                      <m:argSz m:val="-1"/>
                                    </m:argP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b="0" i="1" smtClean="0">
                                            <a:latin typeface="Cambria Math" panose="02040503050406030204" pitchFamily="18" charset="0"/>
                                          </a:rPr>
                                          <m:t>34</m:t>
                                        </m:r>
                                      </m:den>
                                    </m:f>
                                  </m:e>
                                </m:box>
                              </m:e>
                            </m:mr>
                          </m:m>
                        </m:e>
                      </m:d>
                      <m:r>
                        <a:rPr lang="en-US" sz="2400" i="1">
                          <a:latin typeface="Cambria Math" panose="02040503050406030204" pitchFamily="18" charset="0"/>
                        </a:rPr>
                        <m:t>,    </m:t>
                      </m:r>
                      <m:sSub>
                        <m:sSubPr>
                          <m:ctrlPr>
                            <a:rPr lang="en-US" sz="2400" b="1" i="1">
                              <a:latin typeface="Cambria Math" panose="02040503050406030204" pitchFamily="18" charset="0"/>
                            </a:rPr>
                          </m:ctrlPr>
                        </m:sSubPr>
                        <m:e>
                          <m:r>
                            <a:rPr lang="en-US" sz="2400" b="1" i="1">
                              <a:latin typeface="Cambria Math" panose="02040503050406030204" pitchFamily="18" charset="0"/>
                            </a:rPr>
                            <m:t>𝚺</m:t>
                          </m:r>
                        </m:e>
                        <m:sub>
                          <m:r>
                            <a:rPr lang="en-US" sz="2400" b="1" i="1">
                              <a:latin typeface="Cambria Math" panose="02040503050406030204" pitchFamily="18" charset="0"/>
                            </a:rPr>
                            <m:t>𝒃</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0.0184</m:t>
                                </m:r>
                              </m:e>
                              <m:e>
                                <m:r>
                                  <a:rPr lang="en-US" sz="2400" i="1">
                                    <a:latin typeface="Cambria Math" panose="02040503050406030204" pitchFamily="18" charset="0"/>
                                  </a:rPr>
                                  <m:t>0</m:t>
                                </m:r>
                              </m:e>
                            </m:mr>
                            <m:mr>
                              <m:e>
                                <m:r>
                                  <a:rPr lang="en-US" sz="2400" i="1">
                                    <a:latin typeface="Cambria Math" panose="02040503050406030204" pitchFamily="18" charset="0"/>
                                  </a:rPr>
                                  <m:t>0</m:t>
                                </m:r>
                              </m:e>
                              <m:e>
                                <m:r>
                                  <a:rPr lang="en-US" sz="2400" i="1">
                                    <a:latin typeface="Cambria Math" panose="02040503050406030204" pitchFamily="18" charset="0"/>
                                  </a:rPr>
                                  <m:t>0.00541</m:t>
                                </m:r>
                              </m:e>
                            </m:mr>
                          </m:m>
                        </m:e>
                      </m:d>
                    </m:oMath>
                  </m:oMathPara>
                </a14:m>
                <a:endParaRPr lang="en-US" sz="3200" dirty="0"/>
              </a:p>
            </p:txBody>
          </p:sp>
        </mc:Choice>
        <mc:Fallback xmlns="">
          <p:sp>
            <p:nvSpPr>
              <p:cNvPr id="14" name="TextBox 13">
                <a:extLst>
                  <a:ext uri="{FF2B5EF4-FFF2-40B4-BE49-F238E27FC236}">
                    <a16:creationId xmlns:a16="http://schemas.microsoft.com/office/drawing/2014/main" id="{C6A2166A-29C8-59A7-8C1A-D8E4C019417A}"/>
                  </a:ext>
                </a:extLst>
              </p:cNvPr>
              <p:cNvSpPr txBox="1">
                <a:spLocks noRot="1" noChangeAspect="1" noMove="1" noResize="1" noEditPoints="1" noAdjustHandles="1" noChangeArrowheads="1" noChangeShapeType="1" noTextEdit="1"/>
              </p:cNvSpPr>
              <p:nvPr/>
            </p:nvSpPr>
            <p:spPr>
              <a:xfrm>
                <a:off x="1001267" y="677391"/>
                <a:ext cx="6964855" cy="105022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755B522-190F-17BB-E319-70D1F56C79DF}"/>
                  </a:ext>
                </a:extLst>
              </p:cNvPr>
              <p:cNvSpPr txBox="1"/>
              <p:nvPr/>
            </p:nvSpPr>
            <p:spPr>
              <a:xfrm>
                <a:off x="1682965" y="1757045"/>
                <a:ext cx="4843185" cy="869341"/>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𝑐</m:t>
                          </m:r>
                        </m:e>
                        <m:sub>
                          <m:r>
                            <a:rPr lang="en-US" sz="2400" i="0" dirty="0">
                              <a:latin typeface="Cambria Math" panose="02040503050406030204" pitchFamily="18" charset="0"/>
                            </a:rPr>
                            <m:t>1</m:t>
                          </m:r>
                        </m:sub>
                      </m:sSub>
                      <m:r>
                        <a:rPr lang="en-US" sz="2400" i="0" dirty="0">
                          <a:latin typeface="Cambria Math" panose="02040503050406030204" pitchFamily="18" charset="0"/>
                        </a:rPr>
                        <m:t>=</m:t>
                      </m:r>
                      <m:f>
                        <m:fPr>
                          <m:ctrlPr>
                            <a:rPr lang="en-US" sz="2400" i="1" dirty="0">
                              <a:latin typeface="Cambria Math" panose="02040503050406030204" pitchFamily="18" charset="0"/>
                            </a:rPr>
                          </m:ctrlPr>
                        </m:fPr>
                        <m:num>
                          <m:rad>
                            <m:radPr>
                              <m:degHide m:val="on"/>
                              <m:ctrlPr>
                                <a:rPr lang="en-US" sz="2400" i="1" dirty="0">
                                  <a:latin typeface="Cambria Math" panose="02040503050406030204" pitchFamily="18" charset="0"/>
                                </a:rPr>
                              </m:ctrlPr>
                            </m:radPr>
                            <m:deg/>
                            <m:e>
                              <m:r>
                                <a:rPr lang="en-US" sz="2400" i="0" dirty="0">
                                  <a:latin typeface="Cambria Math" panose="02040503050406030204" pitchFamily="18" charset="0"/>
                                </a:rPr>
                                <m:t>0.0184</m:t>
                              </m:r>
                            </m:e>
                          </m:rad>
                        </m:num>
                        <m:den>
                          <m:r>
                            <a:rPr lang="en-US" sz="2400" i="0" dirty="0">
                              <a:latin typeface="Cambria Math" panose="02040503050406030204" pitchFamily="18" charset="0"/>
                            </a:rPr>
                            <m:t>0.925</m:t>
                          </m:r>
                        </m:den>
                      </m:f>
                      <m:r>
                        <a:rPr lang="en-US" sz="2400" i="0" dirty="0">
                          <a:latin typeface="Cambria Math" panose="02040503050406030204" pitchFamily="18" charset="0"/>
                        </a:rPr>
                        <m:t>=0.147,</m:t>
                      </m:r>
                      <m:r>
                        <a:rPr lang="en-US" sz="2400" b="0" i="1" dirty="0">
                          <a:latin typeface="Cambria Math" panose="02040503050406030204" pitchFamily="18" charset="0"/>
                        </a:rPr>
                        <m:t> </m:t>
                      </m:r>
                      <m:sSub>
                        <m:sSubPr>
                          <m:ctrlPr>
                            <a:rPr lang="en-US" sz="2400" b="0" i="1" dirty="0">
                              <a:latin typeface="Cambria Math" panose="02040503050406030204" pitchFamily="18" charset="0"/>
                            </a:rPr>
                          </m:ctrlPr>
                        </m:sSubPr>
                        <m:e>
                          <m:r>
                            <a:rPr lang="en-US" sz="2400" b="0" i="1" dirty="0">
                              <a:latin typeface="Cambria Math" panose="02040503050406030204" pitchFamily="18" charset="0"/>
                            </a:rPr>
                            <m:t>𝑐</m:t>
                          </m:r>
                        </m:e>
                        <m:sub>
                          <m:r>
                            <a:rPr lang="en-US" sz="2400" b="0" i="0" dirty="0">
                              <a:latin typeface="Cambria Math" panose="02040503050406030204" pitchFamily="18" charset="0"/>
                            </a:rPr>
                            <m:t>2</m:t>
                          </m:r>
                        </m:sub>
                      </m:sSub>
                      <m:r>
                        <a:rPr lang="en-US" sz="2400" b="0" i="0" dirty="0">
                          <a:latin typeface="Cambria Math" panose="02040503050406030204" pitchFamily="18" charset="0"/>
                        </a:rPr>
                        <m:t>=3.33</m:t>
                      </m:r>
                    </m:oMath>
                  </m:oMathPara>
                </a14:m>
                <a:endParaRPr lang="en-US" sz="2400" dirty="0"/>
              </a:p>
            </p:txBody>
          </p:sp>
        </mc:Choice>
        <mc:Fallback xmlns="">
          <p:sp>
            <p:nvSpPr>
              <p:cNvPr id="19" name="TextBox 18">
                <a:extLst>
                  <a:ext uri="{FF2B5EF4-FFF2-40B4-BE49-F238E27FC236}">
                    <a16:creationId xmlns:a16="http://schemas.microsoft.com/office/drawing/2014/main" id="{D755B522-190F-17BB-E319-70D1F56C79DF}"/>
                  </a:ext>
                </a:extLst>
              </p:cNvPr>
              <p:cNvSpPr txBox="1">
                <a:spLocks noRot="1" noChangeAspect="1" noMove="1" noResize="1" noEditPoints="1" noAdjustHandles="1" noChangeArrowheads="1" noChangeShapeType="1" noTextEdit="1"/>
              </p:cNvSpPr>
              <p:nvPr/>
            </p:nvSpPr>
            <p:spPr>
              <a:xfrm>
                <a:off x="1682965" y="1757045"/>
                <a:ext cx="4843185" cy="8693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3B47D6E-B64F-4C42-74BC-A0675595ED9D}"/>
                  </a:ext>
                </a:extLst>
              </p:cNvPr>
              <p:cNvSpPr txBox="1"/>
              <p:nvPr/>
            </p:nvSpPr>
            <p:spPr>
              <a:xfrm>
                <a:off x="704057" y="3505993"/>
                <a:ext cx="6171754" cy="50674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400" i="1" dirty="0" smtClean="0">
                              <a:latin typeface="Cambria Math" panose="02040503050406030204" pitchFamily="18" charset="0"/>
                            </a:rPr>
                          </m:ctrlPr>
                        </m:accPr>
                        <m:e>
                          <m:r>
                            <a:rPr lang="en-US" sz="2400" i="1" dirty="0">
                              <a:latin typeface="Cambria Math" panose="02040503050406030204" pitchFamily="18" charset="0"/>
                            </a:rPr>
                            <m:t>𝑦</m:t>
                          </m:r>
                        </m:e>
                      </m:acc>
                      <m:d>
                        <m:dPr>
                          <m:ctrlPr>
                            <a:rPr lang="en-US" sz="2400" i="1" dirty="0">
                              <a:latin typeface="Cambria Math" panose="02040503050406030204" pitchFamily="18" charset="0"/>
                            </a:rPr>
                          </m:ctrlPr>
                        </m:dPr>
                        <m:e>
                          <m:r>
                            <a:rPr lang="en-US" sz="2400" i="1" dirty="0">
                              <a:latin typeface="Cambria Math" panose="02040503050406030204" pitchFamily="18" charset="0"/>
                            </a:rPr>
                            <m:t>𝑥</m:t>
                          </m:r>
                        </m:e>
                      </m:d>
                      <m:r>
                        <a:rPr lang="en-US" sz="2400" i="0" dirty="0">
                          <a:latin typeface="Cambria Math" panose="02040503050406030204" pitchFamily="18" charset="0"/>
                        </a:rPr>
                        <m:t>=0.925</m:t>
                      </m:r>
                      <m:r>
                        <a:rPr lang="en-US" sz="2400" i="1" dirty="0">
                          <a:latin typeface="Cambria Math" panose="02040503050406030204" pitchFamily="18" charset="0"/>
                        </a:rPr>
                        <m:t>𝑥</m:t>
                      </m:r>
                      <m:r>
                        <a:rPr lang="en-US" sz="2400" i="0" dirty="0">
                          <a:latin typeface="Cambria Math" panose="02040503050406030204" pitchFamily="18" charset="0"/>
                        </a:rPr>
                        <m:t>,</m:t>
                      </m:r>
                      <m:r>
                        <a:rPr lang="en-US" sz="2400" b="0" i="1" dirty="0">
                          <a:latin typeface="Cambria Math" panose="02040503050406030204" pitchFamily="18" charset="0"/>
                        </a:rPr>
                        <m:t> </m:t>
                      </m:r>
                      <m:acc>
                        <m:accPr>
                          <m:chr m:val="̂"/>
                          <m:ctrlPr>
                            <a:rPr lang="en-US" sz="2400" b="0" i="1" dirty="0">
                              <a:latin typeface="Cambria Math" panose="02040503050406030204" pitchFamily="18" charset="0"/>
                            </a:rPr>
                          </m:ctrlPr>
                        </m:accPr>
                        <m:e>
                          <m:r>
                            <a:rPr lang="en-US" sz="2400" b="0" i="1" dirty="0">
                              <a:latin typeface="Cambria Math" panose="02040503050406030204" pitchFamily="18" charset="0"/>
                            </a:rPr>
                            <m:t>𝜎</m:t>
                          </m:r>
                        </m:e>
                      </m:acc>
                      <m:r>
                        <a:rPr lang="en-US" sz="2400" b="0" i="0" dirty="0">
                          <a:latin typeface="Cambria Math" panose="02040503050406030204" pitchFamily="18" charset="0"/>
                        </a:rPr>
                        <m:t>=0.4354,</m:t>
                      </m:r>
                      <m:r>
                        <a:rPr lang="en-US" sz="2400" b="0" i="1" dirty="0">
                          <a:latin typeface="Cambria Math" panose="02040503050406030204" pitchFamily="18" charset="0"/>
                        </a:rPr>
                        <m:t> </m:t>
                      </m:r>
                      <m:sSubSup>
                        <m:sSubSupPr>
                          <m:ctrlPr>
                            <a:rPr lang="en-US" sz="2400" b="0" i="1" dirty="0">
                              <a:latin typeface="Cambria Math" panose="02040503050406030204" pitchFamily="18" charset="0"/>
                            </a:rPr>
                          </m:ctrlPr>
                        </m:sSubSupPr>
                        <m:e>
                          <m:r>
                            <a:rPr lang="en-US" sz="2400" b="0" i="1" dirty="0">
                              <a:latin typeface="Cambria Math" panose="02040503050406030204" pitchFamily="18" charset="0"/>
                            </a:rPr>
                            <m:t>𝑅</m:t>
                          </m:r>
                        </m:e>
                        <m:sub>
                          <m:r>
                            <a:rPr lang="en-US" sz="2400" b="0" i="1" dirty="0">
                              <a:latin typeface="Cambria Math" panose="02040503050406030204" pitchFamily="18" charset="0"/>
                            </a:rPr>
                            <m:t>𝑎</m:t>
                          </m:r>
                        </m:sub>
                        <m:sup>
                          <m:r>
                            <a:rPr lang="en-US" sz="2400" b="0" i="0" dirty="0">
                              <a:latin typeface="Cambria Math" panose="02040503050406030204" pitchFamily="18" charset="0"/>
                            </a:rPr>
                            <m:t>2</m:t>
                          </m:r>
                        </m:sup>
                      </m:sSubSup>
                      <m:r>
                        <a:rPr lang="en-US" sz="2400" b="0" i="0" dirty="0">
                          <a:latin typeface="Cambria Math" panose="02040503050406030204" pitchFamily="18" charset="0"/>
                        </a:rPr>
                        <m:t>=0.9169</m:t>
                      </m:r>
                    </m:oMath>
                  </m:oMathPara>
                </a14:m>
                <a:endParaRPr lang="en-US" sz="2400" dirty="0"/>
              </a:p>
            </p:txBody>
          </p:sp>
        </mc:Choice>
        <mc:Fallback xmlns="">
          <p:sp>
            <p:nvSpPr>
              <p:cNvPr id="20" name="TextBox 19">
                <a:extLst>
                  <a:ext uri="{FF2B5EF4-FFF2-40B4-BE49-F238E27FC236}">
                    <a16:creationId xmlns:a16="http://schemas.microsoft.com/office/drawing/2014/main" id="{13B47D6E-B64F-4C42-74BC-A0675595ED9D}"/>
                  </a:ext>
                </a:extLst>
              </p:cNvPr>
              <p:cNvSpPr txBox="1">
                <a:spLocks noRot="1" noChangeAspect="1" noMove="1" noResize="1" noEditPoints="1" noAdjustHandles="1" noChangeArrowheads="1" noChangeShapeType="1" noTextEdit="1"/>
              </p:cNvSpPr>
              <p:nvPr/>
            </p:nvSpPr>
            <p:spPr>
              <a:xfrm>
                <a:off x="704057" y="3505993"/>
                <a:ext cx="6171754" cy="50674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817735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65397AE-2C66-4344-A999-D0761BFAFA39}"/>
                  </a:ext>
                </a:extLst>
              </p:cNvPr>
              <p:cNvSpPr>
                <a:spLocks noGrp="1"/>
              </p:cNvSpPr>
              <p:nvPr>
                <p:ph type="body" sz="quarter" idx="10"/>
              </p:nvPr>
            </p:nvSpPr>
            <p:spPr/>
            <p:txBody>
              <a:bodyPr/>
              <a:lstStyle/>
              <a:p>
                <a:r>
                  <a:rPr lang="en-US" dirty="0"/>
                  <a:t>Change (perturb) data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(1)=1.35</m:t>
                    </m:r>
                  </m:oMath>
                </a14:m>
                <a:r>
                  <a:rPr lang="en-US" dirty="0"/>
                  <a:t> (8% perturbation)</a:t>
                </a:r>
              </a:p>
              <a:p>
                <a:r>
                  <a:rPr lang="en-US" dirty="0"/>
                  <a:t>Quadratic fit</a:t>
                </a:r>
              </a:p>
              <a:p>
                <a:endParaRPr lang="en-US" dirty="0"/>
              </a:p>
              <a:p>
                <a:endParaRPr lang="en-US" dirty="0"/>
              </a:p>
              <a:p>
                <a:endParaRPr lang="en-US" dirty="0"/>
              </a:p>
              <a:p>
                <a:r>
                  <a:rPr lang="en-US" dirty="0"/>
                  <a:t>After eliminating </a:t>
                </a:r>
                <a:r>
                  <a:rPr lang="en-US" i="1" dirty="0"/>
                  <a:t>b</a:t>
                </a:r>
                <a:r>
                  <a:rPr lang="en-US" baseline="-25000" dirty="0"/>
                  <a:t>1</a:t>
                </a:r>
              </a:p>
              <a:p>
                <a:endParaRPr lang="en-US" dirty="0"/>
              </a:p>
            </p:txBody>
          </p:sp>
        </mc:Choice>
        <mc:Fallback xmlns="">
          <p:sp>
            <p:nvSpPr>
              <p:cNvPr id="2" name="Text Placeholder 1">
                <a:extLst>
                  <a:ext uri="{FF2B5EF4-FFF2-40B4-BE49-F238E27FC236}">
                    <a16:creationId xmlns:a16="http://schemas.microsoft.com/office/drawing/2014/main" id="{A65397AE-2C66-4344-A999-D0761BFAFA39}"/>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6CD9A21-F120-4890-AF49-D20B58EA2480}"/>
              </a:ext>
            </a:extLst>
          </p:cNvPr>
          <p:cNvSpPr>
            <a:spLocks noGrp="1"/>
          </p:cNvSpPr>
          <p:nvPr>
            <p:ph type="title"/>
          </p:nvPr>
        </p:nvSpPr>
        <p:spPr/>
        <p:txBody>
          <a:bodyPr>
            <a:normAutofit fontScale="90000"/>
          </a:bodyPr>
          <a:lstStyle/>
          <a:p>
            <a:r>
              <a:rPr lang="en-US" dirty="0"/>
              <a:t>Ex2-9) Backward elimination </a:t>
            </a:r>
            <a:r>
              <a:rPr lang="en-US" i="1" dirty="0"/>
              <a:t>cont</a:t>
            </a:r>
            <a:r>
              <a:rPr lang="en-US" dirty="0"/>
              <a:t>.</a:t>
            </a:r>
          </a:p>
        </p:txBody>
      </p:sp>
      <p:sp>
        <p:nvSpPr>
          <p:cNvPr id="6" name="Arrow: Down 5">
            <a:extLst>
              <a:ext uri="{FF2B5EF4-FFF2-40B4-BE49-F238E27FC236}">
                <a16:creationId xmlns:a16="http://schemas.microsoft.com/office/drawing/2014/main" id="{85DEDCD0-1BFE-4BB2-AB3A-72C6BB15BE97}"/>
              </a:ext>
            </a:extLst>
          </p:cNvPr>
          <p:cNvSpPr/>
          <p:nvPr/>
        </p:nvSpPr>
        <p:spPr>
          <a:xfrm>
            <a:off x="3605981" y="2234129"/>
            <a:ext cx="235974" cy="250921"/>
          </a:xfrm>
          <a:prstGeom prst="down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C56586-21E2-48C9-BEB6-F92DC2462647}"/>
              </a:ext>
            </a:extLst>
          </p:cNvPr>
          <p:cNvSpPr txBox="1"/>
          <p:nvPr/>
        </p:nvSpPr>
        <p:spPr>
          <a:xfrm>
            <a:off x="3751006" y="2872246"/>
            <a:ext cx="4679486" cy="400110"/>
          </a:xfrm>
          <a:prstGeom prst="rect">
            <a:avLst/>
          </a:prstGeom>
          <a:noFill/>
        </p:spPr>
        <p:txBody>
          <a:bodyPr wrap="none" rtlCol="0">
            <a:spAutoFit/>
          </a:bodyPr>
          <a:lstStyle/>
          <a:p>
            <a:pPr algn="l"/>
            <a:r>
              <a:rPr lang="en-US" sz="2000" dirty="0">
                <a:solidFill>
                  <a:srgbClr val="0000CC"/>
                </a:solidFill>
              </a:rPr>
              <a:t>30%            1%                13%    change</a:t>
            </a:r>
          </a:p>
        </p:txBody>
      </p:sp>
      <p:sp>
        <p:nvSpPr>
          <p:cNvPr id="10" name="Arrow: Down 9">
            <a:extLst>
              <a:ext uri="{FF2B5EF4-FFF2-40B4-BE49-F238E27FC236}">
                <a16:creationId xmlns:a16="http://schemas.microsoft.com/office/drawing/2014/main" id="{760A5495-1F3A-4930-A52B-03A6B8C8595D}"/>
              </a:ext>
            </a:extLst>
          </p:cNvPr>
          <p:cNvSpPr/>
          <p:nvPr/>
        </p:nvSpPr>
        <p:spPr>
          <a:xfrm>
            <a:off x="3515032" y="4619882"/>
            <a:ext cx="235974" cy="250921"/>
          </a:xfrm>
          <a:prstGeom prst="down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70036FC-9023-467E-B568-7F4CA9EBA5BC}"/>
              </a:ext>
            </a:extLst>
          </p:cNvPr>
          <p:cNvSpPr txBox="1"/>
          <p:nvPr/>
        </p:nvSpPr>
        <p:spPr>
          <a:xfrm>
            <a:off x="3633019" y="5370402"/>
            <a:ext cx="2967479" cy="400110"/>
          </a:xfrm>
          <a:prstGeom prst="rect">
            <a:avLst/>
          </a:prstGeom>
          <a:noFill/>
        </p:spPr>
        <p:txBody>
          <a:bodyPr wrap="none" rtlCol="0">
            <a:spAutoFit/>
          </a:bodyPr>
          <a:lstStyle/>
          <a:p>
            <a:pPr algn="l"/>
            <a:r>
              <a:rPr lang="en-US" sz="2000" dirty="0">
                <a:solidFill>
                  <a:srgbClr val="0000CC"/>
                </a:solidFill>
              </a:rPr>
              <a:t>1%           13%    change</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44B5A2F-A15A-2ED7-DE40-777885AC9F56}"/>
                  </a:ext>
                </a:extLst>
              </p:cNvPr>
              <p:cNvSpPr txBox="1"/>
              <p:nvPr/>
            </p:nvSpPr>
            <p:spPr>
              <a:xfrm>
                <a:off x="1307035" y="1725673"/>
                <a:ext cx="6106736" cy="5135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m:rPr>
                              <m:sty m:val="p"/>
                            </m:rPr>
                            <a:rPr lang="en-US" sz="2400" i="0">
                              <a:latin typeface="Cambria Math" panose="02040503050406030204" pitchFamily="18" charset="0"/>
                            </a:rPr>
                            <m:t>original</m:t>
                          </m:r>
                        </m:sub>
                      </m:sSub>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=−0.1071+0.925</m:t>
                      </m:r>
                      <m:r>
                        <a:rPr lang="en-US" sz="2400" i="1">
                          <a:latin typeface="Cambria Math" panose="02040503050406030204" pitchFamily="18" charset="0"/>
                        </a:rPr>
                        <m:t>𝑥</m:t>
                      </m:r>
                      <m:r>
                        <a:rPr lang="en-US" sz="2400" i="1">
                          <a:latin typeface="Cambria Math" panose="02040503050406030204" pitchFamily="18" charset="0"/>
                        </a:rPr>
                        <m:t>+0.0536</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oMath>
                  </m:oMathPara>
                </a14:m>
                <a:endParaRPr lang="en-US" sz="3200" dirty="0"/>
              </a:p>
            </p:txBody>
          </p:sp>
        </mc:Choice>
        <mc:Fallback xmlns="">
          <p:sp>
            <p:nvSpPr>
              <p:cNvPr id="12" name="TextBox 11">
                <a:extLst>
                  <a:ext uri="{FF2B5EF4-FFF2-40B4-BE49-F238E27FC236}">
                    <a16:creationId xmlns:a16="http://schemas.microsoft.com/office/drawing/2014/main" id="{D44B5A2F-A15A-2ED7-DE40-777885AC9F56}"/>
                  </a:ext>
                </a:extLst>
              </p:cNvPr>
              <p:cNvSpPr txBox="1">
                <a:spLocks noRot="1" noChangeAspect="1" noMove="1" noResize="1" noEditPoints="1" noAdjustHandles="1" noChangeArrowheads="1" noChangeShapeType="1" noTextEdit="1"/>
              </p:cNvSpPr>
              <p:nvPr/>
            </p:nvSpPr>
            <p:spPr>
              <a:xfrm>
                <a:off x="1307035" y="1725673"/>
                <a:ext cx="6106736" cy="51353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E7BF3CA-C972-7E8E-C1EB-C6EED87CE366}"/>
                  </a:ext>
                </a:extLst>
              </p:cNvPr>
              <p:cNvSpPr txBox="1"/>
              <p:nvPr/>
            </p:nvSpPr>
            <p:spPr>
              <a:xfrm>
                <a:off x="1053453" y="2408151"/>
                <a:ext cx="6360318" cy="4976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m:rPr>
                              <m:sty m:val="p"/>
                            </m:rPr>
                            <a:rPr lang="en-US" sz="2400" i="0">
                              <a:latin typeface="Cambria Math" panose="02040503050406030204" pitchFamily="18" charset="0"/>
                            </a:rPr>
                            <m:t>perturbed</m:t>
                          </m:r>
                        </m:sub>
                      </m:sSub>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0">
                          <a:latin typeface="Cambria Math" panose="02040503050406030204" pitchFamily="18" charset="0"/>
                        </a:rPr>
                        <m:t>=−0.0729+0.935</m:t>
                      </m:r>
                      <m:r>
                        <a:rPr lang="en-US" sz="2400" i="1">
                          <a:latin typeface="Cambria Math" panose="02040503050406030204" pitchFamily="18" charset="0"/>
                        </a:rPr>
                        <m:t>𝑥</m:t>
                      </m:r>
                      <m:r>
                        <a:rPr lang="en-US" sz="2400" i="0">
                          <a:latin typeface="Cambria Math" panose="02040503050406030204" pitchFamily="18" charset="0"/>
                        </a:rPr>
                        <m:t>+0.0465</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0">
                              <a:latin typeface="Cambria Math" panose="02040503050406030204" pitchFamily="18" charset="0"/>
                            </a:rPr>
                            <m:t>2</m:t>
                          </m:r>
                        </m:sup>
                      </m:sSup>
                    </m:oMath>
                  </m:oMathPara>
                </a14:m>
                <a:endParaRPr lang="en-US" sz="2400" dirty="0"/>
              </a:p>
            </p:txBody>
          </p:sp>
        </mc:Choice>
        <mc:Fallback xmlns="">
          <p:sp>
            <p:nvSpPr>
              <p:cNvPr id="16" name="TextBox 15">
                <a:extLst>
                  <a:ext uri="{FF2B5EF4-FFF2-40B4-BE49-F238E27FC236}">
                    <a16:creationId xmlns:a16="http://schemas.microsoft.com/office/drawing/2014/main" id="{EE7BF3CA-C972-7E8E-C1EB-C6EED87CE366}"/>
                  </a:ext>
                </a:extLst>
              </p:cNvPr>
              <p:cNvSpPr txBox="1">
                <a:spLocks noRot="1" noChangeAspect="1" noMove="1" noResize="1" noEditPoints="1" noAdjustHandles="1" noChangeArrowheads="1" noChangeShapeType="1" noTextEdit="1"/>
              </p:cNvSpPr>
              <p:nvPr/>
            </p:nvSpPr>
            <p:spPr>
              <a:xfrm>
                <a:off x="1053453" y="2408151"/>
                <a:ext cx="6360318" cy="497637"/>
              </a:xfrm>
              <a:prstGeom prst="rect">
                <a:avLst/>
              </a:prstGeom>
              <a:blipFill>
                <a:blip r:embed="rId4"/>
                <a:stretch>
                  <a:fillRect t="-1220"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E3E8F1E-A604-A40E-65BA-0BC48F8EDFD2}"/>
                  </a:ext>
                </a:extLst>
              </p:cNvPr>
              <p:cNvSpPr txBox="1"/>
              <p:nvPr/>
            </p:nvSpPr>
            <p:spPr>
              <a:xfrm>
                <a:off x="1307035" y="4081681"/>
                <a:ext cx="4769254" cy="5135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𝑜𝑟𝑖𝑔𝑖𝑛𝑎𝑙</m:t>
                          </m:r>
                        </m:sub>
                      </m:sSub>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=0.925</m:t>
                      </m:r>
                      <m:r>
                        <a:rPr lang="en-US" sz="2400" i="1">
                          <a:latin typeface="Cambria Math" panose="02040503050406030204" pitchFamily="18" charset="0"/>
                        </a:rPr>
                        <m:t>𝑥</m:t>
                      </m:r>
                      <m:r>
                        <a:rPr lang="en-US" sz="2400" i="1">
                          <a:latin typeface="Cambria Math" panose="02040503050406030204" pitchFamily="18" charset="0"/>
                        </a:rPr>
                        <m:t>+0.02205</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oMath>
                  </m:oMathPara>
                </a14:m>
                <a:endParaRPr lang="en-US" sz="3200" dirty="0"/>
              </a:p>
            </p:txBody>
          </p:sp>
        </mc:Choice>
        <mc:Fallback xmlns="">
          <p:sp>
            <p:nvSpPr>
              <p:cNvPr id="17" name="TextBox 16">
                <a:extLst>
                  <a:ext uri="{FF2B5EF4-FFF2-40B4-BE49-F238E27FC236}">
                    <a16:creationId xmlns:a16="http://schemas.microsoft.com/office/drawing/2014/main" id="{EE3E8F1E-A604-A40E-65BA-0BC48F8EDFD2}"/>
                  </a:ext>
                </a:extLst>
              </p:cNvPr>
              <p:cNvSpPr txBox="1">
                <a:spLocks noRot="1" noChangeAspect="1" noMove="1" noResize="1" noEditPoints="1" noAdjustHandles="1" noChangeArrowheads="1" noChangeShapeType="1" noTextEdit="1"/>
              </p:cNvSpPr>
              <p:nvPr/>
            </p:nvSpPr>
            <p:spPr>
              <a:xfrm>
                <a:off x="1307035" y="4081681"/>
                <a:ext cx="4769254" cy="51353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BE19E5D-ACE8-1D71-D23A-DE917BF9548E}"/>
                  </a:ext>
                </a:extLst>
              </p:cNvPr>
              <p:cNvSpPr txBox="1"/>
              <p:nvPr/>
            </p:nvSpPr>
            <p:spPr>
              <a:xfrm>
                <a:off x="935523" y="4895466"/>
                <a:ext cx="4908620" cy="4976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𝑝𝑒𝑟𝑡𝑢𝑟𝑏𝑒𝑑</m:t>
                          </m:r>
                        </m:sub>
                      </m:sSub>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0">
                          <a:latin typeface="Cambria Math" panose="02040503050406030204" pitchFamily="18" charset="0"/>
                        </a:rPr>
                        <m:t>=0.935</m:t>
                      </m:r>
                      <m:r>
                        <a:rPr lang="en-US" sz="2400" i="1">
                          <a:latin typeface="Cambria Math" panose="02040503050406030204" pitchFamily="18" charset="0"/>
                        </a:rPr>
                        <m:t>𝑥</m:t>
                      </m:r>
                      <m:r>
                        <a:rPr lang="en-US" sz="2400" i="0">
                          <a:latin typeface="Cambria Math" panose="02040503050406030204" pitchFamily="18" charset="0"/>
                        </a:rPr>
                        <m:t>+0.025</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0">
                              <a:latin typeface="Cambria Math" panose="02040503050406030204" pitchFamily="18" charset="0"/>
                            </a:rPr>
                            <m:t>2</m:t>
                          </m:r>
                        </m:sup>
                      </m:sSup>
                    </m:oMath>
                  </m:oMathPara>
                </a14:m>
                <a:endParaRPr lang="en-US" sz="2400" dirty="0"/>
              </a:p>
            </p:txBody>
          </p:sp>
        </mc:Choice>
        <mc:Fallback xmlns="">
          <p:sp>
            <p:nvSpPr>
              <p:cNvPr id="21" name="TextBox 20">
                <a:extLst>
                  <a:ext uri="{FF2B5EF4-FFF2-40B4-BE49-F238E27FC236}">
                    <a16:creationId xmlns:a16="http://schemas.microsoft.com/office/drawing/2014/main" id="{ABE19E5D-ACE8-1D71-D23A-DE917BF9548E}"/>
                  </a:ext>
                </a:extLst>
              </p:cNvPr>
              <p:cNvSpPr txBox="1">
                <a:spLocks noRot="1" noChangeAspect="1" noMove="1" noResize="1" noEditPoints="1" noAdjustHandles="1" noChangeArrowheads="1" noChangeShapeType="1" noTextEdit="1"/>
              </p:cNvSpPr>
              <p:nvPr/>
            </p:nvSpPr>
            <p:spPr>
              <a:xfrm>
                <a:off x="935523" y="4895466"/>
                <a:ext cx="4908620" cy="497637"/>
              </a:xfrm>
              <a:prstGeom prst="rect">
                <a:avLst/>
              </a:prstGeom>
              <a:blipFill>
                <a:blip r:embed="rId6"/>
                <a:stretch>
                  <a:fillRect t="-1220" b="-9756"/>
                </a:stretch>
              </a:blipFill>
            </p:spPr>
            <p:txBody>
              <a:bodyPr/>
              <a:lstStyle/>
              <a:p>
                <a:r>
                  <a:rPr lang="en-US">
                    <a:noFill/>
                  </a:rPr>
                  <a:t> </a:t>
                </a:r>
              </a:p>
            </p:txBody>
          </p:sp>
        </mc:Fallback>
      </mc:AlternateContent>
    </p:spTree>
    <p:extLst>
      <p:ext uri="{BB962C8B-B14F-4D97-AF65-F5344CB8AC3E}">
        <p14:creationId xmlns:p14="http://schemas.microsoft.com/office/powerpoint/2010/main" val="862591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B385572-3413-2AF0-0F08-1D1F24CB0696}"/>
                  </a:ext>
                </a:extLst>
              </p:cNvPr>
              <p:cNvSpPr>
                <a:spLocks noGrp="1"/>
              </p:cNvSpPr>
              <p:nvPr>
                <p:ph type="body" sz="quarter" idx="10"/>
              </p:nvPr>
            </p:nvSpPr>
            <p:spPr/>
            <p:txBody>
              <a:bodyPr>
                <a:normAutofit/>
              </a:bodyPr>
              <a:lstStyle/>
              <a:p>
                <a:r>
                  <a:rPr lang="en-US" dirty="0"/>
                  <a:t>Regression: process of identifying the relationship between the input parameters and output QoI</a:t>
                </a:r>
              </a:p>
              <a:p>
                <a:pPr lvl="1"/>
                <a:r>
                  <a:rPr lang="en-US" dirty="0"/>
                  <a:t>regression towards the mean (Galton, 1886)</a:t>
                </a:r>
              </a:p>
              <a:p>
                <a:pPr lvl="1"/>
                <a:r>
                  <a:rPr lang="en-US" dirty="0"/>
                  <a:t>complicated behavior of QoI is approximated by simple functions (linear or quadratic polynomials)</a:t>
                </a:r>
              </a:p>
              <a:p>
                <a:r>
                  <a:rPr lang="en-US" dirty="0"/>
                  <a:t>PRS surrogate is designed to compensate for noise </a:t>
                </a:r>
              </a:p>
              <a:p>
                <a:pPr lvl="1"/>
                <a:r>
                  <a:rPr lang="en-US" dirty="0"/>
                  <a:t>PRS surrogate normally does not pass through the data points</a:t>
                </a:r>
              </a:p>
              <a:p>
                <a:pPr lvl="1"/>
                <a:r>
                  <a:rPr lang="en-US" dirty="0"/>
                  <a:t>differences are assumed to be randomly distributed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can estimate the level of noise in samples (if the model form is correct)</a:t>
                </a:r>
              </a:p>
              <a:p>
                <a:pPr lvl="1"/>
                <a:r>
                  <a:rPr lang="en-US" dirty="0"/>
                  <a:t>Linear combination of monomial bases with unknown coefficients</a:t>
                </a:r>
              </a:p>
              <a:p>
                <a:r>
                  <a:rPr lang="en-US" dirty="0"/>
                  <a:t>Linear regression</a:t>
                </a:r>
              </a:p>
              <a:p>
                <a:pPr lvl="1"/>
                <a:r>
                  <a:rPr lang="en-US" dirty="0"/>
                  <a:t>determine coefficients by minimizing square-sum of errors</a:t>
                </a:r>
              </a:p>
            </p:txBody>
          </p:sp>
        </mc:Choice>
        <mc:Fallback xmlns="">
          <p:sp>
            <p:nvSpPr>
              <p:cNvPr id="2" name="Text Placeholder 1">
                <a:extLst>
                  <a:ext uri="{FF2B5EF4-FFF2-40B4-BE49-F238E27FC236}">
                    <a16:creationId xmlns:a16="http://schemas.microsoft.com/office/drawing/2014/main" id="{2B385572-3413-2AF0-0F08-1D1F24CB0696}"/>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r="-92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1025FEA-9D01-8F7A-8907-DF0A573C94EF}"/>
              </a:ext>
            </a:extLst>
          </p:cNvPr>
          <p:cNvSpPr>
            <a:spLocks noGrp="1"/>
          </p:cNvSpPr>
          <p:nvPr>
            <p:ph type="title"/>
          </p:nvPr>
        </p:nvSpPr>
        <p:spPr/>
        <p:txBody>
          <a:bodyPr>
            <a:normAutofit fontScale="90000"/>
          </a:bodyPr>
          <a:lstStyle/>
          <a:p>
            <a:r>
              <a:rPr lang="en-US" dirty="0"/>
              <a:t>Linear Regression</a:t>
            </a:r>
          </a:p>
        </p:txBody>
      </p:sp>
    </p:spTree>
    <p:extLst>
      <p:ext uri="{BB962C8B-B14F-4D97-AF65-F5344CB8AC3E}">
        <p14:creationId xmlns:p14="http://schemas.microsoft.com/office/powerpoint/2010/main" val="28357162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1B397-7C8B-B9C6-5559-FA27EAC934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548BD8F-2442-72F5-6EBA-A11B01D18525}"/>
              </a:ext>
            </a:extLst>
          </p:cNvPr>
          <p:cNvSpPr>
            <a:spLocks noGrp="1"/>
          </p:cNvSpPr>
          <p:nvPr>
            <p:ph type="ctrTitle"/>
          </p:nvPr>
        </p:nvSpPr>
        <p:spPr>
          <a:xfrm>
            <a:off x="685800" y="1657351"/>
            <a:ext cx="7772400" cy="1943100"/>
          </a:xfrm>
        </p:spPr>
        <p:txBody>
          <a:bodyPr>
            <a:normAutofit/>
          </a:bodyPr>
          <a:lstStyle/>
          <a:p>
            <a:r>
              <a:rPr lang="en-US" dirty="0"/>
              <a:t>2.6</a:t>
            </a:r>
            <a:br>
              <a:rPr lang="en-US" dirty="0"/>
            </a:br>
            <a:br>
              <a:rPr lang="en-US" dirty="0"/>
            </a:br>
            <a:r>
              <a:rPr lang="en-US" dirty="0"/>
              <a:t>Prediction Variance</a:t>
            </a:r>
          </a:p>
        </p:txBody>
      </p:sp>
      <p:sp>
        <p:nvSpPr>
          <p:cNvPr id="2" name="Subtitle 1">
            <a:extLst>
              <a:ext uri="{FF2B5EF4-FFF2-40B4-BE49-F238E27FC236}">
                <a16:creationId xmlns:a16="http://schemas.microsoft.com/office/drawing/2014/main" id="{9A6DBA6F-7C76-16FF-6A87-0A98F6B8ADA8}"/>
              </a:ext>
            </a:extLst>
          </p:cNvPr>
          <p:cNvSpPr>
            <a:spLocks noGrp="1"/>
          </p:cNvSpPr>
          <p:nvPr>
            <p:ph type="subTitle" idx="1"/>
          </p:nvPr>
        </p:nvSpPr>
        <p:spPr/>
        <p:txBody>
          <a:bodyPr/>
          <a:lstStyle/>
          <a:p>
            <a:r>
              <a:rPr lang="en-US" dirty="0"/>
              <a:t>Uncertainty at unsampled locations</a:t>
            </a:r>
          </a:p>
        </p:txBody>
      </p:sp>
    </p:spTree>
    <p:extLst>
      <p:ext uri="{BB962C8B-B14F-4D97-AF65-F5344CB8AC3E}">
        <p14:creationId xmlns:p14="http://schemas.microsoft.com/office/powerpoint/2010/main" val="40400206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F78130A-B0D5-17A2-F888-044B22513A28}"/>
                  </a:ext>
                </a:extLst>
              </p:cNvPr>
              <p:cNvSpPr>
                <a:spLocks noGrp="1"/>
              </p:cNvSpPr>
              <p:nvPr>
                <p:ph type="body" sz="quarter" idx="10"/>
              </p:nvPr>
            </p:nvSpPr>
            <p:spPr>
              <a:xfrm>
                <a:off x="304800" y="673717"/>
                <a:ext cx="8534400" cy="5626600"/>
              </a:xfrm>
            </p:spPr>
            <p:txBody>
              <a:bodyPr/>
              <a:lstStyle/>
              <a:p>
                <a:r>
                  <a:rPr lang="en-US" dirty="0">
                    <a:effectLst/>
                    <a:latin typeface="Times New Roman" panose="02020603050405020304" pitchFamily="18" charset="0"/>
                    <a:ea typeface="Malgun Gothic" panose="020B0503020000020004" pitchFamily="34" charset="-127"/>
                  </a:rPr>
                  <a:t>Noise</a:t>
                </a:r>
                <a14:m>
                  <m:oMath xmlns:m="http://schemas.openxmlformats.org/officeDocument/2006/math">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r>
                      <a:rPr lang="en-US" i="1">
                        <a:effectLst/>
                        <a:latin typeface="Cambria Math" panose="02040503050406030204" pitchFamily="18" charset="0"/>
                        <a:ea typeface="Malgun Gothic" panose="020B0503020000020004" pitchFamily="34" charset="-127"/>
                        <a:cs typeface="Times New Roman" panose="02020603050405020304" pitchFamily="18" charset="0"/>
                      </a:rPr>
                      <m:t>𝑁</m:t>
                    </m:r>
                    <m:r>
                      <a:rPr lang="en-US" i="1">
                        <a:effectLst/>
                        <a:latin typeface="Cambria Math" panose="02040503050406030204" pitchFamily="18" charset="0"/>
                        <a:ea typeface="Malgun Gothic" panose="020B0503020000020004" pitchFamily="34" charset="-127"/>
                        <a:cs typeface="Times New Roman" panose="02020603050405020304" pitchFamily="18" charset="0"/>
                      </a:rPr>
                      <m:t>(0,</m:t>
                    </m:r>
                    <m:sSup>
                      <m:sSupPr>
                        <m:ctrlPr>
                          <a:rPr lang="en-US" i="1">
                            <a:effectLst/>
                            <a:latin typeface="Cambria Math" panose="02040503050406030204" pitchFamily="18" charset="0"/>
                          </a:rPr>
                        </m:ctrlPr>
                      </m:sSup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𝜎</m:t>
                        </m:r>
                      </m:e>
                      <m:sup>
                        <m:r>
                          <a:rPr lang="en-US" i="1">
                            <a:effectLst/>
                            <a:latin typeface="Cambria Math" panose="02040503050406030204" pitchFamily="18" charset="0"/>
                            <a:ea typeface="Malgun Gothic" panose="020B0503020000020004" pitchFamily="34" charset="-127"/>
                            <a:cs typeface="Times New Roman" panose="02020603050405020304" pitchFamily="18" charset="0"/>
                          </a:rPr>
                          <m:t>2</m:t>
                        </m:r>
                      </m:sup>
                    </m:sSup>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dirty="0">
                    <a:effectLst/>
                    <a:latin typeface="Times New Roman" panose="02020603050405020304" pitchFamily="18" charset="0"/>
                    <a:ea typeface="Malgun Gothic" panose="020B0503020000020004" pitchFamily="34" charset="-127"/>
                    <a:sym typeface="Wingdings" panose="05000000000000000000" pitchFamily="2" charset="2"/>
                  </a:rPr>
                  <a:t></a:t>
                </a:r>
                <a:r>
                  <a:rPr lang="en-US" dirty="0">
                    <a:effectLst/>
                    <a:latin typeface="Times New Roman" panose="02020603050405020304" pitchFamily="18" charset="0"/>
                    <a:ea typeface="Malgun Gothic" panose="020B0503020000020004" pitchFamily="34" charset="-127"/>
                  </a:rPr>
                  <a:t>coefficient</a:t>
                </a:r>
                <a14:m>
                  <m:oMath xmlns:m="http://schemas.openxmlformats.org/officeDocument/2006/math">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r>
                      <a:rPr lang="en-US" i="1">
                        <a:effectLst/>
                        <a:latin typeface="Cambria Math" panose="02040503050406030204" pitchFamily="18" charset="0"/>
                        <a:ea typeface="Malgun Gothic" panose="020B0503020000020004" pitchFamily="34" charset="-127"/>
                        <a:cs typeface="Times New Roman" panose="02020603050405020304" pitchFamily="18" charset="0"/>
                      </a:rPr>
                      <m:t>𝑁</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r>
                      <a:rPr lang="en-US" b="1" i="1">
                        <a:effectLst/>
                        <a:latin typeface="Cambria Math" panose="02040503050406030204" pitchFamily="18" charset="0"/>
                        <a:ea typeface="Malgun Gothic" panose="020B0503020000020004" pitchFamily="34" charset="-127"/>
                        <a:cs typeface="Times New Roman" panose="02020603050405020304" pitchFamily="18" charset="0"/>
                      </a:rPr>
                      <m:t>𝐛</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i="1">
                            <a:effectLst/>
                            <a:latin typeface="Cambria Math" panose="02040503050406030204" pitchFamily="18" charset="0"/>
                          </a:rPr>
                        </m:ctrlPr>
                      </m:sSub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𝚺</m:t>
                        </m:r>
                      </m:e>
                      <m:sub>
                        <m:r>
                          <a:rPr lang="en-US" b="1" i="1">
                            <a:effectLst/>
                            <a:latin typeface="Cambria Math" panose="02040503050406030204" pitchFamily="18" charset="0"/>
                            <a:ea typeface="Malgun Gothic" panose="020B0503020000020004" pitchFamily="34" charset="-127"/>
                            <a:cs typeface="Times New Roman" panose="02020603050405020304" pitchFamily="18" charset="0"/>
                          </a:rPr>
                          <m:t>𝐛</m:t>
                        </m:r>
                      </m:sub>
                    </m:sSub>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dirty="0">
                    <a:effectLst/>
                    <a:latin typeface="Times New Roman" panose="02020603050405020304" pitchFamily="18" charset="0"/>
                    <a:ea typeface="Malgun Gothic" panose="020B0503020000020004" pitchFamily="34" charset="-127"/>
                    <a:sym typeface="Wingdings" panose="05000000000000000000" pitchFamily="2" charset="2"/>
                  </a:rPr>
                  <a:t></a:t>
                </a:r>
                <a:r>
                  <a:rPr lang="en-US" dirty="0">
                    <a:effectLst/>
                    <a:latin typeface="Times New Roman" panose="02020603050405020304" pitchFamily="18" charset="0"/>
                    <a:ea typeface="Malgun Gothic" panose="020B0503020000020004" pitchFamily="34" charset="-127"/>
                  </a:rPr>
                  <a:t>prediction uncertainty</a:t>
                </a:r>
              </a:p>
              <a:p>
                <a:r>
                  <a:rPr lang="en-US" dirty="0">
                    <a:effectLst/>
                    <a:latin typeface="Times New Roman" panose="02020603050405020304" pitchFamily="18" charset="0"/>
                    <a:ea typeface="Malgun Gothic" panose="020B0503020000020004" pitchFamily="34" charset="-127"/>
                  </a:rPr>
                  <a:t>Prediction at unsampled point </a:t>
                </a:r>
                <a14:m>
                  <m:oMath xmlns:m="http://schemas.openxmlformats.org/officeDocument/2006/math">
                    <m:sSub>
                      <m:sSubPr>
                        <m:ctrlPr>
                          <a:rPr lang="en-US" i="1">
                            <a:effectLst/>
                            <a:latin typeface="Cambria Math" panose="02040503050406030204" pitchFamily="18" charset="0"/>
                          </a:rPr>
                        </m:ctrlPr>
                      </m:sSub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𝐱</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𝑝</m:t>
                        </m:r>
                      </m:sub>
                    </m:sSub>
                  </m:oMath>
                </a14:m>
                <a:r>
                  <a:rPr lang="en-US" dirty="0">
                    <a:effectLst/>
                    <a:latin typeface="Times New Roman" panose="02020603050405020304" pitchFamily="18" charset="0"/>
                    <a:ea typeface="Malgun Gothic" panose="020B0503020000020004" pitchFamily="34" charset="-127"/>
                  </a:rPr>
                  <a:t> </a:t>
                </a:r>
                <a14:m>
                  <m:oMath xmlns:m="http://schemas.openxmlformats.org/officeDocument/2006/math">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r>
                      <a:rPr lang="en-US" i="1">
                        <a:effectLst/>
                        <a:latin typeface="Cambria Math" panose="02040503050406030204" pitchFamily="18" charset="0"/>
                        <a:ea typeface="Malgun Gothic" panose="020B0503020000020004" pitchFamily="34" charset="-127"/>
                        <a:cs typeface="Times New Roman" panose="02020603050405020304" pitchFamily="18" charset="0"/>
                      </a:rPr>
                      <m:t>𝑁</m:t>
                    </m:r>
                    <m:r>
                      <a:rPr lang="en-US" b="0" i="1" smtClean="0">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ea typeface="Malgun Gothic" panose="020B0503020000020004" pitchFamily="34" charset="-127"/>
                            <a:cs typeface="Times New Roman" panose="02020603050405020304" pitchFamily="18" charset="0"/>
                          </a:rPr>
                          <m:t>𝑦</m:t>
                        </m:r>
                      </m:e>
                    </m:acc>
                    <m:r>
                      <a:rPr lang="en-US" i="1">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ea typeface="Malgun Gothic" panose="020B0503020000020004" pitchFamily="34" charset="-127"/>
                            <a:cs typeface="Times New Roman" panose="02020603050405020304" pitchFamily="18" charset="0"/>
                          </a:rPr>
                          <m:t>𝐱</m:t>
                        </m:r>
                      </m:e>
                      <m:sub>
                        <m:r>
                          <a:rPr lang="en-US" i="1">
                            <a:latin typeface="Cambria Math" panose="02040503050406030204" pitchFamily="18" charset="0"/>
                            <a:ea typeface="Malgun Gothic" panose="020B0503020000020004" pitchFamily="34" charset="-127"/>
                            <a:cs typeface="Times New Roman" panose="02020603050405020304" pitchFamily="18" charset="0"/>
                          </a:rPr>
                          <m:t>𝑝</m:t>
                        </m:r>
                      </m:sub>
                    </m:sSub>
                    <m:r>
                      <a:rPr lang="en-US" i="1">
                        <a:latin typeface="Cambria Math" panose="02040503050406030204" pitchFamily="18" charset="0"/>
                        <a:ea typeface="Malgun Gothic" panose="020B0503020000020004" pitchFamily="34" charset="-127"/>
                        <a:cs typeface="Times New Roman" panose="020206030504050203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ea typeface="Malgun Gothic" panose="020B0503020000020004" pitchFamily="34" charset="-127"/>
                            <a:cs typeface="Times New Roman" panose="02020603050405020304" pitchFamily="18" charset="0"/>
                          </a:rPr>
                          <m:t>𝜎</m:t>
                        </m:r>
                      </m:e>
                      <m:sub>
                        <m:r>
                          <a:rPr lang="en-US" i="1">
                            <a:latin typeface="Cambria Math" panose="02040503050406030204" pitchFamily="18" charset="0"/>
                            <a:ea typeface="Malgun Gothic" panose="020B0503020000020004" pitchFamily="34" charset="-127"/>
                            <a:cs typeface="Times New Roman" panose="02020603050405020304" pitchFamily="18" charset="0"/>
                          </a:rPr>
                          <m:t>𝑦</m:t>
                        </m:r>
                      </m:sub>
                      <m:sup>
                        <m:r>
                          <a:rPr lang="en-US" i="1">
                            <a:latin typeface="Cambria Math" panose="02040503050406030204" pitchFamily="18" charset="0"/>
                            <a:ea typeface="Malgun Gothic" panose="020B0503020000020004" pitchFamily="34" charset="-127"/>
                            <a:cs typeface="Times New Roman" panose="02020603050405020304" pitchFamily="18" charset="0"/>
                          </a:rPr>
                          <m:t>2</m:t>
                        </m:r>
                      </m:sup>
                    </m:sSubSup>
                    <m:r>
                      <a:rPr lang="en-US" i="1">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ea typeface="Malgun Gothic" panose="020B0503020000020004" pitchFamily="34" charset="-127"/>
                            <a:cs typeface="Times New Roman" panose="02020603050405020304" pitchFamily="18" charset="0"/>
                          </a:rPr>
                          <m:t>𝐱</m:t>
                        </m:r>
                      </m:e>
                      <m:sub>
                        <m:r>
                          <a:rPr lang="en-US" i="1">
                            <a:latin typeface="Cambria Math" panose="02040503050406030204" pitchFamily="18" charset="0"/>
                            <a:ea typeface="Malgun Gothic" panose="020B0503020000020004" pitchFamily="34" charset="-127"/>
                            <a:cs typeface="Times New Roman" panose="02020603050405020304" pitchFamily="18" charset="0"/>
                          </a:rPr>
                          <m:t>𝑝</m:t>
                        </m:r>
                      </m:sub>
                    </m:sSub>
                    <m:r>
                      <a:rPr lang="en-US" i="1">
                        <a:latin typeface="Cambria Math" panose="02040503050406030204" pitchFamily="18" charset="0"/>
                        <a:ea typeface="Malgun Gothic" panose="020B0503020000020004" pitchFamily="34" charset="-127"/>
                        <a:cs typeface="Times New Roman" panose="02020603050405020304" pitchFamily="18" charset="0"/>
                      </a:rPr>
                      <m:t>)</m:t>
                    </m:r>
                    <m:r>
                      <a:rPr lang="en-US" b="0" i="1" smtClean="0">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dirty="0"/>
              </a:p>
              <a:p>
                <a:r>
                  <a:rPr lang="en-US" dirty="0">
                    <a:effectLst/>
                    <a:latin typeface="Times New Roman" panose="02020603050405020304" pitchFamily="18" charset="0"/>
                    <a:ea typeface="Malgun Gothic" panose="020B0503020000020004" pitchFamily="34" charset="-127"/>
                  </a:rPr>
                  <a:t>prediction uncertainty is proportional to the </a:t>
                </a:r>
                <a14:m>
                  <m:oMath xmlns:m="http://schemas.openxmlformats.org/officeDocument/2006/math">
                    <m:r>
                      <a:rPr lang="en-US" i="1">
                        <a:effectLst/>
                        <a:latin typeface="Cambria Math" panose="02040503050406030204" pitchFamily="18" charset="0"/>
                        <a:ea typeface="Malgun Gothic" panose="020B0503020000020004" pitchFamily="34" charset="-127"/>
                        <a:cs typeface="Times New Roman" panose="02020603050405020304" pitchFamily="18" charset="0"/>
                      </a:rPr>
                      <m:t>𝜎</m:t>
                    </m:r>
                  </m:oMath>
                </a14:m>
                <a:r>
                  <a:rPr lang="en-US" dirty="0">
                    <a:effectLst/>
                    <a:latin typeface="Times New Roman" panose="02020603050405020304" pitchFamily="18" charset="0"/>
                    <a:ea typeface="Malgun Gothic" panose="020B0503020000020004" pitchFamily="34" charset="-127"/>
                  </a:rPr>
                  <a:t> of noise</a:t>
                </a:r>
              </a:p>
              <a:p>
                <a:r>
                  <a:rPr lang="en-US" dirty="0">
                    <a:latin typeface="Times New Roman" panose="02020603050405020304" pitchFamily="18" charset="0"/>
                    <a:ea typeface="Malgun Gothic" panose="020B0503020000020004" pitchFamily="34" charset="-127"/>
                  </a:rPr>
                  <a:t>Prediction uncertainty increases as the prediction point moves away from sample locations</a:t>
                </a:r>
                <a:endParaRPr lang="en-US" dirty="0"/>
              </a:p>
            </p:txBody>
          </p:sp>
        </mc:Choice>
        <mc:Fallback xmlns="">
          <p:sp>
            <p:nvSpPr>
              <p:cNvPr id="2" name="Text Placeholder 1">
                <a:extLst>
                  <a:ext uri="{FF2B5EF4-FFF2-40B4-BE49-F238E27FC236}">
                    <a16:creationId xmlns:a16="http://schemas.microsoft.com/office/drawing/2014/main" id="{6F78130A-B0D5-17A2-F888-044B22513A28}"/>
                  </a:ext>
                </a:extLst>
              </p:cNvPr>
              <p:cNvSpPr>
                <a:spLocks noGrp="1" noRot="1" noChangeAspect="1" noMove="1" noResize="1" noEditPoints="1" noAdjustHandles="1" noChangeArrowheads="1" noChangeShapeType="1" noTextEdit="1"/>
              </p:cNvSpPr>
              <p:nvPr>
                <p:ph type="body" sz="quarter" idx="10"/>
              </p:nvPr>
            </p:nvSpPr>
            <p:spPr>
              <a:xfrm>
                <a:off x="304800" y="673717"/>
                <a:ext cx="8534400" cy="5626600"/>
              </a:xfrm>
              <a:blipFill>
                <a:blip r:embed="rId2"/>
                <a:stretch>
                  <a:fillRect l="-929" t="-86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80177DD-9FCA-C495-CFED-AA54537A657D}"/>
              </a:ext>
            </a:extLst>
          </p:cNvPr>
          <p:cNvSpPr>
            <a:spLocks noGrp="1"/>
          </p:cNvSpPr>
          <p:nvPr>
            <p:ph type="title"/>
          </p:nvPr>
        </p:nvSpPr>
        <p:spPr/>
        <p:txBody>
          <a:bodyPr>
            <a:normAutofit fontScale="90000"/>
          </a:bodyPr>
          <a:lstStyle/>
          <a:p>
            <a:r>
              <a:rPr lang="en-US" dirty="0"/>
              <a:t>Prediction Uncertainty</a:t>
            </a:r>
          </a:p>
        </p:txBody>
      </p:sp>
      <p:grpSp>
        <p:nvGrpSpPr>
          <p:cNvPr id="8" name="Group 7">
            <a:extLst>
              <a:ext uri="{FF2B5EF4-FFF2-40B4-BE49-F238E27FC236}">
                <a16:creationId xmlns:a16="http://schemas.microsoft.com/office/drawing/2014/main" id="{509BE48B-9962-1F21-F71D-BD77EA696146}"/>
              </a:ext>
            </a:extLst>
          </p:cNvPr>
          <p:cNvGrpSpPr/>
          <p:nvPr/>
        </p:nvGrpSpPr>
        <p:grpSpPr>
          <a:xfrm>
            <a:off x="2112408" y="3321998"/>
            <a:ext cx="4073030" cy="3209492"/>
            <a:chOff x="1625063" y="1096288"/>
            <a:chExt cx="4073030" cy="3209492"/>
          </a:xfrm>
        </p:grpSpPr>
        <p:sp>
          <p:nvSpPr>
            <p:cNvPr id="9" name="Rectangle 43">
              <a:extLst>
                <a:ext uri="{FF2B5EF4-FFF2-40B4-BE49-F238E27FC236}">
                  <a16:creationId xmlns:a16="http://schemas.microsoft.com/office/drawing/2014/main" id="{20406C77-C494-49E3-4E69-25CB643D5A93}"/>
                </a:ext>
              </a:extLst>
            </p:cNvPr>
            <p:cNvSpPr>
              <a:spLocks noChangeArrowheads="1"/>
            </p:cNvSpPr>
            <p:nvPr/>
          </p:nvSpPr>
          <p:spPr bwMode="auto">
            <a:xfrm>
              <a:off x="4955902" y="4068098"/>
              <a:ext cx="74219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Helvetica" panose="020B0604020202020204" pitchFamily="34" charset="0"/>
                </a:rPr>
                <a:t>Prediction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44">
              <a:extLst>
                <a:ext uri="{FF2B5EF4-FFF2-40B4-BE49-F238E27FC236}">
                  <a16:creationId xmlns:a16="http://schemas.microsoft.com/office/drawing/2014/main" id="{A4712EC7-FDFD-EE0F-02A6-8DCE108D2427}"/>
                </a:ext>
              </a:extLst>
            </p:cNvPr>
            <p:cNvSpPr>
              <a:spLocks noChangeArrowheads="1"/>
            </p:cNvSpPr>
            <p:nvPr/>
          </p:nvSpPr>
          <p:spPr bwMode="auto">
            <a:xfrm rot="16200000">
              <a:off x="628907" y="2343171"/>
              <a:ext cx="22304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Helvetica" panose="020B0604020202020204" pitchFamily="34" charset="0"/>
                </a:rPr>
                <a:t>Probability Density Function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1" name="Group 10">
              <a:extLst>
                <a:ext uri="{FF2B5EF4-FFF2-40B4-BE49-F238E27FC236}">
                  <a16:creationId xmlns:a16="http://schemas.microsoft.com/office/drawing/2014/main" id="{3675D4B3-CE45-5264-D153-A2AAB4DC732C}"/>
                </a:ext>
              </a:extLst>
            </p:cNvPr>
            <p:cNvGrpSpPr/>
            <p:nvPr/>
          </p:nvGrpSpPr>
          <p:grpSpPr>
            <a:xfrm>
              <a:off x="1907872" y="1096288"/>
              <a:ext cx="3742041" cy="2945487"/>
              <a:chOff x="2614613" y="1652588"/>
              <a:chExt cx="3035300" cy="2389187"/>
            </a:xfrm>
          </p:grpSpPr>
          <p:sp>
            <p:nvSpPr>
              <p:cNvPr id="16" name="Rectangle 6">
                <a:extLst>
                  <a:ext uri="{FF2B5EF4-FFF2-40B4-BE49-F238E27FC236}">
                    <a16:creationId xmlns:a16="http://schemas.microsoft.com/office/drawing/2014/main" id="{B3FC879A-34DA-48A1-7B21-1887F9F7C7A8}"/>
                  </a:ext>
                </a:extLst>
              </p:cNvPr>
              <p:cNvSpPr>
                <a:spLocks noChangeArrowheads="1"/>
              </p:cNvSpPr>
              <p:nvPr/>
            </p:nvSpPr>
            <p:spPr bwMode="auto">
              <a:xfrm>
                <a:off x="2614613" y="1652588"/>
                <a:ext cx="3035300" cy="231775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7">
                <a:extLst>
                  <a:ext uri="{FF2B5EF4-FFF2-40B4-BE49-F238E27FC236}">
                    <a16:creationId xmlns:a16="http://schemas.microsoft.com/office/drawing/2014/main" id="{668A953D-1012-4430-7D85-96B9348B5AA4}"/>
                  </a:ext>
                </a:extLst>
              </p:cNvPr>
              <p:cNvSpPr>
                <a:spLocks noChangeShapeType="1"/>
              </p:cNvSpPr>
              <p:nvPr/>
            </p:nvSpPr>
            <p:spPr bwMode="auto">
              <a:xfrm>
                <a:off x="2614613" y="1652588"/>
                <a:ext cx="30353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8">
                <a:extLst>
                  <a:ext uri="{FF2B5EF4-FFF2-40B4-BE49-F238E27FC236}">
                    <a16:creationId xmlns:a16="http://schemas.microsoft.com/office/drawing/2014/main" id="{4BC46B96-0757-1BD4-ECA3-28F7FEF374C1}"/>
                  </a:ext>
                </a:extLst>
              </p:cNvPr>
              <p:cNvSpPr>
                <a:spLocks noChangeShapeType="1"/>
              </p:cNvSpPr>
              <p:nvPr/>
            </p:nvSpPr>
            <p:spPr bwMode="auto">
              <a:xfrm>
                <a:off x="2614613" y="3970338"/>
                <a:ext cx="30353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9">
                <a:extLst>
                  <a:ext uri="{FF2B5EF4-FFF2-40B4-BE49-F238E27FC236}">
                    <a16:creationId xmlns:a16="http://schemas.microsoft.com/office/drawing/2014/main" id="{803FDAED-74A5-AFBB-D6FF-221DAC0B4475}"/>
                  </a:ext>
                </a:extLst>
              </p:cNvPr>
              <p:cNvSpPr>
                <a:spLocks noChangeShapeType="1"/>
              </p:cNvSpPr>
              <p:nvPr/>
            </p:nvSpPr>
            <p:spPr bwMode="auto">
              <a:xfrm flipV="1">
                <a:off x="5649913" y="1652588"/>
                <a:ext cx="0" cy="2317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0">
                <a:extLst>
                  <a:ext uri="{FF2B5EF4-FFF2-40B4-BE49-F238E27FC236}">
                    <a16:creationId xmlns:a16="http://schemas.microsoft.com/office/drawing/2014/main" id="{824CBACD-5885-25A4-D675-539E71E9C036}"/>
                  </a:ext>
                </a:extLst>
              </p:cNvPr>
              <p:cNvSpPr>
                <a:spLocks noChangeShapeType="1"/>
              </p:cNvSpPr>
              <p:nvPr/>
            </p:nvSpPr>
            <p:spPr bwMode="auto">
              <a:xfrm flipV="1">
                <a:off x="2614613" y="1652588"/>
                <a:ext cx="0" cy="2317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1">
                <a:extLst>
                  <a:ext uri="{FF2B5EF4-FFF2-40B4-BE49-F238E27FC236}">
                    <a16:creationId xmlns:a16="http://schemas.microsoft.com/office/drawing/2014/main" id="{1B8FE5FD-E1EA-6A01-7FF4-C04C50FF8CE3}"/>
                  </a:ext>
                </a:extLst>
              </p:cNvPr>
              <p:cNvSpPr>
                <a:spLocks noChangeShapeType="1"/>
              </p:cNvSpPr>
              <p:nvPr/>
            </p:nvSpPr>
            <p:spPr bwMode="auto">
              <a:xfrm>
                <a:off x="2614613" y="3970338"/>
                <a:ext cx="30353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2">
                <a:extLst>
                  <a:ext uri="{FF2B5EF4-FFF2-40B4-BE49-F238E27FC236}">
                    <a16:creationId xmlns:a16="http://schemas.microsoft.com/office/drawing/2014/main" id="{3E939999-1E54-803A-8D37-D3EFF954F35A}"/>
                  </a:ext>
                </a:extLst>
              </p:cNvPr>
              <p:cNvSpPr>
                <a:spLocks noChangeShapeType="1"/>
              </p:cNvSpPr>
              <p:nvPr/>
            </p:nvSpPr>
            <p:spPr bwMode="auto">
              <a:xfrm flipV="1">
                <a:off x="2614613" y="1652588"/>
                <a:ext cx="0" cy="2317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3">
                <a:extLst>
                  <a:ext uri="{FF2B5EF4-FFF2-40B4-BE49-F238E27FC236}">
                    <a16:creationId xmlns:a16="http://schemas.microsoft.com/office/drawing/2014/main" id="{777DE293-C5BD-21DC-84F5-3B28544DE0BB}"/>
                  </a:ext>
                </a:extLst>
              </p:cNvPr>
              <p:cNvSpPr>
                <a:spLocks noChangeShapeType="1"/>
              </p:cNvSpPr>
              <p:nvPr/>
            </p:nvSpPr>
            <p:spPr bwMode="auto">
              <a:xfrm flipV="1">
                <a:off x="2614613" y="3935413"/>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4">
                <a:extLst>
                  <a:ext uri="{FF2B5EF4-FFF2-40B4-BE49-F238E27FC236}">
                    <a16:creationId xmlns:a16="http://schemas.microsoft.com/office/drawing/2014/main" id="{94E94944-D5AE-A393-F02E-BE87B4F1FFF4}"/>
                  </a:ext>
                </a:extLst>
              </p:cNvPr>
              <p:cNvSpPr>
                <a:spLocks noChangeShapeType="1"/>
              </p:cNvSpPr>
              <p:nvPr/>
            </p:nvSpPr>
            <p:spPr bwMode="auto">
              <a:xfrm>
                <a:off x="2614613" y="1652588"/>
                <a:ext cx="0" cy="285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5">
                <a:extLst>
                  <a:ext uri="{FF2B5EF4-FFF2-40B4-BE49-F238E27FC236}">
                    <a16:creationId xmlns:a16="http://schemas.microsoft.com/office/drawing/2014/main" id="{313391AB-01CF-2002-0F9E-9F48B8FF0524}"/>
                  </a:ext>
                </a:extLst>
              </p:cNvPr>
              <p:cNvSpPr>
                <a:spLocks noChangeShapeType="1"/>
              </p:cNvSpPr>
              <p:nvPr/>
            </p:nvSpPr>
            <p:spPr bwMode="auto">
              <a:xfrm flipV="1">
                <a:off x="5649913" y="3935413"/>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6">
                <a:extLst>
                  <a:ext uri="{FF2B5EF4-FFF2-40B4-BE49-F238E27FC236}">
                    <a16:creationId xmlns:a16="http://schemas.microsoft.com/office/drawing/2014/main" id="{047A4A1A-8214-243E-D4AA-B817DC1007E1}"/>
                  </a:ext>
                </a:extLst>
              </p:cNvPr>
              <p:cNvSpPr>
                <a:spLocks noChangeShapeType="1"/>
              </p:cNvSpPr>
              <p:nvPr/>
            </p:nvSpPr>
            <p:spPr bwMode="auto">
              <a:xfrm>
                <a:off x="5649913" y="1652588"/>
                <a:ext cx="0" cy="285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8">
                <a:extLst>
                  <a:ext uri="{FF2B5EF4-FFF2-40B4-BE49-F238E27FC236}">
                    <a16:creationId xmlns:a16="http://schemas.microsoft.com/office/drawing/2014/main" id="{83C9885B-CE10-CEE6-5780-72643E12993E}"/>
                  </a:ext>
                </a:extLst>
              </p:cNvPr>
              <p:cNvSpPr>
                <a:spLocks noChangeShapeType="1"/>
              </p:cNvSpPr>
              <p:nvPr/>
            </p:nvSpPr>
            <p:spPr bwMode="auto">
              <a:xfrm>
                <a:off x="2614613" y="3970338"/>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9">
                <a:extLst>
                  <a:ext uri="{FF2B5EF4-FFF2-40B4-BE49-F238E27FC236}">
                    <a16:creationId xmlns:a16="http://schemas.microsoft.com/office/drawing/2014/main" id="{12FE21DF-CC04-2A14-D1F5-06D7E4470F8C}"/>
                  </a:ext>
                </a:extLst>
              </p:cNvPr>
              <p:cNvSpPr>
                <a:spLocks noChangeShapeType="1"/>
              </p:cNvSpPr>
              <p:nvPr/>
            </p:nvSpPr>
            <p:spPr bwMode="auto">
              <a:xfrm flipH="1">
                <a:off x="5614988" y="3970338"/>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36">
                <a:extLst>
                  <a:ext uri="{FF2B5EF4-FFF2-40B4-BE49-F238E27FC236}">
                    <a16:creationId xmlns:a16="http://schemas.microsoft.com/office/drawing/2014/main" id="{AB46EE33-BC8D-554B-3DCE-BBBC349E75E9}"/>
                  </a:ext>
                </a:extLst>
              </p:cNvPr>
              <p:cNvSpPr>
                <a:spLocks noChangeShapeType="1"/>
              </p:cNvSpPr>
              <p:nvPr/>
            </p:nvSpPr>
            <p:spPr bwMode="auto">
              <a:xfrm>
                <a:off x="2614613" y="1652588"/>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37">
                <a:extLst>
                  <a:ext uri="{FF2B5EF4-FFF2-40B4-BE49-F238E27FC236}">
                    <a16:creationId xmlns:a16="http://schemas.microsoft.com/office/drawing/2014/main" id="{EA6A2B72-EABF-B78A-BD08-EFB22001E46A}"/>
                  </a:ext>
                </a:extLst>
              </p:cNvPr>
              <p:cNvSpPr>
                <a:spLocks noChangeShapeType="1"/>
              </p:cNvSpPr>
              <p:nvPr/>
            </p:nvSpPr>
            <p:spPr bwMode="auto">
              <a:xfrm flipH="1">
                <a:off x="5614988" y="1652588"/>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38">
                <a:extLst>
                  <a:ext uri="{FF2B5EF4-FFF2-40B4-BE49-F238E27FC236}">
                    <a16:creationId xmlns:a16="http://schemas.microsoft.com/office/drawing/2014/main" id="{6F9C0553-5439-4AE4-A9CF-7287607120A3}"/>
                  </a:ext>
                </a:extLst>
              </p:cNvPr>
              <p:cNvSpPr>
                <a:spLocks noChangeShapeType="1"/>
              </p:cNvSpPr>
              <p:nvPr/>
            </p:nvSpPr>
            <p:spPr bwMode="auto">
              <a:xfrm>
                <a:off x="2614613" y="1652588"/>
                <a:ext cx="30353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9">
                <a:extLst>
                  <a:ext uri="{FF2B5EF4-FFF2-40B4-BE49-F238E27FC236}">
                    <a16:creationId xmlns:a16="http://schemas.microsoft.com/office/drawing/2014/main" id="{26DCA18B-BD4F-D20F-84CD-163D6AE0B67D}"/>
                  </a:ext>
                </a:extLst>
              </p:cNvPr>
              <p:cNvSpPr>
                <a:spLocks noChangeShapeType="1"/>
              </p:cNvSpPr>
              <p:nvPr/>
            </p:nvSpPr>
            <p:spPr bwMode="auto">
              <a:xfrm>
                <a:off x="2614613" y="3970338"/>
                <a:ext cx="30353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40">
                <a:extLst>
                  <a:ext uri="{FF2B5EF4-FFF2-40B4-BE49-F238E27FC236}">
                    <a16:creationId xmlns:a16="http://schemas.microsoft.com/office/drawing/2014/main" id="{C832426E-DE0B-A72D-76F4-15489A22633A}"/>
                  </a:ext>
                </a:extLst>
              </p:cNvPr>
              <p:cNvSpPr>
                <a:spLocks noChangeShapeType="1"/>
              </p:cNvSpPr>
              <p:nvPr/>
            </p:nvSpPr>
            <p:spPr bwMode="auto">
              <a:xfrm flipV="1">
                <a:off x="5649913" y="1652588"/>
                <a:ext cx="0" cy="2317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41">
                <a:extLst>
                  <a:ext uri="{FF2B5EF4-FFF2-40B4-BE49-F238E27FC236}">
                    <a16:creationId xmlns:a16="http://schemas.microsoft.com/office/drawing/2014/main" id="{1A8053C0-7534-360A-B2F3-084DC9BA3700}"/>
                  </a:ext>
                </a:extLst>
              </p:cNvPr>
              <p:cNvSpPr>
                <a:spLocks noChangeShapeType="1"/>
              </p:cNvSpPr>
              <p:nvPr/>
            </p:nvSpPr>
            <p:spPr bwMode="auto">
              <a:xfrm flipV="1">
                <a:off x="2614613" y="1652588"/>
                <a:ext cx="0" cy="2317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42">
                <a:extLst>
                  <a:ext uri="{FF2B5EF4-FFF2-40B4-BE49-F238E27FC236}">
                    <a16:creationId xmlns:a16="http://schemas.microsoft.com/office/drawing/2014/main" id="{2C95C407-976E-4627-A68F-6B7F9F462AC0}"/>
                  </a:ext>
                </a:extLst>
              </p:cNvPr>
              <p:cNvSpPr>
                <a:spLocks/>
              </p:cNvSpPr>
              <p:nvPr/>
            </p:nvSpPr>
            <p:spPr bwMode="auto">
              <a:xfrm>
                <a:off x="2614613" y="2114551"/>
                <a:ext cx="3035300" cy="1847850"/>
              </a:xfrm>
              <a:custGeom>
                <a:avLst/>
                <a:gdLst>
                  <a:gd name="T0" fmla="*/ 0 w 1912"/>
                  <a:gd name="T1" fmla="*/ 1164 h 1164"/>
                  <a:gd name="T2" fmla="*/ 44 w 1912"/>
                  <a:gd name="T3" fmla="*/ 1164 h 1164"/>
                  <a:gd name="T4" fmla="*/ 92 w 1912"/>
                  <a:gd name="T5" fmla="*/ 1164 h 1164"/>
                  <a:gd name="T6" fmla="*/ 141 w 1912"/>
                  <a:gd name="T7" fmla="*/ 1164 h 1164"/>
                  <a:gd name="T8" fmla="*/ 189 w 1912"/>
                  <a:gd name="T9" fmla="*/ 1160 h 1164"/>
                  <a:gd name="T10" fmla="*/ 238 w 1912"/>
                  <a:gd name="T11" fmla="*/ 1155 h 1164"/>
                  <a:gd name="T12" fmla="*/ 286 w 1912"/>
                  <a:gd name="T13" fmla="*/ 1142 h 1164"/>
                  <a:gd name="T14" fmla="*/ 330 w 1912"/>
                  <a:gd name="T15" fmla="*/ 1129 h 1164"/>
                  <a:gd name="T16" fmla="*/ 378 w 1912"/>
                  <a:gd name="T17" fmla="*/ 1103 h 1164"/>
                  <a:gd name="T18" fmla="*/ 427 w 1912"/>
                  <a:gd name="T19" fmla="*/ 1063 h 1164"/>
                  <a:gd name="T20" fmla="*/ 475 w 1912"/>
                  <a:gd name="T21" fmla="*/ 1010 h 1164"/>
                  <a:gd name="T22" fmla="*/ 524 w 1912"/>
                  <a:gd name="T23" fmla="*/ 935 h 1164"/>
                  <a:gd name="T24" fmla="*/ 572 w 1912"/>
                  <a:gd name="T25" fmla="*/ 842 h 1164"/>
                  <a:gd name="T26" fmla="*/ 621 w 1912"/>
                  <a:gd name="T27" fmla="*/ 728 h 1164"/>
                  <a:gd name="T28" fmla="*/ 665 w 1912"/>
                  <a:gd name="T29" fmla="*/ 600 h 1164"/>
                  <a:gd name="T30" fmla="*/ 713 w 1912"/>
                  <a:gd name="T31" fmla="*/ 459 h 1164"/>
                  <a:gd name="T32" fmla="*/ 762 w 1912"/>
                  <a:gd name="T33" fmla="*/ 322 h 1164"/>
                  <a:gd name="T34" fmla="*/ 810 w 1912"/>
                  <a:gd name="T35" fmla="*/ 194 h 1164"/>
                  <a:gd name="T36" fmla="*/ 859 w 1912"/>
                  <a:gd name="T37" fmla="*/ 93 h 1164"/>
                  <a:gd name="T38" fmla="*/ 907 w 1912"/>
                  <a:gd name="T39" fmla="*/ 27 h 1164"/>
                  <a:gd name="T40" fmla="*/ 956 w 1912"/>
                  <a:gd name="T41" fmla="*/ 0 h 1164"/>
                  <a:gd name="T42" fmla="*/ 1000 w 1912"/>
                  <a:gd name="T43" fmla="*/ 27 h 1164"/>
                  <a:gd name="T44" fmla="*/ 1048 w 1912"/>
                  <a:gd name="T45" fmla="*/ 93 h 1164"/>
                  <a:gd name="T46" fmla="*/ 1097 w 1912"/>
                  <a:gd name="T47" fmla="*/ 194 h 1164"/>
                  <a:gd name="T48" fmla="*/ 1145 w 1912"/>
                  <a:gd name="T49" fmla="*/ 322 h 1164"/>
                  <a:gd name="T50" fmla="*/ 1193 w 1912"/>
                  <a:gd name="T51" fmla="*/ 459 h 1164"/>
                  <a:gd name="T52" fmla="*/ 1242 w 1912"/>
                  <a:gd name="T53" fmla="*/ 600 h 1164"/>
                  <a:gd name="T54" fmla="*/ 1286 w 1912"/>
                  <a:gd name="T55" fmla="*/ 728 h 1164"/>
                  <a:gd name="T56" fmla="*/ 1334 w 1912"/>
                  <a:gd name="T57" fmla="*/ 842 h 1164"/>
                  <a:gd name="T58" fmla="*/ 1383 w 1912"/>
                  <a:gd name="T59" fmla="*/ 935 h 1164"/>
                  <a:gd name="T60" fmla="*/ 1431 w 1912"/>
                  <a:gd name="T61" fmla="*/ 1010 h 1164"/>
                  <a:gd name="T62" fmla="*/ 1480 w 1912"/>
                  <a:gd name="T63" fmla="*/ 1063 h 1164"/>
                  <a:gd name="T64" fmla="*/ 1528 w 1912"/>
                  <a:gd name="T65" fmla="*/ 1103 h 1164"/>
                  <a:gd name="T66" fmla="*/ 1577 w 1912"/>
                  <a:gd name="T67" fmla="*/ 1129 h 1164"/>
                  <a:gd name="T68" fmla="*/ 1621 w 1912"/>
                  <a:gd name="T69" fmla="*/ 1142 h 1164"/>
                  <a:gd name="T70" fmla="*/ 1669 w 1912"/>
                  <a:gd name="T71" fmla="*/ 1155 h 1164"/>
                  <a:gd name="T72" fmla="*/ 1718 w 1912"/>
                  <a:gd name="T73" fmla="*/ 1160 h 1164"/>
                  <a:gd name="T74" fmla="*/ 1766 w 1912"/>
                  <a:gd name="T75" fmla="*/ 1164 h 1164"/>
                  <a:gd name="T76" fmla="*/ 1815 w 1912"/>
                  <a:gd name="T77" fmla="*/ 1164 h 1164"/>
                  <a:gd name="T78" fmla="*/ 1863 w 1912"/>
                  <a:gd name="T79" fmla="*/ 1164 h 1164"/>
                  <a:gd name="T80" fmla="*/ 1912 w 1912"/>
                  <a:gd name="T81" fmla="*/ 116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2" h="1164">
                    <a:moveTo>
                      <a:pt x="0" y="1164"/>
                    </a:moveTo>
                    <a:lnTo>
                      <a:pt x="44" y="1164"/>
                    </a:lnTo>
                    <a:lnTo>
                      <a:pt x="92" y="1164"/>
                    </a:lnTo>
                    <a:lnTo>
                      <a:pt x="141" y="1164"/>
                    </a:lnTo>
                    <a:lnTo>
                      <a:pt x="189" y="1160"/>
                    </a:lnTo>
                    <a:lnTo>
                      <a:pt x="238" y="1155"/>
                    </a:lnTo>
                    <a:lnTo>
                      <a:pt x="286" y="1142"/>
                    </a:lnTo>
                    <a:lnTo>
                      <a:pt x="330" y="1129"/>
                    </a:lnTo>
                    <a:lnTo>
                      <a:pt x="378" y="1103"/>
                    </a:lnTo>
                    <a:lnTo>
                      <a:pt x="427" y="1063"/>
                    </a:lnTo>
                    <a:lnTo>
                      <a:pt x="475" y="1010"/>
                    </a:lnTo>
                    <a:lnTo>
                      <a:pt x="524" y="935"/>
                    </a:lnTo>
                    <a:lnTo>
                      <a:pt x="572" y="842"/>
                    </a:lnTo>
                    <a:lnTo>
                      <a:pt x="621" y="728"/>
                    </a:lnTo>
                    <a:lnTo>
                      <a:pt x="665" y="600"/>
                    </a:lnTo>
                    <a:lnTo>
                      <a:pt x="713" y="459"/>
                    </a:lnTo>
                    <a:lnTo>
                      <a:pt x="762" y="322"/>
                    </a:lnTo>
                    <a:lnTo>
                      <a:pt x="810" y="194"/>
                    </a:lnTo>
                    <a:lnTo>
                      <a:pt x="859" y="93"/>
                    </a:lnTo>
                    <a:lnTo>
                      <a:pt x="907" y="27"/>
                    </a:lnTo>
                    <a:lnTo>
                      <a:pt x="956" y="0"/>
                    </a:lnTo>
                    <a:lnTo>
                      <a:pt x="1000" y="27"/>
                    </a:lnTo>
                    <a:lnTo>
                      <a:pt x="1048" y="93"/>
                    </a:lnTo>
                    <a:lnTo>
                      <a:pt x="1097" y="194"/>
                    </a:lnTo>
                    <a:lnTo>
                      <a:pt x="1145" y="322"/>
                    </a:lnTo>
                    <a:lnTo>
                      <a:pt x="1193" y="459"/>
                    </a:lnTo>
                    <a:lnTo>
                      <a:pt x="1242" y="600"/>
                    </a:lnTo>
                    <a:lnTo>
                      <a:pt x="1286" y="728"/>
                    </a:lnTo>
                    <a:lnTo>
                      <a:pt x="1334" y="842"/>
                    </a:lnTo>
                    <a:lnTo>
                      <a:pt x="1383" y="935"/>
                    </a:lnTo>
                    <a:lnTo>
                      <a:pt x="1431" y="1010"/>
                    </a:lnTo>
                    <a:lnTo>
                      <a:pt x="1480" y="1063"/>
                    </a:lnTo>
                    <a:lnTo>
                      <a:pt x="1528" y="1103"/>
                    </a:lnTo>
                    <a:lnTo>
                      <a:pt x="1577" y="1129"/>
                    </a:lnTo>
                    <a:lnTo>
                      <a:pt x="1621" y="1142"/>
                    </a:lnTo>
                    <a:lnTo>
                      <a:pt x="1669" y="1155"/>
                    </a:lnTo>
                    <a:lnTo>
                      <a:pt x="1718" y="1160"/>
                    </a:lnTo>
                    <a:lnTo>
                      <a:pt x="1766" y="1164"/>
                    </a:lnTo>
                    <a:lnTo>
                      <a:pt x="1815" y="1164"/>
                    </a:lnTo>
                    <a:lnTo>
                      <a:pt x="1863" y="1164"/>
                    </a:lnTo>
                    <a:lnTo>
                      <a:pt x="1912" y="1164"/>
                    </a:lnTo>
                  </a:path>
                </a:pathLst>
              </a:custGeom>
              <a:noFill/>
              <a:ln w="2857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36" name="직선 연결선 247">
                <a:extLst>
                  <a:ext uri="{FF2B5EF4-FFF2-40B4-BE49-F238E27FC236}">
                    <a16:creationId xmlns:a16="http://schemas.microsoft.com/office/drawing/2014/main" id="{70674DF4-D8AA-E11F-69F6-3C70AF4C72B1}"/>
                  </a:ext>
                </a:extLst>
              </p:cNvPr>
              <p:cNvCxnSpPr/>
              <p:nvPr/>
            </p:nvCxnSpPr>
            <p:spPr>
              <a:xfrm>
                <a:off x="4131321" y="1755775"/>
                <a:ext cx="0" cy="228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D11A5B1-0669-FE32-5720-7FC3EE8F4B31}"/>
                  </a:ext>
                </a:extLst>
              </p:cNvPr>
              <p:cNvSpPr txBox="1"/>
              <p:nvPr/>
            </p:nvSpPr>
            <p:spPr>
              <a:xfrm rot="16200000">
                <a:off x="3717287" y="3428654"/>
                <a:ext cx="631904" cy="307777"/>
              </a:xfrm>
              <a:prstGeom prst="rect">
                <a:avLst/>
              </a:prstGeom>
              <a:noFill/>
            </p:spPr>
            <p:txBody>
              <a:bodyPr wrap="none" rtlCol="0">
                <a:spAutoFit/>
              </a:bodyPr>
              <a:lstStyle/>
              <a:p>
                <a:r>
                  <a:rPr lang="en-US" altLang="ko-KR" sz="1400" dirty="0">
                    <a:latin typeface="Arial" panose="020B0604020202020204" pitchFamily="34" charset="0"/>
                    <a:cs typeface="Arial" panose="020B0604020202020204" pitchFamily="34" charset="0"/>
                  </a:rPr>
                  <a:t>mean</a:t>
                </a:r>
                <a:endParaRPr lang="ko-KR" altLang="en-US" sz="1400" dirty="0">
                  <a:latin typeface="Arial" panose="020B0604020202020204" pitchFamily="34" charset="0"/>
                  <a:cs typeface="Arial" panose="020B0604020202020204" pitchFamily="34" charset="0"/>
                </a:endParaRPr>
              </a:p>
            </p:txBody>
          </p:sp>
          <p:cxnSp>
            <p:nvCxnSpPr>
              <p:cNvPr id="38" name="직선 연결선 256">
                <a:extLst>
                  <a:ext uri="{FF2B5EF4-FFF2-40B4-BE49-F238E27FC236}">
                    <a16:creationId xmlns:a16="http://schemas.microsoft.com/office/drawing/2014/main" id="{285D833C-8795-22CE-BF3C-852FAA92FD41}"/>
                  </a:ext>
                </a:extLst>
              </p:cNvPr>
              <p:cNvCxnSpPr/>
              <p:nvPr/>
            </p:nvCxnSpPr>
            <p:spPr>
              <a:xfrm flipV="1">
                <a:off x="4507881" y="3051760"/>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직선 연결선 257">
                <a:extLst>
                  <a:ext uri="{FF2B5EF4-FFF2-40B4-BE49-F238E27FC236}">
                    <a16:creationId xmlns:a16="http://schemas.microsoft.com/office/drawing/2014/main" id="{E4BF38A5-810E-5A3F-70AA-B054A4614291}"/>
                  </a:ext>
                </a:extLst>
              </p:cNvPr>
              <p:cNvCxnSpPr/>
              <p:nvPr/>
            </p:nvCxnSpPr>
            <p:spPr>
              <a:xfrm flipV="1">
                <a:off x="4884442" y="2763760"/>
                <a:ext cx="0" cy="11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직선 연결선 260">
                <a:extLst>
                  <a:ext uri="{FF2B5EF4-FFF2-40B4-BE49-F238E27FC236}">
                    <a16:creationId xmlns:a16="http://schemas.microsoft.com/office/drawing/2014/main" id="{4B16AAAD-46D3-BD43-A733-73A898FEAA00}"/>
                  </a:ext>
                </a:extLst>
              </p:cNvPr>
              <p:cNvCxnSpPr/>
              <p:nvPr/>
            </p:nvCxnSpPr>
            <p:spPr>
              <a:xfrm flipV="1">
                <a:off x="5265442" y="2331760"/>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직선 연결선 261">
                <a:extLst>
                  <a:ext uri="{FF2B5EF4-FFF2-40B4-BE49-F238E27FC236}">
                    <a16:creationId xmlns:a16="http://schemas.microsoft.com/office/drawing/2014/main" id="{16D3DA08-1323-68C0-CD61-08B01F239FDE}"/>
                  </a:ext>
                </a:extLst>
              </p:cNvPr>
              <p:cNvCxnSpPr/>
              <p:nvPr/>
            </p:nvCxnSpPr>
            <p:spPr>
              <a:xfrm flipV="1">
                <a:off x="2988967" y="2331760"/>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직선 연결선 262">
                <a:extLst>
                  <a:ext uri="{FF2B5EF4-FFF2-40B4-BE49-F238E27FC236}">
                    <a16:creationId xmlns:a16="http://schemas.microsoft.com/office/drawing/2014/main" id="{6C1CE0E3-305F-902C-4514-EE42EDE4F4E7}"/>
                  </a:ext>
                </a:extLst>
              </p:cNvPr>
              <p:cNvCxnSpPr/>
              <p:nvPr/>
            </p:nvCxnSpPr>
            <p:spPr>
              <a:xfrm flipV="1">
                <a:off x="3365528" y="2763760"/>
                <a:ext cx="0" cy="11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직선 연결선 263">
                <a:extLst>
                  <a:ext uri="{FF2B5EF4-FFF2-40B4-BE49-F238E27FC236}">
                    <a16:creationId xmlns:a16="http://schemas.microsoft.com/office/drawing/2014/main" id="{30F30BC9-C849-B96D-BEDD-CE4CB7F3F575}"/>
                  </a:ext>
                </a:extLst>
              </p:cNvPr>
              <p:cNvCxnSpPr/>
              <p:nvPr/>
            </p:nvCxnSpPr>
            <p:spPr>
              <a:xfrm flipV="1">
                <a:off x="3746528" y="3051760"/>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직선 화살표 연결선 255">
                <a:extLst>
                  <a:ext uri="{FF2B5EF4-FFF2-40B4-BE49-F238E27FC236}">
                    <a16:creationId xmlns:a16="http://schemas.microsoft.com/office/drawing/2014/main" id="{865607ED-D8F2-E889-4592-3AD4EDDC07CD}"/>
                  </a:ext>
                </a:extLst>
              </p:cNvPr>
              <p:cNvCxnSpPr/>
              <p:nvPr/>
            </p:nvCxnSpPr>
            <p:spPr>
              <a:xfrm>
                <a:off x="3746528" y="3204805"/>
                <a:ext cx="761353"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직선 화살표 연결선 266">
                <a:extLst>
                  <a:ext uri="{FF2B5EF4-FFF2-40B4-BE49-F238E27FC236}">
                    <a16:creationId xmlns:a16="http://schemas.microsoft.com/office/drawing/2014/main" id="{853643CE-F7CC-0155-1FD6-465E9533735C}"/>
                  </a:ext>
                </a:extLst>
              </p:cNvPr>
              <p:cNvCxnSpPr/>
              <p:nvPr/>
            </p:nvCxnSpPr>
            <p:spPr>
              <a:xfrm>
                <a:off x="3361256" y="2871145"/>
                <a:ext cx="1512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직선 화살표 연결선 267">
                <a:extLst>
                  <a:ext uri="{FF2B5EF4-FFF2-40B4-BE49-F238E27FC236}">
                    <a16:creationId xmlns:a16="http://schemas.microsoft.com/office/drawing/2014/main" id="{1CC5977B-4B8C-9241-9109-69E38D5FEABE}"/>
                  </a:ext>
                </a:extLst>
              </p:cNvPr>
              <p:cNvCxnSpPr/>
              <p:nvPr/>
            </p:nvCxnSpPr>
            <p:spPr>
              <a:xfrm>
                <a:off x="2991917" y="2537485"/>
                <a:ext cx="2268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CA540B21-8889-474E-34C0-A358F35F7FC1}"/>
                    </a:ext>
                  </a:extLst>
                </p:cNvPr>
                <p:cNvSpPr/>
                <p:nvPr/>
              </p:nvSpPr>
              <p:spPr>
                <a:xfrm>
                  <a:off x="3497813" y="4014482"/>
                  <a:ext cx="600677" cy="2912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en-US" sz="1200" i="1">
                                <a:solidFill>
                                  <a:srgbClr val="000000"/>
                                </a:solidFill>
                                <a:latin typeface="Cambria Math" panose="02040503050406030204" pitchFamily="18" charset="0"/>
                              </a:rPr>
                            </m:ctrlPr>
                          </m:accPr>
                          <m:e>
                            <m:r>
                              <a:rPr lang="en-US" altLang="en-US" sz="1200" i="1">
                                <a:solidFill>
                                  <a:srgbClr val="000000"/>
                                </a:solidFill>
                                <a:latin typeface="Cambria Math" panose="02040503050406030204" pitchFamily="18" charset="0"/>
                              </a:rPr>
                              <m:t>𝑦</m:t>
                            </m:r>
                          </m:e>
                        </m:acc>
                        <m:r>
                          <a:rPr lang="en-US" altLang="en-US" sz="1200">
                            <a:solidFill>
                              <a:srgbClr val="000000"/>
                            </a:solidFill>
                            <a:latin typeface="Cambria Math" panose="02040503050406030204" pitchFamily="18" charset="0"/>
                          </a:rPr>
                          <m:t>(</m:t>
                        </m:r>
                        <m:sSub>
                          <m:sSubPr>
                            <m:ctrlPr>
                              <a:rPr lang="en-US" altLang="en-US" sz="1200" i="1">
                                <a:solidFill>
                                  <a:srgbClr val="000000"/>
                                </a:solidFill>
                                <a:latin typeface="Cambria Math" panose="02040503050406030204" pitchFamily="18" charset="0"/>
                              </a:rPr>
                            </m:ctrlPr>
                          </m:sSubPr>
                          <m:e>
                            <m:r>
                              <a:rPr lang="en-US" altLang="en-US" sz="1200" b="1">
                                <a:solidFill>
                                  <a:srgbClr val="000000"/>
                                </a:solidFill>
                                <a:latin typeface="Cambria Math" panose="02040503050406030204" pitchFamily="18" charset="0"/>
                              </a:rPr>
                              <m:t>𝐱</m:t>
                            </m:r>
                          </m:e>
                          <m:sub>
                            <m:r>
                              <a:rPr lang="en-US" altLang="en-US" sz="1200" i="1">
                                <a:solidFill>
                                  <a:srgbClr val="000000"/>
                                </a:solidFill>
                                <a:latin typeface="Cambria Math" panose="02040503050406030204" pitchFamily="18" charset="0"/>
                              </a:rPr>
                              <m:t>𝑝</m:t>
                            </m:r>
                          </m:sub>
                        </m:sSub>
                        <m:r>
                          <a:rPr lang="en-US" altLang="en-US" sz="1200">
                            <a:solidFill>
                              <a:srgbClr val="000000"/>
                            </a:solidFill>
                            <a:latin typeface="Cambria Math" panose="02040503050406030204" pitchFamily="18" charset="0"/>
                          </a:rPr>
                          <m:t>)</m:t>
                        </m:r>
                      </m:oMath>
                    </m:oMathPara>
                  </a14:m>
                  <a:endParaRPr lang="en-US" sz="1200" dirty="0"/>
                </a:p>
              </p:txBody>
            </p:sp>
          </mc:Choice>
          <mc:Fallback xmlns="">
            <p:sp>
              <p:nvSpPr>
                <p:cNvPr id="60" name="Rectangle 59">
                  <a:extLst>
                    <a:ext uri="{FF2B5EF4-FFF2-40B4-BE49-F238E27FC236}">
                      <a16:creationId xmlns:a16="http://schemas.microsoft.com/office/drawing/2014/main" id="{6C6D9144-54FD-492A-817E-8B9DB2E9A462}"/>
                    </a:ext>
                  </a:extLst>
                </p:cNvPr>
                <p:cNvSpPr>
                  <a:spLocks noRot="1" noChangeAspect="1" noMove="1" noResize="1" noEditPoints="1" noAdjustHandles="1" noChangeArrowheads="1" noChangeShapeType="1" noTextEdit="1"/>
                </p:cNvSpPr>
                <p:nvPr/>
              </p:nvSpPr>
              <p:spPr>
                <a:xfrm>
                  <a:off x="3497813" y="4014482"/>
                  <a:ext cx="600677" cy="291298"/>
                </a:xfrm>
                <a:prstGeom prst="rect">
                  <a:avLst/>
                </a:prstGeom>
                <a:blipFill>
                  <a:blip r:embed="rId3"/>
                  <a:stretch>
                    <a:fillRect b="-6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F48258B-A3DD-B1AB-6AF2-C0F05D20E197}"/>
                    </a:ext>
                  </a:extLst>
                </p:cNvPr>
                <p:cNvSpPr/>
                <p:nvPr/>
              </p:nvSpPr>
              <p:spPr>
                <a:xfrm>
                  <a:off x="3261379" y="2749272"/>
                  <a:ext cx="1013675" cy="2916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200" i="1" smtClean="0">
                            <a:solidFill>
                              <a:srgbClr val="000000"/>
                            </a:solidFill>
                            <a:latin typeface="Cambria Math" panose="02040503050406030204" pitchFamily="18" charset="0"/>
                            <a:ea typeface="Cambria Math" panose="02040503050406030204" pitchFamily="18" charset="0"/>
                          </a:rPr>
                          <m:t>±</m:t>
                        </m:r>
                        <m:r>
                          <a:rPr lang="en-US" altLang="en-US" sz="1200" b="0" i="1" smtClean="0">
                            <a:solidFill>
                              <a:srgbClr val="000000"/>
                            </a:solidFill>
                            <a:latin typeface="Cambria Math" panose="02040503050406030204" pitchFamily="18" charset="0"/>
                            <a:ea typeface="Cambria Math" panose="02040503050406030204" pitchFamily="18" charset="0"/>
                          </a:rPr>
                          <m:t>1</m:t>
                        </m:r>
                        <m:sSub>
                          <m:sSubPr>
                            <m:ctrlPr>
                              <a:rPr lang="en-US" altLang="en-US" sz="1200" b="0" i="1" smtClean="0">
                                <a:solidFill>
                                  <a:srgbClr val="000000"/>
                                </a:solidFill>
                                <a:latin typeface="Cambria Math" panose="02040503050406030204" pitchFamily="18" charset="0"/>
                                <a:ea typeface="Cambria Math" panose="02040503050406030204" pitchFamily="18" charset="0"/>
                              </a:rPr>
                            </m:ctrlPr>
                          </m:sSubPr>
                          <m:e>
                            <m:r>
                              <a:rPr lang="en-US" altLang="en-US" sz="1200" b="0" i="1" smtClean="0">
                                <a:solidFill>
                                  <a:srgbClr val="000000"/>
                                </a:solidFill>
                                <a:latin typeface="Cambria Math" panose="02040503050406030204" pitchFamily="18" charset="0"/>
                                <a:ea typeface="Cambria Math" panose="02040503050406030204" pitchFamily="18" charset="0"/>
                              </a:rPr>
                              <m:t>𝜎</m:t>
                            </m:r>
                          </m:e>
                          <m:sub>
                            <m:r>
                              <a:rPr lang="en-US" altLang="en-US" sz="1200" b="0" i="1" smtClean="0">
                                <a:solidFill>
                                  <a:srgbClr val="000000"/>
                                </a:solidFill>
                                <a:latin typeface="Cambria Math" panose="02040503050406030204" pitchFamily="18" charset="0"/>
                                <a:ea typeface="Cambria Math" panose="02040503050406030204" pitchFamily="18" charset="0"/>
                              </a:rPr>
                              <m:t>𝑦</m:t>
                            </m:r>
                          </m:sub>
                        </m:sSub>
                        <m:r>
                          <a:rPr lang="en-US" altLang="en-US" sz="1200" b="0" i="1" smtClean="0">
                            <a:solidFill>
                              <a:srgbClr val="000000"/>
                            </a:solidFill>
                            <a:latin typeface="Cambria Math" panose="02040503050406030204" pitchFamily="18" charset="0"/>
                            <a:ea typeface="Cambria Math" panose="02040503050406030204" pitchFamily="18" charset="0"/>
                          </a:rPr>
                          <m:t>(68%)</m:t>
                        </m:r>
                      </m:oMath>
                    </m:oMathPara>
                  </a14:m>
                  <a:endParaRPr lang="en-US" sz="1200" dirty="0"/>
                </a:p>
              </p:txBody>
            </p:sp>
          </mc:Choice>
          <mc:Fallback xmlns="">
            <p:sp>
              <p:nvSpPr>
                <p:cNvPr id="61" name="Rectangle 60">
                  <a:extLst>
                    <a:ext uri="{FF2B5EF4-FFF2-40B4-BE49-F238E27FC236}">
                      <a16:creationId xmlns:a16="http://schemas.microsoft.com/office/drawing/2014/main" id="{A93E2E7F-21C1-4047-AA78-40AC702232C6}"/>
                    </a:ext>
                  </a:extLst>
                </p:cNvPr>
                <p:cNvSpPr>
                  <a:spLocks noRot="1" noChangeAspect="1" noMove="1" noResize="1" noEditPoints="1" noAdjustHandles="1" noChangeArrowheads="1" noChangeShapeType="1" noTextEdit="1"/>
                </p:cNvSpPr>
                <p:nvPr/>
              </p:nvSpPr>
              <p:spPr>
                <a:xfrm>
                  <a:off x="3261379" y="2749272"/>
                  <a:ext cx="1013675" cy="291618"/>
                </a:xfrm>
                <a:prstGeom prst="rect">
                  <a:avLst/>
                </a:prstGeom>
                <a:blipFill>
                  <a:blip r:embed="rId4"/>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B5370B0C-65E0-F853-DCFE-E6EAD2C1B4DD}"/>
                    </a:ext>
                  </a:extLst>
                </p:cNvPr>
                <p:cNvSpPr/>
                <p:nvPr/>
              </p:nvSpPr>
              <p:spPr>
                <a:xfrm>
                  <a:off x="3249359" y="2320211"/>
                  <a:ext cx="1013675" cy="2916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200" i="1" smtClean="0">
                            <a:solidFill>
                              <a:srgbClr val="000000"/>
                            </a:solidFill>
                            <a:latin typeface="Cambria Math" panose="02040503050406030204" pitchFamily="18" charset="0"/>
                            <a:ea typeface="Cambria Math" panose="02040503050406030204" pitchFamily="18" charset="0"/>
                          </a:rPr>
                          <m:t>±</m:t>
                        </m:r>
                        <m:r>
                          <a:rPr lang="en-US" altLang="en-US" sz="1200" b="0" i="1" smtClean="0">
                            <a:solidFill>
                              <a:srgbClr val="000000"/>
                            </a:solidFill>
                            <a:latin typeface="Cambria Math" panose="02040503050406030204" pitchFamily="18" charset="0"/>
                            <a:ea typeface="Cambria Math" panose="02040503050406030204" pitchFamily="18" charset="0"/>
                          </a:rPr>
                          <m:t>2</m:t>
                        </m:r>
                        <m:sSub>
                          <m:sSubPr>
                            <m:ctrlPr>
                              <a:rPr lang="en-US" altLang="en-US" sz="1200" b="0" i="1" smtClean="0">
                                <a:solidFill>
                                  <a:srgbClr val="000000"/>
                                </a:solidFill>
                                <a:latin typeface="Cambria Math" panose="02040503050406030204" pitchFamily="18" charset="0"/>
                                <a:ea typeface="Cambria Math" panose="02040503050406030204" pitchFamily="18" charset="0"/>
                              </a:rPr>
                            </m:ctrlPr>
                          </m:sSubPr>
                          <m:e>
                            <m:r>
                              <a:rPr lang="en-US" altLang="en-US" sz="1200" b="0" i="1" smtClean="0">
                                <a:solidFill>
                                  <a:srgbClr val="000000"/>
                                </a:solidFill>
                                <a:latin typeface="Cambria Math" panose="02040503050406030204" pitchFamily="18" charset="0"/>
                                <a:ea typeface="Cambria Math" panose="02040503050406030204" pitchFamily="18" charset="0"/>
                              </a:rPr>
                              <m:t>𝜎</m:t>
                            </m:r>
                          </m:e>
                          <m:sub>
                            <m:r>
                              <a:rPr lang="en-US" altLang="en-US" sz="1200" b="0" i="1" smtClean="0">
                                <a:solidFill>
                                  <a:srgbClr val="000000"/>
                                </a:solidFill>
                                <a:latin typeface="Cambria Math" panose="02040503050406030204" pitchFamily="18" charset="0"/>
                                <a:ea typeface="Cambria Math" panose="02040503050406030204" pitchFamily="18" charset="0"/>
                              </a:rPr>
                              <m:t>𝑦</m:t>
                            </m:r>
                          </m:sub>
                        </m:sSub>
                        <m:r>
                          <a:rPr lang="en-US" altLang="en-US" sz="1200" b="0" i="1" smtClean="0">
                            <a:solidFill>
                              <a:srgbClr val="000000"/>
                            </a:solidFill>
                            <a:latin typeface="Cambria Math" panose="02040503050406030204" pitchFamily="18" charset="0"/>
                            <a:ea typeface="Cambria Math" panose="02040503050406030204" pitchFamily="18" charset="0"/>
                          </a:rPr>
                          <m:t>(95%)</m:t>
                        </m:r>
                      </m:oMath>
                    </m:oMathPara>
                  </a14:m>
                  <a:endParaRPr lang="en-US" sz="1200" dirty="0"/>
                </a:p>
              </p:txBody>
            </p:sp>
          </mc:Choice>
          <mc:Fallback xmlns="">
            <p:sp>
              <p:nvSpPr>
                <p:cNvPr id="62" name="Rectangle 61">
                  <a:extLst>
                    <a:ext uri="{FF2B5EF4-FFF2-40B4-BE49-F238E27FC236}">
                      <a16:creationId xmlns:a16="http://schemas.microsoft.com/office/drawing/2014/main" id="{09F8E531-9C09-4D93-AB96-AD60E6F33AE7}"/>
                    </a:ext>
                  </a:extLst>
                </p:cNvPr>
                <p:cNvSpPr>
                  <a:spLocks noRot="1" noChangeAspect="1" noMove="1" noResize="1" noEditPoints="1" noAdjustHandles="1" noChangeArrowheads="1" noChangeShapeType="1" noTextEdit="1"/>
                </p:cNvSpPr>
                <p:nvPr/>
              </p:nvSpPr>
              <p:spPr>
                <a:xfrm>
                  <a:off x="3249359" y="2320211"/>
                  <a:ext cx="1013675" cy="291618"/>
                </a:xfrm>
                <a:prstGeom prst="rect">
                  <a:avLst/>
                </a:prstGeom>
                <a:blipFill>
                  <a:blip r:embed="rId5"/>
                  <a:stretch>
                    <a:fillRect b="-6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E233CE18-7D40-7949-A71D-987793C5A654}"/>
                    </a:ext>
                  </a:extLst>
                </p:cNvPr>
                <p:cNvSpPr/>
                <p:nvPr/>
              </p:nvSpPr>
              <p:spPr>
                <a:xfrm>
                  <a:off x="4023700" y="1907253"/>
                  <a:ext cx="1130694" cy="2916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200" i="1" smtClean="0">
                            <a:solidFill>
                              <a:srgbClr val="000000"/>
                            </a:solidFill>
                            <a:latin typeface="Cambria Math" panose="02040503050406030204" pitchFamily="18" charset="0"/>
                            <a:ea typeface="Cambria Math" panose="02040503050406030204" pitchFamily="18" charset="0"/>
                          </a:rPr>
                          <m:t>±</m:t>
                        </m:r>
                        <m:r>
                          <a:rPr lang="en-US" altLang="en-US" sz="1200" b="0" i="1" smtClean="0">
                            <a:solidFill>
                              <a:srgbClr val="000000"/>
                            </a:solidFill>
                            <a:latin typeface="Cambria Math" panose="02040503050406030204" pitchFamily="18" charset="0"/>
                            <a:ea typeface="Cambria Math" panose="02040503050406030204" pitchFamily="18" charset="0"/>
                          </a:rPr>
                          <m:t>3</m:t>
                        </m:r>
                        <m:sSub>
                          <m:sSubPr>
                            <m:ctrlPr>
                              <a:rPr lang="en-US" altLang="en-US" sz="1200" b="0" i="1" smtClean="0">
                                <a:solidFill>
                                  <a:srgbClr val="000000"/>
                                </a:solidFill>
                                <a:latin typeface="Cambria Math" panose="02040503050406030204" pitchFamily="18" charset="0"/>
                                <a:ea typeface="Cambria Math" panose="02040503050406030204" pitchFamily="18" charset="0"/>
                              </a:rPr>
                            </m:ctrlPr>
                          </m:sSubPr>
                          <m:e>
                            <m:r>
                              <a:rPr lang="en-US" altLang="en-US" sz="1200" b="0" i="1" smtClean="0">
                                <a:solidFill>
                                  <a:srgbClr val="000000"/>
                                </a:solidFill>
                                <a:latin typeface="Cambria Math" panose="02040503050406030204" pitchFamily="18" charset="0"/>
                                <a:ea typeface="Cambria Math" panose="02040503050406030204" pitchFamily="18" charset="0"/>
                              </a:rPr>
                              <m:t>𝜎</m:t>
                            </m:r>
                          </m:e>
                          <m:sub>
                            <m:r>
                              <a:rPr lang="en-US" altLang="en-US" sz="1200" b="0" i="1" smtClean="0">
                                <a:solidFill>
                                  <a:srgbClr val="000000"/>
                                </a:solidFill>
                                <a:latin typeface="Cambria Math" panose="02040503050406030204" pitchFamily="18" charset="0"/>
                                <a:ea typeface="Cambria Math" panose="02040503050406030204" pitchFamily="18" charset="0"/>
                              </a:rPr>
                              <m:t>𝑦</m:t>
                            </m:r>
                          </m:sub>
                        </m:sSub>
                        <m:r>
                          <a:rPr lang="en-US" altLang="en-US" sz="1200" b="0" i="1" smtClean="0">
                            <a:solidFill>
                              <a:srgbClr val="000000"/>
                            </a:solidFill>
                            <a:latin typeface="Cambria Math" panose="02040503050406030204" pitchFamily="18" charset="0"/>
                            <a:ea typeface="Cambria Math" panose="02040503050406030204" pitchFamily="18" charset="0"/>
                          </a:rPr>
                          <m:t>(99.7%)</m:t>
                        </m:r>
                      </m:oMath>
                    </m:oMathPara>
                  </a14:m>
                  <a:endParaRPr lang="en-US" sz="1200" dirty="0"/>
                </a:p>
              </p:txBody>
            </p:sp>
          </mc:Choice>
          <mc:Fallback xmlns="">
            <p:sp>
              <p:nvSpPr>
                <p:cNvPr id="63" name="Rectangle 62">
                  <a:extLst>
                    <a:ext uri="{FF2B5EF4-FFF2-40B4-BE49-F238E27FC236}">
                      <a16:creationId xmlns:a16="http://schemas.microsoft.com/office/drawing/2014/main" id="{27C0771B-AE70-4932-99E3-591717534F0C}"/>
                    </a:ext>
                  </a:extLst>
                </p:cNvPr>
                <p:cNvSpPr>
                  <a:spLocks noRot="1" noChangeAspect="1" noMove="1" noResize="1" noEditPoints="1" noAdjustHandles="1" noChangeArrowheads="1" noChangeShapeType="1" noTextEdit="1"/>
                </p:cNvSpPr>
                <p:nvPr/>
              </p:nvSpPr>
              <p:spPr>
                <a:xfrm>
                  <a:off x="4023700" y="1907253"/>
                  <a:ext cx="1130694" cy="291618"/>
                </a:xfrm>
                <a:prstGeom prst="rect">
                  <a:avLst/>
                </a:prstGeom>
                <a:blipFill>
                  <a:blip r:embed="rId6"/>
                  <a:stretch>
                    <a:fillRect b="-4167"/>
                  </a:stretch>
                </a:blipFill>
              </p:spPr>
              <p:txBody>
                <a:bodyPr/>
                <a:lstStyle/>
                <a:p>
                  <a:r>
                    <a:rPr lang="en-US">
                      <a:noFill/>
                    </a:rPr>
                    <a:t> </a:t>
                  </a:r>
                </a:p>
              </p:txBody>
            </p:sp>
          </mc:Fallback>
        </mc:AlternateContent>
      </p:grpSp>
    </p:spTree>
    <p:extLst>
      <p:ext uri="{BB962C8B-B14F-4D97-AF65-F5344CB8AC3E}">
        <p14:creationId xmlns:p14="http://schemas.microsoft.com/office/powerpoint/2010/main" val="12758264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a:xfrm>
                <a:off x="304800" y="774199"/>
                <a:ext cx="8534400" cy="5874251"/>
              </a:xfrm>
            </p:spPr>
            <p:txBody>
              <a:bodyPr>
                <a:normAutofit/>
              </a:bodyPr>
              <a:lstStyle/>
              <a:p>
                <a:r>
                  <a:rPr lang="en-US" dirty="0"/>
                  <a:t>Assumptions on noise in linear regression allow us to estimate the </a:t>
                </a:r>
                <a:r>
                  <a:rPr lang="en-US" dirty="0">
                    <a:solidFill>
                      <a:srgbClr val="FF0000"/>
                    </a:solidFill>
                  </a:rPr>
                  <a:t>prediction variance </a:t>
                </a:r>
                <a:r>
                  <a:rPr lang="en-US" dirty="0"/>
                  <a:t>due to the noise at any point.</a:t>
                </a:r>
              </a:p>
              <a:p>
                <a:r>
                  <a:rPr lang="en-US" dirty="0"/>
                  <a:t>We distinguish between </a:t>
                </a:r>
                <a:r>
                  <a:rPr lang="en-US" dirty="0">
                    <a:solidFill>
                      <a:srgbClr val="FF0000"/>
                    </a:solidFill>
                  </a:rPr>
                  <a:t>interpolation</a:t>
                </a:r>
                <a:r>
                  <a:rPr lang="en-US" dirty="0"/>
                  <a:t>, when we are in the convex hull of the data points, and </a:t>
                </a:r>
                <a:r>
                  <a:rPr lang="en-US" dirty="0">
                    <a:solidFill>
                      <a:srgbClr val="FF0000"/>
                    </a:solidFill>
                  </a:rPr>
                  <a:t>extrapolation</a:t>
                </a:r>
                <a:r>
                  <a:rPr lang="en-US" dirty="0"/>
                  <a:t> where we are outside.</a:t>
                </a:r>
              </a:p>
              <a:p>
                <a:r>
                  <a:rPr lang="en-US" dirty="0"/>
                  <a:t>Extrapolation is associated with larger errors, and in high dimensions it usually cannot be avoided.</a:t>
                </a:r>
              </a:p>
              <a:p>
                <a:r>
                  <a:rPr lang="en-US" dirty="0"/>
                  <a:t>We display prediction uncertainty in terms of confidence intervals</a:t>
                </a:r>
              </a:p>
              <a:p>
                <a:pPr lvl="1"/>
                <a:r>
                  <a:rPr lang="en-US" dirty="0"/>
                  <a:t>68% CI: </a:t>
                </a:r>
                <a14:m>
                  <m:oMath xmlns:m="http://schemas.openxmlformats.org/officeDocument/2006/math">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𝑦</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𝐱</m:t>
                            </m:r>
                          </m:e>
                          <m:sub>
                            <m:r>
                              <a:rPr lang="en-US" i="1">
                                <a:latin typeface="Cambria Math" panose="02040503050406030204" pitchFamily="18" charset="0"/>
                              </a:rPr>
                              <m:t>𝑝</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𝑦</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𝐱</m:t>
                            </m:r>
                          </m:e>
                          <m:sub>
                            <m:r>
                              <a:rPr lang="en-US" i="1">
                                <a:latin typeface="Cambria Math" panose="02040503050406030204" pitchFamily="18" charset="0"/>
                              </a:rPr>
                              <m:t>𝑝</m:t>
                            </m:r>
                          </m:sub>
                        </m:sSub>
                      </m:e>
                    </m:d>
                    <m:r>
                      <a:rPr lang="en-US" i="1">
                        <a:latin typeface="Cambria Math" panose="02040503050406030204" pitchFamily="18" charset="0"/>
                      </a:rPr>
                      <m:t>, </m:t>
                    </m:r>
                    <m:acc>
                      <m:accPr>
                        <m:chr m:val="̂"/>
                        <m:ctrlPr>
                          <a:rPr lang="en-US" i="1">
                            <a:latin typeface="Cambria Math" panose="02040503050406030204" pitchFamily="18" charset="0"/>
                          </a:rPr>
                        </m:ctrlPr>
                      </m:accPr>
                      <m:e>
                        <m:r>
                          <a:rPr lang="en-US" i="1">
                            <a:latin typeface="Cambria Math" panose="02040503050406030204" pitchFamily="18" charset="0"/>
                          </a:rPr>
                          <m:t>𝑦</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𝐱</m:t>
                            </m:r>
                          </m:e>
                          <m:sub>
                            <m:r>
                              <a:rPr lang="en-US" i="1">
                                <a:latin typeface="Cambria Math" panose="02040503050406030204" pitchFamily="18" charset="0"/>
                              </a:rPr>
                              <m:t>𝑝</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𝑦</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𝐱</m:t>
                            </m:r>
                          </m:e>
                          <m:sub>
                            <m:r>
                              <a:rPr lang="en-US" i="1">
                                <a:latin typeface="Cambria Math" panose="02040503050406030204" pitchFamily="18" charset="0"/>
                              </a:rPr>
                              <m:t>𝑝</m:t>
                            </m:r>
                          </m:sub>
                        </m:sSub>
                      </m:e>
                    </m:d>
                    <m:r>
                      <a:rPr lang="en-US" i="1">
                        <a:latin typeface="Cambria Math" panose="02040503050406030204" pitchFamily="18" charset="0"/>
                      </a:rPr>
                      <m:t>]</m:t>
                    </m:r>
                  </m:oMath>
                </a14:m>
                <a:endParaRPr lang="en-US" dirty="0"/>
              </a:p>
              <a:p>
                <a:pPr lvl="1"/>
                <a:r>
                  <a:rPr lang="en-US" dirty="0"/>
                  <a:t>95% CI: </a:t>
                </a:r>
                <a14:m>
                  <m:oMath xmlns:m="http://schemas.openxmlformats.org/officeDocument/2006/math">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𝑦</m:t>
                        </m:r>
                      </m:sub>
                    </m:sSub>
                    <m:r>
                      <a:rPr lang="en-US" i="1">
                        <a:latin typeface="Cambria Math" panose="02040503050406030204" pitchFamily="18" charset="0"/>
                      </a:rPr>
                      <m:t>, </m:t>
                    </m:r>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𝑦</m:t>
                        </m:r>
                      </m:sub>
                    </m:sSub>
                    <m:r>
                      <a:rPr lang="en-US" i="1">
                        <a:latin typeface="Cambria Math" panose="02040503050406030204" pitchFamily="18" charset="0"/>
                      </a:rPr>
                      <m:t>]</m:t>
                    </m:r>
                  </m:oMath>
                </a14:m>
                <a:endParaRPr lang="en-US" dirty="0"/>
              </a:p>
              <a:p>
                <a:pPr lvl="1"/>
                <a:r>
                  <a:rPr lang="en-US" dirty="0"/>
                  <a:t>99% CI: </a:t>
                </a:r>
                <a14:m>
                  <m:oMath xmlns:m="http://schemas.openxmlformats.org/officeDocument/2006/math">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𝑦</m:t>
                        </m:r>
                      </m:sub>
                    </m:sSub>
                    <m:r>
                      <a:rPr lang="en-US" i="1">
                        <a:latin typeface="Cambria Math" panose="02040503050406030204" pitchFamily="18" charset="0"/>
                      </a:rPr>
                      <m:t>, </m:t>
                    </m:r>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𝑦</m:t>
                        </m:r>
                      </m:sub>
                    </m:sSub>
                    <m:r>
                      <a:rPr lang="en-US" i="1">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xfrm>
                <a:off x="304800" y="774199"/>
                <a:ext cx="8534400" cy="5874251"/>
              </a:xfrm>
              <a:blipFill>
                <a:blip r:embed="rId3"/>
                <a:stretch>
                  <a:fillRect l="-929" t="-1349"/>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dirty="0"/>
              <a:t>Prediction variance in linear regression</a:t>
            </a:r>
          </a:p>
        </p:txBody>
      </p:sp>
    </p:spTree>
    <p:extLst>
      <p:ext uri="{BB962C8B-B14F-4D97-AF65-F5344CB8AC3E}">
        <p14:creationId xmlns:p14="http://schemas.microsoft.com/office/powerpoint/2010/main" val="25619775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78E4B10C-A134-41F0-AC52-6E2214D1564B}"/>
              </a:ext>
            </a:extLst>
          </p:cNvPr>
          <p:cNvSpPr/>
          <p:nvPr/>
        </p:nvSpPr>
        <p:spPr>
          <a:xfrm>
            <a:off x="1863969" y="5348723"/>
            <a:ext cx="4090283" cy="788769"/>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56" name="Rectangle 3"/>
              <p:cNvSpPr>
                <a:spLocks noGrp="1" noChangeArrowheads="1"/>
              </p:cNvSpPr>
              <p:nvPr>
                <p:ph type="body" sz="quarter" idx="10"/>
              </p:nvPr>
            </p:nvSpPr>
            <p:spPr/>
            <p:txBody>
              <a:bodyPr/>
              <a:lstStyle/>
              <a:p>
                <a:r>
                  <a:rPr lang="en-US" dirty="0"/>
                  <a:t>Linear regression model</a:t>
                </a:r>
              </a:p>
              <a:p>
                <a:pPr>
                  <a:spcBef>
                    <a:spcPts val="3600"/>
                  </a:spcBef>
                </a:pPr>
                <a:r>
                  <a:rPr lang="en-US" dirty="0"/>
                  <a:t>Define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𝜉</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1" i="0" smtClean="0">
                        <a:latin typeface="Cambria Math" panose="02040503050406030204" pitchFamily="18" charset="0"/>
                      </a:rPr>
                      <m:t>𝐱</m:t>
                    </m:r>
                    <m:r>
                      <a:rPr lang="en-US" b="0" i="1" smtClean="0">
                        <a:latin typeface="Cambria Math" panose="02040503050406030204" pitchFamily="18" charset="0"/>
                      </a:rPr>
                      <m:t>)</m:t>
                    </m:r>
                  </m:oMath>
                </a14:m>
                <a:r>
                  <a:rPr lang="en-US" dirty="0"/>
                  <a:t>, then </a:t>
                </a:r>
                <a14:m>
                  <m:oMath xmlns:m="http://schemas.openxmlformats.org/officeDocument/2006/math">
                    <m:acc>
                      <m:accPr>
                        <m:chr m:val="̂"/>
                        <m:ctrlPr>
                          <a:rPr lang="en-US" i="1" smtClean="0">
                            <a:effectLst/>
                            <a:latin typeface="Cambria Math" panose="02040503050406030204" pitchFamily="18" charset="0"/>
                          </a:rPr>
                        </m:ctrlPr>
                      </m:acc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𝑦</m:t>
                        </m:r>
                      </m:e>
                    </m:acc>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i="1">
                            <a:effectLst/>
                            <a:latin typeface="Cambria Math" panose="02040503050406030204" pitchFamily="18" charset="0"/>
                          </a:rPr>
                        </m:ctrlPr>
                      </m:sSub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𝐱</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𝑝</m:t>
                        </m:r>
                      </m:sub>
                    </m:sSub>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i="1">
                            <a:effectLst/>
                            <a:latin typeface="Cambria Math" panose="02040503050406030204" pitchFamily="18" charset="0"/>
                          </a:rPr>
                        </m:ctrlPr>
                      </m:sSup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𝛏</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i="1">
                                <a:effectLst/>
                                <a:latin typeface="Cambria Math" panose="02040503050406030204" pitchFamily="18" charset="0"/>
                              </a:rPr>
                            </m:ctrlPr>
                          </m:sSub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𝐱</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𝑝</m:t>
                            </m:r>
                          </m:sub>
                        </m:sSub>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e>
                      <m:sup>
                        <m:r>
                          <a:rPr lang="en-US" i="1">
                            <a:effectLst/>
                            <a:latin typeface="Cambria Math" panose="02040503050406030204" pitchFamily="18" charset="0"/>
                            <a:ea typeface="Malgun Gothic" panose="020B0503020000020004" pitchFamily="34" charset="-127"/>
                            <a:cs typeface="Times New Roman" panose="02020603050405020304" pitchFamily="18" charset="0"/>
                          </a:rPr>
                          <m:t>𝑇</m:t>
                        </m:r>
                      </m:sup>
                    </m:sSup>
                    <m:r>
                      <a:rPr lang="en-US" b="1" i="1">
                        <a:effectLst/>
                        <a:latin typeface="Cambria Math" panose="02040503050406030204" pitchFamily="18" charset="0"/>
                        <a:ea typeface="Malgun Gothic" panose="020B0503020000020004" pitchFamily="34" charset="-127"/>
                        <a:cs typeface="Times New Roman" panose="02020603050405020304" pitchFamily="18" charset="0"/>
                      </a:rPr>
                      <m:t>𝐛</m:t>
                    </m:r>
                  </m:oMath>
                </a14:m>
                <a:endParaRPr lang="en-US" b="1" dirty="0"/>
              </a:p>
              <a:p>
                <a:pPr lvl="2">
                  <a:spcBef>
                    <a:spcPts val="3600"/>
                  </a:spcBef>
                </a:pPr>
                <a:r>
                  <a:rPr lang="en-US" dirty="0"/>
                  <a:t>Ex)</a:t>
                </a:r>
              </a:p>
              <a:p>
                <a:endParaRPr lang="en-US" dirty="0"/>
              </a:p>
              <a:p>
                <a:r>
                  <a:rPr lang="en-US" dirty="0"/>
                  <a:t>Prediction variance:</a:t>
                </a:r>
              </a:p>
              <a:p>
                <a:endParaRPr lang="en-US" dirty="0"/>
              </a:p>
              <a:p>
                <a:r>
                  <a:rPr lang="en-US" dirty="0"/>
                  <a:t>Standard error of prediction</a:t>
                </a:r>
              </a:p>
            </p:txBody>
          </p:sp>
        </mc:Choice>
        <mc:Fallback xmlns="">
          <p:sp>
            <p:nvSpPr>
              <p:cNvPr id="2056" name="Rectangle 3"/>
              <p:cNvSpPr>
                <a:spLocks noGrp="1" noRot="1" noChangeAspect="1" noMove="1" noResize="1" noEditPoints="1" noAdjustHandles="1" noChangeArrowheads="1" noChangeShapeType="1" noTextEdit="1"/>
              </p:cNvSpPr>
              <p:nvPr>
                <p:ph type="body" sz="quarter" idx="10"/>
              </p:nvPr>
            </p:nvSpPr>
            <p:spPr>
              <a:blipFill>
                <a:blip r:embed="rId3"/>
                <a:stretch>
                  <a:fillRect l="-929" t="-758"/>
                </a:stretch>
              </a:blipFill>
            </p:spPr>
            <p:txBody>
              <a:bodyPr/>
              <a:lstStyle/>
              <a:p>
                <a:r>
                  <a:rPr lang="en-US">
                    <a:noFill/>
                  </a:rPr>
                  <a:t> </a:t>
                </a:r>
              </a:p>
            </p:txBody>
          </p:sp>
        </mc:Fallback>
      </mc:AlternateContent>
      <p:sp>
        <p:nvSpPr>
          <p:cNvPr id="2055" name="Rectangle 2"/>
          <p:cNvSpPr>
            <a:spLocks noGrp="1" noChangeArrowheads="1"/>
          </p:cNvSpPr>
          <p:nvPr>
            <p:ph type="title"/>
          </p:nvPr>
        </p:nvSpPr>
        <p:spPr/>
        <p:txBody>
          <a:bodyPr>
            <a:normAutofit fontScale="90000"/>
          </a:bodyPr>
          <a:lstStyle/>
          <a:p>
            <a:r>
              <a:rPr lang="en-US"/>
              <a:t>Prediction variance</a:t>
            </a:r>
          </a:p>
        </p:txBody>
      </p:sp>
      <p:sp>
        <p:nvSpPr>
          <p:cNvPr id="2057"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58"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59"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60"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 name="Arrow: Right 2">
            <a:extLst>
              <a:ext uri="{FF2B5EF4-FFF2-40B4-BE49-F238E27FC236}">
                <a16:creationId xmlns:a16="http://schemas.microsoft.com/office/drawing/2014/main" id="{2C43B69C-D927-4EA1-90B5-FE6C1B1BEA2B}"/>
              </a:ext>
            </a:extLst>
          </p:cNvPr>
          <p:cNvSpPr/>
          <p:nvPr/>
        </p:nvSpPr>
        <p:spPr>
          <a:xfrm>
            <a:off x="1202193" y="2979443"/>
            <a:ext cx="389614" cy="275622"/>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8CB9A8D-79BD-53A6-C60F-323BF8CCA172}"/>
                  </a:ext>
                </a:extLst>
              </p:cNvPr>
              <p:cNvSpPr txBox="1"/>
              <p:nvPr/>
            </p:nvSpPr>
            <p:spPr>
              <a:xfrm>
                <a:off x="1863969" y="5293607"/>
                <a:ext cx="4045718" cy="8438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𝑦</m:t>
                          </m:r>
                        </m:sub>
                      </m:sSub>
                      <m:r>
                        <a:rPr lang="en-US" sz="2400" i="0">
                          <a:latin typeface="Cambria Math" panose="02040503050406030204" pitchFamily="18" charset="0"/>
                        </a:rPr>
                        <m:t>=</m:t>
                      </m:r>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𝜎</m:t>
                          </m:r>
                        </m:e>
                      </m:acc>
                      <m:rad>
                        <m:radPr>
                          <m:degHide m:val="on"/>
                          <m:ctrlPr>
                            <a:rPr lang="en-US" sz="2400" i="1">
                              <a:solidFill>
                                <a:srgbClr val="836967"/>
                              </a:solidFill>
                              <a:latin typeface="Cambria Math" panose="02040503050406030204" pitchFamily="18" charset="0"/>
                            </a:rPr>
                          </m:ctrlPr>
                        </m:radPr>
                        <m:deg/>
                        <m:e>
                          <m:sSup>
                            <m:sSupPr>
                              <m:ctrlPr>
                                <a:rPr lang="en-US" sz="2400" i="1">
                                  <a:latin typeface="Cambria Math" panose="02040503050406030204" pitchFamily="18" charset="0"/>
                                </a:rPr>
                              </m:ctrlPr>
                            </m:sSupPr>
                            <m:e>
                              <m:r>
                                <a:rPr lang="en-US" sz="2400" b="1" i="1">
                                  <a:latin typeface="Cambria Math" panose="02040503050406030204" pitchFamily="18" charset="0"/>
                                  <a:ea typeface="Malgun Gothic" panose="020B0503020000020004" pitchFamily="34" charset="-127"/>
                                  <a:cs typeface="Times New Roman" panose="02020603050405020304" pitchFamily="18" charset="0"/>
                                </a:rPr>
                                <m:t>𝛏</m:t>
                              </m:r>
                              <m:r>
                                <a:rPr lang="en-US" sz="2400" i="1">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ea typeface="Malgun Gothic" panose="020B0503020000020004" pitchFamily="34" charset="-127"/>
                                      <a:cs typeface="Times New Roman" panose="02020603050405020304" pitchFamily="18" charset="0"/>
                                    </a:rPr>
                                    <m:t>𝐱</m:t>
                                  </m:r>
                                </m:e>
                                <m:sub>
                                  <m:r>
                                    <a:rPr lang="en-US" sz="2400" i="1">
                                      <a:latin typeface="Cambria Math" panose="02040503050406030204" pitchFamily="18" charset="0"/>
                                      <a:ea typeface="Malgun Gothic" panose="020B0503020000020004" pitchFamily="34" charset="-127"/>
                                      <a:cs typeface="Times New Roman" panose="02020603050405020304" pitchFamily="18" charset="0"/>
                                    </a:rPr>
                                    <m:t>𝑝</m:t>
                                  </m:r>
                                </m:sub>
                              </m:sSub>
                              <m:r>
                                <a:rPr lang="en-US" sz="2400" i="1">
                                  <a:latin typeface="Cambria Math" panose="02040503050406030204" pitchFamily="18" charset="0"/>
                                  <a:ea typeface="Malgun Gothic" panose="020B0503020000020004" pitchFamily="34" charset="-127"/>
                                  <a:cs typeface="Times New Roman" panose="02020603050405020304" pitchFamily="18" charset="0"/>
                                </a:rPr>
                                <m:t>)</m:t>
                              </m:r>
                            </m:e>
                            <m:sup>
                              <m:r>
                                <a:rPr lang="en-US" sz="2400" i="1">
                                  <a:latin typeface="Cambria Math" panose="02040503050406030204" pitchFamily="18" charset="0"/>
                                  <a:ea typeface="Malgun Gothic" panose="020B0503020000020004" pitchFamily="34" charset="-127"/>
                                  <a:cs typeface="Times New Roman" panose="02020603050405020304" pitchFamily="18" charset="0"/>
                                </a:rPr>
                                <m:t>𝑇</m:t>
                              </m:r>
                            </m:sup>
                          </m:sSup>
                          <m:sSup>
                            <m:sSupPr>
                              <m:ctrlPr>
                                <a:rPr lang="en-US" sz="2400" b="0" i="1">
                                  <a:solidFill>
                                    <a:srgbClr val="836967"/>
                                  </a:solidFill>
                                  <a:latin typeface="Cambria Math" panose="02040503050406030204" pitchFamily="18" charset="0"/>
                                </a:rPr>
                              </m:ctrlPr>
                            </m:sSupPr>
                            <m:e>
                              <m:d>
                                <m:dPr>
                                  <m:ctrlPr>
                                    <a:rPr lang="en-US" sz="2400" b="0" i="1">
                                      <a:latin typeface="Cambria Math" panose="02040503050406030204" pitchFamily="18" charset="0"/>
                                    </a:rPr>
                                  </m:ctrlPr>
                                </m:dPr>
                                <m:e>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m:t>
                                  </m:r>
                                </m:e>
                              </m:d>
                            </m:e>
                            <m:sup>
                              <m:r>
                                <a:rPr lang="en-US" sz="2400" b="0" i="0">
                                  <a:latin typeface="Cambria Math" panose="02040503050406030204" pitchFamily="18" charset="0"/>
                                </a:rPr>
                                <m:t>−1</m:t>
                              </m:r>
                            </m:sup>
                          </m:sSup>
                          <m:r>
                            <a:rPr lang="en-US" sz="2400" b="1" i="1">
                              <a:latin typeface="Cambria Math" panose="02040503050406030204" pitchFamily="18" charset="0"/>
                              <a:ea typeface="Malgun Gothic" panose="020B0503020000020004" pitchFamily="34" charset="-127"/>
                              <a:cs typeface="Times New Roman" panose="02020603050405020304" pitchFamily="18" charset="0"/>
                            </a:rPr>
                            <m:t>𝛏</m:t>
                          </m:r>
                          <m:r>
                            <a:rPr lang="en-US" sz="2400" i="1">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ea typeface="Malgun Gothic" panose="020B0503020000020004" pitchFamily="34" charset="-127"/>
                                  <a:cs typeface="Times New Roman" panose="02020603050405020304" pitchFamily="18" charset="0"/>
                                </a:rPr>
                                <m:t>𝐱</m:t>
                              </m:r>
                            </m:e>
                            <m:sub>
                              <m:r>
                                <a:rPr lang="en-US" sz="2400" i="1">
                                  <a:latin typeface="Cambria Math" panose="02040503050406030204" pitchFamily="18" charset="0"/>
                                  <a:ea typeface="Malgun Gothic" panose="020B0503020000020004" pitchFamily="34" charset="-127"/>
                                  <a:cs typeface="Times New Roman" panose="02020603050405020304" pitchFamily="18" charset="0"/>
                                </a:rPr>
                                <m:t>𝑝</m:t>
                              </m:r>
                            </m:sub>
                          </m:sSub>
                          <m:r>
                            <a:rPr lang="en-US" sz="2400" i="1">
                              <a:latin typeface="Cambria Math" panose="02040503050406030204" pitchFamily="18" charset="0"/>
                              <a:ea typeface="Malgun Gothic" panose="020B0503020000020004" pitchFamily="34" charset="-127"/>
                              <a:cs typeface="Times New Roman" panose="02020603050405020304" pitchFamily="18" charset="0"/>
                            </a:rPr>
                            <m:t>)</m:t>
                          </m:r>
                        </m:e>
                      </m:rad>
                    </m:oMath>
                  </m:oMathPara>
                </a14:m>
                <a:endParaRPr lang="en-US" dirty="0"/>
              </a:p>
            </p:txBody>
          </p:sp>
        </mc:Choice>
        <mc:Fallback xmlns="">
          <p:sp>
            <p:nvSpPr>
              <p:cNvPr id="6" name="TextBox 5">
                <a:extLst>
                  <a:ext uri="{FF2B5EF4-FFF2-40B4-BE49-F238E27FC236}">
                    <a16:creationId xmlns:a16="http://schemas.microsoft.com/office/drawing/2014/main" id="{D8CB9A8D-79BD-53A6-C60F-323BF8CCA172}"/>
                  </a:ext>
                </a:extLst>
              </p:cNvPr>
              <p:cNvSpPr txBox="1">
                <a:spLocks noRot="1" noChangeAspect="1" noMove="1" noResize="1" noEditPoints="1" noAdjustHandles="1" noChangeArrowheads="1" noChangeShapeType="1" noTextEdit="1"/>
              </p:cNvSpPr>
              <p:nvPr/>
            </p:nvSpPr>
            <p:spPr>
              <a:xfrm>
                <a:off x="1863969" y="5293607"/>
                <a:ext cx="4045718" cy="8438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13953DF-A889-3E1A-4D04-A1EF58FF622C}"/>
                  </a:ext>
                </a:extLst>
              </p:cNvPr>
              <p:cNvSpPr txBox="1"/>
              <p:nvPr/>
            </p:nvSpPr>
            <p:spPr>
              <a:xfrm>
                <a:off x="1015162" y="3920561"/>
                <a:ext cx="7224764" cy="5166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𝑉</m:t>
                      </m:r>
                      <m:d>
                        <m:dPr>
                          <m:begChr m:val="["/>
                          <m:endChr m:val="]"/>
                          <m:ctrlPr>
                            <a:rPr lang="en-US" sz="2400" i="1">
                              <a:solidFill>
                                <a:srgbClr val="836967"/>
                              </a:solidFill>
                              <a:latin typeface="Cambria Math" panose="02040503050406030204" pitchFamily="18" charset="0"/>
                            </a:rPr>
                          </m:ctrlPr>
                        </m:dPr>
                        <m:e>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𝑦</m:t>
                              </m:r>
                            </m:e>
                          </m:acc>
                          <m:d>
                            <m:dPr>
                              <m:ctrlPr>
                                <a:rPr lang="en-US" sz="2400" i="1">
                                  <a:solidFill>
                                    <a:srgbClr val="836967"/>
                                  </a:solidFill>
                                  <a:latin typeface="Cambria Math" panose="02040503050406030204" pitchFamily="18" charset="0"/>
                                </a:rPr>
                              </m:ctrlPr>
                            </m:dPr>
                            <m:e>
                              <m:sSub>
                                <m:sSubPr>
                                  <m:ctrlPr>
                                    <a:rPr lang="en-US" sz="2400" i="1">
                                      <a:solidFill>
                                        <a:srgbClr val="836967"/>
                                      </a:solidFill>
                                      <a:latin typeface="Cambria Math" panose="02040503050406030204" pitchFamily="18" charset="0"/>
                                    </a:rPr>
                                  </m:ctrlPr>
                                </m:sSubPr>
                                <m:e>
                                  <m:r>
                                    <a:rPr lang="en-US" sz="2400" b="1" i="0">
                                      <a:latin typeface="Cambria Math" panose="02040503050406030204" pitchFamily="18" charset="0"/>
                                    </a:rPr>
                                    <m:t>𝐱</m:t>
                                  </m:r>
                                </m:e>
                                <m:sub>
                                  <m:r>
                                    <a:rPr lang="en-US" sz="2400" b="0" i="1">
                                      <a:latin typeface="Cambria Math" panose="02040503050406030204" pitchFamily="18" charset="0"/>
                                    </a:rPr>
                                    <m:t>𝑝</m:t>
                                  </m:r>
                                </m:sub>
                              </m:sSub>
                            </m:e>
                          </m:d>
                        </m:e>
                      </m:d>
                      <m:r>
                        <a:rPr lang="en-US" sz="2400" b="0" i="0">
                          <a:latin typeface="Cambria Math" panose="02040503050406030204" pitchFamily="18" charset="0"/>
                        </a:rPr>
                        <m:t>=</m:t>
                      </m:r>
                      <m:sSup>
                        <m:sSupPr>
                          <m:ctrlPr>
                            <a:rPr lang="en-US" sz="2400" i="1">
                              <a:latin typeface="Cambria Math" panose="02040503050406030204" pitchFamily="18" charset="0"/>
                            </a:rPr>
                          </m:ctrlPr>
                        </m:sSupPr>
                        <m:e>
                          <m:r>
                            <a:rPr lang="en-US" sz="2400" b="1" i="1">
                              <a:latin typeface="Cambria Math" panose="02040503050406030204" pitchFamily="18" charset="0"/>
                              <a:ea typeface="Malgun Gothic" panose="020B0503020000020004" pitchFamily="34" charset="-127"/>
                              <a:cs typeface="Times New Roman" panose="02020603050405020304" pitchFamily="18" charset="0"/>
                            </a:rPr>
                            <m:t>𝛏</m:t>
                          </m:r>
                          <m:r>
                            <a:rPr lang="en-US" sz="2400" i="1">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ea typeface="Malgun Gothic" panose="020B0503020000020004" pitchFamily="34" charset="-127"/>
                                  <a:cs typeface="Times New Roman" panose="02020603050405020304" pitchFamily="18" charset="0"/>
                                </a:rPr>
                                <m:t>𝐱</m:t>
                              </m:r>
                            </m:e>
                            <m:sub>
                              <m:r>
                                <a:rPr lang="en-US" sz="2400" i="1">
                                  <a:latin typeface="Cambria Math" panose="02040503050406030204" pitchFamily="18" charset="0"/>
                                  <a:ea typeface="Malgun Gothic" panose="020B0503020000020004" pitchFamily="34" charset="-127"/>
                                  <a:cs typeface="Times New Roman" panose="02020603050405020304" pitchFamily="18" charset="0"/>
                                </a:rPr>
                                <m:t>𝑝</m:t>
                              </m:r>
                            </m:sub>
                          </m:sSub>
                          <m:r>
                            <a:rPr lang="en-US" sz="2400" i="1">
                              <a:latin typeface="Cambria Math" panose="02040503050406030204" pitchFamily="18" charset="0"/>
                              <a:ea typeface="Malgun Gothic" panose="020B0503020000020004" pitchFamily="34" charset="-127"/>
                              <a:cs typeface="Times New Roman" panose="02020603050405020304" pitchFamily="18" charset="0"/>
                            </a:rPr>
                            <m:t>)</m:t>
                          </m:r>
                        </m:e>
                        <m:sup>
                          <m:r>
                            <a:rPr lang="en-US" sz="2400" i="1">
                              <a:latin typeface="Cambria Math" panose="02040503050406030204" pitchFamily="18" charset="0"/>
                              <a:ea typeface="Malgun Gothic" panose="020B0503020000020004" pitchFamily="34" charset="-127"/>
                              <a:cs typeface="Times New Roman" panose="02020603050405020304" pitchFamily="18" charset="0"/>
                            </a:rPr>
                            <m:t>𝑇</m:t>
                          </m:r>
                        </m:sup>
                      </m:sSup>
                      <m:sSub>
                        <m:sSubPr>
                          <m:ctrlPr>
                            <a:rPr lang="en-US" sz="2400" b="0" i="1">
                              <a:solidFill>
                                <a:srgbClr val="836967"/>
                              </a:solidFill>
                              <a:latin typeface="Cambria Math" panose="02040503050406030204" pitchFamily="18" charset="0"/>
                            </a:rPr>
                          </m:ctrlPr>
                        </m:sSubPr>
                        <m:e>
                          <m:r>
                            <a:rPr lang="en-US" sz="2400" b="1" i="0">
                              <a:latin typeface="Cambria Math" panose="02040503050406030204" pitchFamily="18" charset="0"/>
                            </a:rPr>
                            <m:t>𝚺</m:t>
                          </m:r>
                        </m:e>
                        <m:sub>
                          <m:r>
                            <a:rPr lang="en-US" sz="2400" b="1" i="0">
                              <a:latin typeface="Cambria Math" panose="02040503050406030204" pitchFamily="18" charset="0"/>
                            </a:rPr>
                            <m:t>𝐛</m:t>
                          </m:r>
                        </m:sub>
                      </m:sSub>
                      <m:r>
                        <a:rPr lang="en-US" sz="2400" b="1" i="1">
                          <a:latin typeface="Cambria Math" panose="02040503050406030204" pitchFamily="18" charset="0"/>
                          <a:ea typeface="Malgun Gothic" panose="020B0503020000020004" pitchFamily="34" charset="-127"/>
                          <a:cs typeface="Times New Roman" panose="02020603050405020304" pitchFamily="18" charset="0"/>
                        </a:rPr>
                        <m:t>𝛏</m:t>
                      </m:r>
                      <m:r>
                        <a:rPr lang="en-US" sz="2400" i="1">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ea typeface="Malgun Gothic" panose="020B0503020000020004" pitchFamily="34" charset="-127"/>
                              <a:cs typeface="Times New Roman" panose="02020603050405020304" pitchFamily="18" charset="0"/>
                            </a:rPr>
                            <m:t>𝐱</m:t>
                          </m:r>
                        </m:e>
                        <m:sub>
                          <m:r>
                            <a:rPr lang="en-US" sz="2400" i="1">
                              <a:latin typeface="Cambria Math" panose="02040503050406030204" pitchFamily="18" charset="0"/>
                              <a:ea typeface="Malgun Gothic" panose="020B0503020000020004" pitchFamily="34" charset="-127"/>
                              <a:cs typeface="Times New Roman" panose="02020603050405020304" pitchFamily="18" charset="0"/>
                            </a:rPr>
                            <m:t>𝑝</m:t>
                          </m:r>
                        </m:sub>
                      </m:sSub>
                      <m:r>
                        <a:rPr lang="en-US" sz="2400" i="1">
                          <a:latin typeface="Cambria Math" panose="02040503050406030204" pitchFamily="18" charset="0"/>
                          <a:ea typeface="Malgun Gothic" panose="020B0503020000020004" pitchFamily="34" charset="-127"/>
                          <a:cs typeface="Times New Roman" panose="02020603050405020304" pitchFamily="18" charset="0"/>
                        </a:rPr>
                        <m:t>)</m:t>
                      </m:r>
                      <m:r>
                        <a:rPr lang="en-US" sz="2400" b="0" i="0">
                          <a:latin typeface="Cambria Math" panose="02040503050406030204" pitchFamily="18" charset="0"/>
                        </a:rPr>
                        <m:t>=</m:t>
                      </m:r>
                      <m:sSup>
                        <m:sSupPr>
                          <m:ctrlPr>
                            <a:rPr lang="en-US" sz="2400" b="0" i="1">
                              <a:solidFill>
                                <a:srgbClr val="836967"/>
                              </a:solidFill>
                              <a:latin typeface="Cambria Math" panose="02040503050406030204" pitchFamily="18" charset="0"/>
                            </a:rPr>
                          </m:ctrlPr>
                        </m:sSupPr>
                        <m:e>
                          <m:acc>
                            <m:accPr>
                              <m:chr m:val="̂"/>
                              <m:ctrlPr>
                                <a:rPr lang="en-US" sz="2400" b="0" i="1">
                                  <a:solidFill>
                                    <a:srgbClr val="836967"/>
                                  </a:solidFill>
                                  <a:latin typeface="Cambria Math" panose="02040503050406030204" pitchFamily="18" charset="0"/>
                                </a:rPr>
                              </m:ctrlPr>
                            </m:accPr>
                            <m:e>
                              <m:r>
                                <a:rPr lang="en-US" sz="2400" b="0" i="1">
                                  <a:latin typeface="Cambria Math" panose="02040503050406030204" pitchFamily="18" charset="0"/>
                                </a:rPr>
                                <m:t>𝜎</m:t>
                              </m:r>
                            </m:e>
                          </m:acc>
                        </m:e>
                        <m:sup>
                          <m:r>
                            <a:rPr lang="en-US" sz="2400" b="0" i="0">
                              <a:latin typeface="Cambria Math" panose="02040503050406030204" pitchFamily="18" charset="0"/>
                            </a:rPr>
                            <m:t>2</m:t>
                          </m:r>
                        </m:sup>
                      </m:sSup>
                      <m:sSup>
                        <m:sSupPr>
                          <m:ctrlPr>
                            <a:rPr lang="en-US" sz="2400" i="1">
                              <a:latin typeface="Cambria Math" panose="02040503050406030204" pitchFamily="18" charset="0"/>
                            </a:rPr>
                          </m:ctrlPr>
                        </m:sSupPr>
                        <m:e>
                          <m:r>
                            <a:rPr lang="en-US" sz="2400" b="1" i="1">
                              <a:latin typeface="Cambria Math" panose="02040503050406030204" pitchFamily="18" charset="0"/>
                              <a:ea typeface="Malgun Gothic" panose="020B0503020000020004" pitchFamily="34" charset="-127"/>
                              <a:cs typeface="Times New Roman" panose="02020603050405020304" pitchFamily="18" charset="0"/>
                            </a:rPr>
                            <m:t>𝛏</m:t>
                          </m:r>
                          <m:r>
                            <a:rPr lang="en-US" sz="2400" i="1">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ea typeface="Malgun Gothic" panose="020B0503020000020004" pitchFamily="34" charset="-127"/>
                                  <a:cs typeface="Times New Roman" panose="02020603050405020304" pitchFamily="18" charset="0"/>
                                </a:rPr>
                                <m:t>𝐱</m:t>
                              </m:r>
                            </m:e>
                            <m:sub>
                              <m:r>
                                <a:rPr lang="en-US" sz="2400" i="1">
                                  <a:latin typeface="Cambria Math" panose="02040503050406030204" pitchFamily="18" charset="0"/>
                                  <a:ea typeface="Malgun Gothic" panose="020B0503020000020004" pitchFamily="34" charset="-127"/>
                                  <a:cs typeface="Times New Roman" panose="02020603050405020304" pitchFamily="18" charset="0"/>
                                </a:rPr>
                                <m:t>𝑝</m:t>
                              </m:r>
                            </m:sub>
                          </m:sSub>
                          <m:r>
                            <a:rPr lang="en-US" sz="2400" i="1">
                              <a:latin typeface="Cambria Math" panose="02040503050406030204" pitchFamily="18" charset="0"/>
                              <a:ea typeface="Malgun Gothic" panose="020B0503020000020004" pitchFamily="34" charset="-127"/>
                              <a:cs typeface="Times New Roman" panose="02020603050405020304" pitchFamily="18" charset="0"/>
                            </a:rPr>
                            <m:t>)</m:t>
                          </m:r>
                        </m:e>
                        <m:sup>
                          <m:r>
                            <a:rPr lang="en-US" sz="2400" i="1">
                              <a:latin typeface="Cambria Math" panose="02040503050406030204" pitchFamily="18" charset="0"/>
                              <a:ea typeface="Malgun Gothic" panose="020B0503020000020004" pitchFamily="34" charset="-127"/>
                              <a:cs typeface="Times New Roman" panose="02020603050405020304" pitchFamily="18" charset="0"/>
                            </a:rPr>
                            <m:t>𝑇</m:t>
                          </m:r>
                        </m:sup>
                      </m:sSup>
                      <m:sSup>
                        <m:sSupPr>
                          <m:ctrlPr>
                            <a:rPr lang="en-US" sz="2400" b="0" i="1">
                              <a:solidFill>
                                <a:srgbClr val="836967"/>
                              </a:solidFill>
                              <a:latin typeface="Cambria Math" panose="02040503050406030204" pitchFamily="18" charset="0"/>
                            </a:rPr>
                          </m:ctrlPr>
                        </m:sSupPr>
                        <m:e>
                          <m:d>
                            <m:dPr>
                              <m:ctrlPr>
                                <a:rPr lang="en-US" sz="2400" b="0" i="1">
                                  <a:latin typeface="Cambria Math" panose="02040503050406030204" pitchFamily="18" charset="0"/>
                                </a:rPr>
                              </m:ctrlPr>
                            </m:dPr>
                            <m:e>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m:t>
                              </m:r>
                            </m:e>
                          </m:d>
                        </m:e>
                        <m:sup>
                          <m:r>
                            <a:rPr lang="en-US" sz="2400" b="0" i="0">
                              <a:latin typeface="Cambria Math" panose="02040503050406030204" pitchFamily="18" charset="0"/>
                            </a:rPr>
                            <m:t>−1</m:t>
                          </m:r>
                        </m:sup>
                      </m:sSup>
                      <m:r>
                        <a:rPr lang="en-US" sz="2400" b="1" i="1">
                          <a:latin typeface="Cambria Math" panose="02040503050406030204" pitchFamily="18" charset="0"/>
                          <a:ea typeface="Malgun Gothic" panose="020B0503020000020004" pitchFamily="34" charset="-127"/>
                          <a:cs typeface="Times New Roman" panose="02020603050405020304" pitchFamily="18" charset="0"/>
                        </a:rPr>
                        <m:t>𝛏</m:t>
                      </m:r>
                      <m:r>
                        <a:rPr lang="en-US" sz="2400" i="1">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ea typeface="Malgun Gothic" panose="020B0503020000020004" pitchFamily="34" charset="-127"/>
                              <a:cs typeface="Times New Roman" panose="02020603050405020304" pitchFamily="18" charset="0"/>
                            </a:rPr>
                            <m:t>𝐱</m:t>
                          </m:r>
                        </m:e>
                        <m:sub>
                          <m:r>
                            <a:rPr lang="en-US" sz="2400" i="1">
                              <a:latin typeface="Cambria Math" panose="02040503050406030204" pitchFamily="18" charset="0"/>
                              <a:ea typeface="Malgun Gothic" panose="020B0503020000020004" pitchFamily="34" charset="-127"/>
                              <a:cs typeface="Times New Roman" panose="02020603050405020304" pitchFamily="18" charset="0"/>
                            </a:rPr>
                            <m:t>𝑝</m:t>
                          </m:r>
                        </m:sub>
                      </m:sSub>
                      <m:r>
                        <a:rPr lang="en-US" sz="2400" i="1">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2400" dirty="0"/>
              </a:p>
            </p:txBody>
          </p:sp>
        </mc:Choice>
        <mc:Fallback xmlns="">
          <p:sp>
            <p:nvSpPr>
              <p:cNvPr id="10" name="TextBox 9">
                <a:extLst>
                  <a:ext uri="{FF2B5EF4-FFF2-40B4-BE49-F238E27FC236}">
                    <a16:creationId xmlns:a16="http://schemas.microsoft.com/office/drawing/2014/main" id="{513953DF-A889-3E1A-4D04-A1EF58FF622C}"/>
                  </a:ext>
                </a:extLst>
              </p:cNvPr>
              <p:cNvSpPr txBox="1">
                <a:spLocks noRot="1" noChangeAspect="1" noMove="1" noResize="1" noEditPoints="1" noAdjustHandles="1" noChangeArrowheads="1" noChangeShapeType="1" noTextEdit="1"/>
              </p:cNvSpPr>
              <p:nvPr/>
            </p:nvSpPr>
            <p:spPr>
              <a:xfrm>
                <a:off x="1015162" y="3920561"/>
                <a:ext cx="7224764" cy="51661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5D8AA26-7762-C0D3-73A3-33355BDCFF30}"/>
                  </a:ext>
                </a:extLst>
              </p:cNvPr>
              <p:cNvSpPr txBox="1"/>
              <p:nvPr/>
            </p:nvSpPr>
            <p:spPr>
              <a:xfrm>
                <a:off x="1710731" y="2270189"/>
                <a:ext cx="3053400" cy="1107996"/>
              </a:xfrm>
              <a:prstGeom prst="rect">
                <a:avLst/>
              </a:prstGeom>
              <a:noFill/>
            </p:spPr>
            <p:txBody>
              <a:bodyPr wrap="none" lIns="0" tIns="0" rIns="0" bIns="0" rtlCol="0">
                <a:spAutoFit/>
              </a:bodyPr>
              <a:lstStyle/>
              <a:p>
                <a:pPr algn="l">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𝑎𝑥</m:t>
                      </m:r>
                      <m:r>
                        <a:rPr lang="en-US" sz="2400" b="0" i="1" smtClean="0">
                          <a:latin typeface="Cambria Math" panose="02040503050406030204" pitchFamily="18" charset="0"/>
                        </a:rPr>
                        <m:t>, </m:t>
                      </m:r>
                      <m:r>
                        <a:rPr lang="en-US" sz="2400" b="0" i="1" smtClean="0">
                          <a:latin typeface="Cambria Math" panose="02040503050406030204" pitchFamily="18" charset="0"/>
                        </a:rPr>
                        <m:t>𝑉</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𝜎</m:t>
                          </m:r>
                        </m:e>
                        <m:sup>
                          <m:r>
                            <a:rPr lang="en-US" sz="2400" b="0" i="1" smtClean="0">
                              <a:latin typeface="Cambria Math" panose="02040503050406030204" pitchFamily="18" charset="0"/>
                            </a:rPr>
                            <m:t>2</m:t>
                          </m:r>
                        </m:sup>
                      </m:sSup>
                    </m:oMath>
                    <m:oMath xmlns:m="http://schemas.openxmlformats.org/officeDocument/2006/math">
                      <m:r>
                        <a:rPr lang="en-US" sz="2400" b="0" i="1" smtClean="0">
                          <a:latin typeface="Cambria Math" panose="02040503050406030204" pitchFamily="18" charset="0"/>
                        </a:rPr>
                        <m:t>𝑉</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𝑦</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𝑎</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𝑉</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𝑎</m:t>
                          </m:r>
                        </m:e>
                        <m:sup>
                          <m:r>
                            <a:rPr lang="en-US" sz="2400" b="0" i="1" smtClean="0">
                              <a:latin typeface="Cambria Math" panose="02040503050406030204" pitchFamily="18" charset="0"/>
                            </a:rPr>
                            <m:t>2</m:t>
                          </m:r>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𝜎</m:t>
                          </m:r>
                        </m:e>
                        <m:sup>
                          <m:r>
                            <a:rPr lang="en-US" sz="2400" b="0" i="1" smtClean="0">
                              <a:latin typeface="Cambria Math" panose="02040503050406030204" pitchFamily="18" charset="0"/>
                            </a:rPr>
                            <m:t>2</m:t>
                          </m:r>
                        </m:sup>
                      </m:sSup>
                    </m:oMath>
                  </m:oMathPara>
                </a14:m>
                <a:endParaRPr lang="en-US" sz="2400" dirty="0"/>
              </a:p>
            </p:txBody>
          </p:sp>
        </mc:Choice>
        <mc:Fallback xmlns="">
          <p:sp>
            <p:nvSpPr>
              <p:cNvPr id="11" name="TextBox 10">
                <a:extLst>
                  <a:ext uri="{FF2B5EF4-FFF2-40B4-BE49-F238E27FC236}">
                    <a16:creationId xmlns:a16="http://schemas.microsoft.com/office/drawing/2014/main" id="{A5D8AA26-7762-C0D3-73A3-33355BDCFF30}"/>
                  </a:ext>
                </a:extLst>
              </p:cNvPr>
              <p:cNvSpPr txBox="1">
                <a:spLocks noRot="1" noChangeAspect="1" noMove="1" noResize="1" noEditPoints="1" noAdjustHandles="1" noChangeArrowheads="1" noChangeShapeType="1" noTextEdit="1"/>
              </p:cNvSpPr>
              <p:nvPr/>
            </p:nvSpPr>
            <p:spPr>
              <a:xfrm>
                <a:off x="1710731" y="2270189"/>
                <a:ext cx="3053400" cy="11079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2AF881E-E34C-8FCD-A4A9-1F0FBF3C1A90}"/>
                  </a:ext>
                </a:extLst>
              </p:cNvPr>
              <p:cNvSpPr txBox="1"/>
              <p:nvPr/>
            </p:nvSpPr>
            <p:spPr>
              <a:xfrm>
                <a:off x="3886828" y="482278"/>
                <a:ext cx="2607547" cy="9605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𝑦</m:t>
                          </m:r>
                        </m:e>
                      </m:acc>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𝐱</m:t>
                          </m:r>
                          <m:r>
                            <a:rPr lang="en-US" sz="2000" b="0" i="1" smtClean="0">
                              <a:latin typeface="Cambria Math" panose="02040503050406030204" pitchFamily="18" charset="0"/>
                            </a:rPr>
                            <m:t>,</m:t>
                          </m:r>
                          <m:r>
                            <a:rPr lang="en-US" sz="2000" b="1" i="0" smtClean="0">
                              <a:latin typeface="Cambria Math" panose="02040503050406030204" pitchFamily="18" charset="0"/>
                            </a:rPr>
                            <m:t>𝐛</m:t>
                          </m:r>
                        </m:e>
                      </m:d>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𝛽</m:t>
                              </m:r>
                            </m:sub>
                          </m:s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𝑖</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𝜉</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1" i="0" smtClean="0">
                              <a:latin typeface="Cambria Math" panose="02040503050406030204" pitchFamily="18" charset="0"/>
                            </a:rPr>
                            <m:t>𝐱</m:t>
                          </m:r>
                          <m:r>
                            <a:rPr lang="en-US" sz="2000" b="0" i="1" smtClean="0">
                              <a:latin typeface="Cambria Math" panose="02040503050406030204" pitchFamily="18" charset="0"/>
                            </a:rPr>
                            <m:t>)</m:t>
                          </m:r>
                        </m:e>
                      </m:nary>
                    </m:oMath>
                  </m:oMathPara>
                </a14:m>
                <a:endParaRPr lang="en-US" sz="2000" dirty="0"/>
              </a:p>
            </p:txBody>
          </p:sp>
        </mc:Choice>
        <mc:Fallback xmlns="">
          <p:sp>
            <p:nvSpPr>
              <p:cNvPr id="14" name="TextBox 13">
                <a:extLst>
                  <a:ext uri="{FF2B5EF4-FFF2-40B4-BE49-F238E27FC236}">
                    <a16:creationId xmlns:a16="http://schemas.microsoft.com/office/drawing/2014/main" id="{02AF881E-E34C-8FCD-A4A9-1F0FBF3C1A90}"/>
                  </a:ext>
                </a:extLst>
              </p:cNvPr>
              <p:cNvSpPr txBox="1">
                <a:spLocks noRot="1" noChangeAspect="1" noMove="1" noResize="1" noEditPoints="1" noAdjustHandles="1" noChangeArrowheads="1" noChangeShapeType="1" noTextEdit="1"/>
              </p:cNvSpPr>
              <p:nvPr/>
            </p:nvSpPr>
            <p:spPr>
              <a:xfrm>
                <a:off x="3886828" y="482278"/>
                <a:ext cx="2607547" cy="960584"/>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878745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C1F6277-7A8A-4A1D-AEE0-2DBEE5933D37}"/>
              </a:ext>
            </a:extLst>
          </p:cNvPr>
          <p:cNvSpPr/>
          <p:nvPr/>
        </p:nvSpPr>
        <p:spPr>
          <a:xfrm>
            <a:off x="1876270" y="3264979"/>
            <a:ext cx="4429071" cy="1039399"/>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99" name="Rectangle 3"/>
              <p:cNvSpPr>
                <a:spLocks noGrp="1" noChangeArrowheads="1"/>
              </p:cNvSpPr>
              <p:nvPr>
                <p:ph type="body" sz="quarter" idx="10"/>
              </p:nvPr>
            </p:nvSpPr>
            <p:spPr/>
            <p:txBody>
              <a:bodyPr/>
              <a:lstStyle/>
              <a:p>
                <a:r>
                  <a:rPr lang="en-US" dirty="0">
                    <a:solidFill>
                      <a:srgbClr val="0000FF"/>
                    </a:solidFill>
                  </a:rPr>
                  <a:t>Sample sensitivity</a:t>
                </a:r>
                <a:r>
                  <a:rPr lang="en-US" dirty="0"/>
                  <a:t>: how much the prediction at </a:t>
                </a:r>
                <a14:m>
                  <m:oMath xmlns:m="http://schemas.openxmlformats.org/officeDocument/2006/math">
                    <m:r>
                      <a:rPr lang="en-US" b="1" i="0" dirty="0" smtClean="0">
                        <a:latin typeface="Cambria Math" panose="02040503050406030204" pitchFamily="18" charset="0"/>
                      </a:rPr>
                      <m:t>𝐱</m:t>
                    </m:r>
                  </m:oMath>
                </a14:m>
                <a:r>
                  <a:rPr lang="en-US" dirty="0"/>
                  <a:t> will vary due to a change in data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𝑦</m:t>
                        </m:r>
                      </m:e>
                      <m:sub>
                        <m:r>
                          <a:rPr lang="en-US" b="0" i="1" dirty="0" smtClean="0">
                            <a:latin typeface="Cambria Math" panose="02040503050406030204" pitchFamily="18" charset="0"/>
                          </a:rPr>
                          <m:t>𝑖</m:t>
                        </m:r>
                      </m:sub>
                    </m:sSub>
                  </m:oMath>
                </a14:m>
                <a:r>
                  <a:rPr lang="en-US" dirty="0"/>
                  <a:t>?</a:t>
                </a:r>
              </a:p>
              <a:p>
                <a:r>
                  <a:rPr lang="en-US" dirty="0"/>
                  <a:t>Linear regression surrogate</a:t>
                </a:r>
              </a:p>
              <a:p>
                <a:endParaRPr lang="en-US" dirty="0"/>
              </a:p>
              <a:p>
                <a:r>
                  <a:rPr lang="en-US" dirty="0"/>
                  <a:t>Differentiate </a:t>
                </a:r>
                <a14:m>
                  <m:oMath xmlns:m="http://schemas.openxmlformats.org/officeDocument/2006/math">
                    <m:acc>
                      <m:accPr>
                        <m:chr m:val="̂"/>
                        <m:ctrlPr>
                          <a:rPr lang="en-US" sz="2400" i="1" smtClean="0">
                            <a:solidFill>
                              <a:srgbClr val="836967"/>
                            </a:solidFill>
                            <a:latin typeface="Cambria Math" panose="02040503050406030204" pitchFamily="18" charset="0"/>
                          </a:rPr>
                        </m:ctrlPr>
                      </m:accPr>
                      <m:e>
                        <m:r>
                          <a:rPr lang="en-US" sz="2400" i="1">
                            <a:latin typeface="Cambria Math" panose="02040503050406030204" pitchFamily="18" charset="0"/>
                          </a:rPr>
                          <m:t>𝑦</m:t>
                        </m:r>
                      </m:e>
                    </m:acc>
                    <m:r>
                      <a:rPr lang="en-US" sz="2400" b="0" i="1" smtClean="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b="1">
                            <a:latin typeface="Cambria Math" panose="02040503050406030204" pitchFamily="18" charset="0"/>
                          </a:rPr>
                          <m:t>𝐱</m:t>
                        </m:r>
                      </m:e>
                      <m:sub>
                        <m:r>
                          <a:rPr lang="en-US" i="1">
                            <a:latin typeface="Cambria Math" panose="02040503050406030204" pitchFamily="18" charset="0"/>
                          </a:rPr>
                          <m:t>𝑝</m:t>
                        </m:r>
                      </m:sub>
                    </m:sSub>
                    <m:r>
                      <a:rPr lang="en-US" sz="2400" b="0" i="1" smtClean="0">
                        <a:latin typeface="Cambria Math" panose="02040503050406030204" pitchFamily="18" charset="0"/>
                      </a:rPr>
                      <m:t>)</m:t>
                    </m:r>
                  </m:oMath>
                </a14:m>
                <a:r>
                  <a:rPr lang="en-US" dirty="0"/>
                  <a:t> with respect to </a:t>
                </a:r>
                <a14:m>
                  <m:oMath xmlns:m="http://schemas.openxmlformats.org/officeDocument/2006/math">
                    <m:r>
                      <a:rPr lang="en-US" i="1" dirty="0" smtClean="0">
                        <a:latin typeface="Cambria Math" panose="02040503050406030204" pitchFamily="18" charset="0"/>
                      </a:rPr>
                      <m:t>𝑖</m:t>
                    </m:r>
                  </m:oMath>
                </a14:m>
                <a:r>
                  <a:rPr lang="en-US" dirty="0" err="1"/>
                  <a:t>th</a:t>
                </a:r>
                <a:r>
                  <a:rPr lang="en-US" dirty="0"/>
                  <a:t> component of </a:t>
                </a:r>
                <a14:m>
                  <m:oMath xmlns:m="http://schemas.openxmlformats.org/officeDocument/2006/math">
                    <m:r>
                      <a:rPr lang="en-US" b="1" i="0" dirty="0" smtClean="0">
                        <a:latin typeface="Cambria Math" panose="02040503050406030204" pitchFamily="18" charset="0"/>
                      </a:rPr>
                      <m:t>𝐲</m:t>
                    </m:r>
                  </m:oMath>
                </a14:m>
                <a:endParaRPr lang="en-US" b="1" dirty="0"/>
              </a:p>
              <a:p>
                <a:pPr lvl="1"/>
                <a:endParaRPr lang="en-US" dirty="0"/>
              </a:p>
              <a:p>
                <a:pPr lvl="1"/>
                <a:endParaRPr lang="en-US" dirty="0"/>
              </a:p>
              <a:p>
                <a:pPr lvl="1"/>
                <a:r>
                  <a:rPr lang="en-US" dirty="0"/>
                  <a:t>Sensitivity of prediction with respect to change in data</a:t>
                </a:r>
              </a:p>
            </p:txBody>
          </p:sp>
        </mc:Choice>
        <mc:Fallback xmlns="">
          <p:sp>
            <p:nvSpPr>
              <p:cNvPr id="4099" name="Rectangle 3"/>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4098" name="Rectangle 2"/>
          <p:cNvSpPr>
            <a:spLocks noGrp="1" noChangeArrowheads="1"/>
          </p:cNvSpPr>
          <p:nvPr>
            <p:ph type="title"/>
          </p:nvPr>
        </p:nvSpPr>
        <p:spPr/>
        <p:txBody>
          <a:bodyPr>
            <a:normAutofit fontScale="90000"/>
          </a:bodyPr>
          <a:lstStyle/>
          <a:p>
            <a:r>
              <a:rPr lang="en-US" dirty="0"/>
              <a:t>Sample sensitivity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5F4D423-C6B3-8A1C-0C3E-71AAF9167D90}"/>
                  </a:ext>
                </a:extLst>
              </p:cNvPr>
              <p:cNvSpPr txBox="1"/>
              <p:nvPr/>
            </p:nvSpPr>
            <p:spPr>
              <a:xfrm>
                <a:off x="1445707" y="2067298"/>
                <a:ext cx="5362052" cy="5166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836967"/>
                              </a:solidFill>
                              <a:latin typeface="Cambria Math" panose="02040503050406030204" pitchFamily="18" charset="0"/>
                            </a:rPr>
                          </m:ctrlPr>
                        </m:accPr>
                        <m:e>
                          <m:r>
                            <a:rPr lang="en-US" sz="2400" i="1">
                              <a:latin typeface="Cambria Math" panose="02040503050406030204" pitchFamily="18" charset="0"/>
                            </a:rPr>
                            <m:t>𝑦</m:t>
                          </m:r>
                        </m:e>
                      </m:acc>
                      <m:d>
                        <m:dPr>
                          <m:ctrlPr>
                            <a:rPr lang="en-US" sz="2400" i="1">
                              <a:solidFill>
                                <a:srgbClr val="836967"/>
                              </a:solidFill>
                              <a:latin typeface="Cambria Math" panose="02040503050406030204" pitchFamily="18" charset="0"/>
                            </a:rPr>
                          </m:ctrlPr>
                        </m:dPr>
                        <m:e>
                          <m:sSub>
                            <m:sSubPr>
                              <m:ctrlPr>
                                <a:rPr lang="en-US" sz="2400" i="1">
                                  <a:solidFill>
                                    <a:srgbClr val="836967"/>
                                  </a:solidFill>
                                  <a:latin typeface="Cambria Math" panose="02040503050406030204" pitchFamily="18" charset="0"/>
                                </a:rPr>
                              </m:ctrlPr>
                            </m:sSubPr>
                            <m:e>
                              <m:r>
                                <a:rPr lang="en-US" sz="2400" b="1" i="0">
                                  <a:latin typeface="Cambria Math" panose="02040503050406030204" pitchFamily="18" charset="0"/>
                                </a:rPr>
                                <m:t>𝐱</m:t>
                              </m:r>
                            </m:e>
                            <m:sub>
                              <m:r>
                                <a:rPr lang="en-US" sz="2400" b="0" i="1">
                                  <a:latin typeface="Cambria Math" panose="02040503050406030204" pitchFamily="18" charset="0"/>
                                </a:rPr>
                                <m:t>𝑝</m:t>
                              </m:r>
                            </m:sub>
                          </m:sSub>
                        </m:e>
                      </m:d>
                      <m:r>
                        <a:rPr lang="en-US" sz="2400" b="0" i="0">
                          <a:latin typeface="Cambria Math" panose="02040503050406030204" pitchFamily="18" charset="0"/>
                        </a:rPr>
                        <m:t>=</m:t>
                      </m:r>
                      <m:sSup>
                        <m:sSupPr>
                          <m:ctrlPr>
                            <a:rPr lang="en-US" sz="2400" i="1">
                              <a:latin typeface="Cambria Math" panose="02040503050406030204" pitchFamily="18" charset="0"/>
                            </a:rPr>
                          </m:ctrlPr>
                        </m:sSupPr>
                        <m:e>
                          <m:r>
                            <a:rPr lang="en-US" sz="2400" b="1" i="1">
                              <a:latin typeface="Cambria Math" panose="02040503050406030204" pitchFamily="18" charset="0"/>
                              <a:ea typeface="Malgun Gothic" panose="020B0503020000020004" pitchFamily="34" charset="-127"/>
                              <a:cs typeface="Times New Roman" panose="02020603050405020304" pitchFamily="18" charset="0"/>
                            </a:rPr>
                            <m:t>𝛏</m:t>
                          </m:r>
                          <m:r>
                            <a:rPr lang="en-US" sz="2400" i="1">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ea typeface="Malgun Gothic" panose="020B0503020000020004" pitchFamily="34" charset="-127"/>
                                  <a:cs typeface="Times New Roman" panose="02020603050405020304" pitchFamily="18" charset="0"/>
                                </a:rPr>
                                <m:t>𝐱</m:t>
                              </m:r>
                            </m:e>
                            <m:sub>
                              <m:r>
                                <a:rPr lang="en-US" sz="2400" i="1">
                                  <a:latin typeface="Cambria Math" panose="02040503050406030204" pitchFamily="18" charset="0"/>
                                  <a:ea typeface="Malgun Gothic" panose="020B0503020000020004" pitchFamily="34" charset="-127"/>
                                  <a:cs typeface="Times New Roman" panose="02020603050405020304" pitchFamily="18" charset="0"/>
                                </a:rPr>
                                <m:t>𝑝</m:t>
                              </m:r>
                            </m:sub>
                          </m:sSub>
                          <m:r>
                            <a:rPr lang="en-US" sz="2400" i="1">
                              <a:latin typeface="Cambria Math" panose="02040503050406030204" pitchFamily="18" charset="0"/>
                              <a:ea typeface="Malgun Gothic" panose="020B0503020000020004" pitchFamily="34" charset="-127"/>
                              <a:cs typeface="Times New Roman" panose="02020603050405020304" pitchFamily="18" charset="0"/>
                            </a:rPr>
                            <m:t>)</m:t>
                          </m:r>
                        </m:e>
                        <m:sup>
                          <m:r>
                            <a:rPr lang="en-US" sz="2400" i="1">
                              <a:latin typeface="Cambria Math" panose="02040503050406030204" pitchFamily="18" charset="0"/>
                              <a:ea typeface="Malgun Gothic" panose="020B0503020000020004" pitchFamily="34" charset="-127"/>
                              <a:cs typeface="Times New Roman" panose="02020603050405020304" pitchFamily="18" charset="0"/>
                            </a:rPr>
                            <m:t>𝑇</m:t>
                          </m:r>
                        </m:sup>
                      </m:sSup>
                      <m:r>
                        <a:rPr lang="en-US" sz="2400" b="1" i="0">
                          <a:latin typeface="Cambria Math" panose="02040503050406030204" pitchFamily="18" charset="0"/>
                        </a:rPr>
                        <m:t>𝐛</m:t>
                      </m:r>
                      <m:r>
                        <a:rPr lang="en-US" sz="2400" b="0" i="0">
                          <a:latin typeface="Cambria Math" panose="02040503050406030204" pitchFamily="18" charset="0"/>
                        </a:rPr>
                        <m:t>=</m:t>
                      </m:r>
                      <m:sSup>
                        <m:sSupPr>
                          <m:ctrlPr>
                            <a:rPr lang="en-US" sz="2400" i="1">
                              <a:latin typeface="Cambria Math" panose="02040503050406030204" pitchFamily="18" charset="0"/>
                            </a:rPr>
                          </m:ctrlPr>
                        </m:sSupPr>
                        <m:e>
                          <m:r>
                            <a:rPr lang="en-US" sz="2400" b="1" i="1">
                              <a:latin typeface="Cambria Math" panose="02040503050406030204" pitchFamily="18" charset="0"/>
                              <a:ea typeface="Malgun Gothic" panose="020B0503020000020004" pitchFamily="34" charset="-127"/>
                              <a:cs typeface="Times New Roman" panose="02020603050405020304" pitchFamily="18" charset="0"/>
                            </a:rPr>
                            <m:t>𝛏</m:t>
                          </m:r>
                          <m:r>
                            <a:rPr lang="en-US" sz="2400" i="1">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ea typeface="Malgun Gothic" panose="020B0503020000020004" pitchFamily="34" charset="-127"/>
                                  <a:cs typeface="Times New Roman" panose="02020603050405020304" pitchFamily="18" charset="0"/>
                                </a:rPr>
                                <m:t>𝐱</m:t>
                              </m:r>
                            </m:e>
                            <m:sub>
                              <m:r>
                                <a:rPr lang="en-US" sz="2400" i="1">
                                  <a:latin typeface="Cambria Math" panose="02040503050406030204" pitchFamily="18" charset="0"/>
                                  <a:ea typeface="Malgun Gothic" panose="020B0503020000020004" pitchFamily="34" charset="-127"/>
                                  <a:cs typeface="Times New Roman" panose="02020603050405020304" pitchFamily="18" charset="0"/>
                                </a:rPr>
                                <m:t>𝑝</m:t>
                              </m:r>
                            </m:sub>
                          </m:sSub>
                          <m:r>
                            <a:rPr lang="en-US" sz="2400" i="1">
                              <a:latin typeface="Cambria Math" panose="02040503050406030204" pitchFamily="18" charset="0"/>
                              <a:ea typeface="Malgun Gothic" panose="020B0503020000020004" pitchFamily="34" charset="-127"/>
                              <a:cs typeface="Times New Roman" panose="02020603050405020304" pitchFamily="18" charset="0"/>
                            </a:rPr>
                            <m:t>)</m:t>
                          </m:r>
                        </m:e>
                        <m:sup>
                          <m:r>
                            <a:rPr lang="en-US" sz="2400" i="1">
                              <a:latin typeface="Cambria Math" panose="02040503050406030204" pitchFamily="18" charset="0"/>
                              <a:ea typeface="Malgun Gothic" panose="020B0503020000020004" pitchFamily="34" charset="-127"/>
                              <a:cs typeface="Times New Roman" panose="02020603050405020304" pitchFamily="18" charset="0"/>
                            </a:rPr>
                            <m:t>𝑇</m:t>
                          </m:r>
                        </m:sup>
                      </m:sSup>
                      <m:sSup>
                        <m:sSupPr>
                          <m:ctrlPr>
                            <a:rPr lang="en-US" sz="2400" b="0" i="1">
                              <a:solidFill>
                                <a:srgbClr val="836967"/>
                              </a:solidFill>
                              <a:latin typeface="Cambria Math" panose="02040503050406030204" pitchFamily="18" charset="0"/>
                            </a:rPr>
                          </m:ctrlPr>
                        </m:sSupPr>
                        <m:e>
                          <m:d>
                            <m:dPr>
                              <m:ctrlPr>
                                <a:rPr lang="en-US" sz="2400" b="0" i="1">
                                  <a:latin typeface="Cambria Math" panose="02040503050406030204" pitchFamily="18" charset="0"/>
                                </a:rPr>
                              </m:ctrlPr>
                            </m:dPr>
                            <m:e>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m:t>
                              </m:r>
                            </m:e>
                          </m:d>
                        </m:e>
                        <m:sup>
                          <m:r>
                            <a:rPr lang="en-US" sz="2400" b="0" i="0">
                              <a:latin typeface="Cambria Math" panose="02040503050406030204" pitchFamily="18" charset="0"/>
                            </a:rPr>
                            <m:t>−1</m:t>
                          </m:r>
                        </m:sup>
                      </m:sSup>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𝐲</m:t>
                      </m:r>
                    </m:oMath>
                  </m:oMathPara>
                </a14:m>
                <a:endParaRPr lang="en-US" dirty="0"/>
              </a:p>
            </p:txBody>
          </p:sp>
        </mc:Choice>
        <mc:Fallback xmlns="">
          <p:sp>
            <p:nvSpPr>
              <p:cNvPr id="6" name="TextBox 5">
                <a:extLst>
                  <a:ext uri="{FF2B5EF4-FFF2-40B4-BE49-F238E27FC236}">
                    <a16:creationId xmlns:a16="http://schemas.microsoft.com/office/drawing/2014/main" id="{F5F4D423-C6B3-8A1C-0C3E-71AAF9167D90}"/>
                  </a:ext>
                </a:extLst>
              </p:cNvPr>
              <p:cNvSpPr txBox="1">
                <a:spLocks noRot="1" noChangeAspect="1" noMove="1" noResize="1" noEditPoints="1" noAdjustHandles="1" noChangeArrowheads="1" noChangeShapeType="1" noTextEdit="1"/>
              </p:cNvSpPr>
              <p:nvPr/>
            </p:nvSpPr>
            <p:spPr>
              <a:xfrm>
                <a:off x="1445707" y="2067298"/>
                <a:ext cx="5362052" cy="51661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8E4C7E9-24D4-0230-4ECC-6A1FDBB64ECF}"/>
                  </a:ext>
                </a:extLst>
              </p:cNvPr>
              <p:cNvSpPr txBox="1"/>
              <p:nvPr/>
            </p:nvSpPr>
            <p:spPr>
              <a:xfrm>
                <a:off x="1821005" y="3317211"/>
                <a:ext cx="4619730" cy="924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836967"/>
                              </a:solidFill>
                              <a:latin typeface="Cambria Math" panose="02040503050406030204" pitchFamily="18" charset="0"/>
                            </a:rPr>
                          </m:ctrlPr>
                        </m:fPr>
                        <m:num>
                          <m:r>
                            <a:rPr lang="en-US" sz="2400">
                              <a:latin typeface="Cambria Math" panose="02040503050406030204" pitchFamily="18" charset="0"/>
                            </a:rPr>
                            <m:t>𝜕</m:t>
                          </m:r>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𝑦</m:t>
                              </m:r>
                            </m:e>
                          </m:acc>
                          <m:d>
                            <m:dPr>
                              <m:ctrlPr>
                                <a:rPr lang="en-US" sz="2400" i="1">
                                  <a:solidFill>
                                    <a:srgbClr val="836967"/>
                                  </a:solidFill>
                                  <a:latin typeface="Cambria Math" panose="02040503050406030204" pitchFamily="18" charset="0"/>
                                </a:rPr>
                              </m:ctrlPr>
                            </m:dPr>
                            <m:e>
                              <m:sSub>
                                <m:sSubPr>
                                  <m:ctrlPr>
                                    <a:rPr lang="en-US" sz="2400" i="1">
                                      <a:solidFill>
                                        <a:srgbClr val="836967"/>
                                      </a:solidFill>
                                      <a:latin typeface="Cambria Math" panose="02040503050406030204" pitchFamily="18" charset="0"/>
                                    </a:rPr>
                                  </m:ctrlPr>
                                </m:sSubPr>
                                <m:e>
                                  <m:r>
                                    <a:rPr lang="en-US" sz="2400" b="1" i="0">
                                      <a:latin typeface="Cambria Math" panose="02040503050406030204" pitchFamily="18" charset="0"/>
                                    </a:rPr>
                                    <m:t>𝐱</m:t>
                                  </m:r>
                                </m:e>
                                <m:sub>
                                  <m:r>
                                    <a:rPr lang="en-US" sz="2400" b="0" i="1">
                                      <a:latin typeface="Cambria Math" panose="02040503050406030204" pitchFamily="18" charset="0"/>
                                    </a:rPr>
                                    <m:t>𝑝</m:t>
                                  </m:r>
                                </m:sub>
                              </m:sSub>
                            </m:e>
                          </m:d>
                        </m:num>
                        <m:den>
                          <m:r>
                            <a:rPr lang="en-US" sz="2400" b="0" i="0">
                              <a:latin typeface="Cambria Math" panose="02040503050406030204" pitchFamily="18" charset="0"/>
                            </a:rPr>
                            <m:t>𝜕</m:t>
                          </m:r>
                          <m:sSub>
                            <m:sSubPr>
                              <m:ctrlPr>
                                <a:rPr lang="en-US" sz="2400" b="0" i="1">
                                  <a:solidFill>
                                    <a:srgbClr val="836967"/>
                                  </a:solidFill>
                                  <a:latin typeface="Cambria Math" panose="02040503050406030204" pitchFamily="18" charset="0"/>
                                </a:rPr>
                              </m:ctrlPr>
                            </m:sSubPr>
                            <m:e>
                              <m:r>
                                <a:rPr lang="en-US" sz="2400" b="0" i="1">
                                  <a:latin typeface="Cambria Math" panose="02040503050406030204" pitchFamily="18" charset="0"/>
                                </a:rPr>
                                <m:t>𝑦</m:t>
                              </m:r>
                            </m:e>
                            <m:sub>
                              <m:r>
                                <a:rPr lang="en-US" sz="2400" b="0" i="1">
                                  <a:latin typeface="Cambria Math" panose="02040503050406030204" pitchFamily="18" charset="0"/>
                                </a:rPr>
                                <m:t>𝑖</m:t>
                              </m:r>
                            </m:sub>
                          </m:sSub>
                        </m:den>
                      </m:f>
                      <m:r>
                        <a:rPr lang="en-US" sz="2400" b="0" i="0">
                          <a:latin typeface="Cambria Math" panose="02040503050406030204" pitchFamily="18" charset="0"/>
                        </a:rPr>
                        <m:t>=</m:t>
                      </m:r>
                      <m:sSub>
                        <m:sSubPr>
                          <m:ctrlPr>
                            <a:rPr lang="en-US" sz="2400" b="0" i="1">
                              <a:solidFill>
                                <a:srgbClr val="836967"/>
                              </a:solidFill>
                              <a:latin typeface="Cambria Math" panose="02040503050406030204" pitchFamily="18" charset="0"/>
                            </a:rPr>
                          </m:ctrlPr>
                        </m:sSubPr>
                        <m:e>
                          <m:d>
                            <m:dPr>
                              <m:begChr m:val="{"/>
                              <m:endChr m:val="}"/>
                              <m:ctrlPr>
                                <a:rPr lang="en-US" sz="2400" b="0" i="1">
                                  <a:solidFill>
                                    <a:srgbClr val="836967"/>
                                  </a:solidFill>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ea typeface="Malgun Gothic" panose="020B0503020000020004" pitchFamily="34" charset="-127"/>
                                      <a:cs typeface="Times New Roman" panose="02020603050405020304" pitchFamily="18" charset="0"/>
                                    </a:rPr>
                                    <m:t>𝛏</m:t>
                                  </m:r>
                                  <m:r>
                                    <a:rPr lang="en-US" sz="2400" i="1">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ea typeface="Malgun Gothic" panose="020B0503020000020004" pitchFamily="34" charset="-127"/>
                                          <a:cs typeface="Times New Roman" panose="02020603050405020304" pitchFamily="18" charset="0"/>
                                        </a:rPr>
                                        <m:t>𝐱</m:t>
                                      </m:r>
                                    </m:e>
                                    <m:sub>
                                      <m:r>
                                        <a:rPr lang="en-US" sz="2400" i="1">
                                          <a:latin typeface="Cambria Math" panose="02040503050406030204" pitchFamily="18" charset="0"/>
                                          <a:ea typeface="Malgun Gothic" panose="020B0503020000020004" pitchFamily="34" charset="-127"/>
                                          <a:cs typeface="Times New Roman" panose="02020603050405020304" pitchFamily="18" charset="0"/>
                                        </a:rPr>
                                        <m:t>𝑝</m:t>
                                      </m:r>
                                    </m:sub>
                                  </m:sSub>
                                  <m:r>
                                    <a:rPr lang="en-US" sz="2400" i="1">
                                      <a:latin typeface="Cambria Math" panose="02040503050406030204" pitchFamily="18" charset="0"/>
                                      <a:ea typeface="Malgun Gothic" panose="020B0503020000020004" pitchFamily="34" charset="-127"/>
                                      <a:cs typeface="Times New Roman" panose="02020603050405020304" pitchFamily="18" charset="0"/>
                                    </a:rPr>
                                    <m:t>)</m:t>
                                  </m:r>
                                </m:e>
                                <m:sup>
                                  <m:r>
                                    <a:rPr lang="en-US" sz="2400" i="1">
                                      <a:latin typeface="Cambria Math" panose="02040503050406030204" pitchFamily="18" charset="0"/>
                                      <a:ea typeface="Malgun Gothic" panose="020B0503020000020004" pitchFamily="34" charset="-127"/>
                                      <a:cs typeface="Times New Roman" panose="02020603050405020304" pitchFamily="18" charset="0"/>
                                    </a:rPr>
                                    <m:t>𝑇</m:t>
                                  </m:r>
                                </m:sup>
                              </m:sSup>
                              <m:sSup>
                                <m:sSupPr>
                                  <m:ctrlPr>
                                    <a:rPr lang="en-US" sz="2400" b="0" i="1">
                                      <a:solidFill>
                                        <a:srgbClr val="836967"/>
                                      </a:solidFill>
                                      <a:latin typeface="Cambria Math" panose="02040503050406030204" pitchFamily="18" charset="0"/>
                                    </a:rPr>
                                  </m:ctrlPr>
                                </m:sSupPr>
                                <m:e>
                                  <m:d>
                                    <m:dPr>
                                      <m:ctrlPr>
                                        <a:rPr lang="en-US" sz="2400" b="0" i="1">
                                          <a:solidFill>
                                            <a:srgbClr val="836967"/>
                                          </a:solidFill>
                                          <a:latin typeface="Cambria Math" panose="02040503050406030204" pitchFamily="18" charset="0"/>
                                        </a:rPr>
                                      </m:ctrlPr>
                                    </m:dPr>
                                    <m:e>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m:t>
                                      </m:r>
                                    </m:e>
                                  </m:d>
                                </m:e>
                                <m:sup>
                                  <m:r>
                                    <a:rPr lang="en-US" sz="2400" b="0" i="0">
                                      <a:latin typeface="Cambria Math" panose="02040503050406030204" pitchFamily="18" charset="0"/>
                                    </a:rPr>
                                    <m:t>−1</m:t>
                                  </m:r>
                                </m:sup>
                              </m:sSup>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e>
                          </m:d>
                        </m:e>
                        <m:sub>
                          <m:r>
                            <a:rPr lang="en-US" sz="2400" b="0" i="1">
                              <a:latin typeface="Cambria Math" panose="02040503050406030204" pitchFamily="18" charset="0"/>
                            </a:rPr>
                            <m:t>𝑖</m:t>
                          </m:r>
                        </m:sub>
                      </m:sSub>
                    </m:oMath>
                  </m:oMathPara>
                </a14:m>
                <a:endParaRPr lang="en-US" dirty="0"/>
              </a:p>
            </p:txBody>
          </p:sp>
        </mc:Choice>
        <mc:Fallback xmlns="">
          <p:sp>
            <p:nvSpPr>
              <p:cNvPr id="10" name="TextBox 9">
                <a:extLst>
                  <a:ext uri="{FF2B5EF4-FFF2-40B4-BE49-F238E27FC236}">
                    <a16:creationId xmlns:a16="http://schemas.microsoft.com/office/drawing/2014/main" id="{98E4C7E9-24D4-0230-4ECC-6A1FDBB64ECF}"/>
                  </a:ext>
                </a:extLst>
              </p:cNvPr>
              <p:cNvSpPr txBox="1">
                <a:spLocks noRot="1" noChangeAspect="1" noMove="1" noResize="1" noEditPoints="1" noAdjustHandles="1" noChangeArrowheads="1" noChangeShapeType="1" noTextEdit="1"/>
              </p:cNvSpPr>
              <p:nvPr/>
            </p:nvSpPr>
            <p:spPr>
              <a:xfrm>
                <a:off x="1821005" y="3317211"/>
                <a:ext cx="4619730" cy="92499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619605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 name="Picture 1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366" y="1468081"/>
            <a:ext cx="2636207" cy="1977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Triangle 1">
            <a:extLst>
              <a:ext uri="{FF2B5EF4-FFF2-40B4-BE49-F238E27FC236}">
                <a16:creationId xmlns:a16="http://schemas.microsoft.com/office/drawing/2014/main" id="{EEA1A114-9855-4811-A872-3B3597A2E8BC}"/>
              </a:ext>
            </a:extLst>
          </p:cNvPr>
          <p:cNvSpPr/>
          <p:nvPr/>
        </p:nvSpPr>
        <p:spPr>
          <a:xfrm>
            <a:off x="6902245" y="1589231"/>
            <a:ext cx="2005781" cy="1632200"/>
          </a:xfrm>
          <a:prstGeom prst="rtTriangle">
            <a:avLst/>
          </a:prstGeom>
          <a:solidFill>
            <a:srgbClr val="FFFF00"/>
          </a:solidFill>
          <a:ln w="349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3085" name="Rectangle 3"/>
              <p:cNvSpPr>
                <a:spLocks noGrp="1" noChangeArrowheads="1"/>
              </p:cNvSpPr>
              <p:nvPr>
                <p:ph type="body" sz="quarter" idx="10"/>
              </p:nvPr>
            </p:nvSpPr>
            <p:spPr/>
            <p:txBody>
              <a:bodyPr/>
              <a:lstStyle/>
              <a:p>
                <a:r>
                  <a:rPr lang="en-US" dirty="0"/>
                  <a:t>For a linear PRS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 = </m:t>
                    </m:r>
                    <m:r>
                      <a:rPr lang="en-US" i="1" dirty="0" smtClean="0">
                        <a:latin typeface="Cambria Math" panose="02040503050406030204" pitchFamily="18" charset="0"/>
                      </a:rPr>
                      <m:t>𝑏</m:t>
                    </m:r>
                    <m:r>
                      <a:rPr lang="en-US" i="1" baseline="-25000" dirty="0">
                        <a:latin typeface="Cambria Math" panose="02040503050406030204" pitchFamily="18" charset="0"/>
                      </a:rPr>
                      <m:t>1 </m:t>
                    </m:r>
                    <m:r>
                      <a:rPr lang="en-US" i="1" dirty="0">
                        <a:latin typeface="Cambria Math" panose="02040503050406030204" pitchFamily="18" charset="0"/>
                      </a:rPr>
                      <m:t>+ </m:t>
                    </m:r>
                    <m:r>
                      <a:rPr lang="en-US" i="1" dirty="0">
                        <a:latin typeface="Cambria Math" panose="02040503050406030204" pitchFamily="18" charset="0"/>
                      </a:rPr>
                      <m:t>𝑏</m:t>
                    </m:r>
                    <m:r>
                      <a:rPr lang="en-US" i="1" baseline="-25000" dirty="0">
                        <a:latin typeface="Cambria Math" panose="02040503050406030204" pitchFamily="18" charset="0"/>
                      </a:rPr>
                      <m:t>2</m:t>
                    </m:r>
                    <m:r>
                      <a:rPr lang="en-US" i="1" dirty="0">
                        <a:latin typeface="Cambria Math" panose="02040503050406030204" pitchFamily="18" charset="0"/>
                      </a:rPr>
                      <m:t>𝑥</m:t>
                    </m:r>
                    <m:r>
                      <a:rPr lang="en-US" i="1" baseline="-25000" dirty="0">
                        <a:latin typeface="Cambria Math" panose="02040503050406030204" pitchFamily="18" charset="0"/>
                      </a:rPr>
                      <m:t>1 </m:t>
                    </m:r>
                    <m:r>
                      <a:rPr lang="en-US" i="1" dirty="0">
                        <a:latin typeface="Cambria Math" panose="02040503050406030204" pitchFamily="18" charset="0"/>
                      </a:rPr>
                      <m:t>+ </m:t>
                    </m:r>
                    <m:r>
                      <a:rPr lang="en-US" i="1" dirty="0">
                        <a:latin typeface="Cambria Math" panose="02040503050406030204" pitchFamily="18" charset="0"/>
                      </a:rPr>
                      <m:t>𝑏</m:t>
                    </m:r>
                    <m:r>
                      <a:rPr lang="en-US" i="1" baseline="-25000" dirty="0">
                        <a:latin typeface="Cambria Math" panose="02040503050406030204" pitchFamily="18" charset="0"/>
                      </a:rPr>
                      <m:t>3</m:t>
                    </m:r>
                    <m:r>
                      <a:rPr lang="en-US" i="1" dirty="0">
                        <a:latin typeface="Cambria Math" panose="02040503050406030204" pitchFamily="18" charset="0"/>
                      </a:rPr>
                      <m:t>𝑥</m:t>
                    </m:r>
                    <m:r>
                      <a:rPr lang="en-US" i="1" baseline="-25000" dirty="0">
                        <a:latin typeface="Cambria Math" panose="02040503050406030204" pitchFamily="18" charset="0"/>
                      </a:rPr>
                      <m:t>2</m:t>
                    </m:r>
                  </m:oMath>
                </a14:m>
                <a:r>
                  <a:rPr lang="en-US" dirty="0"/>
                  <a:t>, find the prediction variance in the region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oMath>
                </a14:m>
                <a:r>
                  <a:rPr lang="en-US" dirty="0"/>
                  <a:t>1</a:t>
                </a:r>
              </a:p>
              <a:p>
                <a:pPr marL="0" indent="0">
                  <a:buNone/>
                </a:pPr>
                <a:r>
                  <a:rPr lang="en-US" dirty="0"/>
                  <a:t>(a) For data at three vertices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 −1</m:t>
                        </m:r>
                      </m:e>
                    </m:d>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−1,1</m:t>
                        </m:r>
                      </m:e>
                    </m:d>
                    <m:r>
                      <a:rPr lang="en-US" i="1">
                        <a:latin typeface="Cambria Math" panose="02040503050406030204" pitchFamily="18" charset="0"/>
                      </a:rPr>
                      <m:t>, (1,−1)</m:t>
                    </m:r>
                  </m:oMath>
                </a14:m>
                <a:endParaRPr lang="en-US" dirty="0"/>
              </a:p>
              <a:p>
                <a:endParaRPr lang="en-US" dirty="0"/>
              </a:p>
              <a:p>
                <a:endParaRPr lang="en-US" dirty="0"/>
              </a:p>
              <a:p>
                <a:endParaRPr lang="en-US" dirty="0"/>
              </a:p>
              <a:p>
                <a:endParaRPr lang="en-US" dirty="0"/>
              </a:p>
              <a:p>
                <a:endParaRPr lang="en-US" dirty="0"/>
              </a:p>
            </p:txBody>
          </p:sp>
        </mc:Choice>
        <mc:Fallback xmlns="">
          <p:sp>
            <p:nvSpPr>
              <p:cNvPr id="3085" name="Rectangle 3"/>
              <p:cNvSpPr>
                <a:spLocks noGrp="1" noRot="1" noChangeAspect="1" noMove="1" noResize="1" noEditPoints="1" noAdjustHandles="1" noChangeArrowheads="1" noChangeShapeType="1" noTextEdit="1"/>
              </p:cNvSpPr>
              <p:nvPr>
                <p:ph type="body" sz="quarter" idx="10"/>
              </p:nvPr>
            </p:nvSpPr>
            <p:spPr>
              <a:blipFill>
                <a:blip r:embed="rId4"/>
                <a:stretch>
                  <a:fillRect l="-1071" t="-1408" r="-714"/>
                </a:stretch>
              </a:blipFill>
            </p:spPr>
            <p:txBody>
              <a:bodyPr/>
              <a:lstStyle/>
              <a:p>
                <a:r>
                  <a:rPr lang="en-US">
                    <a:noFill/>
                  </a:rPr>
                  <a:t> </a:t>
                </a:r>
              </a:p>
            </p:txBody>
          </p:sp>
        </mc:Fallback>
      </mc:AlternateContent>
      <p:sp>
        <p:nvSpPr>
          <p:cNvPr id="3084" name="Rectangle 2"/>
          <p:cNvSpPr>
            <a:spLocks noGrp="1" noChangeArrowheads="1"/>
          </p:cNvSpPr>
          <p:nvPr>
            <p:ph type="title"/>
          </p:nvPr>
        </p:nvSpPr>
        <p:spPr/>
        <p:txBody>
          <a:bodyPr>
            <a:normAutofit fontScale="90000"/>
          </a:bodyPr>
          <a:lstStyle/>
          <a:p>
            <a:r>
              <a:rPr lang="en-US" dirty="0"/>
              <a:t>Ex2-10) Prediction variance</a:t>
            </a:r>
          </a:p>
        </p:txBody>
      </p:sp>
      <p:sp>
        <p:nvSpPr>
          <p:cNvPr id="308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08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088"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089"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 name="TextBox 2">
            <a:extLst>
              <a:ext uri="{FF2B5EF4-FFF2-40B4-BE49-F238E27FC236}">
                <a16:creationId xmlns:a16="http://schemas.microsoft.com/office/drawing/2014/main" id="{829E4AD5-15D7-4D59-B906-061824B6D09A}"/>
              </a:ext>
            </a:extLst>
          </p:cNvPr>
          <p:cNvSpPr txBox="1"/>
          <p:nvPr/>
        </p:nvSpPr>
        <p:spPr>
          <a:xfrm>
            <a:off x="6862434" y="2522069"/>
            <a:ext cx="1454244" cy="646331"/>
          </a:xfrm>
          <a:prstGeom prst="rect">
            <a:avLst/>
          </a:prstGeom>
          <a:noFill/>
        </p:spPr>
        <p:txBody>
          <a:bodyPr wrap="none" rtlCol="0">
            <a:spAutoFit/>
          </a:bodyPr>
          <a:lstStyle/>
          <a:p>
            <a:pPr algn="l"/>
            <a:r>
              <a:rPr lang="en-US" dirty="0"/>
              <a:t>Interpolation</a:t>
            </a:r>
            <a:br>
              <a:rPr lang="en-US" dirty="0"/>
            </a:br>
            <a:r>
              <a:rPr lang="en-US" dirty="0"/>
              <a:t>region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031FBC1-90CE-CDB4-3787-741668B8AB92}"/>
                  </a:ext>
                </a:extLst>
              </p:cNvPr>
              <p:cNvSpPr txBox="1"/>
              <p:nvPr/>
            </p:nvSpPr>
            <p:spPr>
              <a:xfrm>
                <a:off x="231275" y="3445236"/>
                <a:ext cx="7350625" cy="21060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smtClean="0">
                          <a:latin typeface="Cambria Math" panose="02040503050406030204" pitchFamily="18" charset="0"/>
                        </a:rPr>
                        <m:t>𝛏</m:t>
                      </m:r>
                      <m:r>
                        <a:rPr lang="en-US" sz="2400" b="0" i="0">
                          <a:latin typeface="Cambria Math" panose="02040503050406030204" pitchFamily="18" charset="0"/>
                        </a:rPr>
                        <m:t>=</m:t>
                      </m:r>
                      <m:d>
                        <m:dPr>
                          <m:begChr m:val="{"/>
                          <m:endChr m:val="}"/>
                          <m:ctrlPr>
                            <a:rPr lang="en-US" sz="2400" b="0" i="1">
                              <a:solidFill>
                                <a:srgbClr val="836967"/>
                              </a:solidFill>
                              <a:latin typeface="Cambria Math" panose="02040503050406030204" pitchFamily="18" charset="0"/>
                            </a:rPr>
                          </m:ctrlPr>
                        </m:dPr>
                        <m:e>
                          <m:m>
                            <m:mPr>
                              <m:plcHide m:val="on"/>
                              <m:mcs>
                                <m:mc>
                                  <m:mcPr>
                                    <m:count m:val="1"/>
                                    <m:mcJc m:val="center"/>
                                  </m:mcPr>
                                </m:mc>
                              </m:mcs>
                              <m:ctrlPr>
                                <a:rPr lang="en-US" sz="2400" b="0" i="1">
                                  <a:solidFill>
                                    <a:srgbClr val="836967"/>
                                  </a:solidFill>
                                  <a:latin typeface="Cambria Math" panose="02040503050406030204" pitchFamily="18" charset="0"/>
                                </a:rPr>
                              </m:ctrlPr>
                            </m:mPr>
                            <m:mr>
                              <m:e>
                                <m:r>
                                  <a:rPr lang="en-US" sz="2400" b="0" i="0">
                                    <a:latin typeface="Cambria Math" panose="02040503050406030204" pitchFamily="18" charset="0"/>
                                  </a:rPr>
                                  <m:t>1</m:t>
                                </m:r>
                              </m:e>
                            </m:mr>
                            <m:mr>
                              <m:e>
                                <m:sSub>
                                  <m:sSubPr>
                                    <m:ctrlPr>
                                      <a:rPr lang="en-US" sz="2400" b="0" i="1">
                                        <a:solidFill>
                                          <a:srgbClr val="836967"/>
                                        </a:solidFill>
                                        <a:latin typeface="Cambria Math" panose="02040503050406030204" pitchFamily="18" charset="0"/>
                                      </a:rPr>
                                    </m:ctrlPr>
                                  </m:sSubPr>
                                  <m:e>
                                    <m:r>
                                      <a:rPr lang="en-US" sz="2400" b="0" i="1">
                                        <a:latin typeface="Cambria Math" panose="02040503050406030204" pitchFamily="18" charset="0"/>
                                      </a:rPr>
                                      <m:t>𝑥</m:t>
                                    </m:r>
                                  </m:e>
                                  <m:sub>
                                    <m:r>
                                      <a:rPr lang="en-US" sz="2400" b="0" i="0">
                                        <a:latin typeface="Cambria Math" panose="02040503050406030204" pitchFamily="18" charset="0"/>
                                      </a:rPr>
                                      <m:t>1</m:t>
                                    </m:r>
                                  </m:sub>
                                </m:sSub>
                              </m:e>
                            </m:mr>
                            <m:mr>
                              <m:e>
                                <m:sSub>
                                  <m:sSubPr>
                                    <m:ctrlPr>
                                      <a:rPr lang="en-US" sz="2400" b="0" i="1">
                                        <a:solidFill>
                                          <a:srgbClr val="836967"/>
                                        </a:solidFill>
                                        <a:latin typeface="Cambria Math" panose="02040503050406030204" pitchFamily="18" charset="0"/>
                                      </a:rPr>
                                    </m:ctrlPr>
                                  </m:sSubPr>
                                  <m:e>
                                    <m:r>
                                      <a:rPr lang="en-US" sz="2400" b="0" i="1">
                                        <a:latin typeface="Cambria Math" panose="02040503050406030204" pitchFamily="18" charset="0"/>
                                      </a:rPr>
                                      <m:t>𝑥</m:t>
                                    </m:r>
                                  </m:e>
                                  <m:sub>
                                    <m:r>
                                      <a:rPr lang="en-US" sz="2400" b="0" i="0">
                                        <a:latin typeface="Cambria Math" panose="02040503050406030204" pitchFamily="18" charset="0"/>
                                      </a:rPr>
                                      <m:t>2</m:t>
                                    </m:r>
                                  </m:sub>
                                </m:sSub>
                              </m:e>
                            </m:mr>
                          </m:m>
                        </m:e>
                      </m:d>
                      <m:r>
                        <a:rPr lang="en-US" sz="2400" b="0" i="0">
                          <a:latin typeface="Cambria Math" panose="02040503050406030204" pitchFamily="18" charset="0"/>
                        </a:rPr>
                        <m:t>,   </m:t>
                      </m:r>
                      <m:r>
                        <a:rPr lang="en-US" sz="2400" b="1" i="0">
                          <a:latin typeface="Cambria Math" panose="02040503050406030204" pitchFamily="18" charset="0"/>
                        </a:rPr>
                        <m:t>𝐗</m:t>
                      </m:r>
                      <m:r>
                        <a:rPr lang="en-US" sz="2400" b="0" i="0">
                          <a:latin typeface="Cambria Math" panose="02040503050406030204" pitchFamily="18" charset="0"/>
                        </a:rPr>
                        <m:t>=</m:t>
                      </m:r>
                      <m:d>
                        <m:dPr>
                          <m:begChr m:val="["/>
                          <m:endChr m:val="]"/>
                          <m:ctrlPr>
                            <a:rPr lang="en-US" sz="2400" b="0" i="1">
                              <a:solidFill>
                                <a:srgbClr val="836967"/>
                              </a:solidFill>
                              <a:latin typeface="Cambria Math" panose="02040503050406030204" pitchFamily="18" charset="0"/>
                            </a:rPr>
                          </m:ctrlPr>
                        </m:dPr>
                        <m:e>
                          <m:m>
                            <m:mPr>
                              <m:plcHide m:val="on"/>
                              <m:mcs>
                                <m:mc>
                                  <m:mcPr>
                                    <m:count m:val="3"/>
                                    <m:mcJc m:val="center"/>
                                  </m:mcPr>
                                </m:mc>
                              </m:mcs>
                              <m:ctrlPr>
                                <a:rPr lang="en-US" sz="2400" b="0" i="1">
                                  <a:solidFill>
                                    <a:srgbClr val="836967"/>
                                  </a:solidFill>
                                  <a:latin typeface="Cambria Math" panose="02040503050406030204" pitchFamily="18" charset="0"/>
                                </a:rPr>
                              </m:ctrlPr>
                            </m:mPr>
                            <m:mr>
                              <m:e>
                                <m:r>
                                  <a:rPr lang="en-US" sz="2400" b="0" i="0">
                                    <a:latin typeface="Cambria Math" panose="02040503050406030204" pitchFamily="18" charset="0"/>
                                  </a:rPr>
                                  <m:t>1</m:t>
                                </m:r>
                              </m:e>
                              <m:e>
                                <m:r>
                                  <a:rPr lang="en-US" sz="2400" b="0" i="0">
                                    <a:latin typeface="Cambria Math" panose="02040503050406030204" pitchFamily="18" charset="0"/>
                                  </a:rPr>
                                  <m:t>−1</m:t>
                                </m:r>
                              </m:e>
                              <m:e>
                                <m:r>
                                  <a:rPr lang="en-US" sz="2400" b="0" i="0">
                                    <a:latin typeface="Cambria Math" panose="02040503050406030204" pitchFamily="18" charset="0"/>
                                  </a:rPr>
                                  <m:t>−1</m:t>
                                </m:r>
                              </m:e>
                            </m:mr>
                            <m:mr>
                              <m:e>
                                <m:r>
                                  <a:rPr lang="en-US" sz="2400" b="0" i="0">
                                    <a:latin typeface="Cambria Math" panose="02040503050406030204" pitchFamily="18" charset="0"/>
                                  </a:rPr>
                                  <m:t>1</m:t>
                                </m:r>
                              </m:e>
                              <m:e>
                                <m:r>
                                  <a:rPr lang="en-US" sz="2400" b="0" i="0">
                                    <a:latin typeface="Cambria Math" panose="02040503050406030204" pitchFamily="18" charset="0"/>
                                  </a:rPr>
                                  <m:t>−1</m:t>
                                </m:r>
                              </m:e>
                              <m:e>
                                <m:r>
                                  <a:rPr lang="en-US" sz="2400" b="0" i="0">
                                    <a:latin typeface="Cambria Math" panose="02040503050406030204" pitchFamily="18" charset="0"/>
                                  </a:rPr>
                                  <m:t>1</m:t>
                                </m:r>
                              </m:e>
                            </m:mr>
                            <m:mr>
                              <m:e>
                                <m:r>
                                  <a:rPr lang="en-US" sz="2400" b="0" i="0">
                                    <a:latin typeface="Cambria Math" panose="02040503050406030204" pitchFamily="18" charset="0"/>
                                  </a:rPr>
                                  <m:t>1</m:t>
                                </m:r>
                              </m:e>
                              <m:e>
                                <m:r>
                                  <a:rPr lang="en-US" sz="2400" b="0" i="0">
                                    <a:latin typeface="Cambria Math" panose="02040503050406030204" pitchFamily="18" charset="0"/>
                                  </a:rPr>
                                  <m:t>1</m:t>
                                </m:r>
                              </m:e>
                              <m:e>
                                <m:r>
                                  <a:rPr lang="en-US" sz="2400" b="0" i="0">
                                    <a:latin typeface="Cambria Math" panose="02040503050406030204" pitchFamily="18" charset="0"/>
                                  </a:rPr>
                                  <m:t>−1</m:t>
                                </m:r>
                              </m:e>
                            </m:mr>
                          </m:m>
                        </m:e>
                      </m:d>
                    </m:oMath>
                    <m:oMath xmlns:m="http://schemas.openxmlformats.org/officeDocument/2006/math">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m:t>
                      </m:r>
                      <m:r>
                        <a:rPr lang="en-US" sz="2400" b="0" i="0">
                          <a:latin typeface="Cambria Math" panose="02040503050406030204" pitchFamily="18" charset="0"/>
                        </a:rPr>
                        <m:t>=</m:t>
                      </m:r>
                      <m:d>
                        <m:dPr>
                          <m:begChr m:val="["/>
                          <m:endChr m:val="]"/>
                          <m:ctrlPr>
                            <a:rPr lang="en-US" sz="2400" b="0" i="1">
                              <a:solidFill>
                                <a:srgbClr val="836967"/>
                              </a:solidFill>
                              <a:latin typeface="Cambria Math" panose="02040503050406030204" pitchFamily="18" charset="0"/>
                            </a:rPr>
                          </m:ctrlPr>
                        </m:dPr>
                        <m:e>
                          <m:m>
                            <m:mPr>
                              <m:plcHide m:val="on"/>
                              <m:mcs>
                                <m:mc>
                                  <m:mcPr>
                                    <m:count m:val="3"/>
                                    <m:mcJc m:val="center"/>
                                  </m:mcPr>
                                </m:mc>
                              </m:mcs>
                              <m:ctrlPr>
                                <a:rPr lang="en-US" sz="2400" b="0" i="1">
                                  <a:solidFill>
                                    <a:srgbClr val="836967"/>
                                  </a:solidFill>
                                  <a:latin typeface="Cambria Math" panose="02040503050406030204" pitchFamily="18" charset="0"/>
                                </a:rPr>
                              </m:ctrlPr>
                            </m:mPr>
                            <m:mr>
                              <m:e>
                                <m:r>
                                  <a:rPr lang="en-US" sz="2400" b="0" i="0">
                                    <a:latin typeface="Cambria Math" panose="02040503050406030204" pitchFamily="18" charset="0"/>
                                  </a:rPr>
                                  <m:t>3</m:t>
                                </m:r>
                              </m:e>
                              <m:e>
                                <m:r>
                                  <a:rPr lang="en-US" sz="2400" b="0" i="0">
                                    <a:latin typeface="Cambria Math" panose="02040503050406030204" pitchFamily="18" charset="0"/>
                                  </a:rPr>
                                  <m:t>−1</m:t>
                                </m:r>
                              </m:e>
                              <m:e>
                                <m:r>
                                  <a:rPr lang="en-US" sz="2400" b="0" i="0">
                                    <a:latin typeface="Cambria Math" panose="02040503050406030204" pitchFamily="18" charset="0"/>
                                  </a:rPr>
                                  <m:t>−1</m:t>
                                </m:r>
                              </m:e>
                            </m:mr>
                            <m:mr>
                              <m:e>
                                <m:r>
                                  <a:rPr lang="en-US" sz="2400" b="0" i="0">
                                    <a:latin typeface="Cambria Math" panose="02040503050406030204" pitchFamily="18" charset="0"/>
                                  </a:rPr>
                                  <m:t>−1</m:t>
                                </m:r>
                              </m:e>
                              <m:e>
                                <m:r>
                                  <a:rPr lang="en-US" sz="2400" b="0" i="0">
                                    <a:latin typeface="Cambria Math" panose="02040503050406030204" pitchFamily="18" charset="0"/>
                                  </a:rPr>
                                  <m:t>3</m:t>
                                </m:r>
                              </m:e>
                              <m:e>
                                <m:r>
                                  <a:rPr lang="en-US" sz="2400" b="0" i="0">
                                    <a:latin typeface="Cambria Math" panose="02040503050406030204" pitchFamily="18" charset="0"/>
                                  </a:rPr>
                                  <m:t>−1</m:t>
                                </m:r>
                              </m:e>
                            </m:mr>
                            <m:mr>
                              <m:e>
                                <m:r>
                                  <a:rPr lang="en-US" sz="2400" b="0" i="0">
                                    <a:latin typeface="Cambria Math" panose="02040503050406030204" pitchFamily="18" charset="0"/>
                                  </a:rPr>
                                  <m:t>−1</m:t>
                                </m:r>
                              </m:e>
                              <m:e>
                                <m:r>
                                  <a:rPr lang="en-US" sz="2400" b="0" i="0">
                                    <a:latin typeface="Cambria Math" panose="02040503050406030204" pitchFamily="18" charset="0"/>
                                  </a:rPr>
                                  <m:t>−1</m:t>
                                </m:r>
                              </m:e>
                              <m:e>
                                <m:r>
                                  <a:rPr lang="en-US" sz="2400" b="0" i="0">
                                    <a:latin typeface="Cambria Math" panose="02040503050406030204" pitchFamily="18" charset="0"/>
                                  </a:rPr>
                                  <m:t>3</m:t>
                                </m:r>
                              </m:e>
                            </m:mr>
                          </m:m>
                        </m:e>
                      </m:d>
                      <m:r>
                        <a:rPr lang="en-US" sz="2400" b="0" i="0">
                          <a:latin typeface="Cambria Math" panose="02040503050406030204" pitchFamily="18" charset="0"/>
                        </a:rPr>
                        <m:t>,   </m:t>
                      </m:r>
                      <m:sSup>
                        <m:sSupPr>
                          <m:ctrlPr>
                            <a:rPr lang="en-US" sz="2400" b="0" i="1">
                              <a:solidFill>
                                <a:srgbClr val="836967"/>
                              </a:solidFill>
                              <a:latin typeface="Cambria Math" panose="02040503050406030204" pitchFamily="18" charset="0"/>
                            </a:rPr>
                          </m:ctrlPr>
                        </m:sSupPr>
                        <m:e>
                          <m:d>
                            <m:dPr>
                              <m:ctrlPr>
                                <a:rPr lang="en-US" sz="2400" b="0" i="1">
                                  <a:solidFill>
                                    <a:srgbClr val="836967"/>
                                  </a:solidFill>
                                  <a:latin typeface="Cambria Math" panose="02040503050406030204" pitchFamily="18" charset="0"/>
                                </a:rPr>
                              </m:ctrlPr>
                            </m:dPr>
                            <m:e>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m:t>
                              </m:r>
                            </m:e>
                          </m:d>
                        </m:e>
                        <m:sup>
                          <m:r>
                            <a:rPr lang="en-US" sz="2400" b="0" i="0">
                              <a:latin typeface="Cambria Math" panose="02040503050406030204" pitchFamily="18" charset="0"/>
                            </a:rPr>
                            <m:t>−1</m:t>
                          </m:r>
                        </m:sup>
                      </m:sSup>
                      <m:r>
                        <a:rPr lang="en-US" sz="2400" b="0" i="0">
                          <a:latin typeface="Cambria Math" panose="02040503050406030204" pitchFamily="18" charset="0"/>
                        </a:rPr>
                        <m:t>=</m:t>
                      </m:r>
                      <m:f>
                        <m:fPr>
                          <m:ctrlPr>
                            <a:rPr lang="en-US" sz="2400" b="0" i="1">
                              <a:solidFill>
                                <a:srgbClr val="836967"/>
                              </a:solidFill>
                              <a:latin typeface="Cambria Math" panose="02040503050406030204" pitchFamily="18" charset="0"/>
                            </a:rPr>
                          </m:ctrlPr>
                        </m:fPr>
                        <m:num>
                          <m:r>
                            <a:rPr lang="en-US" sz="2400" b="0" i="0">
                              <a:latin typeface="Cambria Math" panose="02040503050406030204" pitchFamily="18" charset="0"/>
                            </a:rPr>
                            <m:t>1</m:t>
                          </m:r>
                        </m:num>
                        <m:den>
                          <m:r>
                            <a:rPr lang="en-US" sz="2400" b="0" i="0">
                              <a:latin typeface="Cambria Math" panose="02040503050406030204" pitchFamily="18" charset="0"/>
                            </a:rPr>
                            <m:t>4</m:t>
                          </m:r>
                        </m:den>
                      </m:f>
                      <m:d>
                        <m:dPr>
                          <m:begChr m:val="["/>
                          <m:endChr m:val="]"/>
                          <m:ctrlPr>
                            <a:rPr lang="en-US" sz="2400" b="0" i="1">
                              <a:solidFill>
                                <a:srgbClr val="836967"/>
                              </a:solidFill>
                              <a:latin typeface="Cambria Math" panose="02040503050406030204" pitchFamily="18" charset="0"/>
                            </a:rPr>
                          </m:ctrlPr>
                        </m:dPr>
                        <m:e>
                          <m:m>
                            <m:mPr>
                              <m:plcHide m:val="on"/>
                              <m:mcs>
                                <m:mc>
                                  <m:mcPr>
                                    <m:count m:val="3"/>
                                    <m:mcJc m:val="center"/>
                                  </m:mcPr>
                                </m:mc>
                              </m:mcs>
                              <m:ctrlPr>
                                <a:rPr lang="en-US" sz="2400" b="0" i="1">
                                  <a:solidFill>
                                    <a:srgbClr val="836967"/>
                                  </a:solidFill>
                                  <a:latin typeface="Cambria Math" panose="02040503050406030204" pitchFamily="18" charset="0"/>
                                </a:rPr>
                              </m:ctrlPr>
                            </m:mPr>
                            <m:mr>
                              <m:e>
                                <m:r>
                                  <a:rPr lang="en-US" sz="2400" b="0" i="0">
                                    <a:latin typeface="Cambria Math" panose="02040503050406030204" pitchFamily="18" charset="0"/>
                                  </a:rPr>
                                  <m:t>2</m:t>
                                </m:r>
                              </m:e>
                              <m:e>
                                <m:r>
                                  <a:rPr lang="en-US" sz="2400" b="0" i="0">
                                    <a:latin typeface="Cambria Math" panose="02040503050406030204" pitchFamily="18" charset="0"/>
                                  </a:rPr>
                                  <m:t>1</m:t>
                                </m:r>
                              </m:e>
                              <m:e>
                                <m:r>
                                  <a:rPr lang="en-US" sz="2400" b="0" i="0">
                                    <a:latin typeface="Cambria Math" panose="02040503050406030204" pitchFamily="18" charset="0"/>
                                  </a:rPr>
                                  <m:t>1</m:t>
                                </m:r>
                              </m:e>
                            </m:mr>
                            <m:mr>
                              <m:e>
                                <m:r>
                                  <a:rPr lang="en-US" sz="2400" b="0" i="0">
                                    <a:latin typeface="Cambria Math" panose="02040503050406030204" pitchFamily="18" charset="0"/>
                                  </a:rPr>
                                  <m:t>1</m:t>
                                </m:r>
                              </m:e>
                              <m:e>
                                <m:r>
                                  <a:rPr lang="en-US" sz="2400" b="0" i="0">
                                    <a:latin typeface="Cambria Math" panose="02040503050406030204" pitchFamily="18" charset="0"/>
                                  </a:rPr>
                                  <m:t>2</m:t>
                                </m:r>
                              </m:e>
                              <m:e>
                                <m:r>
                                  <a:rPr lang="en-US" sz="2400" b="0" i="0">
                                    <a:latin typeface="Cambria Math" panose="02040503050406030204" pitchFamily="18" charset="0"/>
                                  </a:rPr>
                                  <m:t>1</m:t>
                                </m:r>
                              </m:e>
                            </m:mr>
                            <m:mr>
                              <m:e>
                                <m:r>
                                  <a:rPr lang="en-US" sz="2400" b="0" i="0">
                                    <a:latin typeface="Cambria Math" panose="02040503050406030204" pitchFamily="18" charset="0"/>
                                  </a:rPr>
                                  <m:t>1</m:t>
                                </m:r>
                              </m:e>
                              <m:e>
                                <m:r>
                                  <a:rPr lang="en-US" sz="2400" b="0" i="0">
                                    <a:latin typeface="Cambria Math" panose="02040503050406030204" pitchFamily="18" charset="0"/>
                                  </a:rPr>
                                  <m:t>1</m:t>
                                </m:r>
                              </m:e>
                              <m:e>
                                <m:r>
                                  <a:rPr lang="en-US" sz="2400" b="0" i="0">
                                    <a:latin typeface="Cambria Math" panose="02040503050406030204" pitchFamily="18" charset="0"/>
                                  </a:rPr>
                                  <m:t>2</m:t>
                                </m:r>
                              </m:e>
                            </m:mr>
                          </m:m>
                        </m:e>
                      </m:d>
                    </m:oMath>
                  </m:oMathPara>
                </a14:m>
                <a:endParaRPr lang="en-US" sz="2400" dirty="0"/>
              </a:p>
            </p:txBody>
          </p:sp>
        </mc:Choice>
        <mc:Fallback xmlns="">
          <p:sp>
            <p:nvSpPr>
              <p:cNvPr id="6" name="TextBox 5">
                <a:extLst>
                  <a:ext uri="{FF2B5EF4-FFF2-40B4-BE49-F238E27FC236}">
                    <a16:creationId xmlns:a16="http://schemas.microsoft.com/office/drawing/2014/main" id="{F031FBC1-90CE-CDB4-3787-741668B8AB92}"/>
                  </a:ext>
                </a:extLst>
              </p:cNvPr>
              <p:cNvSpPr txBox="1">
                <a:spLocks noRot="1" noChangeAspect="1" noMove="1" noResize="1" noEditPoints="1" noAdjustHandles="1" noChangeArrowheads="1" noChangeShapeType="1" noTextEdit="1"/>
              </p:cNvSpPr>
              <p:nvPr/>
            </p:nvSpPr>
            <p:spPr>
              <a:xfrm>
                <a:off x="231275" y="3445236"/>
                <a:ext cx="7350625" cy="210602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232901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Prediction standard error</a:t>
            </a:r>
          </a:p>
          <a:p>
            <a:endParaRPr lang="en-US" dirty="0"/>
          </a:p>
          <a:p>
            <a:endParaRPr lang="en-US" dirty="0"/>
          </a:p>
          <a:p>
            <a:endParaRPr lang="en-US" dirty="0"/>
          </a:p>
          <a:p>
            <a:endParaRPr lang="en-US" dirty="0"/>
          </a:p>
          <a:p>
            <a:endParaRPr lang="en-US" dirty="0"/>
          </a:p>
          <a:p>
            <a:endParaRPr lang="en-US" dirty="0"/>
          </a:p>
          <a:p>
            <a:endParaRPr lang="en-US" dirty="0"/>
          </a:p>
          <a:p>
            <a:r>
              <a:rPr lang="en-US" dirty="0"/>
              <a:t>Prediction error increased at an extrapolation point (1,1) </a:t>
            </a:r>
          </a:p>
        </p:txBody>
      </p:sp>
      <p:sp>
        <p:nvSpPr>
          <p:cNvPr id="2" name="Title 1"/>
          <p:cNvSpPr>
            <a:spLocks noGrp="1"/>
          </p:cNvSpPr>
          <p:nvPr>
            <p:ph type="title"/>
          </p:nvPr>
        </p:nvSpPr>
        <p:spPr/>
        <p:txBody>
          <a:bodyPr>
            <a:normAutofit fontScale="90000"/>
          </a:bodyPr>
          <a:lstStyle/>
          <a:p>
            <a:r>
              <a:rPr lang="en-US" dirty="0"/>
              <a:t>Ex2-10) Prediction variance: Interpolation vs. Extrapolation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77D304D-3923-1163-4D1E-CEE898D88604}"/>
                  </a:ext>
                </a:extLst>
              </p:cNvPr>
              <p:cNvSpPr txBox="1"/>
              <p:nvPr/>
            </p:nvSpPr>
            <p:spPr>
              <a:xfrm>
                <a:off x="395437" y="1212455"/>
                <a:ext cx="8534399" cy="8438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𝑦</m:t>
                          </m:r>
                        </m:sub>
                      </m:sSub>
                      <m:r>
                        <a:rPr lang="en-US" sz="2400" i="0">
                          <a:latin typeface="Cambria Math" panose="02040503050406030204" pitchFamily="18" charset="0"/>
                        </a:rPr>
                        <m:t>=</m:t>
                      </m:r>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𝜎</m:t>
                          </m:r>
                        </m:e>
                      </m:acc>
                      <m:rad>
                        <m:radPr>
                          <m:degHide m:val="on"/>
                          <m:ctrlPr>
                            <a:rPr lang="en-US" sz="2400" i="1">
                              <a:solidFill>
                                <a:srgbClr val="836967"/>
                              </a:solidFill>
                              <a:latin typeface="Cambria Math" panose="02040503050406030204" pitchFamily="18" charset="0"/>
                            </a:rPr>
                          </m:ctrlPr>
                        </m:radPr>
                        <m:deg/>
                        <m:e>
                          <m:sSup>
                            <m:sSupPr>
                              <m:ctrlPr>
                                <a:rPr lang="en-US" sz="2400" i="1">
                                  <a:solidFill>
                                    <a:srgbClr val="836967"/>
                                  </a:solidFill>
                                  <a:latin typeface="Cambria Math" panose="02040503050406030204" pitchFamily="18" charset="0"/>
                                </a:rPr>
                              </m:ctrlPr>
                            </m:sSupPr>
                            <m:e>
                              <m:r>
                                <a:rPr lang="en-US" sz="2400" b="1" i="0">
                                  <a:latin typeface="Cambria Math" panose="02040503050406030204" pitchFamily="18" charset="0"/>
                                </a:rPr>
                                <m:t>𝛏</m:t>
                              </m:r>
                            </m:e>
                            <m:sup>
                              <m:r>
                                <a:rPr lang="en-US" sz="2400" b="0" i="1">
                                  <a:latin typeface="Cambria Math" panose="02040503050406030204" pitchFamily="18" charset="0"/>
                                </a:rPr>
                                <m:t>𝑇</m:t>
                              </m:r>
                            </m:sup>
                          </m:sSup>
                          <m:sSup>
                            <m:sSupPr>
                              <m:ctrlPr>
                                <a:rPr lang="en-US" sz="2400" b="0" i="1">
                                  <a:solidFill>
                                    <a:srgbClr val="836967"/>
                                  </a:solidFill>
                                  <a:latin typeface="Cambria Math" panose="02040503050406030204" pitchFamily="18" charset="0"/>
                                </a:rPr>
                              </m:ctrlPr>
                            </m:sSupPr>
                            <m:e>
                              <m:d>
                                <m:dPr>
                                  <m:ctrlPr>
                                    <a:rPr lang="en-US" sz="2400" b="0" i="1">
                                      <a:latin typeface="Cambria Math" panose="02040503050406030204" pitchFamily="18" charset="0"/>
                                    </a:rPr>
                                  </m:ctrlPr>
                                </m:dPr>
                                <m:e>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m:t>
                                  </m:r>
                                </m:e>
                              </m:d>
                            </m:e>
                            <m:sup>
                              <m:r>
                                <a:rPr lang="en-US" sz="2400" b="0" i="0">
                                  <a:latin typeface="Cambria Math" panose="02040503050406030204" pitchFamily="18" charset="0"/>
                                </a:rPr>
                                <m:t>−1</m:t>
                              </m:r>
                            </m:sup>
                          </m:sSup>
                          <m:r>
                            <a:rPr lang="en-US" sz="2400" b="1" i="0">
                              <a:latin typeface="Cambria Math" panose="02040503050406030204" pitchFamily="18" charset="0"/>
                            </a:rPr>
                            <m:t>𝛏</m:t>
                          </m:r>
                        </m:e>
                      </m:rad>
                      <m:r>
                        <a:rPr lang="en-US" sz="2400" b="0" i="0">
                          <a:latin typeface="Cambria Math" panose="02040503050406030204" pitchFamily="18" charset="0"/>
                        </a:rPr>
                        <m:t>=</m:t>
                      </m:r>
                      <m:acc>
                        <m:accPr>
                          <m:chr m:val="̂"/>
                          <m:ctrlPr>
                            <a:rPr lang="en-US" sz="2400" b="0" i="1">
                              <a:solidFill>
                                <a:srgbClr val="836967"/>
                              </a:solidFill>
                              <a:latin typeface="Cambria Math" panose="02040503050406030204" pitchFamily="18" charset="0"/>
                            </a:rPr>
                          </m:ctrlPr>
                        </m:accPr>
                        <m:e>
                          <m:r>
                            <a:rPr lang="en-US" sz="2400" b="0" i="1">
                              <a:latin typeface="Cambria Math" panose="02040503050406030204" pitchFamily="18" charset="0"/>
                            </a:rPr>
                            <m:t>𝜎</m:t>
                          </m:r>
                        </m:e>
                      </m:acc>
                      <m:rad>
                        <m:radPr>
                          <m:degHide m:val="on"/>
                          <m:ctrlPr>
                            <a:rPr lang="en-US" sz="2400" b="0" i="1">
                              <a:solidFill>
                                <a:srgbClr val="836967"/>
                              </a:solidFill>
                              <a:latin typeface="Cambria Math" panose="02040503050406030204" pitchFamily="18" charset="0"/>
                            </a:rPr>
                          </m:ctrlPr>
                        </m:radPr>
                        <m:deg/>
                        <m:e>
                          <m:r>
                            <a:rPr lang="en-US" sz="2400" b="0" i="0">
                              <a:latin typeface="Cambria Math" panose="02040503050406030204" pitchFamily="18" charset="0"/>
                            </a:rPr>
                            <m:t>0.5</m:t>
                          </m:r>
                          <m:d>
                            <m:dPr>
                              <m:ctrlPr>
                                <a:rPr lang="en-US" sz="2400" b="0" i="1">
                                  <a:latin typeface="Cambria Math" panose="02040503050406030204" pitchFamily="18" charset="0"/>
                                </a:rPr>
                              </m:ctrlPr>
                            </m:dPr>
                            <m:e>
                              <m:r>
                                <a:rPr lang="en-US" sz="2400" b="0" i="0">
                                  <a:latin typeface="Cambria Math" panose="02040503050406030204" pitchFamily="18" charset="0"/>
                                </a:rPr>
                                <m:t>1+</m:t>
                              </m:r>
                              <m:sSub>
                                <m:sSubPr>
                                  <m:ctrlPr>
                                    <a:rPr lang="en-US" sz="2400" b="0" i="1">
                                      <a:solidFill>
                                        <a:srgbClr val="836967"/>
                                      </a:solidFill>
                                      <a:latin typeface="Cambria Math" panose="02040503050406030204" pitchFamily="18" charset="0"/>
                                    </a:rPr>
                                  </m:ctrlPr>
                                </m:sSubPr>
                                <m:e>
                                  <m:r>
                                    <a:rPr lang="en-US" sz="2400" b="0" i="1">
                                      <a:latin typeface="Cambria Math" panose="02040503050406030204" pitchFamily="18" charset="0"/>
                                    </a:rPr>
                                    <m:t>𝑥</m:t>
                                  </m:r>
                                </m:e>
                                <m:sub>
                                  <m:r>
                                    <a:rPr lang="en-US" sz="2400" b="0" i="0">
                                      <a:latin typeface="Cambria Math" panose="02040503050406030204" pitchFamily="18" charset="0"/>
                                    </a:rPr>
                                    <m:t>1</m:t>
                                  </m:r>
                                </m:sub>
                              </m:sSub>
                              <m:r>
                                <a:rPr lang="en-US" sz="2400" b="0" i="0">
                                  <a:latin typeface="Cambria Math" panose="02040503050406030204" pitchFamily="18" charset="0"/>
                                </a:rPr>
                                <m:t>+</m:t>
                              </m:r>
                              <m:sSub>
                                <m:sSubPr>
                                  <m:ctrlPr>
                                    <a:rPr lang="en-US" sz="2400" b="0" i="1">
                                      <a:solidFill>
                                        <a:srgbClr val="836967"/>
                                      </a:solidFill>
                                      <a:latin typeface="Cambria Math" panose="02040503050406030204" pitchFamily="18" charset="0"/>
                                    </a:rPr>
                                  </m:ctrlPr>
                                </m:sSubPr>
                                <m:e>
                                  <m:r>
                                    <a:rPr lang="en-US" sz="2400" b="0" i="1">
                                      <a:latin typeface="Cambria Math" panose="02040503050406030204" pitchFamily="18" charset="0"/>
                                    </a:rPr>
                                    <m:t>𝑥</m:t>
                                  </m:r>
                                </m:e>
                                <m:sub>
                                  <m:r>
                                    <a:rPr lang="en-US" sz="2400" b="0" i="0">
                                      <a:latin typeface="Cambria Math" panose="02040503050406030204" pitchFamily="18" charset="0"/>
                                    </a:rPr>
                                    <m:t>2</m:t>
                                  </m:r>
                                </m:sub>
                              </m:sSub>
                              <m:r>
                                <a:rPr lang="en-US" sz="2400" b="0" i="0">
                                  <a:latin typeface="Cambria Math" panose="02040503050406030204" pitchFamily="18" charset="0"/>
                                </a:rPr>
                                <m:t>+</m:t>
                              </m:r>
                              <m:sSubSup>
                                <m:sSubSupPr>
                                  <m:ctrlPr>
                                    <a:rPr lang="en-US" sz="2400" b="0" i="1">
                                      <a:solidFill>
                                        <a:srgbClr val="836967"/>
                                      </a:solidFill>
                                      <a:latin typeface="Cambria Math" panose="02040503050406030204" pitchFamily="18" charset="0"/>
                                    </a:rPr>
                                  </m:ctrlPr>
                                </m:sSubSupPr>
                                <m:e>
                                  <m:r>
                                    <a:rPr lang="en-US" sz="2400" b="0" i="1">
                                      <a:latin typeface="Cambria Math" panose="02040503050406030204" pitchFamily="18" charset="0"/>
                                    </a:rPr>
                                    <m:t>𝑥</m:t>
                                  </m:r>
                                </m:e>
                                <m:sub>
                                  <m:r>
                                    <a:rPr lang="en-US" sz="2400" b="0" i="0">
                                      <a:latin typeface="Cambria Math" panose="02040503050406030204" pitchFamily="18" charset="0"/>
                                    </a:rPr>
                                    <m:t>1</m:t>
                                  </m:r>
                                </m:sub>
                                <m:sup>
                                  <m:r>
                                    <a:rPr lang="en-US" sz="2400" b="0" i="0">
                                      <a:latin typeface="Cambria Math" panose="02040503050406030204" pitchFamily="18" charset="0"/>
                                    </a:rPr>
                                    <m:t>2</m:t>
                                  </m:r>
                                </m:sup>
                              </m:sSubSup>
                              <m:r>
                                <a:rPr lang="en-US" sz="2400" b="0" i="0">
                                  <a:latin typeface="Cambria Math" panose="02040503050406030204" pitchFamily="18" charset="0"/>
                                </a:rPr>
                                <m:t>+</m:t>
                              </m:r>
                              <m:sSubSup>
                                <m:sSubSupPr>
                                  <m:ctrlPr>
                                    <a:rPr lang="en-US" sz="2400" b="0" i="1">
                                      <a:solidFill>
                                        <a:srgbClr val="836967"/>
                                      </a:solidFill>
                                      <a:latin typeface="Cambria Math" panose="02040503050406030204" pitchFamily="18" charset="0"/>
                                    </a:rPr>
                                  </m:ctrlPr>
                                </m:sSubSupPr>
                                <m:e>
                                  <m:r>
                                    <a:rPr lang="en-US" sz="2400" b="0" i="1">
                                      <a:latin typeface="Cambria Math" panose="02040503050406030204" pitchFamily="18" charset="0"/>
                                    </a:rPr>
                                    <m:t>𝑥</m:t>
                                  </m:r>
                                </m:e>
                                <m:sub>
                                  <m:r>
                                    <a:rPr lang="en-US" sz="2400" b="0" i="0">
                                      <a:latin typeface="Cambria Math" panose="02040503050406030204" pitchFamily="18" charset="0"/>
                                    </a:rPr>
                                    <m:t>2</m:t>
                                  </m:r>
                                </m:sub>
                                <m:sup>
                                  <m:r>
                                    <a:rPr lang="en-US" sz="2400" b="0" i="0">
                                      <a:latin typeface="Cambria Math" panose="02040503050406030204" pitchFamily="18" charset="0"/>
                                    </a:rPr>
                                    <m:t>2</m:t>
                                  </m:r>
                                </m:sup>
                              </m:sSubSup>
                              <m:r>
                                <a:rPr lang="en-US" sz="2400" b="0" i="0">
                                  <a:latin typeface="Cambria Math" panose="02040503050406030204" pitchFamily="18" charset="0"/>
                                </a:rPr>
                                <m:t>+</m:t>
                              </m:r>
                              <m:sSub>
                                <m:sSubPr>
                                  <m:ctrlPr>
                                    <a:rPr lang="en-US" sz="2400" b="0" i="1">
                                      <a:solidFill>
                                        <a:srgbClr val="836967"/>
                                      </a:solidFill>
                                      <a:latin typeface="Cambria Math" panose="02040503050406030204" pitchFamily="18" charset="0"/>
                                    </a:rPr>
                                  </m:ctrlPr>
                                </m:sSubPr>
                                <m:e>
                                  <m:r>
                                    <a:rPr lang="en-US" sz="2400" b="0" i="1">
                                      <a:latin typeface="Cambria Math" panose="02040503050406030204" pitchFamily="18" charset="0"/>
                                    </a:rPr>
                                    <m:t>𝑥</m:t>
                                  </m:r>
                                </m:e>
                                <m:sub>
                                  <m:r>
                                    <a:rPr lang="en-US" sz="2400" b="0" i="0">
                                      <a:latin typeface="Cambria Math" panose="02040503050406030204" pitchFamily="18" charset="0"/>
                                    </a:rPr>
                                    <m:t>1</m:t>
                                  </m:r>
                                </m:sub>
                              </m:sSub>
                              <m:sSub>
                                <m:sSubPr>
                                  <m:ctrlPr>
                                    <a:rPr lang="en-US" sz="2400" b="0" i="1">
                                      <a:solidFill>
                                        <a:srgbClr val="836967"/>
                                      </a:solidFill>
                                      <a:latin typeface="Cambria Math" panose="02040503050406030204" pitchFamily="18" charset="0"/>
                                    </a:rPr>
                                  </m:ctrlPr>
                                </m:sSubPr>
                                <m:e>
                                  <m:r>
                                    <a:rPr lang="en-US" sz="2400" b="0" i="1">
                                      <a:latin typeface="Cambria Math" panose="02040503050406030204" pitchFamily="18" charset="0"/>
                                    </a:rPr>
                                    <m:t>𝑥</m:t>
                                  </m:r>
                                </m:e>
                                <m:sub>
                                  <m:r>
                                    <a:rPr lang="en-US" sz="2400" b="0" i="0">
                                      <a:latin typeface="Cambria Math" panose="02040503050406030204" pitchFamily="18" charset="0"/>
                                    </a:rPr>
                                    <m:t>2</m:t>
                                  </m:r>
                                </m:sub>
                              </m:sSub>
                            </m:e>
                          </m:d>
                        </m:e>
                      </m:rad>
                    </m:oMath>
                  </m:oMathPara>
                </a14:m>
                <a:endParaRPr lang="en-US" sz="2400" dirty="0"/>
              </a:p>
            </p:txBody>
          </p:sp>
        </mc:Choice>
        <mc:Fallback xmlns="">
          <p:sp>
            <p:nvSpPr>
              <p:cNvPr id="13" name="TextBox 12">
                <a:extLst>
                  <a:ext uri="{FF2B5EF4-FFF2-40B4-BE49-F238E27FC236}">
                    <a16:creationId xmlns:a16="http://schemas.microsoft.com/office/drawing/2014/main" id="{277D304D-3923-1163-4D1E-CEE898D88604}"/>
                  </a:ext>
                </a:extLst>
              </p:cNvPr>
              <p:cNvSpPr txBox="1">
                <a:spLocks noRot="1" noChangeAspect="1" noMove="1" noResize="1" noEditPoints="1" noAdjustHandles="1" noChangeArrowheads="1" noChangeShapeType="1" noTextEdit="1"/>
              </p:cNvSpPr>
              <p:nvPr/>
            </p:nvSpPr>
            <p:spPr>
              <a:xfrm>
                <a:off x="395437" y="1212455"/>
                <a:ext cx="8534399" cy="843885"/>
              </a:xfrm>
              <a:prstGeom prst="rect">
                <a:avLst/>
              </a:prstGeom>
              <a:blipFill>
                <a:blip r:embed="rId3"/>
                <a:stretch>
                  <a:fillRect/>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F0894485-9E15-66E7-42BC-3A94DBBA52EF}"/>
              </a:ext>
            </a:extLst>
          </p:cNvPr>
          <p:cNvGrpSpPr/>
          <p:nvPr/>
        </p:nvGrpSpPr>
        <p:grpSpPr>
          <a:xfrm>
            <a:off x="1271684" y="2195673"/>
            <a:ext cx="5996451" cy="3088386"/>
            <a:chOff x="1271684" y="2195673"/>
            <a:chExt cx="5996451" cy="3088386"/>
          </a:xfrm>
        </p:grpSpPr>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589" y="2195673"/>
              <a:ext cx="4117848" cy="3088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a:extLst>
                <a:ext uri="{FF2B5EF4-FFF2-40B4-BE49-F238E27FC236}">
                  <a16:creationId xmlns:a16="http://schemas.microsoft.com/office/drawing/2014/main" id="{4AEF47D6-80D2-4FB5-829D-B728DAF49F73}"/>
                </a:ext>
              </a:extLst>
            </p:cNvPr>
            <p:cNvSpPr/>
            <p:nvPr/>
          </p:nvSpPr>
          <p:spPr>
            <a:xfrm>
              <a:off x="4320765" y="3607130"/>
              <a:ext cx="169606" cy="169606"/>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8023AB7F-02ED-455E-9588-94A787B99498}"/>
                </a:ext>
              </a:extLst>
            </p:cNvPr>
            <p:cNvSpPr/>
            <p:nvPr/>
          </p:nvSpPr>
          <p:spPr>
            <a:xfrm>
              <a:off x="5891468" y="2348842"/>
              <a:ext cx="169606" cy="169606"/>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Arrow Connector 11">
              <a:extLst>
                <a:ext uri="{FF2B5EF4-FFF2-40B4-BE49-F238E27FC236}">
                  <a16:creationId xmlns:a16="http://schemas.microsoft.com/office/drawing/2014/main" id="{6F2EB3F4-6F84-4AC3-8B29-A631419907B7}"/>
                </a:ext>
              </a:extLst>
            </p:cNvPr>
            <p:cNvCxnSpPr/>
            <p:nvPr/>
          </p:nvCxnSpPr>
          <p:spPr>
            <a:xfrm flipV="1">
              <a:off x="2276589" y="2518448"/>
              <a:ext cx="525604" cy="8846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9858454-14DB-45A6-AEED-4920FD7B8D88}"/>
                </a:ext>
              </a:extLst>
            </p:cNvPr>
            <p:cNvCxnSpPr/>
            <p:nvPr/>
          </p:nvCxnSpPr>
          <p:spPr>
            <a:xfrm>
              <a:off x="2276589" y="3739866"/>
              <a:ext cx="3614879" cy="11713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A56D301-D894-4F08-A61F-5735EA3D0791}"/>
                </a:ext>
              </a:extLst>
            </p:cNvPr>
            <p:cNvCxnSpPr/>
            <p:nvPr/>
          </p:nvCxnSpPr>
          <p:spPr>
            <a:xfrm>
              <a:off x="2276589" y="4028422"/>
              <a:ext cx="525604" cy="8754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68AE2E2-FF22-58FD-D76A-7A2EB61DC122}"/>
                    </a:ext>
                  </a:extLst>
                </p:cNvPr>
                <p:cNvSpPr txBox="1"/>
                <p:nvPr/>
              </p:nvSpPr>
              <p:spPr>
                <a:xfrm>
                  <a:off x="1271684" y="3526061"/>
                  <a:ext cx="1076393" cy="4242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836967"/>
                                </a:solidFill>
                                <a:latin typeface="Cambria Math" panose="02040503050406030204" pitchFamily="18" charset="0"/>
                              </a:rPr>
                            </m:ctrlPr>
                          </m:sSubPr>
                          <m:e>
                            <m:r>
                              <a:rPr lang="en-US" sz="2000" i="1">
                                <a:latin typeface="Cambria Math" panose="02040503050406030204" pitchFamily="18" charset="0"/>
                              </a:rPr>
                              <m:t>𝜎</m:t>
                            </m:r>
                          </m:e>
                          <m:sub>
                            <m:r>
                              <a:rPr lang="en-US" sz="2000" i="1">
                                <a:latin typeface="Cambria Math" panose="02040503050406030204" pitchFamily="18" charset="0"/>
                              </a:rPr>
                              <m:t>𝑦</m:t>
                            </m:r>
                          </m:sub>
                        </m:sSub>
                        <m:r>
                          <a:rPr lang="en-US" sz="2000" i="0">
                            <a:latin typeface="Cambria Math" panose="02040503050406030204" pitchFamily="18" charset="0"/>
                          </a:rPr>
                          <m:t>=</m:t>
                        </m:r>
                        <m:acc>
                          <m:accPr>
                            <m:chr m:val="̂"/>
                            <m:ctrlPr>
                              <a:rPr lang="en-US" sz="2000" i="1" smtClean="0">
                                <a:solidFill>
                                  <a:srgbClr val="836967"/>
                                </a:solidFill>
                                <a:latin typeface="Cambria Math" panose="02040503050406030204" pitchFamily="18" charset="0"/>
                              </a:rPr>
                            </m:ctrlPr>
                          </m:accPr>
                          <m:e>
                            <m:r>
                              <a:rPr lang="en-US" sz="2000" b="0" i="1" smtClean="0">
                                <a:solidFill>
                                  <a:srgbClr val="836967"/>
                                </a:solidFill>
                                <a:latin typeface="Cambria Math" panose="02040503050406030204" pitchFamily="18" charset="0"/>
                              </a:rPr>
                              <m:t>𝜎</m:t>
                            </m:r>
                          </m:e>
                        </m:acc>
                      </m:oMath>
                    </m:oMathPara>
                  </a14:m>
                  <a:endParaRPr lang="en-US" sz="2000" dirty="0"/>
                </a:p>
              </p:txBody>
            </p:sp>
          </mc:Choice>
          <mc:Fallback xmlns="">
            <p:sp>
              <p:nvSpPr>
                <p:cNvPr id="18" name="TextBox 17">
                  <a:extLst>
                    <a:ext uri="{FF2B5EF4-FFF2-40B4-BE49-F238E27FC236}">
                      <a16:creationId xmlns:a16="http://schemas.microsoft.com/office/drawing/2014/main" id="{A68AE2E2-FF22-58FD-D76A-7A2EB61DC122}"/>
                    </a:ext>
                  </a:extLst>
                </p:cNvPr>
                <p:cNvSpPr txBox="1">
                  <a:spLocks noRot="1" noChangeAspect="1" noMove="1" noResize="1" noEditPoints="1" noAdjustHandles="1" noChangeArrowheads="1" noChangeShapeType="1" noTextEdit="1"/>
                </p:cNvSpPr>
                <p:nvPr/>
              </p:nvSpPr>
              <p:spPr>
                <a:xfrm>
                  <a:off x="1271684" y="3526061"/>
                  <a:ext cx="1076393" cy="424283"/>
                </a:xfrm>
                <a:prstGeom prst="rect">
                  <a:avLst/>
                </a:prstGeom>
                <a:blipFill>
                  <a:blip r:embed="rId5"/>
                  <a:stretch>
                    <a:fillRect t="-4286" r="-22159"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686306B-4EC0-0FF5-DD48-18439A7AE19C}"/>
                    </a:ext>
                  </a:extLst>
                </p:cNvPr>
                <p:cNvSpPr txBox="1"/>
                <p:nvPr/>
              </p:nvSpPr>
              <p:spPr>
                <a:xfrm>
                  <a:off x="6014010" y="2195673"/>
                  <a:ext cx="1254125" cy="4676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836967"/>
                                </a:solidFill>
                                <a:latin typeface="Cambria Math" panose="02040503050406030204" pitchFamily="18" charset="0"/>
                              </a:rPr>
                            </m:ctrlPr>
                          </m:sSubPr>
                          <m:e>
                            <m:r>
                              <a:rPr lang="en-US" sz="2000" i="1">
                                <a:latin typeface="Cambria Math" panose="02040503050406030204" pitchFamily="18" charset="0"/>
                              </a:rPr>
                              <m:t>𝜎</m:t>
                            </m:r>
                          </m:e>
                          <m:sub>
                            <m:r>
                              <a:rPr lang="en-US" sz="2000" i="1">
                                <a:latin typeface="Cambria Math" panose="02040503050406030204" pitchFamily="18" charset="0"/>
                              </a:rPr>
                              <m:t>𝑦</m:t>
                            </m:r>
                          </m:sub>
                        </m:sSub>
                        <m:r>
                          <a:rPr lang="en-US" sz="2000" i="0">
                            <a:latin typeface="Cambria Math" panose="02040503050406030204" pitchFamily="18" charset="0"/>
                          </a:rPr>
                          <m:t>=</m:t>
                        </m:r>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3</m:t>
                            </m:r>
                          </m:e>
                        </m:rad>
                        <m:acc>
                          <m:accPr>
                            <m:chr m:val="̂"/>
                            <m:ctrlPr>
                              <a:rPr lang="en-US" sz="2000" i="1" smtClean="0">
                                <a:solidFill>
                                  <a:srgbClr val="836967"/>
                                </a:solidFill>
                                <a:latin typeface="Cambria Math" panose="02040503050406030204" pitchFamily="18" charset="0"/>
                              </a:rPr>
                            </m:ctrlPr>
                          </m:accPr>
                          <m:e>
                            <m:r>
                              <a:rPr lang="en-US" sz="2000" b="0" i="1" smtClean="0">
                                <a:solidFill>
                                  <a:srgbClr val="836967"/>
                                </a:solidFill>
                                <a:latin typeface="Cambria Math" panose="02040503050406030204" pitchFamily="18" charset="0"/>
                              </a:rPr>
                              <m:t>𝜎</m:t>
                            </m:r>
                          </m:e>
                        </m:acc>
                      </m:oMath>
                    </m:oMathPara>
                  </a14:m>
                  <a:endParaRPr lang="en-US" sz="2000" dirty="0"/>
                </a:p>
              </p:txBody>
            </p:sp>
          </mc:Choice>
          <mc:Fallback xmlns="">
            <p:sp>
              <p:nvSpPr>
                <p:cNvPr id="19" name="TextBox 18">
                  <a:extLst>
                    <a:ext uri="{FF2B5EF4-FFF2-40B4-BE49-F238E27FC236}">
                      <a16:creationId xmlns:a16="http://schemas.microsoft.com/office/drawing/2014/main" id="{0686306B-4EC0-0FF5-DD48-18439A7AE19C}"/>
                    </a:ext>
                  </a:extLst>
                </p:cNvPr>
                <p:cNvSpPr txBox="1">
                  <a:spLocks noRot="1" noChangeAspect="1" noMove="1" noResize="1" noEditPoints="1" noAdjustHandles="1" noChangeArrowheads="1" noChangeShapeType="1" noTextEdit="1"/>
                </p:cNvSpPr>
                <p:nvPr/>
              </p:nvSpPr>
              <p:spPr>
                <a:xfrm>
                  <a:off x="6014010" y="2195673"/>
                  <a:ext cx="1254125" cy="467692"/>
                </a:xfrm>
                <a:prstGeom prst="rect">
                  <a:avLst/>
                </a:prstGeom>
                <a:blipFill>
                  <a:blip r:embed="rId6"/>
                  <a:stretch>
                    <a:fillRect r="-24878" b="-5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6279DE7-116B-FD5C-8C3C-6716F3AB0E40}"/>
                    </a:ext>
                  </a:extLst>
                </p:cNvPr>
                <p:cNvSpPr txBox="1"/>
                <p:nvPr/>
              </p:nvSpPr>
              <p:spPr>
                <a:xfrm>
                  <a:off x="3807098" y="2956219"/>
                  <a:ext cx="1254125" cy="7357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836967"/>
                                </a:solidFill>
                                <a:latin typeface="Cambria Math" panose="02040503050406030204" pitchFamily="18" charset="0"/>
                              </a:rPr>
                            </m:ctrlPr>
                          </m:sSubPr>
                          <m:e>
                            <m:r>
                              <a:rPr lang="en-US" sz="2000" i="1">
                                <a:latin typeface="Cambria Math" panose="02040503050406030204" pitchFamily="18" charset="0"/>
                              </a:rPr>
                              <m:t>𝜎</m:t>
                            </m:r>
                          </m:e>
                          <m:sub>
                            <m:r>
                              <a:rPr lang="en-US" sz="2000" i="1">
                                <a:latin typeface="Cambria Math" panose="02040503050406030204" pitchFamily="18" charset="0"/>
                              </a:rPr>
                              <m:t>𝑦</m:t>
                            </m:r>
                          </m:sub>
                        </m:sSub>
                        <m:r>
                          <a:rPr lang="en-US" sz="2000" i="0">
                            <a:latin typeface="Cambria Math" panose="02040503050406030204" pitchFamily="18" charset="0"/>
                          </a:rPr>
                          <m:t>=</m:t>
                        </m:r>
                        <m:f>
                          <m:fPr>
                            <m:ctrlPr>
                              <a:rPr lang="en-US" sz="2000" i="1" smtClean="0">
                                <a:latin typeface="Cambria Math" panose="02040503050406030204" pitchFamily="18" charset="0"/>
                              </a:rPr>
                            </m:ctrlPr>
                          </m:fPr>
                          <m:num>
                            <m:acc>
                              <m:accPr>
                                <m:chr m:val="̂"/>
                                <m:ctrlPr>
                                  <a:rPr lang="en-US" sz="2000" i="1">
                                    <a:solidFill>
                                      <a:srgbClr val="836967"/>
                                    </a:solidFill>
                                    <a:latin typeface="Cambria Math" panose="02040503050406030204" pitchFamily="18" charset="0"/>
                                  </a:rPr>
                                </m:ctrlPr>
                              </m:accPr>
                              <m:e>
                                <m:r>
                                  <a:rPr lang="en-US" sz="2000" i="1">
                                    <a:solidFill>
                                      <a:srgbClr val="836967"/>
                                    </a:solidFill>
                                    <a:latin typeface="Cambria Math" panose="02040503050406030204" pitchFamily="18" charset="0"/>
                                  </a:rPr>
                                  <m:t>𝜎</m:t>
                                </m:r>
                              </m:e>
                            </m:acc>
                          </m:num>
                          <m:den>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e>
                            </m:rad>
                          </m:den>
                        </m:f>
                      </m:oMath>
                    </m:oMathPara>
                  </a14:m>
                  <a:endParaRPr lang="en-US" sz="2000" dirty="0"/>
                </a:p>
              </p:txBody>
            </p:sp>
          </mc:Choice>
          <mc:Fallback xmlns="">
            <p:sp>
              <p:nvSpPr>
                <p:cNvPr id="20" name="TextBox 19">
                  <a:extLst>
                    <a:ext uri="{FF2B5EF4-FFF2-40B4-BE49-F238E27FC236}">
                      <a16:creationId xmlns:a16="http://schemas.microsoft.com/office/drawing/2014/main" id="{06279DE7-116B-FD5C-8C3C-6716F3AB0E40}"/>
                    </a:ext>
                  </a:extLst>
                </p:cNvPr>
                <p:cNvSpPr txBox="1">
                  <a:spLocks noRot="1" noChangeAspect="1" noMove="1" noResize="1" noEditPoints="1" noAdjustHandles="1" noChangeArrowheads="1" noChangeShapeType="1" noTextEdit="1"/>
                </p:cNvSpPr>
                <p:nvPr/>
              </p:nvSpPr>
              <p:spPr>
                <a:xfrm>
                  <a:off x="3807098" y="2956219"/>
                  <a:ext cx="1254125" cy="735714"/>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9738017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Find the minimum error location by </a:t>
                </a:r>
              </a:p>
              <a:p>
                <a:r>
                  <a:rPr lang="en-US" dirty="0"/>
                  <a:t>Minimum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𝑦</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den>
                    </m:f>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oMath>
                </a14:m>
                <a:r>
                  <a:rPr lang="en-US" dirty="0"/>
                  <a:t>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endParaRPr lang="en-US" dirty="0"/>
              </a:p>
              <a:p>
                <a:r>
                  <a:rPr lang="en-US" dirty="0"/>
                  <a:t>What is special about this point?</a:t>
                </a:r>
              </a:p>
              <a:p>
                <a:r>
                  <a:rPr lang="en-US" dirty="0"/>
                  <a:t>Prediction variance contour</a:t>
                </a:r>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3"/>
                <a:stretch>
                  <a:fillRect l="-929" t="-758"/>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dirty="0"/>
              <a:t>Ex2-10) Prediction standard error contour</a:t>
            </a:r>
          </a:p>
        </p:txBody>
      </p:sp>
      <p:grpSp>
        <p:nvGrpSpPr>
          <p:cNvPr id="6" name="Group 36">
            <a:extLst>
              <a:ext uri="{FF2B5EF4-FFF2-40B4-BE49-F238E27FC236}">
                <a16:creationId xmlns:a16="http://schemas.microsoft.com/office/drawing/2014/main" id="{3C4A3489-D73F-496E-A10B-2555C9E52A82}"/>
              </a:ext>
            </a:extLst>
          </p:cNvPr>
          <p:cNvGrpSpPr>
            <a:grpSpLocks noChangeAspect="1"/>
          </p:cNvGrpSpPr>
          <p:nvPr/>
        </p:nvGrpSpPr>
        <p:grpSpPr bwMode="auto">
          <a:xfrm>
            <a:off x="4381503" y="2519363"/>
            <a:ext cx="4487866" cy="3554414"/>
            <a:chOff x="2760" y="1587"/>
            <a:chExt cx="2827" cy="2239"/>
          </a:xfrm>
        </p:grpSpPr>
        <p:grpSp>
          <p:nvGrpSpPr>
            <p:cNvPr id="8" name="Group 237">
              <a:extLst>
                <a:ext uri="{FF2B5EF4-FFF2-40B4-BE49-F238E27FC236}">
                  <a16:creationId xmlns:a16="http://schemas.microsoft.com/office/drawing/2014/main" id="{2A73CFA1-5E00-461C-BFA8-6AEA936201ED}"/>
                </a:ext>
              </a:extLst>
            </p:cNvPr>
            <p:cNvGrpSpPr>
              <a:grpSpLocks/>
            </p:cNvGrpSpPr>
            <p:nvPr/>
          </p:nvGrpSpPr>
          <p:grpSpPr bwMode="auto">
            <a:xfrm>
              <a:off x="2760" y="1587"/>
              <a:ext cx="2821" cy="2239"/>
              <a:chOff x="2760" y="1587"/>
              <a:chExt cx="2821" cy="2239"/>
            </a:xfrm>
          </p:grpSpPr>
          <p:sp>
            <p:nvSpPr>
              <p:cNvPr id="6154" name="Rectangle 37">
                <a:extLst>
                  <a:ext uri="{FF2B5EF4-FFF2-40B4-BE49-F238E27FC236}">
                    <a16:creationId xmlns:a16="http://schemas.microsoft.com/office/drawing/2014/main" id="{F310A311-A11A-4971-8575-81C8992F165D}"/>
                  </a:ext>
                </a:extLst>
              </p:cNvPr>
              <p:cNvSpPr>
                <a:spLocks noChangeArrowheads="1"/>
              </p:cNvSpPr>
              <p:nvPr/>
            </p:nvSpPr>
            <p:spPr bwMode="auto">
              <a:xfrm>
                <a:off x="2941" y="1640"/>
                <a:ext cx="2604" cy="205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6155" name="Rectangle 38">
                <a:extLst>
                  <a:ext uri="{FF2B5EF4-FFF2-40B4-BE49-F238E27FC236}">
                    <a16:creationId xmlns:a16="http://schemas.microsoft.com/office/drawing/2014/main" id="{ABDF10E8-1B2B-4A68-A30C-8704D8E88912}"/>
                  </a:ext>
                </a:extLst>
              </p:cNvPr>
              <p:cNvSpPr>
                <a:spLocks noChangeArrowheads="1"/>
              </p:cNvSpPr>
              <p:nvPr/>
            </p:nvSpPr>
            <p:spPr bwMode="auto">
              <a:xfrm>
                <a:off x="2941" y="1640"/>
                <a:ext cx="2604" cy="2052"/>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56" name="Line 39">
                <a:extLst>
                  <a:ext uri="{FF2B5EF4-FFF2-40B4-BE49-F238E27FC236}">
                    <a16:creationId xmlns:a16="http://schemas.microsoft.com/office/drawing/2014/main" id="{21DEBCE2-E677-4BD2-9055-602065813078}"/>
                  </a:ext>
                </a:extLst>
              </p:cNvPr>
              <p:cNvSpPr>
                <a:spLocks noChangeShapeType="1"/>
              </p:cNvSpPr>
              <p:nvPr/>
            </p:nvSpPr>
            <p:spPr bwMode="auto">
              <a:xfrm flipV="1">
                <a:off x="2941" y="1640"/>
                <a:ext cx="0" cy="2052"/>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57" name="Line 40">
                <a:extLst>
                  <a:ext uri="{FF2B5EF4-FFF2-40B4-BE49-F238E27FC236}">
                    <a16:creationId xmlns:a16="http://schemas.microsoft.com/office/drawing/2014/main" id="{A51D7FA4-91F0-4F78-B03B-A5B58CA73696}"/>
                  </a:ext>
                </a:extLst>
              </p:cNvPr>
              <p:cNvSpPr>
                <a:spLocks noChangeShapeType="1"/>
              </p:cNvSpPr>
              <p:nvPr/>
            </p:nvSpPr>
            <p:spPr bwMode="auto">
              <a:xfrm flipV="1">
                <a:off x="3199" y="1640"/>
                <a:ext cx="0" cy="2052"/>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58" name="Line 41">
                <a:extLst>
                  <a:ext uri="{FF2B5EF4-FFF2-40B4-BE49-F238E27FC236}">
                    <a16:creationId xmlns:a16="http://schemas.microsoft.com/office/drawing/2014/main" id="{B7889082-BF38-42B3-8C70-F180593D8B3E}"/>
                  </a:ext>
                </a:extLst>
              </p:cNvPr>
              <p:cNvSpPr>
                <a:spLocks noChangeShapeType="1"/>
              </p:cNvSpPr>
              <p:nvPr/>
            </p:nvSpPr>
            <p:spPr bwMode="auto">
              <a:xfrm flipV="1">
                <a:off x="3457" y="1640"/>
                <a:ext cx="0" cy="2052"/>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59" name="Line 42">
                <a:extLst>
                  <a:ext uri="{FF2B5EF4-FFF2-40B4-BE49-F238E27FC236}">
                    <a16:creationId xmlns:a16="http://schemas.microsoft.com/office/drawing/2014/main" id="{11145D72-EB7E-40F5-959D-4E7E28ACCCFC}"/>
                  </a:ext>
                </a:extLst>
              </p:cNvPr>
              <p:cNvSpPr>
                <a:spLocks noChangeShapeType="1"/>
              </p:cNvSpPr>
              <p:nvPr/>
            </p:nvSpPr>
            <p:spPr bwMode="auto">
              <a:xfrm flipV="1">
                <a:off x="3721" y="1640"/>
                <a:ext cx="0" cy="2052"/>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60" name="Line 43">
                <a:extLst>
                  <a:ext uri="{FF2B5EF4-FFF2-40B4-BE49-F238E27FC236}">
                    <a16:creationId xmlns:a16="http://schemas.microsoft.com/office/drawing/2014/main" id="{50ED8F64-E11F-4E5F-9A97-E44FF86E335D}"/>
                  </a:ext>
                </a:extLst>
              </p:cNvPr>
              <p:cNvSpPr>
                <a:spLocks noChangeShapeType="1"/>
              </p:cNvSpPr>
              <p:nvPr/>
            </p:nvSpPr>
            <p:spPr bwMode="auto">
              <a:xfrm flipV="1">
                <a:off x="3979" y="1640"/>
                <a:ext cx="0" cy="2052"/>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61" name="Line 44">
                <a:extLst>
                  <a:ext uri="{FF2B5EF4-FFF2-40B4-BE49-F238E27FC236}">
                    <a16:creationId xmlns:a16="http://schemas.microsoft.com/office/drawing/2014/main" id="{2C63936D-1E6D-4B42-9C55-666E329EFE24}"/>
                  </a:ext>
                </a:extLst>
              </p:cNvPr>
              <p:cNvSpPr>
                <a:spLocks noChangeShapeType="1"/>
              </p:cNvSpPr>
              <p:nvPr/>
            </p:nvSpPr>
            <p:spPr bwMode="auto">
              <a:xfrm flipV="1">
                <a:off x="4243" y="1640"/>
                <a:ext cx="0" cy="2052"/>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62" name="Line 45">
                <a:extLst>
                  <a:ext uri="{FF2B5EF4-FFF2-40B4-BE49-F238E27FC236}">
                    <a16:creationId xmlns:a16="http://schemas.microsoft.com/office/drawing/2014/main" id="{0F4E1EDB-1CAD-48B1-8CD7-8614FFED8044}"/>
                  </a:ext>
                </a:extLst>
              </p:cNvPr>
              <p:cNvSpPr>
                <a:spLocks noChangeShapeType="1"/>
              </p:cNvSpPr>
              <p:nvPr/>
            </p:nvSpPr>
            <p:spPr bwMode="auto">
              <a:xfrm flipV="1">
                <a:off x="4501" y="1640"/>
                <a:ext cx="0" cy="2052"/>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63" name="Line 46">
                <a:extLst>
                  <a:ext uri="{FF2B5EF4-FFF2-40B4-BE49-F238E27FC236}">
                    <a16:creationId xmlns:a16="http://schemas.microsoft.com/office/drawing/2014/main" id="{C252003E-54EC-48E3-9AFC-2A9E66CC54A4}"/>
                  </a:ext>
                </a:extLst>
              </p:cNvPr>
              <p:cNvSpPr>
                <a:spLocks noChangeShapeType="1"/>
              </p:cNvSpPr>
              <p:nvPr/>
            </p:nvSpPr>
            <p:spPr bwMode="auto">
              <a:xfrm flipV="1">
                <a:off x="4759" y="1640"/>
                <a:ext cx="0" cy="2052"/>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64" name="Line 47">
                <a:extLst>
                  <a:ext uri="{FF2B5EF4-FFF2-40B4-BE49-F238E27FC236}">
                    <a16:creationId xmlns:a16="http://schemas.microsoft.com/office/drawing/2014/main" id="{8141D64D-46DC-4FA0-BFC3-ABA61AC7A7B9}"/>
                  </a:ext>
                </a:extLst>
              </p:cNvPr>
              <p:cNvSpPr>
                <a:spLocks noChangeShapeType="1"/>
              </p:cNvSpPr>
              <p:nvPr/>
            </p:nvSpPr>
            <p:spPr bwMode="auto">
              <a:xfrm flipV="1">
                <a:off x="5023" y="1640"/>
                <a:ext cx="0" cy="2052"/>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65" name="Line 48">
                <a:extLst>
                  <a:ext uri="{FF2B5EF4-FFF2-40B4-BE49-F238E27FC236}">
                    <a16:creationId xmlns:a16="http://schemas.microsoft.com/office/drawing/2014/main" id="{04290E8D-5384-44E8-B040-6ECD35224AF5}"/>
                  </a:ext>
                </a:extLst>
              </p:cNvPr>
              <p:cNvSpPr>
                <a:spLocks noChangeShapeType="1"/>
              </p:cNvSpPr>
              <p:nvPr/>
            </p:nvSpPr>
            <p:spPr bwMode="auto">
              <a:xfrm flipV="1">
                <a:off x="5281" y="1640"/>
                <a:ext cx="0" cy="2052"/>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66" name="Line 49">
                <a:extLst>
                  <a:ext uri="{FF2B5EF4-FFF2-40B4-BE49-F238E27FC236}">
                    <a16:creationId xmlns:a16="http://schemas.microsoft.com/office/drawing/2014/main" id="{9735CBA3-C963-43A9-843C-6FD2492EF16C}"/>
                  </a:ext>
                </a:extLst>
              </p:cNvPr>
              <p:cNvSpPr>
                <a:spLocks noChangeShapeType="1"/>
              </p:cNvSpPr>
              <p:nvPr/>
            </p:nvSpPr>
            <p:spPr bwMode="auto">
              <a:xfrm flipV="1">
                <a:off x="5545" y="1640"/>
                <a:ext cx="0" cy="2052"/>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67" name="Line 50">
                <a:extLst>
                  <a:ext uri="{FF2B5EF4-FFF2-40B4-BE49-F238E27FC236}">
                    <a16:creationId xmlns:a16="http://schemas.microsoft.com/office/drawing/2014/main" id="{9FCBA58D-00E3-4E3B-A019-92C301785CF6}"/>
                  </a:ext>
                </a:extLst>
              </p:cNvPr>
              <p:cNvSpPr>
                <a:spLocks noChangeShapeType="1"/>
              </p:cNvSpPr>
              <p:nvPr/>
            </p:nvSpPr>
            <p:spPr bwMode="auto">
              <a:xfrm>
                <a:off x="2941" y="3692"/>
                <a:ext cx="2604"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68" name="Line 51">
                <a:extLst>
                  <a:ext uri="{FF2B5EF4-FFF2-40B4-BE49-F238E27FC236}">
                    <a16:creationId xmlns:a16="http://schemas.microsoft.com/office/drawing/2014/main" id="{73906684-03AB-48A1-A7EE-47B613B2C648}"/>
                  </a:ext>
                </a:extLst>
              </p:cNvPr>
              <p:cNvSpPr>
                <a:spLocks noChangeShapeType="1"/>
              </p:cNvSpPr>
              <p:nvPr/>
            </p:nvSpPr>
            <p:spPr bwMode="auto">
              <a:xfrm>
                <a:off x="2941" y="3482"/>
                <a:ext cx="2604"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69" name="Line 52">
                <a:extLst>
                  <a:ext uri="{FF2B5EF4-FFF2-40B4-BE49-F238E27FC236}">
                    <a16:creationId xmlns:a16="http://schemas.microsoft.com/office/drawing/2014/main" id="{08010405-789D-46A1-9532-6EAA7E817A52}"/>
                  </a:ext>
                </a:extLst>
              </p:cNvPr>
              <p:cNvSpPr>
                <a:spLocks noChangeShapeType="1"/>
              </p:cNvSpPr>
              <p:nvPr/>
            </p:nvSpPr>
            <p:spPr bwMode="auto">
              <a:xfrm>
                <a:off x="2941" y="3278"/>
                <a:ext cx="2604"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70" name="Line 53">
                <a:extLst>
                  <a:ext uri="{FF2B5EF4-FFF2-40B4-BE49-F238E27FC236}">
                    <a16:creationId xmlns:a16="http://schemas.microsoft.com/office/drawing/2014/main" id="{C57B79E5-2D0C-4B5B-8A2D-ECB2F54D34C8}"/>
                  </a:ext>
                </a:extLst>
              </p:cNvPr>
              <p:cNvSpPr>
                <a:spLocks noChangeShapeType="1"/>
              </p:cNvSpPr>
              <p:nvPr/>
            </p:nvSpPr>
            <p:spPr bwMode="auto">
              <a:xfrm>
                <a:off x="2941" y="3074"/>
                <a:ext cx="2604"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71" name="Line 54">
                <a:extLst>
                  <a:ext uri="{FF2B5EF4-FFF2-40B4-BE49-F238E27FC236}">
                    <a16:creationId xmlns:a16="http://schemas.microsoft.com/office/drawing/2014/main" id="{D2A70A93-922C-4728-92D6-642C722C0238}"/>
                  </a:ext>
                </a:extLst>
              </p:cNvPr>
              <p:cNvSpPr>
                <a:spLocks noChangeShapeType="1"/>
              </p:cNvSpPr>
              <p:nvPr/>
            </p:nvSpPr>
            <p:spPr bwMode="auto">
              <a:xfrm>
                <a:off x="2941" y="2870"/>
                <a:ext cx="2604"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72" name="Line 55">
                <a:extLst>
                  <a:ext uri="{FF2B5EF4-FFF2-40B4-BE49-F238E27FC236}">
                    <a16:creationId xmlns:a16="http://schemas.microsoft.com/office/drawing/2014/main" id="{33B8B9A6-837A-4619-8ED9-E4E26F3A9594}"/>
                  </a:ext>
                </a:extLst>
              </p:cNvPr>
              <p:cNvSpPr>
                <a:spLocks noChangeShapeType="1"/>
              </p:cNvSpPr>
              <p:nvPr/>
            </p:nvSpPr>
            <p:spPr bwMode="auto">
              <a:xfrm>
                <a:off x="2941" y="2666"/>
                <a:ext cx="2604"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73" name="Line 56">
                <a:extLst>
                  <a:ext uri="{FF2B5EF4-FFF2-40B4-BE49-F238E27FC236}">
                    <a16:creationId xmlns:a16="http://schemas.microsoft.com/office/drawing/2014/main" id="{3FFE290D-9529-4A9E-9C52-9902F4B7246B}"/>
                  </a:ext>
                </a:extLst>
              </p:cNvPr>
              <p:cNvSpPr>
                <a:spLocks noChangeShapeType="1"/>
              </p:cNvSpPr>
              <p:nvPr/>
            </p:nvSpPr>
            <p:spPr bwMode="auto">
              <a:xfrm>
                <a:off x="2941" y="2456"/>
                <a:ext cx="2604"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74" name="Line 57">
                <a:extLst>
                  <a:ext uri="{FF2B5EF4-FFF2-40B4-BE49-F238E27FC236}">
                    <a16:creationId xmlns:a16="http://schemas.microsoft.com/office/drawing/2014/main" id="{51ED96FB-C2AD-4874-92FC-3575496AA5A2}"/>
                  </a:ext>
                </a:extLst>
              </p:cNvPr>
              <p:cNvSpPr>
                <a:spLocks noChangeShapeType="1"/>
              </p:cNvSpPr>
              <p:nvPr/>
            </p:nvSpPr>
            <p:spPr bwMode="auto">
              <a:xfrm>
                <a:off x="2941" y="2252"/>
                <a:ext cx="2604"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75" name="Line 58">
                <a:extLst>
                  <a:ext uri="{FF2B5EF4-FFF2-40B4-BE49-F238E27FC236}">
                    <a16:creationId xmlns:a16="http://schemas.microsoft.com/office/drawing/2014/main" id="{57926379-664A-43F0-89A0-96D6F0E15158}"/>
                  </a:ext>
                </a:extLst>
              </p:cNvPr>
              <p:cNvSpPr>
                <a:spLocks noChangeShapeType="1"/>
              </p:cNvSpPr>
              <p:nvPr/>
            </p:nvSpPr>
            <p:spPr bwMode="auto">
              <a:xfrm>
                <a:off x="2941" y="2048"/>
                <a:ext cx="2604"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76" name="Line 59">
                <a:extLst>
                  <a:ext uri="{FF2B5EF4-FFF2-40B4-BE49-F238E27FC236}">
                    <a16:creationId xmlns:a16="http://schemas.microsoft.com/office/drawing/2014/main" id="{2530791D-71C8-4530-893A-8F701013D7D9}"/>
                  </a:ext>
                </a:extLst>
              </p:cNvPr>
              <p:cNvSpPr>
                <a:spLocks noChangeShapeType="1"/>
              </p:cNvSpPr>
              <p:nvPr/>
            </p:nvSpPr>
            <p:spPr bwMode="auto">
              <a:xfrm>
                <a:off x="2941" y="1844"/>
                <a:ext cx="2604"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77" name="Line 60">
                <a:extLst>
                  <a:ext uri="{FF2B5EF4-FFF2-40B4-BE49-F238E27FC236}">
                    <a16:creationId xmlns:a16="http://schemas.microsoft.com/office/drawing/2014/main" id="{9B8BB499-294E-4D48-AC77-72FA8F538891}"/>
                  </a:ext>
                </a:extLst>
              </p:cNvPr>
              <p:cNvSpPr>
                <a:spLocks noChangeShapeType="1"/>
              </p:cNvSpPr>
              <p:nvPr/>
            </p:nvSpPr>
            <p:spPr bwMode="auto">
              <a:xfrm>
                <a:off x="2941" y="1640"/>
                <a:ext cx="2604"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78" name="Line 61">
                <a:extLst>
                  <a:ext uri="{FF2B5EF4-FFF2-40B4-BE49-F238E27FC236}">
                    <a16:creationId xmlns:a16="http://schemas.microsoft.com/office/drawing/2014/main" id="{3B4F13FA-67BC-4CE5-8D2B-94E25D84A325}"/>
                  </a:ext>
                </a:extLst>
              </p:cNvPr>
              <p:cNvSpPr>
                <a:spLocks noChangeShapeType="1"/>
              </p:cNvSpPr>
              <p:nvPr/>
            </p:nvSpPr>
            <p:spPr bwMode="auto">
              <a:xfrm>
                <a:off x="2941" y="3692"/>
                <a:ext cx="26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79" name="Line 62">
                <a:extLst>
                  <a:ext uri="{FF2B5EF4-FFF2-40B4-BE49-F238E27FC236}">
                    <a16:creationId xmlns:a16="http://schemas.microsoft.com/office/drawing/2014/main" id="{83549ADC-4AE0-47AB-A3A0-3E3F9812C016}"/>
                  </a:ext>
                </a:extLst>
              </p:cNvPr>
              <p:cNvSpPr>
                <a:spLocks noChangeShapeType="1"/>
              </p:cNvSpPr>
              <p:nvPr/>
            </p:nvSpPr>
            <p:spPr bwMode="auto">
              <a:xfrm flipV="1">
                <a:off x="2941" y="1640"/>
                <a:ext cx="0" cy="20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80" name="Line 63">
                <a:extLst>
                  <a:ext uri="{FF2B5EF4-FFF2-40B4-BE49-F238E27FC236}">
                    <a16:creationId xmlns:a16="http://schemas.microsoft.com/office/drawing/2014/main" id="{4BF276D6-0698-4810-9929-225ED4B4B3FD}"/>
                  </a:ext>
                </a:extLst>
              </p:cNvPr>
              <p:cNvSpPr>
                <a:spLocks noChangeShapeType="1"/>
              </p:cNvSpPr>
              <p:nvPr/>
            </p:nvSpPr>
            <p:spPr bwMode="auto">
              <a:xfrm flipV="1">
                <a:off x="2941" y="3662"/>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81" name="Rectangle 64">
                <a:extLst>
                  <a:ext uri="{FF2B5EF4-FFF2-40B4-BE49-F238E27FC236}">
                    <a16:creationId xmlns:a16="http://schemas.microsoft.com/office/drawing/2014/main" id="{7174146B-9F7F-44D0-8D5C-0FFE63D69209}"/>
                  </a:ext>
                </a:extLst>
              </p:cNvPr>
              <p:cNvSpPr>
                <a:spLocks noChangeArrowheads="1"/>
              </p:cNvSpPr>
              <p:nvPr/>
            </p:nvSpPr>
            <p:spPr bwMode="auto">
              <a:xfrm>
                <a:off x="2899" y="3710"/>
                <a:ext cx="8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a:t>
                </a:r>
                <a:endParaRPr kumimoji="0" lang="en-US" altLang="en-US" sz="1200" b="0" i="0" u="none" strike="noStrike" cap="none" normalizeH="0" baseline="0">
                  <a:ln>
                    <a:noFill/>
                  </a:ln>
                  <a:solidFill>
                    <a:schemeClr val="tx1"/>
                  </a:solidFill>
                  <a:effectLst/>
                </a:endParaRPr>
              </a:p>
            </p:txBody>
          </p:sp>
          <p:sp>
            <p:nvSpPr>
              <p:cNvPr id="6182" name="Line 65">
                <a:extLst>
                  <a:ext uri="{FF2B5EF4-FFF2-40B4-BE49-F238E27FC236}">
                    <a16:creationId xmlns:a16="http://schemas.microsoft.com/office/drawing/2014/main" id="{10AA0D56-66CC-4F05-8B8A-F915A9B0DD07}"/>
                  </a:ext>
                </a:extLst>
              </p:cNvPr>
              <p:cNvSpPr>
                <a:spLocks noChangeShapeType="1"/>
              </p:cNvSpPr>
              <p:nvPr/>
            </p:nvSpPr>
            <p:spPr bwMode="auto">
              <a:xfrm flipV="1">
                <a:off x="3199" y="3662"/>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83" name="Rectangle 66">
                <a:extLst>
                  <a:ext uri="{FF2B5EF4-FFF2-40B4-BE49-F238E27FC236}">
                    <a16:creationId xmlns:a16="http://schemas.microsoft.com/office/drawing/2014/main" id="{1CAC1F73-F8F1-441F-BB57-E4076797E7E8}"/>
                  </a:ext>
                </a:extLst>
              </p:cNvPr>
              <p:cNvSpPr>
                <a:spLocks noChangeArrowheads="1"/>
              </p:cNvSpPr>
              <p:nvPr/>
            </p:nvSpPr>
            <p:spPr bwMode="auto">
              <a:xfrm>
                <a:off x="3121" y="3710"/>
                <a:ext cx="1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1200" b="0" i="0" u="none" strike="noStrike" cap="none" normalizeH="0" baseline="0">
                  <a:ln>
                    <a:noFill/>
                  </a:ln>
                  <a:solidFill>
                    <a:schemeClr val="tx1"/>
                  </a:solidFill>
                  <a:effectLst/>
                </a:endParaRPr>
              </a:p>
            </p:txBody>
          </p:sp>
          <p:sp>
            <p:nvSpPr>
              <p:cNvPr id="6184" name="Line 67">
                <a:extLst>
                  <a:ext uri="{FF2B5EF4-FFF2-40B4-BE49-F238E27FC236}">
                    <a16:creationId xmlns:a16="http://schemas.microsoft.com/office/drawing/2014/main" id="{FCB56A06-66BF-4F50-8C59-BEC5771D0597}"/>
                  </a:ext>
                </a:extLst>
              </p:cNvPr>
              <p:cNvSpPr>
                <a:spLocks noChangeShapeType="1"/>
              </p:cNvSpPr>
              <p:nvPr/>
            </p:nvSpPr>
            <p:spPr bwMode="auto">
              <a:xfrm flipV="1">
                <a:off x="3457" y="3662"/>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85" name="Rectangle 68">
                <a:extLst>
                  <a:ext uri="{FF2B5EF4-FFF2-40B4-BE49-F238E27FC236}">
                    <a16:creationId xmlns:a16="http://schemas.microsoft.com/office/drawing/2014/main" id="{DF05501E-464E-4F9D-B17D-2955A6FACD74}"/>
                  </a:ext>
                </a:extLst>
              </p:cNvPr>
              <p:cNvSpPr>
                <a:spLocks noChangeArrowheads="1"/>
              </p:cNvSpPr>
              <p:nvPr/>
            </p:nvSpPr>
            <p:spPr bwMode="auto">
              <a:xfrm>
                <a:off x="3379" y="3710"/>
                <a:ext cx="1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1200" b="0" i="0" u="none" strike="noStrike" cap="none" normalizeH="0" baseline="0">
                  <a:ln>
                    <a:noFill/>
                  </a:ln>
                  <a:solidFill>
                    <a:schemeClr val="tx1"/>
                  </a:solidFill>
                  <a:effectLst/>
                </a:endParaRPr>
              </a:p>
            </p:txBody>
          </p:sp>
          <p:sp>
            <p:nvSpPr>
              <p:cNvPr id="6186" name="Line 69">
                <a:extLst>
                  <a:ext uri="{FF2B5EF4-FFF2-40B4-BE49-F238E27FC236}">
                    <a16:creationId xmlns:a16="http://schemas.microsoft.com/office/drawing/2014/main" id="{CD0979B1-FA7C-40D4-BFE5-249444492095}"/>
                  </a:ext>
                </a:extLst>
              </p:cNvPr>
              <p:cNvSpPr>
                <a:spLocks noChangeShapeType="1"/>
              </p:cNvSpPr>
              <p:nvPr/>
            </p:nvSpPr>
            <p:spPr bwMode="auto">
              <a:xfrm flipV="1">
                <a:off x="3721" y="3662"/>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87" name="Rectangle 70">
                <a:extLst>
                  <a:ext uri="{FF2B5EF4-FFF2-40B4-BE49-F238E27FC236}">
                    <a16:creationId xmlns:a16="http://schemas.microsoft.com/office/drawing/2014/main" id="{7A1D379D-3EE2-49B2-89E0-D46BF8FECAEE}"/>
                  </a:ext>
                </a:extLst>
              </p:cNvPr>
              <p:cNvSpPr>
                <a:spLocks noChangeArrowheads="1"/>
              </p:cNvSpPr>
              <p:nvPr/>
            </p:nvSpPr>
            <p:spPr bwMode="auto">
              <a:xfrm>
                <a:off x="3643" y="3710"/>
                <a:ext cx="1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-0.4</a:t>
                </a:r>
                <a:endParaRPr kumimoji="0" lang="en-US" altLang="en-US" sz="1200" b="0" i="0" u="none" strike="noStrike" cap="none" normalizeH="0" baseline="0">
                  <a:ln>
                    <a:noFill/>
                  </a:ln>
                  <a:solidFill>
                    <a:schemeClr val="tx1"/>
                  </a:solidFill>
                  <a:effectLst/>
                </a:endParaRPr>
              </a:p>
            </p:txBody>
          </p:sp>
          <p:sp>
            <p:nvSpPr>
              <p:cNvPr id="6188" name="Line 71">
                <a:extLst>
                  <a:ext uri="{FF2B5EF4-FFF2-40B4-BE49-F238E27FC236}">
                    <a16:creationId xmlns:a16="http://schemas.microsoft.com/office/drawing/2014/main" id="{ED1AB541-CC9D-433D-A855-CBBB7E2F77B4}"/>
                  </a:ext>
                </a:extLst>
              </p:cNvPr>
              <p:cNvSpPr>
                <a:spLocks noChangeShapeType="1"/>
              </p:cNvSpPr>
              <p:nvPr/>
            </p:nvSpPr>
            <p:spPr bwMode="auto">
              <a:xfrm flipV="1">
                <a:off x="3979" y="3662"/>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89" name="Rectangle 72">
                <a:extLst>
                  <a:ext uri="{FF2B5EF4-FFF2-40B4-BE49-F238E27FC236}">
                    <a16:creationId xmlns:a16="http://schemas.microsoft.com/office/drawing/2014/main" id="{148C4F7C-3D0B-4AEB-AEBD-48A91C2A57F1}"/>
                  </a:ext>
                </a:extLst>
              </p:cNvPr>
              <p:cNvSpPr>
                <a:spLocks noChangeArrowheads="1"/>
              </p:cNvSpPr>
              <p:nvPr/>
            </p:nvSpPr>
            <p:spPr bwMode="auto">
              <a:xfrm>
                <a:off x="3901" y="3710"/>
                <a:ext cx="1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-0.2</a:t>
                </a:r>
                <a:endParaRPr kumimoji="0" lang="en-US" altLang="en-US" sz="1200" b="0" i="0" u="none" strike="noStrike" cap="none" normalizeH="0" baseline="0">
                  <a:ln>
                    <a:noFill/>
                  </a:ln>
                  <a:solidFill>
                    <a:schemeClr val="tx1"/>
                  </a:solidFill>
                  <a:effectLst/>
                </a:endParaRPr>
              </a:p>
            </p:txBody>
          </p:sp>
          <p:sp>
            <p:nvSpPr>
              <p:cNvPr id="6190" name="Line 73">
                <a:extLst>
                  <a:ext uri="{FF2B5EF4-FFF2-40B4-BE49-F238E27FC236}">
                    <a16:creationId xmlns:a16="http://schemas.microsoft.com/office/drawing/2014/main" id="{B6C89E48-E047-4BBE-AF48-E047CE04509C}"/>
                  </a:ext>
                </a:extLst>
              </p:cNvPr>
              <p:cNvSpPr>
                <a:spLocks noChangeShapeType="1"/>
              </p:cNvSpPr>
              <p:nvPr/>
            </p:nvSpPr>
            <p:spPr bwMode="auto">
              <a:xfrm flipV="1">
                <a:off x="4243" y="3662"/>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91" name="Rectangle 74">
                <a:extLst>
                  <a:ext uri="{FF2B5EF4-FFF2-40B4-BE49-F238E27FC236}">
                    <a16:creationId xmlns:a16="http://schemas.microsoft.com/office/drawing/2014/main" id="{7543C629-19C8-438E-84CD-96AA7F1AA59B}"/>
                  </a:ext>
                </a:extLst>
              </p:cNvPr>
              <p:cNvSpPr>
                <a:spLocks noChangeArrowheads="1"/>
              </p:cNvSpPr>
              <p:nvPr/>
            </p:nvSpPr>
            <p:spPr bwMode="auto">
              <a:xfrm>
                <a:off x="4225" y="3710"/>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a:t>
                </a:r>
                <a:endParaRPr kumimoji="0" lang="en-US" altLang="en-US" sz="1200" b="0" i="0" u="none" strike="noStrike" cap="none" normalizeH="0" baseline="0">
                  <a:ln>
                    <a:noFill/>
                  </a:ln>
                  <a:solidFill>
                    <a:schemeClr val="tx1"/>
                  </a:solidFill>
                  <a:effectLst/>
                </a:endParaRPr>
              </a:p>
            </p:txBody>
          </p:sp>
          <p:sp>
            <p:nvSpPr>
              <p:cNvPr id="6192" name="Line 75">
                <a:extLst>
                  <a:ext uri="{FF2B5EF4-FFF2-40B4-BE49-F238E27FC236}">
                    <a16:creationId xmlns:a16="http://schemas.microsoft.com/office/drawing/2014/main" id="{59123BC5-7C77-40B4-9662-BC905106E644}"/>
                  </a:ext>
                </a:extLst>
              </p:cNvPr>
              <p:cNvSpPr>
                <a:spLocks noChangeShapeType="1"/>
              </p:cNvSpPr>
              <p:nvPr/>
            </p:nvSpPr>
            <p:spPr bwMode="auto">
              <a:xfrm flipV="1">
                <a:off x="4501" y="3662"/>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93" name="Rectangle 76">
                <a:extLst>
                  <a:ext uri="{FF2B5EF4-FFF2-40B4-BE49-F238E27FC236}">
                    <a16:creationId xmlns:a16="http://schemas.microsoft.com/office/drawing/2014/main" id="{ADB3EDE3-1292-49A7-A313-A4C4E244C555}"/>
                  </a:ext>
                </a:extLst>
              </p:cNvPr>
              <p:cNvSpPr>
                <a:spLocks noChangeArrowheads="1"/>
              </p:cNvSpPr>
              <p:nvPr/>
            </p:nvSpPr>
            <p:spPr bwMode="auto">
              <a:xfrm>
                <a:off x="4447" y="3710"/>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0.2</a:t>
                </a:r>
                <a:endParaRPr kumimoji="0" lang="en-US" altLang="en-US" sz="1200" b="0" i="0" u="none" strike="noStrike" cap="none" normalizeH="0" baseline="0">
                  <a:ln>
                    <a:noFill/>
                  </a:ln>
                  <a:solidFill>
                    <a:schemeClr val="tx1"/>
                  </a:solidFill>
                  <a:effectLst/>
                </a:endParaRPr>
              </a:p>
            </p:txBody>
          </p:sp>
          <p:sp>
            <p:nvSpPr>
              <p:cNvPr id="6194" name="Line 77">
                <a:extLst>
                  <a:ext uri="{FF2B5EF4-FFF2-40B4-BE49-F238E27FC236}">
                    <a16:creationId xmlns:a16="http://schemas.microsoft.com/office/drawing/2014/main" id="{65806393-738D-4F79-BDD0-ECFB9A64F390}"/>
                  </a:ext>
                </a:extLst>
              </p:cNvPr>
              <p:cNvSpPr>
                <a:spLocks noChangeShapeType="1"/>
              </p:cNvSpPr>
              <p:nvPr/>
            </p:nvSpPr>
            <p:spPr bwMode="auto">
              <a:xfrm flipV="1">
                <a:off x="4759" y="3662"/>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95" name="Rectangle 78">
                <a:extLst>
                  <a:ext uri="{FF2B5EF4-FFF2-40B4-BE49-F238E27FC236}">
                    <a16:creationId xmlns:a16="http://schemas.microsoft.com/office/drawing/2014/main" id="{B47A2D4B-F0C1-44D9-8F44-4092891DC431}"/>
                  </a:ext>
                </a:extLst>
              </p:cNvPr>
              <p:cNvSpPr>
                <a:spLocks noChangeArrowheads="1"/>
              </p:cNvSpPr>
              <p:nvPr/>
            </p:nvSpPr>
            <p:spPr bwMode="auto">
              <a:xfrm>
                <a:off x="4705" y="3710"/>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0.4</a:t>
                </a:r>
                <a:endParaRPr kumimoji="0" lang="en-US" altLang="en-US" sz="1200" b="0" i="0" u="none" strike="noStrike" cap="none" normalizeH="0" baseline="0">
                  <a:ln>
                    <a:noFill/>
                  </a:ln>
                  <a:solidFill>
                    <a:schemeClr val="tx1"/>
                  </a:solidFill>
                  <a:effectLst/>
                </a:endParaRPr>
              </a:p>
            </p:txBody>
          </p:sp>
          <p:sp>
            <p:nvSpPr>
              <p:cNvPr id="6196" name="Line 79">
                <a:extLst>
                  <a:ext uri="{FF2B5EF4-FFF2-40B4-BE49-F238E27FC236}">
                    <a16:creationId xmlns:a16="http://schemas.microsoft.com/office/drawing/2014/main" id="{EC2B0814-F66A-455B-806A-CA4E63C02472}"/>
                  </a:ext>
                </a:extLst>
              </p:cNvPr>
              <p:cNvSpPr>
                <a:spLocks noChangeShapeType="1"/>
              </p:cNvSpPr>
              <p:nvPr/>
            </p:nvSpPr>
            <p:spPr bwMode="auto">
              <a:xfrm flipV="1">
                <a:off x="5023" y="3662"/>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97" name="Rectangle 80">
                <a:extLst>
                  <a:ext uri="{FF2B5EF4-FFF2-40B4-BE49-F238E27FC236}">
                    <a16:creationId xmlns:a16="http://schemas.microsoft.com/office/drawing/2014/main" id="{A22DFE9D-6D90-4725-9740-ECB0304E50A6}"/>
                  </a:ext>
                </a:extLst>
              </p:cNvPr>
              <p:cNvSpPr>
                <a:spLocks noChangeArrowheads="1"/>
              </p:cNvSpPr>
              <p:nvPr/>
            </p:nvSpPr>
            <p:spPr bwMode="auto">
              <a:xfrm>
                <a:off x="4969" y="3710"/>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1200" b="0" i="0" u="none" strike="noStrike" cap="none" normalizeH="0" baseline="0">
                  <a:ln>
                    <a:noFill/>
                  </a:ln>
                  <a:solidFill>
                    <a:schemeClr val="tx1"/>
                  </a:solidFill>
                  <a:effectLst/>
                </a:endParaRPr>
              </a:p>
            </p:txBody>
          </p:sp>
          <p:sp>
            <p:nvSpPr>
              <p:cNvPr id="6198" name="Line 81">
                <a:extLst>
                  <a:ext uri="{FF2B5EF4-FFF2-40B4-BE49-F238E27FC236}">
                    <a16:creationId xmlns:a16="http://schemas.microsoft.com/office/drawing/2014/main" id="{7FD99084-4B99-4844-914B-38413352F2DE}"/>
                  </a:ext>
                </a:extLst>
              </p:cNvPr>
              <p:cNvSpPr>
                <a:spLocks noChangeShapeType="1"/>
              </p:cNvSpPr>
              <p:nvPr/>
            </p:nvSpPr>
            <p:spPr bwMode="auto">
              <a:xfrm flipV="1">
                <a:off x="5281" y="3662"/>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99" name="Rectangle 82">
                <a:extLst>
                  <a:ext uri="{FF2B5EF4-FFF2-40B4-BE49-F238E27FC236}">
                    <a16:creationId xmlns:a16="http://schemas.microsoft.com/office/drawing/2014/main" id="{F61E4414-ECB8-4CFB-A671-6C564C1B802D}"/>
                  </a:ext>
                </a:extLst>
              </p:cNvPr>
              <p:cNvSpPr>
                <a:spLocks noChangeArrowheads="1"/>
              </p:cNvSpPr>
              <p:nvPr/>
            </p:nvSpPr>
            <p:spPr bwMode="auto">
              <a:xfrm>
                <a:off x="5227" y="3710"/>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1200" b="0" i="0" u="none" strike="noStrike" cap="none" normalizeH="0" baseline="0">
                  <a:ln>
                    <a:noFill/>
                  </a:ln>
                  <a:solidFill>
                    <a:schemeClr val="tx1"/>
                  </a:solidFill>
                  <a:effectLst/>
                </a:endParaRPr>
              </a:p>
            </p:txBody>
          </p:sp>
          <p:sp>
            <p:nvSpPr>
              <p:cNvPr id="6200" name="Line 83">
                <a:extLst>
                  <a:ext uri="{FF2B5EF4-FFF2-40B4-BE49-F238E27FC236}">
                    <a16:creationId xmlns:a16="http://schemas.microsoft.com/office/drawing/2014/main" id="{0E6B1207-8327-4872-B4B8-0C91CD2E5C2B}"/>
                  </a:ext>
                </a:extLst>
              </p:cNvPr>
              <p:cNvSpPr>
                <a:spLocks noChangeShapeType="1"/>
              </p:cNvSpPr>
              <p:nvPr/>
            </p:nvSpPr>
            <p:spPr bwMode="auto">
              <a:xfrm flipV="1">
                <a:off x="5545" y="3662"/>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01" name="Rectangle 84">
                <a:extLst>
                  <a:ext uri="{FF2B5EF4-FFF2-40B4-BE49-F238E27FC236}">
                    <a16:creationId xmlns:a16="http://schemas.microsoft.com/office/drawing/2014/main" id="{B47F4233-1744-4509-B74C-04190BB2C734}"/>
                  </a:ext>
                </a:extLst>
              </p:cNvPr>
              <p:cNvSpPr>
                <a:spLocks noChangeArrowheads="1"/>
              </p:cNvSpPr>
              <p:nvPr/>
            </p:nvSpPr>
            <p:spPr bwMode="auto">
              <a:xfrm>
                <a:off x="5527" y="3710"/>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a:t>
                </a:r>
                <a:endParaRPr kumimoji="0" lang="en-US" altLang="en-US" sz="1200" b="0" i="0" u="none" strike="noStrike" cap="none" normalizeH="0" baseline="0">
                  <a:ln>
                    <a:noFill/>
                  </a:ln>
                  <a:solidFill>
                    <a:schemeClr val="tx1"/>
                  </a:solidFill>
                  <a:effectLst/>
                </a:endParaRPr>
              </a:p>
            </p:txBody>
          </p:sp>
          <p:sp>
            <p:nvSpPr>
              <p:cNvPr id="6202" name="Line 85">
                <a:extLst>
                  <a:ext uri="{FF2B5EF4-FFF2-40B4-BE49-F238E27FC236}">
                    <a16:creationId xmlns:a16="http://schemas.microsoft.com/office/drawing/2014/main" id="{228D45C6-9D07-4D1E-901B-0B9E7733A29F}"/>
                  </a:ext>
                </a:extLst>
              </p:cNvPr>
              <p:cNvSpPr>
                <a:spLocks noChangeShapeType="1"/>
              </p:cNvSpPr>
              <p:nvPr/>
            </p:nvSpPr>
            <p:spPr bwMode="auto">
              <a:xfrm>
                <a:off x="2941" y="369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03" name="Rectangle 86">
                <a:extLst>
                  <a:ext uri="{FF2B5EF4-FFF2-40B4-BE49-F238E27FC236}">
                    <a16:creationId xmlns:a16="http://schemas.microsoft.com/office/drawing/2014/main" id="{BC6443F4-8881-4E7C-83B6-830CB8C7B080}"/>
                  </a:ext>
                </a:extLst>
              </p:cNvPr>
              <p:cNvSpPr>
                <a:spLocks noChangeArrowheads="1"/>
              </p:cNvSpPr>
              <p:nvPr/>
            </p:nvSpPr>
            <p:spPr bwMode="auto">
              <a:xfrm>
                <a:off x="2826" y="3639"/>
                <a:ext cx="8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-1</a:t>
                </a:r>
                <a:endParaRPr kumimoji="0" lang="en-US" altLang="en-US" sz="1200" b="0" i="0" u="none" strike="noStrike" cap="none" normalizeH="0" baseline="0" dirty="0">
                  <a:ln>
                    <a:noFill/>
                  </a:ln>
                  <a:solidFill>
                    <a:schemeClr val="tx1"/>
                  </a:solidFill>
                  <a:effectLst/>
                </a:endParaRPr>
              </a:p>
            </p:txBody>
          </p:sp>
          <p:sp>
            <p:nvSpPr>
              <p:cNvPr id="6204" name="Line 87">
                <a:extLst>
                  <a:ext uri="{FF2B5EF4-FFF2-40B4-BE49-F238E27FC236}">
                    <a16:creationId xmlns:a16="http://schemas.microsoft.com/office/drawing/2014/main" id="{D1C50561-8A2F-4A9F-B4D8-B4D686BE9AA3}"/>
                  </a:ext>
                </a:extLst>
              </p:cNvPr>
              <p:cNvSpPr>
                <a:spLocks noChangeShapeType="1"/>
              </p:cNvSpPr>
              <p:nvPr/>
            </p:nvSpPr>
            <p:spPr bwMode="auto">
              <a:xfrm>
                <a:off x="2941" y="348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05" name="Rectangle 88">
                <a:extLst>
                  <a:ext uri="{FF2B5EF4-FFF2-40B4-BE49-F238E27FC236}">
                    <a16:creationId xmlns:a16="http://schemas.microsoft.com/office/drawing/2014/main" id="{1174130E-1617-4E34-B68C-71F7E551DC93}"/>
                  </a:ext>
                </a:extLst>
              </p:cNvPr>
              <p:cNvSpPr>
                <a:spLocks noChangeArrowheads="1"/>
              </p:cNvSpPr>
              <p:nvPr/>
            </p:nvSpPr>
            <p:spPr bwMode="auto">
              <a:xfrm>
                <a:off x="2760" y="3429"/>
                <a:ext cx="1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1200" b="0" i="0" u="none" strike="noStrike" cap="none" normalizeH="0" baseline="0">
                  <a:ln>
                    <a:noFill/>
                  </a:ln>
                  <a:solidFill>
                    <a:schemeClr val="tx1"/>
                  </a:solidFill>
                  <a:effectLst/>
                </a:endParaRPr>
              </a:p>
            </p:txBody>
          </p:sp>
          <p:sp>
            <p:nvSpPr>
              <p:cNvPr id="6206" name="Line 89">
                <a:extLst>
                  <a:ext uri="{FF2B5EF4-FFF2-40B4-BE49-F238E27FC236}">
                    <a16:creationId xmlns:a16="http://schemas.microsoft.com/office/drawing/2014/main" id="{88ADAC04-FDAA-4D30-81A3-34129961A29F}"/>
                  </a:ext>
                </a:extLst>
              </p:cNvPr>
              <p:cNvSpPr>
                <a:spLocks noChangeShapeType="1"/>
              </p:cNvSpPr>
              <p:nvPr/>
            </p:nvSpPr>
            <p:spPr bwMode="auto">
              <a:xfrm>
                <a:off x="2941" y="327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07" name="Rectangle 90">
                <a:extLst>
                  <a:ext uri="{FF2B5EF4-FFF2-40B4-BE49-F238E27FC236}">
                    <a16:creationId xmlns:a16="http://schemas.microsoft.com/office/drawing/2014/main" id="{FF4C2D42-ECF6-48C9-9D39-631AD3BC796F}"/>
                  </a:ext>
                </a:extLst>
              </p:cNvPr>
              <p:cNvSpPr>
                <a:spLocks noChangeArrowheads="1"/>
              </p:cNvSpPr>
              <p:nvPr/>
            </p:nvSpPr>
            <p:spPr bwMode="auto">
              <a:xfrm>
                <a:off x="2760" y="3225"/>
                <a:ext cx="1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1200" b="0" i="0" u="none" strike="noStrike" cap="none" normalizeH="0" baseline="0">
                  <a:ln>
                    <a:noFill/>
                  </a:ln>
                  <a:solidFill>
                    <a:schemeClr val="tx1"/>
                  </a:solidFill>
                  <a:effectLst/>
                </a:endParaRPr>
              </a:p>
            </p:txBody>
          </p:sp>
          <p:sp>
            <p:nvSpPr>
              <p:cNvPr id="6208" name="Line 91">
                <a:extLst>
                  <a:ext uri="{FF2B5EF4-FFF2-40B4-BE49-F238E27FC236}">
                    <a16:creationId xmlns:a16="http://schemas.microsoft.com/office/drawing/2014/main" id="{6A4AC56E-CD48-4CF8-B56F-1CA5CD8452AF}"/>
                  </a:ext>
                </a:extLst>
              </p:cNvPr>
              <p:cNvSpPr>
                <a:spLocks noChangeShapeType="1"/>
              </p:cNvSpPr>
              <p:nvPr/>
            </p:nvSpPr>
            <p:spPr bwMode="auto">
              <a:xfrm>
                <a:off x="2941" y="307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09" name="Rectangle 92">
                <a:extLst>
                  <a:ext uri="{FF2B5EF4-FFF2-40B4-BE49-F238E27FC236}">
                    <a16:creationId xmlns:a16="http://schemas.microsoft.com/office/drawing/2014/main" id="{D8C4EFBD-F059-4861-B93A-776FB32B7D2D}"/>
                  </a:ext>
                </a:extLst>
              </p:cNvPr>
              <p:cNvSpPr>
                <a:spLocks noChangeArrowheads="1"/>
              </p:cNvSpPr>
              <p:nvPr/>
            </p:nvSpPr>
            <p:spPr bwMode="auto">
              <a:xfrm>
                <a:off x="2760" y="3021"/>
                <a:ext cx="1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-0.4</a:t>
                </a:r>
                <a:endParaRPr kumimoji="0" lang="en-US" altLang="en-US" sz="1200" b="0" i="0" u="none" strike="noStrike" cap="none" normalizeH="0" baseline="0">
                  <a:ln>
                    <a:noFill/>
                  </a:ln>
                  <a:solidFill>
                    <a:schemeClr val="tx1"/>
                  </a:solidFill>
                  <a:effectLst/>
                </a:endParaRPr>
              </a:p>
            </p:txBody>
          </p:sp>
          <p:sp>
            <p:nvSpPr>
              <p:cNvPr id="6210" name="Line 93">
                <a:extLst>
                  <a:ext uri="{FF2B5EF4-FFF2-40B4-BE49-F238E27FC236}">
                    <a16:creationId xmlns:a16="http://schemas.microsoft.com/office/drawing/2014/main" id="{61630798-F8BA-47BB-8D6B-061CC56AE4ED}"/>
                  </a:ext>
                </a:extLst>
              </p:cNvPr>
              <p:cNvSpPr>
                <a:spLocks noChangeShapeType="1"/>
              </p:cNvSpPr>
              <p:nvPr/>
            </p:nvSpPr>
            <p:spPr bwMode="auto">
              <a:xfrm>
                <a:off x="2941" y="287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11" name="Rectangle 94">
                <a:extLst>
                  <a:ext uri="{FF2B5EF4-FFF2-40B4-BE49-F238E27FC236}">
                    <a16:creationId xmlns:a16="http://schemas.microsoft.com/office/drawing/2014/main" id="{B7760C3A-F293-4F62-AD51-135BA9F129E4}"/>
                  </a:ext>
                </a:extLst>
              </p:cNvPr>
              <p:cNvSpPr>
                <a:spLocks noChangeArrowheads="1"/>
              </p:cNvSpPr>
              <p:nvPr/>
            </p:nvSpPr>
            <p:spPr bwMode="auto">
              <a:xfrm>
                <a:off x="2760" y="2817"/>
                <a:ext cx="1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-0.2</a:t>
                </a:r>
                <a:endParaRPr kumimoji="0" lang="en-US" altLang="en-US" sz="1200" b="0" i="0" u="none" strike="noStrike" cap="none" normalizeH="0" baseline="0">
                  <a:ln>
                    <a:noFill/>
                  </a:ln>
                  <a:solidFill>
                    <a:schemeClr val="tx1"/>
                  </a:solidFill>
                  <a:effectLst/>
                </a:endParaRPr>
              </a:p>
            </p:txBody>
          </p:sp>
          <p:sp>
            <p:nvSpPr>
              <p:cNvPr id="6212" name="Line 95">
                <a:extLst>
                  <a:ext uri="{FF2B5EF4-FFF2-40B4-BE49-F238E27FC236}">
                    <a16:creationId xmlns:a16="http://schemas.microsoft.com/office/drawing/2014/main" id="{A07A4B44-81C3-4AD9-A877-6D7B89FC6528}"/>
                  </a:ext>
                </a:extLst>
              </p:cNvPr>
              <p:cNvSpPr>
                <a:spLocks noChangeShapeType="1"/>
              </p:cNvSpPr>
              <p:nvPr/>
            </p:nvSpPr>
            <p:spPr bwMode="auto">
              <a:xfrm>
                <a:off x="2941" y="266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13" name="Rectangle 96">
                <a:extLst>
                  <a:ext uri="{FF2B5EF4-FFF2-40B4-BE49-F238E27FC236}">
                    <a16:creationId xmlns:a16="http://schemas.microsoft.com/office/drawing/2014/main" id="{1B84A4E0-F704-4BEC-AEC4-CCEF278110AE}"/>
                  </a:ext>
                </a:extLst>
              </p:cNvPr>
              <p:cNvSpPr>
                <a:spLocks noChangeArrowheads="1"/>
              </p:cNvSpPr>
              <p:nvPr/>
            </p:nvSpPr>
            <p:spPr bwMode="auto">
              <a:xfrm>
                <a:off x="2850" y="2613"/>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a:t>
                </a:r>
                <a:endParaRPr kumimoji="0" lang="en-US" altLang="en-US" sz="1200" b="0" i="0" u="none" strike="noStrike" cap="none" normalizeH="0" baseline="0">
                  <a:ln>
                    <a:noFill/>
                  </a:ln>
                  <a:solidFill>
                    <a:schemeClr val="tx1"/>
                  </a:solidFill>
                  <a:effectLst/>
                </a:endParaRPr>
              </a:p>
            </p:txBody>
          </p:sp>
          <p:sp>
            <p:nvSpPr>
              <p:cNvPr id="6214" name="Line 97">
                <a:extLst>
                  <a:ext uri="{FF2B5EF4-FFF2-40B4-BE49-F238E27FC236}">
                    <a16:creationId xmlns:a16="http://schemas.microsoft.com/office/drawing/2014/main" id="{6B4D36DB-CFDD-49C3-B348-C69C47C65444}"/>
                  </a:ext>
                </a:extLst>
              </p:cNvPr>
              <p:cNvSpPr>
                <a:spLocks noChangeShapeType="1"/>
              </p:cNvSpPr>
              <p:nvPr/>
            </p:nvSpPr>
            <p:spPr bwMode="auto">
              <a:xfrm>
                <a:off x="2941" y="245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15" name="Rectangle 98">
                <a:extLst>
                  <a:ext uri="{FF2B5EF4-FFF2-40B4-BE49-F238E27FC236}">
                    <a16:creationId xmlns:a16="http://schemas.microsoft.com/office/drawing/2014/main" id="{DACA1636-708B-4E51-A93B-9066C158C589}"/>
                  </a:ext>
                </a:extLst>
              </p:cNvPr>
              <p:cNvSpPr>
                <a:spLocks noChangeArrowheads="1"/>
              </p:cNvSpPr>
              <p:nvPr/>
            </p:nvSpPr>
            <p:spPr bwMode="auto">
              <a:xfrm>
                <a:off x="2784" y="2403"/>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0.2</a:t>
                </a:r>
                <a:endParaRPr kumimoji="0" lang="en-US" altLang="en-US" sz="1200" b="0" i="0" u="none" strike="noStrike" cap="none" normalizeH="0" baseline="0">
                  <a:ln>
                    <a:noFill/>
                  </a:ln>
                  <a:solidFill>
                    <a:schemeClr val="tx1"/>
                  </a:solidFill>
                  <a:effectLst/>
                </a:endParaRPr>
              </a:p>
            </p:txBody>
          </p:sp>
          <p:sp>
            <p:nvSpPr>
              <p:cNvPr id="6216" name="Line 99">
                <a:extLst>
                  <a:ext uri="{FF2B5EF4-FFF2-40B4-BE49-F238E27FC236}">
                    <a16:creationId xmlns:a16="http://schemas.microsoft.com/office/drawing/2014/main" id="{326D65B8-DC2B-4F7C-BEE3-D94AC866F103}"/>
                  </a:ext>
                </a:extLst>
              </p:cNvPr>
              <p:cNvSpPr>
                <a:spLocks noChangeShapeType="1"/>
              </p:cNvSpPr>
              <p:nvPr/>
            </p:nvSpPr>
            <p:spPr bwMode="auto">
              <a:xfrm>
                <a:off x="2941" y="225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17" name="Rectangle 100">
                <a:extLst>
                  <a:ext uri="{FF2B5EF4-FFF2-40B4-BE49-F238E27FC236}">
                    <a16:creationId xmlns:a16="http://schemas.microsoft.com/office/drawing/2014/main" id="{38A4CEDC-6CF9-429F-B506-6BF23C87C64B}"/>
                  </a:ext>
                </a:extLst>
              </p:cNvPr>
              <p:cNvSpPr>
                <a:spLocks noChangeArrowheads="1"/>
              </p:cNvSpPr>
              <p:nvPr/>
            </p:nvSpPr>
            <p:spPr bwMode="auto">
              <a:xfrm>
                <a:off x="2784" y="2199"/>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0.4</a:t>
                </a:r>
                <a:endParaRPr kumimoji="0" lang="en-US" altLang="en-US" sz="1200" b="0" i="0" u="none" strike="noStrike" cap="none" normalizeH="0" baseline="0">
                  <a:ln>
                    <a:noFill/>
                  </a:ln>
                  <a:solidFill>
                    <a:schemeClr val="tx1"/>
                  </a:solidFill>
                  <a:effectLst/>
                </a:endParaRPr>
              </a:p>
            </p:txBody>
          </p:sp>
          <p:sp>
            <p:nvSpPr>
              <p:cNvPr id="6218" name="Line 101">
                <a:extLst>
                  <a:ext uri="{FF2B5EF4-FFF2-40B4-BE49-F238E27FC236}">
                    <a16:creationId xmlns:a16="http://schemas.microsoft.com/office/drawing/2014/main" id="{9DA68323-4678-4450-94ED-DA42D4B1D336}"/>
                  </a:ext>
                </a:extLst>
              </p:cNvPr>
              <p:cNvSpPr>
                <a:spLocks noChangeShapeType="1"/>
              </p:cNvSpPr>
              <p:nvPr/>
            </p:nvSpPr>
            <p:spPr bwMode="auto">
              <a:xfrm>
                <a:off x="2941" y="204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19" name="Rectangle 102">
                <a:extLst>
                  <a:ext uri="{FF2B5EF4-FFF2-40B4-BE49-F238E27FC236}">
                    <a16:creationId xmlns:a16="http://schemas.microsoft.com/office/drawing/2014/main" id="{2932399F-FF27-4E09-9CF7-D222E50DF598}"/>
                  </a:ext>
                </a:extLst>
              </p:cNvPr>
              <p:cNvSpPr>
                <a:spLocks noChangeArrowheads="1"/>
              </p:cNvSpPr>
              <p:nvPr/>
            </p:nvSpPr>
            <p:spPr bwMode="auto">
              <a:xfrm>
                <a:off x="2784" y="1995"/>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1200" b="0" i="0" u="none" strike="noStrike" cap="none" normalizeH="0" baseline="0">
                  <a:ln>
                    <a:noFill/>
                  </a:ln>
                  <a:solidFill>
                    <a:schemeClr val="tx1"/>
                  </a:solidFill>
                  <a:effectLst/>
                </a:endParaRPr>
              </a:p>
            </p:txBody>
          </p:sp>
          <p:sp>
            <p:nvSpPr>
              <p:cNvPr id="6220" name="Line 103">
                <a:extLst>
                  <a:ext uri="{FF2B5EF4-FFF2-40B4-BE49-F238E27FC236}">
                    <a16:creationId xmlns:a16="http://schemas.microsoft.com/office/drawing/2014/main" id="{D019323D-BE4F-4BF6-9460-C80FC659147E}"/>
                  </a:ext>
                </a:extLst>
              </p:cNvPr>
              <p:cNvSpPr>
                <a:spLocks noChangeShapeType="1"/>
              </p:cNvSpPr>
              <p:nvPr/>
            </p:nvSpPr>
            <p:spPr bwMode="auto">
              <a:xfrm>
                <a:off x="2941" y="184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21" name="Rectangle 104">
                <a:extLst>
                  <a:ext uri="{FF2B5EF4-FFF2-40B4-BE49-F238E27FC236}">
                    <a16:creationId xmlns:a16="http://schemas.microsoft.com/office/drawing/2014/main" id="{E5373F3D-2417-486A-B829-0BD1470ED460}"/>
                  </a:ext>
                </a:extLst>
              </p:cNvPr>
              <p:cNvSpPr>
                <a:spLocks noChangeArrowheads="1"/>
              </p:cNvSpPr>
              <p:nvPr/>
            </p:nvSpPr>
            <p:spPr bwMode="auto">
              <a:xfrm>
                <a:off x="2784" y="1791"/>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1200" b="0" i="0" u="none" strike="noStrike" cap="none" normalizeH="0" baseline="0">
                  <a:ln>
                    <a:noFill/>
                  </a:ln>
                  <a:solidFill>
                    <a:schemeClr val="tx1"/>
                  </a:solidFill>
                  <a:effectLst/>
                </a:endParaRPr>
              </a:p>
            </p:txBody>
          </p:sp>
          <p:sp>
            <p:nvSpPr>
              <p:cNvPr id="6222" name="Line 105">
                <a:extLst>
                  <a:ext uri="{FF2B5EF4-FFF2-40B4-BE49-F238E27FC236}">
                    <a16:creationId xmlns:a16="http://schemas.microsoft.com/office/drawing/2014/main" id="{D4B2987D-A856-4569-83AC-D8B349875F7A}"/>
                  </a:ext>
                </a:extLst>
              </p:cNvPr>
              <p:cNvSpPr>
                <a:spLocks noChangeShapeType="1"/>
              </p:cNvSpPr>
              <p:nvPr/>
            </p:nvSpPr>
            <p:spPr bwMode="auto">
              <a:xfrm>
                <a:off x="2941" y="164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23" name="Rectangle 106">
                <a:extLst>
                  <a:ext uri="{FF2B5EF4-FFF2-40B4-BE49-F238E27FC236}">
                    <a16:creationId xmlns:a16="http://schemas.microsoft.com/office/drawing/2014/main" id="{F8EE0FF4-16E2-4468-AB5B-5B8308149372}"/>
                  </a:ext>
                </a:extLst>
              </p:cNvPr>
              <p:cNvSpPr>
                <a:spLocks noChangeArrowheads="1"/>
              </p:cNvSpPr>
              <p:nvPr/>
            </p:nvSpPr>
            <p:spPr bwMode="auto">
              <a:xfrm>
                <a:off x="2850" y="1587"/>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1</a:t>
                </a:r>
                <a:endParaRPr kumimoji="0" lang="en-US" altLang="en-US" sz="1200" b="0" i="0" u="none" strike="noStrike" cap="none" normalizeH="0" baseline="0" dirty="0">
                  <a:ln>
                    <a:noFill/>
                  </a:ln>
                  <a:solidFill>
                    <a:schemeClr val="tx1"/>
                  </a:solidFill>
                  <a:effectLst/>
                </a:endParaRPr>
              </a:p>
            </p:txBody>
          </p:sp>
          <p:sp>
            <p:nvSpPr>
              <p:cNvPr id="6224" name="Oval 107">
                <a:extLst>
                  <a:ext uri="{FF2B5EF4-FFF2-40B4-BE49-F238E27FC236}">
                    <a16:creationId xmlns:a16="http://schemas.microsoft.com/office/drawing/2014/main" id="{2D429B16-8763-4B87-99EA-84C67119D25D}"/>
                  </a:ext>
                </a:extLst>
              </p:cNvPr>
              <p:cNvSpPr>
                <a:spLocks noChangeArrowheads="1"/>
              </p:cNvSpPr>
              <p:nvPr/>
            </p:nvSpPr>
            <p:spPr bwMode="auto">
              <a:xfrm>
                <a:off x="2917" y="3668"/>
                <a:ext cx="54" cy="5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225" name="Oval 108">
                <a:extLst>
                  <a:ext uri="{FF2B5EF4-FFF2-40B4-BE49-F238E27FC236}">
                    <a16:creationId xmlns:a16="http://schemas.microsoft.com/office/drawing/2014/main" id="{E61B241C-4302-4AE0-ADC9-CC1687C8013B}"/>
                  </a:ext>
                </a:extLst>
              </p:cNvPr>
              <p:cNvSpPr>
                <a:spLocks noChangeArrowheads="1"/>
              </p:cNvSpPr>
              <p:nvPr/>
            </p:nvSpPr>
            <p:spPr bwMode="auto">
              <a:xfrm>
                <a:off x="2917" y="1616"/>
                <a:ext cx="54" cy="5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226" name="Oval 109">
                <a:extLst>
                  <a:ext uri="{FF2B5EF4-FFF2-40B4-BE49-F238E27FC236}">
                    <a16:creationId xmlns:a16="http://schemas.microsoft.com/office/drawing/2014/main" id="{F6E66AB6-9548-43B3-AA99-E940572463D3}"/>
                  </a:ext>
                </a:extLst>
              </p:cNvPr>
              <p:cNvSpPr>
                <a:spLocks noChangeArrowheads="1"/>
              </p:cNvSpPr>
              <p:nvPr/>
            </p:nvSpPr>
            <p:spPr bwMode="auto">
              <a:xfrm>
                <a:off x="5521" y="3668"/>
                <a:ext cx="54" cy="5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227" name="Line 110">
                <a:extLst>
                  <a:ext uri="{FF2B5EF4-FFF2-40B4-BE49-F238E27FC236}">
                    <a16:creationId xmlns:a16="http://schemas.microsoft.com/office/drawing/2014/main" id="{4037E4C0-1959-4E29-A6BA-19E21B8CF30A}"/>
                  </a:ext>
                </a:extLst>
              </p:cNvPr>
              <p:cNvSpPr>
                <a:spLocks noChangeShapeType="1"/>
              </p:cNvSpPr>
              <p:nvPr/>
            </p:nvSpPr>
            <p:spPr bwMode="auto">
              <a:xfrm flipH="1">
                <a:off x="3547" y="2738"/>
                <a:ext cx="42" cy="1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28" name="Line 111">
                <a:extLst>
                  <a:ext uri="{FF2B5EF4-FFF2-40B4-BE49-F238E27FC236}">
                    <a16:creationId xmlns:a16="http://schemas.microsoft.com/office/drawing/2014/main" id="{39FA0F28-8FAB-4CAD-A41D-F6DA990E8A54}"/>
                  </a:ext>
                </a:extLst>
              </p:cNvPr>
              <p:cNvSpPr>
                <a:spLocks noChangeShapeType="1"/>
              </p:cNvSpPr>
              <p:nvPr/>
            </p:nvSpPr>
            <p:spPr bwMode="auto">
              <a:xfrm flipH="1">
                <a:off x="3457" y="2828"/>
                <a:ext cx="30" cy="42"/>
              </a:xfrm>
              <a:prstGeom prst="line">
                <a:avLst/>
              </a:prstGeom>
              <a:noFill/>
              <a:ln w="28575">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29" name="Line 112">
                <a:extLst>
                  <a:ext uri="{FF2B5EF4-FFF2-40B4-BE49-F238E27FC236}">
                    <a16:creationId xmlns:a16="http://schemas.microsoft.com/office/drawing/2014/main" id="{B52933C5-341E-4E81-BB14-506D789E3301}"/>
                  </a:ext>
                </a:extLst>
              </p:cNvPr>
              <p:cNvSpPr>
                <a:spLocks noChangeShapeType="1"/>
              </p:cNvSpPr>
              <p:nvPr/>
            </p:nvSpPr>
            <p:spPr bwMode="auto">
              <a:xfrm>
                <a:off x="3457" y="2870"/>
                <a:ext cx="36" cy="102"/>
              </a:xfrm>
              <a:prstGeom prst="line">
                <a:avLst/>
              </a:prstGeom>
              <a:noFill/>
              <a:ln w="28575">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30" name="Line 113">
                <a:extLst>
                  <a:ext uri="{FF2B5EF4-FFF2-40B4-BE49-F238E27FC236}">
                    <a16:creationId xmlns:a16="http://schemas.microsoft.com/office/drawing/2014/main" id="{CDB01C7B-3D6A-4A2C-80D2-11E3929E7F23}"/>
                  </a:ext>
                </a:extLst>
              </p:cNvPr>
              <p:cNvSpPr>
                <a:spLocks noChangeShapeType="1"/>
              </p:cNvSpPr>
              <p:nvPr/>
            </p:nvSpPr>
            <p:spPr bwMode="auto">
              <a:xfrm>
                <a:off x="3493" y="2972"/>
                <a:ext cx="72" cy="102"/>
              </a:xfrm>
              <a:prstGeom prst="line">
                <a:avLst/>
              </a:prstGeom>
              <a:noFill/>
              <a:ln w="28575">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31" name="Line 114">
                <a:extLst>
                  <a:ext uri="{FF2B5EF4-FFF2-40B4-BE49-F238E27FC236}">
                    <a16:creationId xmlns:a16="http://schemas.microsoft.com/office/drawing/2014/main" id="{0459758A-66DC-4318-A947-BF2180091CA5}"/>
                  </a:ext>
                </a:extLst>
              </p:cNvPr>
              <p:cNvSpPr>
                <a:spLocks noChangeShapeType="1"/>
              </p:cNvSpPr>
              <p:nvPr/>
            </p:nvSpPr>
            <p:spPr bwMode="auto">
              <a:xfrm>
                <a:off x="3565" y="3074"/>
                <a:ext cx="24" cy="24"/>
              </a:xfrm>
              <a:prstGeom prst="line">
                <a:avLst/>
              </a:prstGeom>
              <a:noFill/>
              <a:ln w="28575">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32" name="Line 115">
                <a:extLst>
                  <a:ext uri="{FF2B5EF4-FFF2-40B4-BE49-F238E27FC236}">
                    <a16:creationId xmlns:a16="http://schemas.microsoft.com/office/drawing/2014/main" id="{688DD9F6-ACA7-4457-8EE2-2521FEB5B098}"/>
                  </a:ext>
                </a:extLst>
              </p:cNvPr>
              <p:cNvSpPr>
                <a:spLocks noChangeShapeType="1"/>
              </p:cNvSpPr>
              <p:nvPr/>
            </p:nvSpPr>
            <p:spPr bwMode="auto">
              <a:xfrm>
                <a:off x="3589" y="3098"/>
                <a:ext cx="96" cy="78"/>
              </a:xfrm>
              <a:prstGeom prst="line">
                <a:avLst/>
              </a:prstGeom>
              <a:noFill/>
              <a:ln w="28575">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33" name="Line 116">
                <a:extLst>
                  <a:ext uri="{FF2B5EF4-FFF2-40B4-BE49-F238E27FC236}">
                    <a16:creationId xmlns:a16="http://schemas.microsoft.com/office/drawing/2014/main" id="{2F2D36CE-D5F9-425F-9311-41A28A34C54F}"/>
                  </a:ext>
                </a:extLst>
              </p:cNvPr>
              <p:cNvSpPr>
                <a:spLocks noChangeShapeType="1"/>
              </p:cNvSpPr>
              <p:nvPr/>
            </p:nvSpPr>
            <p:spPr bwMode="auto">
              <a:xfrm>
                <a:off x="3685" y="3176"/>
                <a:ext cx="36" cy="18"/>
              </a:xfrm>
              <a:prstGeom prst="line">
                <a:avLst/>
              </a:prstGeom>
              <a:noFill/>
              <a:ln w="28575">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34" name="Line 117">
                <a:extLst>
                  <a:ext uri="{FF2B5EF4-FFF2-40B4-BE49-F238E27FC236}">
                    <a16:creationId xmlns:a16="http://schemas.microsoft.com/office/drawing/2014/main" id="{649E9D42-FF5A-4C0F-88A8-1C22165DD7A5}"/>
                  </a:ext>
                </a:extLst>
              </p:cNvPr>
              <p:cNvSpPr>
                <a:spLocks noChangeShapeType="1"/>
              </p:cNvSpPr>
              <p:nvPr/>
            </p:nvSpPr>
            <p:spPr bwMode="auto">
              <a:xfrm>
                <a:off x="3721" y="3194"/>
                <a:ext cx="126" cy="60"/>
              </a:xfrm>
              <a:prstGeom prst="line">
                <a:avLst/>
              </a:prstGeom>
              <a:noFill/>
              <a:ln w="28575">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35" name="Line 118">
                <a:extLst>
                  <a:ext uri="{FF2B5EF4-FFF2-40B4-BE49-F238E27FC236}">
                    <a16:creationId xmlns:a16="http://schemas.microsoft.com/office/drawing/2014/main" id="{31F2BEBF-7F4F-4759-B00B-53274EC89DFE}"/>
                  </a:ext>
                </a:extLst>
              </p:cNvPr>
              <p:cNvSpPr>
                <a:spLocks noChangeShapeType="1"/>
              </p:cNvSpPr>
              <p:nvPr/>
            </p:nvSpPr>
            <p:spPr bwMode="auto">
              <a:xfrm>
                <a:off x="3847" y="3254"/>
                <a:ext cx="120" cy="24"/>
              </a:xfrm>
              <a:prstGeom prst="line">
                <a:avLst/>
              </a:prstGeom>
              <a:noFill/>
              <a:ln w="28575">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36" name="Line 119">
                <a:extLst>
                  <a:ext uri="{FF2B5EF4-FFF2-40B4-BE49-F238E27FC236}">
                    <a16:creationId xmlns:a16="http://schemas.microsoft.com/office/drawing/2014/main" id="{85EBB8B0-CA6A-492A-8F0F-DE94E6EBA77D}"/>
                  </a:ext>
                </a:extLst>
              </p:cNvPr>
              <p:cNvSpPr>
                <a:spLocks noChangeShapeType="1"/>
              </p:cNvSpPr>
              <p:nvPr/>
            </p:nvSpPr>
            <p:spPr bwMode="auto">
              <a:xfrm flipV="1">
                <a:off x="4057" y="3230"/>
                <a:ext cx="54" cy="1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37" name="Line 120">
                <a:extLst>
                  <a:ext uri="{FF2B5EF4-FFF2-40B4-BE49-F238E27FC236}">
                    <a16:creationId xmlns:a16="http://schemas.microsoft.com/office/drawing/2014/main" id="{73F9D21B-7A82-46F3-93F1-17F1CC3023E1}"/>
                  </a:ext>
                </a:extLst>
              </p:cNvPr>
              <p:cNvSpPr>
                <a:spLocks noChangeShapeType="1"/>
              </p:cNvSpPr>
              <p:nvPr/>
            </p:nvSpPr>
            <p:spPr bwMode="auto">
              <a:xfrm flipV="1">
                <a:off x="4111" y="3176"/>
                <a:ext cx="30" cy="54"/>
              </a:xfrm>
              <a:prstGeom prst="line">
                <a:avLst/>
              </a:prstGeom>
              <a:noFill/>
              <a:ln w="28575">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38" name="Line 121">
                <a:extLst>
                  <a:ext uri="{FF2B5EF4-FFF2-40B4-BE49-F238E27FC236}">
                    <a16:creationId xmlns:a16="http://schemas.microsoft.com/office/drawing/2014/main" id="{920D919F-48E4-44A7-A626-5FBD0F679E83}"/>
                  </a:ext>
                </a:extLst>
              </p:cNvPr>
              <p:cNvSpPr>
                <a:spLocks noChangeShapeType="1"/>
              </p:cNvSpPr>
              <p:nvPr/>
            </p:nvSpPr>
            <p:spPr bwMode="auto">
              <a:xfrm flipH="1" flipV="1">
                <a:off x="4135" y="3074"/>
                <a:ext cx="6" cy="102"/>
              </a:xfrm>
              <a:prstGeom prst="line">
                <a:avLst/>
              </a:prstGeom>
              <a:noFill/>
              <a:ln w="28575">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39" name="Line 122">
                <a:extLst>
                  <a:ext uri="{FF2B5EF4-FFF2-40B4-BE49-F238E27FC236}">
                    <a16:creationId xmlns:a16="http://schemas.microsoft.com/office/drawing/2014/main" id="{664C2A10-71A0-4CEF-9BD5-A3FC3929E7B6}"/>
                  </a:ext>
                </a:extLst>
              </p:cNvPr>
              <p:cNvSpPr>
                <a:spLocks noChangeShapeType="1"/>
              </p:cNvSpPr>
              <p:nvPr/>
            </p:nvSpPr>
            <p:spPr bwMode="auto">
              <a:xfrm flipH="1" flipV="1">
                <a:off x="4111" y="3020"/>
                <a:ext cx="24" cy="54"/>
              </a:xfrm>
              <a:prstGeom prst="line">
                <a:avLst/>
              </a:prstGeom>
              <a:noFill/>
              <a:ln w="28575">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40" name="Line 123">
                <a:extLst>
                  <a:ext uri="{FF2B5EF4-FFF2-40B4-BE49-F238E27FC236}">
                    <a16:creationId xmlns:a16="http://schemas.microsoft.com/office/drawing/2014/main" id="{CF287A7F-08FC-4266-B7B5-1CC8D53D1A49}"/>
                  </a:ext>
                </a:extLst>
              </p:cNvPr>
              <p:cNvSpPr>
                <a:spLocks noChangeShapeType="1"/>
              </p:cNvSpPr>
              <p:nvPr/>
            </p:nvSpPr>
            <p:spPr bwMode="auto">
              <a:xfrm flipH="1" flipV="1">
                <a:off x="4075" y="2972"/>
                <a:ext cx="36" cy="48"/>
              </a:xfrm>
              <a:prstGeom prst="line">
                <a:avLst/>
              </a:prstGeom>
              <a:noFill/>
              <a:ln w="28575">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41" name="Line 124">
                <a:extLst>
                  <a:ext uri="{FF2B5EF4-FFF2-40B4-BE49-F238E27FC236}">
                    <a16:creationId xmlns:a16="http://schemas.microsoft.com/office/drawing/2014/main" id="{19F08E14-74DB-41BB-BCB5-17C34B8BB6E9}"/>
                  </a:ext>
                </a:extLst>
              </p:cNvPr>
              <p:cNvSpPr>
                <a:spLocks noChangeShapeType="1"/>
              </p:cNvSpPr>
              <p:nvPr/>
            </p:nvSpPr>
            <p:spPr bwMode="auto">
              <a:xfrm flipH="1" flipV="1">
                <a:off x="3979" y="2870"/>
                <a:ext cx="96" cy="102"/>
              </a:xfrm>
              <a:prstGeom prst="line">
                <a:avLst/>
              </a:prstGeom>
              <a:noFill/>
              <a:ln w="28575">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42" name="Line 125">
                <a:extLst>
                  <a:ext uri="{FF2B5EF4-FFF2-40B4-BE49-F238E27FC236}">
                    <a16:creationId xmlns:a16="http://schemas.microsoft.com/office/drawing/2014/main" id="{629972A5-0CD0-48BA-BD09-B866E2F9F262}"/>
                  </a:ext>
                </a:extLst>
              </p:cNvPr>
              <p:cNvSpPr>
                <a:spLocks noChangeShapeType="1"/>
              </p:cNvSpPr>
              <p:nvPr/>
            </p:nvSpPr>
            <p:spPr bwMode="auto">
              <a:xfrm flipH="1" flipV="1">
                <a:off x="3847" y="2792"/>
                <a:ext cx="132" cy="78"/>
              </a:xfrm>
              <a:prstGeom prst="line">
                <a:avLst/>
              </a:prstGeom>
              <a:noFill/>
              <a:ln w="28575">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43" name="Line 126">
                <a:extLst>
                  <a:ext uri="{FF2B5EF4-FFF2-40B4-BE49-F238E27FC236}">
                    <a16:creationId xmlns:a16="http://schemas.microsoft.com/office/drawing/2014/main" id="{B1ED2626-309F-482E-8360-0430D14A6C00}"/>
                  </a:ext>
                </a:extLst>
              </p:cNvPr>
              <p:cNvSpPr>
                <a:spLocks noChangeShapeType="1"/>
              </p:cNvSpPr>
              <p:nvPr/>
            </p:nvSpPr>
            <p:spPr bwMode="auto">
              <a:xfrm flipH="1" flipV="1">
                <a:off x="3787" y="2768"/>
                <a:ext cx="60" cy="24"/>
              </a:xfrm>
              <a:prstGeom prst="line">
                <a:avLst/>
              </a:prstGeom>
              <a:noFill/>
              <a:ln w="28575">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44" name="Line 127">
                <a:extLst>
                  <a:ext uri="{FF2B5EF4-FFF2-40B4-BE49-F238E27FC236}">
                    <a16:creationId xmlns:a16="http://schemas.microsoft.com/office/drawing/2014/main" id="{EF8A8F16-F606-499D-B267-6E69BC6BAE54}"/>
                  </a:ext>
                </a:extLst>
              </p:cNvPr>
              <p:cNvSpPr>
                <a:spLocks noChangeShapeType="1"/>
              </p:cNvSpPr>
              <p:nvPr/>
            </p:nvSpPr>
            <p:spPr bwMode="auto">
              <a:xfrm flipH="1" flipV="1">
                <a:off x="3745" y="2756"/>
                <a:ext cx="42" cy="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45" name="Line 128">
                <a:extLst>
                  <a:ext uri="{FF2B5EF4-FFF2-40B4-BE49-F238E27FC236}">
                    <a16:creationId xmlns:a16="http://schemas.microsoft.com/office/drawing/2014/main" id="{D68C6A5A-5F06-4DAC-8379-0EA8636586A1}"/>
                  </a:ext>
                </a:extLst>
              </p:cNvPr>
              <p:cNvSpPr>
                <a:spLocks noChangeShapeType="1"/>
              </p:cNvSpPr>
              <p:nvPr/>
            </p:nvSpPr>
            <p:spPr bwMode="auto">
              <a:xfrm flipH="1" flipV="1">
                <a:off x="3589" y="2738"/>
                <a:ext cx="60" cy="6"/>
              </a:xfrm>
              <a:prstGeom prst="line">
                <a:avLst/>
              </a:prstGeom>
              <a:noFill/>
              <a:ln w="28575">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46" name="Line 129">
                <a:extLst>
                  <a:ext uri="{FF2B5EF4-FFF2-40B4-BE49-F238E27FC236}">
                    <a16:creationId xmlns:a16="http://schemas.microsoft.com/office/drawing/2014/main" id="{A5126AE3-B784-44FB-893F-B18F73CCD6D1}"/>
                  </a:ext>
                </a:extLst>
              </p:cNvPr>
              <p:cNvSpPr>
                <a:spLocks noChangeShapeType="1"/>
              </p:cNvSpPr>
              <p:nvPr/>
            </p:nvSpPr>
            <p:spPr bwMode="auto">
              <a:xfrm flipH="1" flipV="1">
                <a:off x="3457" y="3638"/>
                <a:ext cx="96" cy="54"/>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47" name="Line 130">
                <a:extLst>
                  <a:ext uri="{FF2B5EF4-FFF2-40B4-BE49-F238E27FC236}">
                    <a16:creationId xmlns:a16="http://schemas.microsoft.com/office/drawing/2014/main" id="{75BA0FC0-822E-44EF-9BC0-F0DF1BD8DD47}"/>
                  </a:ext>
                </a:extLst>
              </p:cNvPr>
              <p:cNvSpPr>
                <a:spLocks noChangeShapeType="1"/>
              </p:cNvSpPr>
              <p:nvPr/>
            </p:nvSpPr>
            <p:spPr bwMode="auto">
              <a:xfrm flipH="1" flipV="1">
                <a:off x="3385" y="3584"/>
                <a:ext cx="72" cy="54"/>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48" name="Line 131">
                <a:extLst>
                  <a:ext uri="{FF2B5EF4-FFF2-40B4-BE49-F238E27FC236}">
                    <a16:creationId xmlns:a16="http://schemas.microsoft.com/office/drawing/2014/main" id="{37D248AC-2CC8-467B-9DB6-25C718903753}"/>
                  </a:ext>
                </a:extLst>
              </p:cNvPr>
              <p:cNvSpPr>
                <a:spLocks noChangeShapeType="1"/>
              </p:cNvSpPr>
              <p:nvPr/>
            </p:nvSpPr>
            <p:spPr bwMode="auto">
              <a:xfrm flipH="1" flipV="1">
                <a:off x="3343" y="3560"/>
                <a:ext cx="42" cy="24"/>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49" name="Line 132">
                <a:extLst>
                  <a:ext uri="{FF2B5EF4-FFF2-40B4-BE49-F238E27FC236}">
                    <a16:creationId xmlns:a16="http://schemas.microsoft.com/office/drawing/2014/main" id="{4980075F-07DF-4FB7-A493-F21BB4119303}"/>
                  </a:ext>
                </a:extLst>
              </p:cNvPr>
              <p:cNvSpPr>
                <a:spLocks noChangeShapeType="1"/>
              </p:cNvSpPr>
              <p:nvPr/>
            </p:nvSpPr>
            <p:spPr bwMode="auto">
              <a:xfrm flipH="1" flipV="1">
                <a:off x="3235" y="3482"/>
                <a:ext cx="24" cy="18"/>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50" name="Line 133">
                <a:extLst>
                  <a:ext uri="{FF2B5EF4-FFF2-40B4-BE49-F238E27FC236}">
                    <a16:creationId xmlns:a16="http://schemas.microsoft.com/office/drawing/2014/main" id="{F39C3579-ADDF-4394-A10B-ED9ED293DD8B}"/>
                  </a:ext>
                </a:extLst>
              </p:cNvPr>
              <p:cNvSpPr>
                <a:spLocks noChangeShapeType="1"/>
              </p:cNvSpPr>
              <p:nvPr/>
            </p:nvSpPr>
            <p:spPr bwMode="auto">
              <a:xfrm flipH="1" flipV="1">
                <a:off x="3199" y="3452"/>
                <a:ext cx="36" cy="30"/>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51" name="Line 134">
                <a:extLst>
                  <a:ext uri="{FF2B5EF4-FFF2-40B4-BE49-F238E27FC236}">
                    <a16:creationId xmlns:a16="http://schemas.microsoft.com/office/drawing/2014/main" id="{A78DF958-F7FA-4AD9-B4D6-A2E2D7309340}"/>
                  </a:ext>
                </a:extLst>
              </p:cNvPr>
              <p:cNvSpPr>
                <a:spLocks noChangeShapeType="1"/>
              </p:cNvSpPr>
              <p:nvPr/>
            </p:nvSpPr>
            <p:spPr bwMode="auto">
              <a:xfrm flipH="1" flipV="1">
                <a:off x="3115" y="3380"/>
                <a:ext cx="84" cy="72"/>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52" name="Line 135">
                <a:extLst>
                  <a:ext uri="{FF2B5EF4-FFF2-40B4-BE49-F238E27FC236}">
                    <a16:creationId xmlns:a16="http://schemas.microsoft.com/office/drawing/2014/main" id="{B9C5EC90-6380-47CA-9AD8-505644908FCC}"/>
                  </a:ext>
                </a:extLst>
              </p:cNvPr>
              <p:cNvSpPr>
                <a:spLocks noChangeShapeType="1"/>
              </p:cNvSpPr>
              <p:nvPr/>
            </p:nvSpPr>
            <p:spPr bwMode="auto">
              <a:xfrm flipH="1" flipV="1">
                <a:off x="3067" y="3338"/>
                <a:ext cx="48" cy="42"/>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53" name="Line 136">
                <a:extLst>
                  <a:ext uri="{FF2B5EF4-FFF2-40B4-BE49-F238E27FC236}">
                    <a16:creationId xmlns:a16="http://schemas.microsoft.com/office/drawing/2014/main" id="{B4EEE09A-582A-49C2-8392-68F592348177}"/>
                  </a:ext>
                </a:extLst>
              </p:cNvPr>
              <p:cNvSpPr>
                <a:spLocks noChangeShapeType="1"/>
              </p:cNvSpPr>
              <p:nvPr/>
            </p:nvSpPr>
            <p:spPr bwMode="auto">
              <a:xfrm flipH="1" flipV="1">
                <a:off x="3007" y="3278"/>
                <a:ext cx="60" cy="60"/>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54" name="Line 137">
                <a:extLst>
                  <a:ext uri="{FF2B5EF4-FFF2-40B4-BE49-F238E27FC236}">
                    <a16:creationId xmlns:a16="http://schemas.microsoft.com/office/drawing/2014/main" id="{54C17B19-4006-4A31-B175-C047ABBBDB99}"/>
                  </a:ext>
                </a:extLst>
              </p:cNvPr>
              <p:cNvSpPr>
                <a:spLocks noChangeShapeType="1"/>
              </p:cNvSpPr>
              <p:nvPr/>
            </p:nvSpPr>
            <p:spPr bwMode="auto">
              <a:xfrm flipH="1" flipV="1">
                <a:off x="2941" y="3206"/>
                <a:ext cx="66" cy="72"/>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55" name="Line 138">
                <a:extLst>
                  <a:ext uri="{FF2B5EF4-FFF2-40B4-BE49-F238E27FC236}">
                    <a16:creationId xmlns:a16="http://schemas.microsoft.com/office/drawing/2014/main" id="{F6761C27-66B4-40AC-A012-1518B1077164}"/>
                  </a:ext>
                </a:extLst>
              </p:cNvPr>
              <p:cNvSpPr>
                <a:spLocks noChangeShapeType="1"/>
              </p:cNvSpPr>
              <p:nvPr/>
            </p:nvSpPr>
            <p:spPr bwMode="auto">
              <a:xfrm flipV="1">
                <a:off x="4927" y="3584"/>
                <a:ext cx="42" cy="108"/>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56" name="Line 139">
                <a:extLst>
                  <a:ext uri="{FF2B5EF4-FFF2-40B4-BE49-F238E27FC236}">
                    <a16:creationId xmlns:a16="http://schemas.microsoft.com/office/drawing/2014/main" id="{335232E6-1496-41D4-B076-AC1CE5E4BE3A}"/>
                  </a:ext>
                </a:extLst>
              </p:cNvPr>
              <p:cNvSpPr>
                <a:spLocks noChangeShapeType="1"/>
              </p:cNvSpPr>
              <p:nvPr/>
            </p:nvSpPr>
            <p:spPr bwMode="auto">
              <a:xfrm flipV="1">
                <a:off x="4969" y="3578"/>
                <a:ext cx="0" cy="6"/>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57" name="Line 140">
                <a:extLst>
                  <a:ext uri="{FF2B5EF4-FFF2-40B4-BE49-F238E27FC236}">
                    <a16:creationId xmlns:a16="http://schemas.microsoft.com/office/drawing/2014/main" id="{0E40626E-FDAF-4C39-96DE-CF09313D8FD2}"/>
                  </a:ext>
                </a:extLst>
              </p:cNvPr>
              <p:cNvSpPr>
                <a:spLocks noChangeShapeType="1"/>
              </p:cNvSpPr>
              <p:nvPr/>
            </p:nvSpPr>
            <p:spPr bwMode="auto">
              <a:xfrm flipH="1" flipV="1">
                <a:off x="4975" y="3380"/>
                <a:ext cx="6" cy="102"/>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58" name="Line 141">
                <a:extLst>
                  <a:ext uri="{FF2B5EF4-FFF2-40B4-BE49-F238E27FC236}">
                    <a16:creationId xmlns:a16="http://schemas.microsoft.com/office/drawing/2014/main" id="{7C9A9CFB-1BCA-4423-A6E5-03D39AB1E5B5}"/>
                  </a:ext>
                </a:extLst>
              </p:cNvPr>
              <p:cNvSpPr>
                <a:spLocks noChangeShapeType="1"/>
              </p:cNvSpPr>
              <p:nvPr/>
            </p:nvSpPr>
            <p:spPr bwMode="auto">
              <a:xfrm flipH="1" flipV="1">
                <a:off x="4951" y="3278"/>
                <a:ext cx="24" cy="102"/>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59" name="Line 142">
                <a:extLst>
                  <a:ext uri="{FF2B5EF4-FFF2-40B4-BE49-F238E27FC236}">
                    <a16:creationId xmlns:a16="http://schemas.microsoft.com/office/drawing/2014/main" id="{95C8F7DC-D279-4D84-930E-2C58158BEE94}"/>
                  </a:ext>
                </a:extLst>
              </p:cNvPr>
              <p:cNvSpPr>
                <a:spLocks noChangeShapeType="1"/>
              </p:cNvSpPr>
              <p:nvPr/>
            </p:nvSpPr>
            <p:spPr bwMode="auto">
              <a:xfrm flipH="1" flipV="1">
                <a:off x="4915" y="3176"/>
                <a:ext cx="36" cy="102"/>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60" name="Line 143">
                <a:extLst>
                  <a:ext uri="{FF2B5EF4-FFF2-40B4-BE49-F238E27FC236}">
                    <a16:creationId xmlns:a16="http://schemas.microsoft.com/office/drawing/2014/main" id="{28BD16FB-F343-4CD2-82C4-FC6EBEC11B1F}"/>
                  </a:ext>
                </a:extLst>
              </p:cNvPr>
              <p:cNvSpPr>
                <a:spLocks noChangeShapeType="1"/>
              </p:cNvSpPr>
              <p:nvPr/>
            </p:nvSpPr>
            <p:spPr bwMode="auto">
              <a:xfrm flipH="1" flipV="1">
                <a:off x="4891" y="3122"/>
                <a:ext cx="24" cy="54"/>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61" name="Line 144">
                <a:extLst>
                  <a:ext uri="{FF2B5EF4-FFF2-40B4-BE49-F238E27FC236}">
                    <a16:creationId xmlns:a16="http://schemas.microsoft.com/office/drawing/2014/main" id="{A791B847-C1B0-4264-B96F-726AC4715853}"/>
                  </a:ext>
                </a:extLst>
              </p:cNvPr>
              <p:cNvSpPr>
                <a:spLocks noChangeShapeType="1"/>
              </p:cNvSpPr>
              <p:nvPr/>
            </p:nvSpPr>
            <p:spPr bwMode="auto">
              <a:xfrm flipH="1" flipV="1">
                <a:off x="4867" y="3074"/>
                <a:ext cx="24" cy="48"/>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62" name="Line 145">
                <a:extLst>
                  <a:ext uri="{FF2B5EF4-FFF2-40B4-BE49-F238E27FC236}">
                    <a16:creationId xmlns:a16="http://schemas.microsoft.com/office/drawing/2014/main" id="{DCC10EB2-A466-4B1B-AE9F-34AC32167ED0}"/>
                  </a:ext>
                </a:extLst>
              </p:cNvPr>
              <p:cNvSpPr>
                <a:spLocks noChangeShapeType="1"/>
              </p:cNvSpPr>
              <p:nvPr/>
            </p:nvSpPr>
            <p:spPr bwMode="auto">
              <a:xfrm flipH="1" flipV="1">
                <a:off x="4801" y="2972"/>
                <a:ext cx="66" cy="102"/>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63" name="Line 146">
                <a:extLst>
                  <a:ext uri="{FF2B5EF4-FFF2-40B4-BE49-F238E27FC236}">
                    <a16:creationId xmlns:a16="http://schemas.microsoft.com/office/drawing/2014/main" id="{28330B47-AB92-45D3-8B04-28DF48BDFE1F}"/>
                  </a:ext>
                </a:extLst>
              </p:cNvPr>
              <p:cNvSpPr>
                <a:spLocks noChangeShapeType="1"/>
              </p:cNvSpPr>
              <p:nvPr/>
            </p:nvSpPr>
            <p:spPr bwMode="auto">
              <a:xfrm flipH="1" flipV="1">
                <a:off x="4759" y="2912"/>
                <a:ext cx="42" cy="60"/>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64" name="Line 147">
                <a:extLst>
                  <a:ext uri="{FF2B5EF4-FFF2-40B4-BE49-F238E27FC236}">
                    <a16:creationId xmlns:a16="http://schemas.microsoft.com/office/drawing/2014/main" id="{0A518DBF-732A-4B78-A329-F2CEDAFBF050}"/>
                  </a:ext>
                </a:extLst>
              </p:cNvPr>
              <p:cNvSpPr>
                <a:spLocks noChangeShapeType="1"/>
              </p:cNvSpPr>
              <p:nvPr/>
            </p:nvSpPr>
            <p:spPr bwMode="auto">
              <a:xfrm flipH="1" flipV="1">
                <a:off x="4729" y="2870"/>
                <a:ext cx="30" cy="42"/>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65" name="Line 148">
                <a:extLst>
                  <a:ext uri="{FF2B5EF4-FFF2-40B4-BE49-F238E27FC236}">
                    <a16:creationId xmlns:a16="http://schemas.microsoft.com/office/drawing/2014/main" id="{B7CCCFA1-5458-4557-BB40-6E3A8FBABB1C}"/>
                  </a:ext>
                </a:extLst>
              </p:cNvPr>
              <p:cNvSpPr>
                <a:spLocks noChangeShapeType="1"/>
              </p:cNvSpPr>
              <p:nvPr/>
            </p:nvSpPr>
            <p:spPr bwMode="auto">
              <a:xfrm flipH="1" flipV="1">
                <a:off x="4687" y="2822"/>
                <a:ext cx="42" cy="48"/>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66" name="Line 149">
                <a:extLst>
                  <a:ext uri="{FF2B5EF4-FFF2-40B4-BE49-F238E27FC236}">
                    <a16:creationId xmlns:a16="http://schemas.microsoft.com/office/drawing/2014/main" id="{E20690FC-F6F1-4BBE-8D0A-001C252FEE11}"/>
                  </a:ext>
                </a:extLst>
              </p:cNvPr>
              <p:cNvSpPr>
                <a:spLocks noChangeShapeType="1"/>
              </p:cNvSpPr>
              <p:nvPr/>
            </p:nvSpPr>
            <p:spPr bwMode="auto">
              <a:xfrm flipH="1" flipV="1">
                <a:off x="4537" y="2666"/>
                <a:ext cx="84" cy="78"/>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67" name="Line 150">
                <a:extLst>
                  <a:ext uri="{FF2B5EF4-FFF2-40B4-BE49-F238E27FC236}">
                    <a16:creationId xmlns:a16="http://schemas.microsoft.com/office/drawing/2014/main" id="{7D284434-E0A9-4145-BB8C-EF63AAD16876}"/>
                  </a:ext>
                </a:extLst>
              </p:cNvPr>
              <p:cNvSpPr>
                <a:spLocks noChangeShapeType="1"/>
              </p:cNvSpPr>
              <p:nvPr/>
            </p:nvSpPr>
            <p:spPr bwMode="auto">
              <a:xfrm flipH="1" flipV="1">
                <a:off x="4501" y="2630"/>
                <a:ext cx="36" cy="36"/>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68" name="Line 151">
                <a:extLst>
                  <a:ext uri="{FF2B5EF4-FFF2-40B4-BE49-F238E27FC236}">
                    <a16:creationId xmlns:a16="http://schemas.microsoft.com/office/drawing/2014/main" id="{09C1AE06-E8D8-4C01-8555-4D17E0A013E2}"/>
                  </a:ext>
                </a:extLst>
              </p:cNvPr>
              <p:cNvSpPr>
                <a:spLocks noChangeShapeType="1"/>
              </p:cNvSpPr>
              <p:nvPr/>
            </p:nvSpPr>
            <p:spPr bwMode="auto">
              <a:xfrm flipH="1" flipV="1">
                <a:off x="4417" y="2558"/>
                <a:ext cx="84" cy="72"/>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69" name="Line 152">
                <a:extLst>
                  <a:ext uri="{FF2B5EF4-FFF2-40B4-BE49-F238E27FC236}">
                    <a16:creationId xmlns:a16="http://schemas.microsoft.com/office/drawing/2014/main" id="{9A19BDD7-5BAA-4998-8E61-7C06C97D9122}"/>
                  </a:ext>
                </a:extLst>
              </p:cNvPr>
              <p:cNvSpPr>
                <a:spLocks noChangeShapeType="1"/>
              </p:cNvSpPr>
              <p:nvPr/>
            </p:nvSpPr>
            <p:spPr bwMode="auto">
              <a:xfrm flipH="1" flipV="1">
                <a:off x="4369" y="2522"/>
                <a:ext cx="48" cy="36"/>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70" name="Line 153">
                <a:extLst>
                  <a:ext uri="{FF2B5EF4-FFF2-40B4-BE49-F238E27FC236}">
                    <a16:creationId xmlns:a16="http://schemas.microsoft.com/office/drawing/2014/main" id="{90B33E06-B202-4A98-AE80-576DE13430A5}"/>
                  </a:ext>
                </a:extLst>
              </p:cNvPr>
              <p:cNvSpPr>
                <a:spLocks noChangeShapeType="1"/>
              </p:cNvSpPr>
              <p:nvPr/>
            </p:nvSpPr>
            <p:spPr bwMode="auto">
              <a:xfrm flipH="1" flipV="1">
                <a:off x="4279" y="2456"/>
                <a:ext cx="90" cy="66"/>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71" name="Line 154">
                <a:extLst>
                  <a:ext uri="{FF2B5EF4-FFF2-40B4-BE49-F238E27FC236}">
                    <a16:creationId xmlns:a16="http://schemas.microsoft.com/office/drawing/2014/main" id="{06DB10C7-2E74-49C1-B789-935304F91DD9}"/>
                  </a:ext>
                </a:extLst>
              </p:cNvPr>
              <p:cNvSpPr>
                <a:spLocks noChangeShapeType="1"/>
              </p:cNvSpPr>
              <p:nvPr/>
            </p:nvSpPr>
            <p:spPr bwMode="auto">
              <a:xfrm flipH="1" flipV="1">
                <a:off x="4243" y="2432"/>
                <a:ext cx="36" cy="24"/>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72" name="Line 155">
                <a:extLst>
                  <a:ext uri="{FF2B5EF4-FFF2-40B4-BE49-F238E27FC236}">
                    <a16:creationId xmlns:a16="http://schemas.microsoft.com/office/drawing/2014/main" id="{94B86EBA-81AB-48DC-B53E-08FF72846CDE}"/>
                  </a:ext>
                </a:extLst>
              </p:cNvPr>
              <p:cNvSpPr>
                <a:spLocks noChangeShapeType="1"/>
              </p:cNvSpPr>
              <p:nvPr/>
            </p:nvSpPr>
            <p:spPr bwMode="auto">
              <a:xfrm flipH="1" flipV="1">
                <a:off x="4123" y="2354"/>
                <a:ext cx="120" cy="78"/>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73" name="Line 156">
                <a:extLst>
                  <a:ext uri="{FF2B5EF4-FFF2-40B4-BE49-F238E27FC236}">
                    <a16:creationId xmlns:a16="http://schemas.microsoft.com/office/drawing/2014/main" id="{F59B3F94-679B-4983-825F-CFE8830D5110}"/>
                  </a:ext>
                </a:extLst>
              </p:cNvPr>
              <p:cNvSpPr>
                <a:spLocks noChangeShapeType="1"/>
              </p:cNvSpPr>
              <p:nvPr/>
            </p:nvSpPr>
            <p:spPr bwMode="auto">
              <a:xfrm flipH="1" flipV="1">
                <a:off x="4111" y="2348"/>
                <a:ext cx="12" cy="6"/>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74" name="Line 157">
                <a:extLst>
                  <a:ext uri="{FF2B5EF4-FFF2-40B4-BE49-F238E27FC236}">
                    <a16:creationId xmlns:a16="http://schemas.microsoft.com/office/drawing/2014/main" id="{AA0B3575-FC5E-4F44-98FB-1749B317754C}"/>
                  </a:ext>
                </a:extLst>
              </p:cNvPr>
              <p:cNvSpPr>
                <a:spLocks noChangeShapeType="1"/>
              </p:cNvSpPr>
              <p:nvPr/>
            </p:nvSpPr>
            <p:spPr bwMode="auto">
              <a:xfrm flipH="1" flipV="1">
                <a:off x="4027" y="2306"/>
                <a:ext cx="84" cy="42"/>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75" name="Line 158">
                <a:extLst>
                  <a:ext uri="{FF2B5EF4-FFF2-40B4-BE49-F238E27FC236}">
                    <a16:creationId xmlns:a16="http://schemas.microsoft.com/office/drawing/2014/main" id="{EEEEF7AD-BC30-4F97-BF9C-34CF09DB3FBD}"/>
                  </a:ext>
                </a:extLst>
              </p:cNvPr>
              <p:cNvSpPr>
                <a:spLocks noChangeShapeType="1"/>
              </p:cNvSpPr>
              <p:nvPr/>
            </p:nvSpPr>
            <p:spPr bwMode="auto">
              <a:xfrm flipH="1" flipV="1">
                <a:off x="3925" y="2252"/>
                <a:ext cx="12" cy="6"/>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76" name="Line 159">
                <a:extLst>
                  <a:ext uri="{FF2B5EF4-FFF2-40B4-BE49-F238E27FC236}">
                    <a16:creationId xmlns:a16="http://schemas.microsoft.com/office/drawing/2014/main" id="{E4C9F90D-6ECF-409B-8F92-F608B0F8AFB4}"/>
                  </a:ext>
                </a:extLst>
              </p:cNvPr>
              <p:cNvSpPr>
                <a:spLocks noChangeShapeType="1"/>
              </p:cNvSpPr>
              <p:nvPr/>
            </p:nvSpPr>
            <p:spPr bwMode="auto">
              <a:xfrm flipH="1" flipV="1">
                <a:off x="3847" y="2222"/>
                <a:ext cx="78" cy="30"/>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77" name="Line 160">
                <a:extLst>
                  <a:ext uri="{FF2B5EF4-FFF2-40B4-BE49-F238E27FC236}">
                    <a16:creationId xmlns:a16="http://schemas.microsoft.com/office/drawing/2014/main" id="{9EDE3470-A8B6-4A16-BA23-472498E6FF85}"/>
                  </a:ext>
                </a:extLst>
              </p:cNvPr>
              <p:cNvSpPr>
                <a:spLocks noChangeShapeType="1"/>
              </p:cNvSpPr>
              <p:nvPr/>
            </p:nvSpPr>
            <p:spPr bwMode="auto">
              <a:xfrm flipH="1" flipV="1">
                <a:off x="3721" y="2168"/>
                <a:ext cx="126" cy="54"/>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78" name="Line 161">
                <a:extLst>
                  <a:ext uri="{FF2B5EF4-FFF2-40B4-BE49-F238E27FC236}">
                    <a16:creationId xmlns:a16="http://schemas.microsoft.com/office/drawing/2014/main" id="{E4512CA7-A247-4A5C-8C95-FE74B520C099}"/>
                  </a:ext>
                </a:extLst>
              </p:cNvPr>
              <p:cNvSpPr>
                <a:spLocks noChangeShapeType="1"/>
              </p:cNvSpPr>
              <p:nvPr/>
            </p:nvSpPr>
            <p:spPr bwMode="auto">
              <a:xfrm flipH="1" flipV="1">
                <a:off x="3655" y="2150"/>
                <a:ext cx="66" cy="18"/>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79" name="Line 162">
                <a:extLst>
                  <a:ext uri="{FF2B5EF4-FFF2-40B4-BE49-F238E27FC236}">
                    <a16:creationId xmlns:a16="http://schemas.microsoft.com/office/drawing/2014/main" id="{C01A1D5B-673E-4BAB-89D0-D296D9097482}"/>
                  </a:ext>
                </a:extLst>
              </p:cNvPr>
              <p:cNvSpPr>
                <a:spLocks noChangeShapeType="1"/>
              </p:cNvSpPr>
              <p:nvPr/>
            </p:nvSpPr>
            <p:spPr bwMode="auto">
              <a:xfrm flipH="1" flipV="1">
                <a:off x="3589" y="2132"/>
                <a:ext cx="66" cy="18"/>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80" name="Line 163">
                <a:extLst>
                  <a:ext uri="{FF2B5EF4-FFF2-40B4-BE49-F238E27FC236}">
                    <a16:creationId xmlns:a16="http://schemas.microsoft.com/office/drawing/2014/main" id="{3B7E5443-DB99-41DC-A369-8694339D12BC}"/>
                  </a:ext>
                </a:extLst>
              </p:cNvPr>
              <p:cNvSpPr>
                <a:spLocks noChangeShapeType="1"/>
              </p:cNvSpPr>
              <p:nvPr/>
            </p:nvSpPr>
            <p:spPr bwMode="auto">
              <a:xfrm flipH="1" flipV="1">
                <a:off x="3457" y="2102"/>
                <a:ext cx="132" cy="30"/>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81" name="Line 164">
                <a:extLst>
                  <a:ext uri="{FF2B5EF4-FFF2-40B4-BE49-F238E27FC236}">
                    <a16:creationId xmlns:a16="http://schemas.microsoft.com/office/drawing/2014/main" id="{C4D148CE-A351-43D5-A540-408777C7B9A6}"/>
                  </a:ext>
                </a:extLst>
              </p:cNvPr>
              <p:cNvSpPr>
                <a:spLocks noChangeShapeType="1"/>
              </p:cNvSpPr>
              <p:nvPr/>
            </p:nvSpPr>
            <p:spPr bwMode="auto">
              <a:xfrm flipH="1" flipV="1">
                <a:off x="3331" y="2084"/>
                <a:ext cx="126" cy="18"/>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82" name="Line 165">
                <a:extLst>
                  <a:ext uri="{FF2B5EF4-FFF2-40B4-BE49-F238E27FC236}">
                    <a16:creationId xmlns:a16="http://schemas.microsoft.com/office/drawing/2014/main" id="{E4ACD4C8-5AB8-43DA-864F-ED892119C391}"/>
                  </a:ext>
                </a:extLst>
              </p:cNvPr>
              <p:cNvSpPr>
                <a:spLocks noChangeShapeType="1"/>
              </p:cNvSpPr>
              <p:nvPr/>
            </p:nvSpPr>
            <p:spPr bwMode="auto">
              <a:xfrm flipH="1" flipV="1">
                <a:off x="3229" y="2078"/>
                <a:ext cx="102" cy="6"/>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83" name="Line 166">
                <a:extLst>
                  <a:ext uri="{FF2B5EF4-FFF2-40B4-BE49-F238E27FC236}">
                    <a16:creationId xmlns:a16="http://schemas.microsoft.com/office/drawing/2014/main" id="{D20A49DD-1CFE-4F2A-BD8E-B19484D94A67}"/>
                  </a:ext>
                </a:extLst>
              </p:cNvPr>
              <p:cNvSpPr>
                <a:spLocks noChangeShapeType="1"/>
              </p:cNvSpPr>
              <p:nvPr/>
            </p:nvSpPr>
            <p:spPr bwMode="auto">
              <a:xfrm flipH="1">
                <a:off x="3067" y="2084"/>
                <a:ext cx="60" cy="6"/>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84" name="Line 167">
                <a:extLst>
                  <a:ext uri="{FF2B5EF4-FFF2-40B4-BE49-F238E27FC236}">
                    <a16:creationId xmlns:a16="http://schemas.microsoft.com/office/drawing/2014/main" id="{6320530B-4D64-4F09-86D3-0E6C5BE446C8}"/>
                  </a:ext>
                </a:extLst>
              </p:cNvPr>
              <p:cNvSpPr>
                <a:spLocks noChangeShapeType="1"/>
              </p:cNvSpPr>
              <p:nvPr/>
            </p:nvSpPr>
            <p:spPr bwMode="auto">
              <a:xfrm flipH="1">
                <a:off x="2941" y="2090"/>
                <a:ext cx="126" cy="30"/>
              </a:xfrm>
              <a:prstGeom prst="line">
                <a:avLst/>
              </a:prstGeom>
              <a:noFill/>
              <a:ln w="28575">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85" name="Line 168">
                <a:extLst>
                  <a:ext uri="{FF2B5EF4-FFF2-40B4-BE49-F238E27FC236}">
                    <a16:creationId xmlns:a16="http://schemas.microsoft.com/office/drawing/2014/main" id="{9C112654-69B2-45A7-8131-DB5CFF5D43AF}"/>
                  </a:ext>
                </a:extLst>
              </p:cNvPr>
              <p:cNvSpPr>
                <a:spLocks noChangeShapeType="1"/>
              </p:cNvSpPr>
              <p:nvPr/>
            </p:nvSpPr>
            <p:spPr bwMode="auto">
              <a:xfrm flipH="1" flipV="1">
                <a:off x="5539" y="3626"/>
                <a:ext cx="6" cy="66"/>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86" name="Line 169">
                <a:extLst>
                  <a:ext uri="{FF2B5EF4-FFF2-40B4-BE49-F238E27FC236}">
                    <a16:creationId xmlns:a16="http://schemas.microsoft.com/office/drawing/2014/main" id="{9D8F9948-7E35-4C16-8FD4-054E062F786B}"/>
                  </a:ext>
                </a:extLst>
              </p:cNvPr>
              <p:cNvSpPr>
                <a:spLocks noChangeShapeType="1"/>
              </p:cNvSpPr>
              <p:nvPr/>
            </p:nvSpPr>
            <p:spPr bwMode="auto">
              <a:xfrm flipV="1">
                <a:off x="5533" y="3584"/>
                <a:ext cx="0" cy="6"/>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87" name="Line 170">
                <a:extLst>
                  <a:ext uri="{FF2B5EF4-FFF2-40B4-BE49-F238E27FC236}">
                    <a16:creationId xmlns:a16="http://schemas.microsoft.com/office/drawing/2014/main" id="{5CE66C89-65C2-40E5-AB4F-69AB754554C2}"/>
                  </a:ext>
                </a:extLst>
              </p:cNvPr>
              <p:cNvSpPr>
                <a:spLocks noChangeShapeType="1"/>
              </p:cNvSpPr>
              <p:nvPr/>
            </p:nvSpPr>
            <p:spPr bwMode="auto">
              <a:xfrm flipH="1" flipV="1">
                <a:off x="5515" y="3482"/>
                <a:ext cx="18" cy="102"/>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88" name="Line 171">
                <a:extLst>
                  <a:ext uri="{FF2B5EF4-FFF2-40B4-BE49-F238E27FC236}">
                    <a16:creationId xmlns:a16="http://schemas.microsoft.com/office/drawing/2014/main" id="{A59F1C24-9BC0-4E42-BB59-260270269DE8}"/>
                  </a:ext>
                </a:extLst>
              </p:cNvPr>
              <p:cNvSpPr>
                <a:spLocks noChangeShapeType="1"/>
              </p:cNvSpPr>
              <p:nvPr/>
            </p:nvSpPr>
            <p:spPr bwMode="auto">
              <a:xfrm flipH="1" flipV="1">
                <a:off x="5491" y="3380"/>
                <a:ext cx="24" cy="102"/>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89" name="Line 172">
                <a:extLst>
                  <a:ext uri="{FF2B5EF4-FFF2-40B4-BE49-F238E27FC236}">
                    <a16:creationId xmlns:a16="http://schemas.microsoft.com/office/drawing/2014/main" id="{6BDDFA26-B673-4DC5-8419-6CCFE269350A}"/>
                  </a:ext>
                </a:extLst>
              </p:cNvPr>
              <p:cNvSpPr>
                <a:spLocks noChangeShapeType="1"/>
              </p:cNvSpPr>
              <p:nvPr/>
            </p:nvSpPr>
            <p:spPr bwMode="auto">
              <a:xfrm flipH="1" flipV="1">
                <a:off x="5455" y="3278"/>
                <a:ext cx="36" cy="102"/>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90" name="Line 173">
                <a:extLst>
                  <a:ext uri="{FF2B5EF4-FFF2-40B4-BE49-F238E27FC236}">
                    <a16:creationId xmlns:a16="http://schemas.microsoft.com/office/drawing/2014/main" id="{43682D09-21B1-4863-9A77-2F1CDA161B0F}"/>
                  </a:ext>
                </a:extLst>
              </p:cNvPr>
              <p:cNvSpPr>
                <a:spLocks noChangeShapeType="1"/>
              </p:cNvSpPr>
              <p:nvPr/>
            </p:nvSpPr>
            <p:spPr bwMode="auto">
              <a:xfrm flipH="1" flipV="1">
                <a:off x="5413" y="3188"/>
                <a:ext cx="42" cy="90"/>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91" name="Line 174">
                <a:extLst>
                  <a:ext uri="{FF2B5EF4-FFF2-40B4-BE49-F238E27FC236}">
                    <a16:creationId xmlns:a16="http://schemas.microsoft.com/office/drawing/2014/main" id="{DEF217EA-CA89-403B-82FC-2FB7A7729C01}"/>
                  </a:ext>
                </a:extLst>
              </p:cNvPr>
              <p:cNvSpPr>
                <a:spLocks noChangeShapeType="1"/>
              </p:cNvSpPr>
              <p:nvPr/>
            </p:nvSpPr>
            <p:spPr bwMode="auto">
              <a:xfrm flipH="1" flipV="1">
                <a:off x="5407" y="3176"/>
                <a:ext cx="6" cy="12"/>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92" name="Line 175">
                <a:extLst>
                  <a:ext uri="{FF2B5EF4-FFF2-40B4-BE49-F238E27FC236}">
                    <a16:creationId xmlns:a16="http://schemas.microsoft.com/office/drawing/2014/main" id="{54DB02AC-EEC2-443A-A878-A320D52E95C8}"/>
                  </a:ext>
                </a:extLst>
              </p:cNvPr>
              <p:cNvSpPr>
                <a:spLocks noChangeShapeType="1"/>
              </p:cNvSpPr>
              <p:nvPr/>
            </p:nvSpPr>
            <p:spPr bwMode="auto">
              <a:xfrm flipH="1" flipV="1">
                <a:off x="5353" y="3074"/>
                <a:ext cx="54" cy="102"/>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93" name="Line 176">
                <a:extLst>
                  <a:ext uri="{FF2B5EF4-FFF2-40B4-BE49-F238E27FC236}">
                    <a16:creationId xmlns:a16="http://schemas.microsoft.com/office/drawing/2014/main" id="{20651FCA-3767-4FA5-8F05-6B4907AE2F7E}"/>
                  </a:ext>
                </a:extLst>
              </p:cNvPr>
              <p:cNvSpPr>
                <a:spLocks noChangeShapeType="1"/>
              </p:cNvSpPr>
              <p:nvPr/>
            </p:nvSpPr>
            <p:spPr bwMode="auto">
              <a:xfrm flipH="1" flipV="1">
                <a:off x="5287" y="2972"/>
                <a:ext cx="66" cy="102"/>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94" name="Line 177">
                <a:extLst>
                  <a:ext uri="{FF2B5EF4-FFF2-40B4-BE49-F238E27FC236}">
                    <a16:creationId xmlns:a16="http://schemas.microsoft.com/office/drawing/2014/main" id="{23C68B5F-7FBB-4F47-A5C8-575AB39A0A7A}"/>
                  </a:ext>
                </a:extLst>
              </p:cNvPr>
              <p:cNvSpPr>
                <a:spLocks noChangeShapeType="1"/>
              </p:cNvSpPr>
              <p:nvPr/>
            </p:nvSpPr>
            <p:spPr bwMode="auto">
              <a:xfrm flipH="1" flipV="1">
                <a:off x="5281" y="2960"/>
                <a:ext cx="6" cy="12"/>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95" name="Line 178">
                <a:extLst>
                  <a:ext uri="{FF2B5EF4-FFF2-40B4-BE49-F238E27FC236}">
                    <a16:creationId xmlns:a16="http://schemas.microsoft.com/office/drawing/2014/main" id="{444A77A0-9646-4504-89B9-E33E6D9144BF}"/>
                  </a:ext>
                </a:extLst>
              </p:cNvPr>
              <p:cNvSpPr>
                <a:spLocks noChangeShapeType="1"/>
              </p:cNvSpPr>
              <p:nvPr/>
            </p:nvSpPr>
            <p:spPr bwMode="auto">
              <a:xfrm flipH="1" flipV="1">
                <a:off x="5215" y="2870"/>
                <a:ext cx="66" cy="90"/>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96" name="Line 179">
                <a:extLst>
                  <a:ext uri="{FF2B5EF4-FFF2-40B4-BE49-F238E27FC236}">
                    <a16:creationId xmlns:a16="http://schemas.microsoft.com/office/drawing/2014/main" id="{019122CE-3701-4F9D-8601-0DFF4ABF1754}"/>
                  </a:ext>
                </a:extLst>
              </p:cNvPr>
              <p:cNvSpPr>
                <a:spLocks noChangeShapeType="1"/>
              </p:cNvSpPr>
              <p:nvPr/>
            </p:nvSpPr>
            <p:spPr bwMode="auto">
              <a:xfrm flipH="1" flipV="1">
                <a:off x="5209" y="2864"/>
                <a:ext cx="6" cy="6"/>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97" name="Line 180">
                <a:extLst>
                  <a:ext uri="{FF2B5EF4-FFF2-40B4-BE49-F238E27FC236}">
                    <a16:creationId xmlns:a16="http://schemas.microsoft.com/office/drawing/2014/main" id="{DB4EE865-751C-4795-950E-A271153FB4CE}"/>
                  </a:ext>
                </a:extLst>
              </p:cNvPr>
              <p:cNvSpPr>
                <a:spLocks noChangeShapeType="1"/>
              </p:cNvSpPr>
              <p:nvPr/>
            </p:nvSpPr>
            <p:spPr bwMode="auto">
              <a:xfrm flipH="1" flipV="1">
                <a:off x="5149" y="2786"/>
                <a:ext cx="42" cy="54"/>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98" name="Line 181">
                <a:extLst>
                  <a:ext uri="{FF2B5EF4-FFF2-40B4-BE49-F238E27FC236}">
                    <a16:creationId xmlns:a16="http://schemas.microsoft.com/office/drawing/2014/main" id="{2B73203B-4590-45F2-847C-5F8C3FCBBA93}"/>
                  </a:ext>
                </a:extLst>
              </p:cNvPr>
              <p:cNvSpPr>
                <a:spLocks noChangeShapeType="1"/>
              </p:cNvSpPr>
              <p:nvPr/>
            </p:nvSpPr>
            <p:spPr bwMode="auto">
              <a:xfrm flipH="1" flipV="1">
                <a:off x="5137" y="2768"/>
                <a:ext cx="12" cy="18"/>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99" name="Line 182">
                <a:extLst>
                  <a:ext uri="{FF2B5EF4-FFF2-40B4-BE49-F238E27FC236}">
                    <a16:creationId xmlns:a16="http://schemas.microsoft.com/office/drawing/2014/main" id="{DE78C5B2-F252-4AFF-A86D-47A5E3949C15}"/>
                  </a:ext>
                </a:extLst>
              </p:cNvPr>
              <p:cNvSpPr>
                <a:spLocks noChangeShapeType="1"/>
              </p:cNvSpPr>
              <p:nvPr/>
            </p:nvSpPr>
            <p:spPr bwMode="auto">
              <a:xfrm flipH="1" flipV="1">
                <a:off x="5047" y="2666"/>
                <a:ext cx="90" cy="102"/>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00" name="Line 183">
                <a:extLst>
                  <a:ext uri="{FF2B5EF4-FFF2-40B4-BE49-F238E27FC236}">
                    <a16:creationId xmlns:a16="http://schemas.microsoft.com/office/drawing/2014/main" id="{83E623C3-9454-4D5D-A140-4A693A75E0EA}"/>
                  </a:ext>
                </a:extLst>
              </p:cNvPr>
              <p:cNvSpPr>
                <a:spLocks noChangeShapeType="1"/>
              </p:cNvSpPr>
              <p:nvPr/>
            </p:nvSpPr>
            <p:spPr bwMode="auto">
              <a:xfrm flipH="1" flipV="1">
                <a:off x="5023" y="2636"/>
                <a:ext cx="24" cy="30"/>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01" name="Line 184">
                <a:extLst>
                  <a:ext uri="{FF2B5EF4-FFF2-40B4-BE49-F238E27FC236}">
                    <a16:creationId xmlns:a16="http://schemas.microsoft.com/office/drawing/2014/main" id="{C410329B-720A-4E70-BCDC-76C9DC9023E5}"/>
                  </a:ext>
                </a:extLst>
              </p:cNvPr>
              <p:cNvSpPr>
                <a:spLocks noChangeShapeType="1"/>
              </p:cNvSpPr>
              <p:nvPr/>
            </p:nvSpPr>
            <p:spPr bwMode="auto">
              <a:xfrm flipH="1" flipV="1">
                <a:off x="4945" y="2558"/>
                <a:ext cx="78" cy="78"/>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02" name="Line 185">
                <a:extLst>
                  <a:ext uri="{FF2B5EF4-FFF2-40B4-BE49-F238E27FC236}">
                    <a16:creationId xmlns:a16="http://schemas.microsoft.com/office/drawing/2014/main" id="{5E2B7BF7-D557-4515-AA43-EB297BE67BB3}"/>
                  </a:ext>
                </a:extLst>
              </p:cNvPr>
              <p:cNvSpPr>
                <a:spLocks noChangeShapeType="1"/>
              </p:cNvSpPr>
              <p:nvPr/>
            </p:nvSpPr>
            <p:spPr bwMode="auto">
              <a:xfrm flipH="1" flipV="1">
                <a:off x="4891" y="2510"/>
                <a:ext cx="54" cy="48"/>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03" name="Line 186">
                <a:extLst>
                  <a:ext uri="{FF2B5EF4-FFF2-40B4-BE49-F238E27FC236}">
                    <a16:creationId xmlns:a16="http://schemas.microsoft.com/office/drawing/2014/main" id="{D365272A-E61E-4F42-A43F-344C4FC4AA79}"/>
                  </a:ext>
                </a:extLst>
              </p:cNvPr>
              <p:cNvSpPr>
                <a:spLocks noChangeShapeType="1"/>
              </p:cNvSpPr>
              <p:nvPr/>
            </p:nvSpPr>
            <p:spPr bwMode="auto">
              <a:xfrm flipH="1" flipV="1">
                <a:off x="4837" y="2456"/>
                <a:ext cx="54" cy="54"/>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04" name="Line 187">
                <a:extLst>
                  <a:ext uri="{FF2B5EF4-FFF2-40B4-BE49-F238E27FC236}">
                    <a16:creationId xmlns:a16="http://schemas.microsoft.com/office/drawing/2014/main" id="{668AA3F6-744C-4BEE-8A33-AFCEF7E29B05}"/>
                  </a:ext>
                </a:extLst>
              </p:cNvPr>
              <p:cNvSpPr>
                <a:spLocks noChangeShapeType="1"/>
              </p:cNvSpPr>
              <p:nvPr/>
            </p:nvSpPr>
            <p:spPr bwMode="auto">
              <a:xfrm flipH="1" flipV="1">
                <a:off x="4759" y="2390"/>
                <a:ext cx="78" cy="66"/>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05" name="Line 188">
                <a:extLst>
                  <a:ext uri="{FF2B5EF4-FFF2-40B4-BE49-F238E27FC236}">
                    <a16:creationId xmlns:a16="http://schemas.microsoft.com/office/drawing/2014/main" id="{B3D6BF75-3958-48DE-89E9-50CD371A6482}"/>
                  </a:ext>
                </a:extLst>
              </p:cNvPr>
              <p:cNvSpPr>
                <a:spLocks noChangeShapeType="1"/>
              </p:cNvSpPr>
              <p:nvPr/>
            </p:nvSpPr>
            <p:spPr bwMode="auto">
              <a:xfrm flipH="1" flipV="1">
                <a:off x="4717" y="2354"/>
                <a:ext cx="42" cy="36"/>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06" name="Line 189">
                <a:extLst>
                  <a:ext uri="{FF2B5EF4-FFF2-40B4-BE49-F238E27FC236}">
                    <a16:creationId xmlns:a16="http://schemas.microsoft.com/office/drawing/2014/main" id="{5A6B7DF9-882E-4078-B3B1-4869B55F7FC5}"/>
                  </a:ext>
                </a:extLst>
              </p:cNvPr>
              <p:cNvSpPr>
                <a:spLocks noChangeShapeType="1"/>
              </p:cNvSpPr>
              <p:nvPr/>
            </p:nvSpPr>
            <p:spPr bwMode="auto">
              <a:xfrm flipH="1" flipV="1">
                <a:off x="4633" y="2288"/>
                <a:ext cx="84" cy="66"/>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07" name="Line 190">
                <a:extLst>
                  <a:ext uri="{FF2B5EF4-FFF2-40B4-BE49-F238E27FC236}">
                    <a16:creationId xmlns:a16="http://schemas.microsoft.com/office/drawing/2014/main" id="{16B2CAD1-C671-4E36-8E7A-9B3DF7391DE3}"/>
                  </a:ext>
                </a:extLst>
              </p:cNvPr>
              <p:cNvSpPr>
                <a:spLocks noChangeShapeType="1"/>
              </p:cNvSpPr>
              <p:nvPr/>
            </p:nvSpPr>
            <p:spPr bwMode="auto">
              <a:xfrm flipH="1" flipV="1">
                <a:off x="4615" y="2276"/>
                <a:ext cx="18" cy="12"/>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08" name="Line 191">
                <a:extLst>
                  <a:ext uri="{FF2B5EF4-FFF2-40B4-BE49-F238E27FC236}">
                    <a16:creationId xmlns:a16="http://schemas.microsoft.com/office/drawing/2014/main" id="{EDACC54E-546F-464E-88AB-6BE1E6F57893}"/>
                  </a:ext>
                </a:extLst>
              </p:cNvPr>
              <p:cNvSpPr>
                <a:spLocks noChangeShapeType="1"/>
              </p:cNvSpPr>
              <p:nvPr/>
            </p:nvSpPr>
            <p:spPr bwMode="auto">
              <a:xfrm flipH="1" flipV="1">
                <a:off x="4585" y="2252"/>
                <a:ext cx="6" cy="6"/>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09" name="Line 192">
                <a:extLst>
                  <a:ext uri="{FF2B5EF4-FFF2-40B4-BE49-F238E27FC236}">
                    <a16:creationId xmlns:a16="http://schemas.microsoft.com/office/drawing/2014/main" id="{D0CC8268-202E-4D4C-8A9E-04ADCAA66701}"/>
                  </a:ext>
                </a:extLst>
              </p:cNvPr>
              <p:cNvSpPr>
                <a:spLocks noChangeShapeType="1"/>
              </p:cNvSpPr>
              <p:nvPr/>
            </p:nvSpPr>
            <p:spPr bwMode="auto">
              <a:xfrm flipH="1" flipV="1">
                <a:off x="4501" y="2192"/>
                <a:ext cx="84" cy="60"/>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10" name="Line 193">
                <a:extLst>
                  <a:ext uri="{FF2B5EF4-FFF2-40B4-BE49-F238E27FC236}">
                    <a16:creationId xmlns:a16="http://schemas.microsoft.com/office/drawing/2014/main" id="{30310382-D39B-43F5-98EA-038A76C5F54D}"/>
                  </a:ext>
                </a:extLst>
              </p:cNvPr>
              <p:cNvSpPr>
                <a:spLocks noChangeShapeType="1"/>
              </p:cNvSpPr>
              <p:nvPr/>
            </p:nvSpPr>
            <p:spPr bwMode="auto">
              <a:xfrm flipH="1" flipV="1">
                <a:off x="4435" y="2150"/>
                <a:ext cx="66" cy="42"/>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11" name="Line 194">
                <a:extLst>
                  <a:ext uri="{FF2B5EF4-FFF2-40B4-BE49-F238E27FC236}">
                    <a16:creationId xmlns:a16="http://schemas.microsoft.com/office/drawing/2014/main" id="{1E6094A7-79C7-4810-84F6-6074178C5154}"/>
                  </a:ext>
                </a:extLst>
              </p:cNvPr>
              <p:cNvSpPr>
                <a:spLocks noChangeShapeType="1"/>
              </p:cNvSpPr>
              <p:nvPr/>
            </p:nvSpPr>
            <p:spPr bwMode="auto">
              <a:xfrm flipH="1" flipV="1">
                <a:off x="4369" y="2108"/>
                <a:ext cx="66" cy="42"/>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12" name="Line 195">
                <a:extLst>
                  <a:ext uri="{FF2B5EF4-FFF2-40B4-BE49-F238E27FC236}">
                    <a16:creationId xmlns:a16="http://schemas.microsoft.com/office/drawing/2014/main" id="{179F3934-CBE4-482A-B072-773F81907823}"/>
                  </a:ext>
                </a:extLst>
              </p:cNvPr>
              <p:cNvSpPr>
                <a:spLocks noChangeShapeType="1"/>
              </p:cNvSpPr>
              <p:nvPr/>
            </p:nvSpPr>
            <p:spPr bwMode="auto">
              <a:xfrm flipH="1" flipV="1">
                <a:off x="4273" y="2048"/>
                <a:ext cx="96" cy="60"/>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13" name="Line 196">
                <a:extLst>
                  <a:ext uri="{FF2B5EF4-FFF2-40B4-BE49-F238E27FC236}">
                    <a16:creationId xmlns:a16="http://schemas.microsoft.com/office/drawing/2014/main" id="{C1117A7B-46CB-485E-A935-0EFD147C45FE}"/>
                  </a:ext>
                </a:extLst>
              </p:cNvPr>
              <p:cNvSpPr>
                <a:spLocks noChangeShapeType="1"/>
              </p:cNvSpPr>
              <p:nvPr/>
            </p:nvSpPr>
            <p:spPr bwMode="auto">
              <a:xfrm flipH="1" flipV="1">
                <a:off x="4243" y="2030"/>
                <a:ext cx="30" cy="18"/>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14" name="Line 197">
                <a:extLst>
                  <a:ext uri="{FF2B5EF4-FFF2-40B4-BE49-F238E27FC236}">
                    <a16:creationId xmlns:a16="http://schemas.microsoft.com/office/drawing/2014/main" id="{4B6F4344-5DC9-463D-A87E-075FCCC2E280}"/>
                  </a:ext>
                </a:extLst>
              </p:cNvPr>
              <p:cNvSpPr>
                <a:spLocks noChangeShapeType="1"/>
              </p:cNvSpPr>
              <p:nvPr/>
            </p:nvSpPr>
            <p:spPr bwMode="auto">
              <a:xfrm flipH="1" flipV="1">
                <a:off x="4111" y="1958"/>
                <a:ext cx="132" cy="72"/>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15" name="Line 198">
                <a:extLst>
                  <a:ext uri="{FF2B5EF4-FFF2-40B4-BE49-F238E27FC236}">
                    <a16:creationId xmlns:a16="http://schemas.microsoft.com/office/drawing/2014/main" id="{61580F94-62A8-44B8-A11A-40334BF9651A}"/>
                  </a:ext>
                </a:extLst>
              </p:cNvPr>
              <p:cNvSpPr>
                <a:spLocks noChangeShapeType="1"/>
              </p:cNvSpPr>
              <p:nvPr/>
            </p:nvSpPr>
            <p:spPr bwMode="auto">
              <a:xfrm flipH="1" flipV="1">
                <a:off x="4081" y="1946"/>
                <a:ext cx="30" cy="12"/>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16" name="Line 199">
                <a:extLst>
                  <a:ext uri="{FF2B5EF4-FFF2-40B4-BE49-F238E27FC236}">
                    <a16:creationId xmlns:a16="http://schemas.microsoft.com/office/drawing/2014/main" id="{8ED882DD-88DF-406D-8F35-87DF08833DA9}"/>
                  </a:ext>
                </a:extLst>
              </p:cNvPr>
              <p:cNvSpPr>
                <a:spLocks noChangeShapeType="1"/>
              </p:cNvSpPr>
              <p:nvPr/>
            </p:nvSpPr>
            <p:spPr bwMode="auto">
              <a:xfrm flipH="1" flipV="1">
                <a:off x="3979" y="1892"/>
                <a:ext cx="102" cy="54"/>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17" name="Line 200">
                <a:extLst>
                  <a:ext uri="{FF2B5EF4-FFF2-40B4-BE49-F238E27FC236}">
                    <a16:creationId xmlns:a16="http://schemas.microsoft.com/office/drawing/2014/main" id="{3C3EE9F8-2FE6-497A-AFE7-D8619411E781}"/>
                  </a:ext>
                </a:extLst>
              </p:cNvPr>
              <p:cNvSpPr>
                <a:spLocks noChangeShapeType="1"/>
              </p:cNvSpPr>
              <p:nvPr/>
            </p:nvSpPr>
            <p:spPr bwMode="auto">
              <a:xfrm flipH="1" flipV="1">
                <a:off x="3889" y="1856"/>
                <a:ext cx="90" cy="36"/>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18" name="Line 201">
                <a:extLst>
                  <a:ext uri="{FF2B5EF4-FFF2-40B4-BE49-F238E27FC236}">
                    <a16:creationId xmlns:a16="http://schemas.microsoft.com/office/drawing/2014/main" id="{74679513-7A46-4404-8759-B9DDAD096EB3}"/>
                  </a:ext>
                </a:extLst>
              </p:cNvPr>
              <p:cNvSpPr>
                <a:spLocks noChangeShapeType="1"/>
              </p:cNvSpPr>
              <p:nvPr/>
            </p:nvSpPr>
            <p:spPr bwMode="auto">
              <a:xfrm flipH="1" flipV="1">
                <a:off x="3847" y="1838"/>
                <a:ext cx="12" cy="6"/>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19" name="Line 202">
                <a:extLst>
                  <a:ext uri="{FF2B5EF4-FFF2-40B4-BE49-F238E27FC236}">
                    <a16:creationId xmlns:a16="http://schemas.microsoft.com/office/drawing/2014/main" id="{2938322A-D4F6-4134-BE8D-02DFC725E34A}"/>
                  </a:ext>
                </a:extLst>
              </p:cNvPr>
              <p:cNvSpPr>
                <a:spLocks noChangeShapeType="1"/>
              </p:cNvSpPr>
              <p:nvPr/>
            </p:nvSpPr>
            <p:spPr bwMode="auto">
              <a:xfrm flipH="1" flipV="1">
                <a:off x="3721" y="1790"/>
                <a:ext cx="126" cy="48"/>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20" name="Line 203">
                <a:extLst>
                  <a:ext uri="{FF2B5EF4-FFF2-40B4-BE49-F238E27FC236}">
                    <a16:creationId xmlns:a16="http://schemas.microsoft.com/office/drawing/2014/main" id="{D9C01470-D5FA-4AB9-B7BF-95A5019B4F30}"/>
                  </a:ext>
                </a:extLst>
              </p:cNvPr>
              <p:cNvSpPr>
                <a:spLocks noChangeShapeType="1"/>
              </p:cNvSpPr>
              <p:nvPr/>
            </p:nvSpPr>
            <p:spPr bwMode="auto">
              <a:xfrm flipH="1" flipV="1">
                <a:off x="3589" y="1742"/>
                <a:ext cx="132" cy="48"/>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21" name="Line 204">
                <a:extLst>
                  <a:ext uri="{FF2B5EF4-FFF2-40B4-BE49-F238E27FC236}">
                    <a16:creationId xmlns:a16="http://schemas.microsoft.com/office/drawing/2014/main" id="{B4C3EBC0-7F09-4336-9B7F-CCD8DC5A71AE}"/>
                  </a:ext>
                </a:extLst>
              </p:cNvPr>
              <p:cNvSpPr>
                <a:spLocks noChangeShapeType="1"/>
              </p:cNvSpPr>
              <p:nvPr/>
            </p:nvSpPr>
            <p:spPr bwMode="auto">
              <a:xfrm flipH="1">
                <a:off x="3571" y="1742"/>
                <a:ext cx="18" cy="0"/>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22" name="Line 205">
                <a:extLst>
                  <a:ext uri="{FF2B5EF4-FFF2-40B4-BE49-F238E27FC236}">
                    <a16:creationId xmlns:a16="http://schemas.microsoft.com/office/drawing/2014/main" id="{D4209602-6E21-4E79-BABB-02FCDDC60402}"/>
                  </a:ext>
                </a:extLst>
              </p:cNvPr>
              <p:cNvSpPr>
                <a:spLocks noChangeShapeType="1"/>
              </p:cNvSpPr>
              <p:nvPr/>
            </p:nvSpPr>
            <p:spPr bwMode="auto">
              <a:xfrm flipH="1" flipV="1">
                <a:off x="3457" y="1706"/>
                <a:ext cx="114" cy="36"/>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23" name="Line 206">
                <a:extLst>
                  <a:ext uri="{FF2B5EF4-FFF2-40B4-BE49-F238E27FC236}">
                    <a16:creationId xmlns:a16="http://schemas.microsoft.com/office/drawing/2014/main" id="{1D58A726-C08D-4D14-9B63-B68EA012EECF}"/>
                  </a:ext>
                </a:extLst>
              </p:cNvPr>
              <p:cNvSpPr>
                <a:spLocks noChangeShapeType="1"/>
              </p:cNvSpPr>
              <p:nvPr/>
            </p:nvSpPr>
            <p:spPr bwMode="auto">
              <a:xfrm flipH="1" flipV="1">
                <a:off x="3331" y="1676"/>
                <a:ext cx="126" cy="30"/>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24" name="Line 207">
                <a:extLst>
                  <a:ext uri="{FF2B5EF4-FFF2-40B4-BE49-F238E27FC236}">
                    <a16:creationId xmlns:a16="http://schemas.microsoft.com/office/drawing/2014/main" id="{FD6E8904-56AD-4C26-B257-577A8D8223FB}"/>
                  </a:ext>
                </a:extLst>
              </p:cNvPr>
              <p:cNvSpPr>
                <a:spLocks noChangeShapeType="1"/>
              </p:cNvSpPr>
              <p:nvPr/>
            </p:nvSpPr>
            <p:spPr bwMode="auto">
              <a:xfrm flipH="1" flipV="1">
                <a:off x="3199" y="1658"/>
                <a:ext cx="132" cy="18"/>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25" name="Line 208">
                <a:extLst>
                  <a:ext uri="{FF2B5EF4-FFF2-40B4-BE49-F238E27FC236}">
                    <a16:creationId xmlns:a16="http://schemas.microsoft.com/office/drawing/2014/main" id="{5260C75E-1D05-4E3A-8437-FCFD3D56968F}"/>
                  </a:ext>
                </a:extLst>
              </p:cNvPr>
              <p:cNvSpPr>
                <a:spLocks noChangeShapeType="1"/>
              </p:cNvSpPr>
              <p:nvPr/>
            </p:nvSpPr>
            <p:spPr bwMode="auto">
              <a:xfrm flipH="1" flipV="1">
                <a:off x="3079" y="1646"/>
                <a:ext cx="120" cy="12"/>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26" name="Line 209">
                <a:extLst>
                  <a:ext uri="{FF2B5EF4-FFF2-40B4-BE49-F238E27FC236}">
                    <a16:creationId xmlns:a16="http://schemas.microsoft.com/office/drawing/2014/main" id="{BEC172AA-D516-4D6C-8820-0E059FD30EE9}"/>
                  </a:ext>
                </a:extLst>
              </p:cNvPr>
              <p:cNvSpPr>
                <a:spLocks noChangeShapeType="1"/>
              </p:cNvSpPr>
              <p:nvPr/>
            </p:nvSpPr>
            <p:spPr bwMode="auto">
              <a:xfrm flipH="1">
                <a:off x="2941" y="1640"/>
                <a:ext cx="108" cy="0"/>
              </a:xfrm>
              <a:prstGeom prst="line">
                <a:avLst/>
              </a:prstGeom>
              <a:noFill/>
              <a:ln w="28575">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27" name="Line 210">
                <a:extLst>
                  <a:ext uri="{FF2B5EF4-FFF2-40B4-BE49-F238E27FC236}">
                    <a16:creationId xmlns:a16="http://schemas.microsoft.com/office/drawing/2014/main" id="{01A1A521-6232-4477-8607-61BF0131820B}"/>
                  </a:ext>
                </a:extLst>
              </p:cNvPr>
              <p:cNvSpPr>
                <a:spLocks noChangeShapeType="1"/>
              </p:cNvSpPr>
              <p:nvPr/>
            </p:nvSpPr>
            <p:spPr bwMode="auto">
              <a:xfrm>
                <a:off x="4159" y="1640"/>
                <a:ext cx="84" cy="36"/>
              </a:xfrm>
              <a:prstGeom prst="line">
                <a:avLst/>
              </a:prstGeom>
              <a:noFill/>
              <a:ln w="28575">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28" name="Line 211">
                <a:extLst>
                  <a:ext uri="{FF2B5EF4-FFF2-40B4-BE49-F238E27FC236}">
                    <a16:creationId xmlns:a16="http://schemas.microsoft.com/office/drawing/2014/main" id="{FD56E61A-01E1-4832-8C2B-0467A3D90EA9}"/>
                  </a:ext>
                </a:extLst>
              </p:cNvPr>
              <p:cNvSpPr>
                <a:spLocks noChangeShapeType="1"/>
              </p:cNvSpPr>
              <p:nvPr/>
            </p:nvSpPr>
            <p:spPr bwMode="auto">
              <a:xfrm>
                <a:off x="4243" y="1676"/>
                <a:ext cx="108" cy="66"/>
              </a:xfrm>
              <a:prstGeom prst="line">
                <a:avLst/>
              </a:prstGeom>
              <a:noFill/>
              <a:ln w="28575">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29" name="Line 212">
                <a:extLst>
                  <a:ext uri="{FF2B5EF4-FFF2-40B4-BE49-F238E27FC236}">
                    <a16:creationId xmlns:a16="http://schemas.microsoft.com/office/drawing/2014/main" id="{BA1B39B3-5208-43E9-A1EA-9358804FDD79}"/>
                  </a:ext>
                </a:extLst>
              </p:cNvPr>
              <p:cNvSpPr>
                <a:spLocks noChangeShapeType="1"/>
              </p:cNvSpPr>
              <p:nvPr/>
            </p:nvSpPr>
            <p:spPr bwMode="auto">
              <a:xfrm>
                <a:off x="4351" y="1742"/>
                <a:ext cx="18" cy="6"/>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30" name="Line 213">
                <a:extLst>
                  <a:ext uri="{FF2B5EF4-FFF2-40B4-BE49-F238E27FC236}">
                    <a16:creationId xmlns:a16="http://schemas.microsoft.com/office/drawing/2014/main" id="{DD36F373-BAE9-4B06-B47C-5A66FF21FD01}"/>
                  </a:ext>
                </a:extLst>
              </p:cNvPr>
              <p:cNvSpPr>
                <a:spLocks noChangeShapeType="1"/>
              </p:cNvSpPr>
              <p:nvPr/>
            </p:nvSpPr>
            <p:spPr bwMode="auto">
              <a:xfrm>
                <a:off x="4369" y="1748"/>
                <a:ext cx="54" cy="36"/>
              </a:xfrm>
              <a:prstGeom prst="line">
                <a:avLst/>
              </a:prstGeom>
              <a:noFill/>
              <a:ln w="28575">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31" name="Line 214">
                <a:extLst>
                  <a:ext uri="{FF2B5EF4-FFF2-40B4-BE49-F238E27FC236}">
                    <a16:creationId xmlns:a16="http://schemas.microsoft.com/office/drawing/2014/main" id="{C9E966A5-698D-4DE3-963C-80EFEC4E5E6E}"/>
                  </a:ext>
                </a:extLst>
              </p:cNvPr>
              <p:cNvSpPr>
                <a:spLocks noChangeShapeType="1"/>
              </p:cNvSpPr>
              <p:nvPr/>
            </p:nvSpPr>
            <p:spPr bwMode="auto">
              <a:xfrm>
                <a:off x="4507" y="1832"/>
                <a:ext cx="18" cy="12"/>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32" name="Line 215">
                <a:extLst>
                  <a:ext uri="{FF2B5EF4-FFF2-40B4-BE49-F238E27FC236}">
                    <a16:creationId xmlns:a16="http://schemas.microsoft.com/office/drawing/2014/main" id="{97A3A630-01AE-46E2-AE32-BB80CF181B38}"/>
                  </a:ext>
                </a:extLst>
              </p:cNvPr>
              <p:cNvSpPr>
                <a:spLocks noChangeShapeType="1"/>
              </p:cNvSpPr>
              <p:nvPr/>
            </p:nvSpPr>
            <p:spPr bwMode="auto">
              <a:xfrm>
                <a:off x="4525" y="1844"/>
                <a:ext cx="108" cy="66"/>
              </a:xfrm>
              <a:prstGeom prst="line">
                <a:avLst/>
              </a:prstGeom>
              <a:noFill/>
              <a:ln w="28575">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33" name="Line 216">
                <a:extLst>
                  <a:ext uri="{FF2B5EF4-FFF2-40B4-BE49-F238E27FC236}">
                    <a16:creationId xmlns:a16="http://schemas.microsoft.com/office/drawing/2014/main" id="{83C55468-2C7B-465C-A17F-5994C18D290C}"/>
                  </a:ext>
                </a:extLst>
              </p:cNvPr>
              <p:cNvSpPr>
                <a:spLocks noChangeShapeType="1"/>
              </p:cNvSpPr>
              <p:nvPr/>
            </p:nvSpPr>
            <p:spPr bwMode="auto">
              <a:xfrm>
                <a:off x="4633" y="1910"/>
                <a:ext cx="48" cy="36"/>
              </a:xfrm>
              <a:prstGeom prst="line">
                <a:avLst/>
              </a:prstGeom>
              <a:noFill/>
              <a:ln w="28575">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34" name="Line 217">
                <a:extLst>
                  <a:ext uri="{FF2B5EF4-FFF2-40B4-BE49-F238E27FC236}">
                    <a16:creationId xmlns:a16="http://schemas.microsoft.com/office/drawing/2014/main" id="{94066E30-DA2B-49DE-8829-F0D70504A97A}"/>
                  </a:ext>
                </a:extLst>
              </p:cNvPr>
              <p:cNvSpPr>
                <a:spLocks noChangeShapeType="1"/>
              </p:cNvSpPr>
              <p:nvPr/>
            </p:nvSpPr>
            <p:spPr bwMode="auto">
              <a:xfrm>
                <a:off x="4681" y="1946"/>
                <a:ext cx="78" cy="54"/>
              </a:xfrm>
              <a:prstGeom prst="line">
                <a:avLst/>
              </a:prstGeom>
              <a:noFill/>
              <a:ln w="28575">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35" name="Line 218">
                <a:extLst>
                  <a:ext uri="{FF2B5EF4-FFF2-40B4-BE49-F238E27FC236}">
                    <a16:creationId xmlns:a16="http://schemas.microsoft.com/office/drawing/2014/main" id="{2A3E74C2-1DD8-4FAE-8464-0829A5908F85}"/>
                  </a:ext>
                </a:extLst>
              </p:cNvPr>
              <p:cNvSpPr>
                <a:spLocks noChangeShapeType="1"/>
              </p:cNvSpPr>
              <p:nvPr/>
            </p:nvSpPr>
            <p:spPr bwMode="auto">
              <a:xfrm>
                <a:off x="4759" y="2000"/>
                <a:ext cx="66" cy="48"/>
              </a:xfrm>
              <a:prstGeom prst="line">
                <a:avLst/>
              </a:prstGeom>
              <a:noFill/>
              <a:ln w="28575">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36" name="Line 219">
                <a:extLst>
                  <a:ext uri="{FF2B5EF4-FFF2-40B4-BE49-F238E27FC236}">
                    <a16:creationId xmlns:a16="http://schemas.microsoft.com/office/drawing/2014/main" id="{BDDDFE0F-780D-4260-8262-192CC0D73AF8}"/>
                  </a:ext>
                </a:extLst>
              </p:cNvPr>
              <p:cNvSpPr>
                <a:spLocks noChangeShapeType="1"/>
              </p:cNvSpPr>
              <p:nvPr/>
            </p:nvSpPr>
            <p:spPr bwMode="auto">
              <a:xfrm>
                <a:off x="4825" y="2048"/>
                <a:ext cx="66" cy="48"/>
              </a:xfrm>
              <a:prstGeom prst="line">
                <a:avLst/>
              </a:prstGeom>
              <a:noFill/>
              <a:ln w="28575">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37" name="Line 220">
                <a:extLst>
                  <a:ext uri="{FF2B5EF4-FFF2-40B4-BE49-F238E27FC236}">
                    <a16:creationId xmlns:a16="http://schemas.microsoft.com/office/drawing/2014/main" id="{54215D9A-929A-40DC-B03B-FD454EB25D31}"/>
                  </a:ext>
                </a:extLst>
              </p:cNvPr>
              <p:cNvSpPr>
                <a:spLocks noChangeShapeType="1"/>
              </p:cNvSpPr>
              <p:nvPr/>
            </p:nvSpPr>
            <p:spPr bwMode="auto">
              <a:xfrm>
                <a:off x="4891" y="2096"/>
                <a:ext cx="66" cy="54"/>
              </a:xfrm>
              <a:prstGeom prst="line">
                <a:avLst/>
              </a:prstGeom>
              <a:noFill/>
              <a:ln w="28575">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38" name="Line 221">
                <a:extLst>
                  <a:ext uri="{FF2B5EF4-FFF2-40B4-BE49-F238E27FC236}">
                    <a16:creationId xmlns:a16="http://schemas.microsoft.com/office/drawing/2014/main" id="{6A95C55A-F4A3-45EC-BBF6-9EE3A8C4499E}"/>
                  </a:ext>
                </a:extLst>
              </p:cNvPr>
              <p:cNvSpPr>
                <a:spLocks noChangeShapeType="1"/>
              </p:cNvSpPr>
              <p:nvPr/>
            </p:nvSpPr>
            <p:spPr bwMode="auto">
              <a:xfrm>
                <a:off x="4957" y="2150"/>
                <a:ext cx="66" cy="54"/>
              </a:xfrm>
              <a:prstGeom prst="line">
                <a:avLst/>
              </a:prstGeom>
              <a:noFill/>
              <a:ln w="28575">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39" name="Line 222">
                <a:extLst>
                  <a:ext uri="{FF2B5EF4-FFF2-40B4-BE49-F238E27FC236}">
                    <a16:creationId xmlns:a16="http://schemas.microsoft.com/office/drawing/2014/main" id="{B27E73ED-41FD-4AFF-9B7C-AEC4E8E6E038}"/>
                  </a:ext>
                </a:extLst>
              </p:cNvPr>
              <p:cNvSpPr>
                <a:spLocks noChangeShapeType="1"/>
              </p:cNvSpPr>
              <p:nvPr/>
            </p:nvSpPr>
            <p:spPr bwMode="auto">
              <a:xfrm>
                <a:off x="5023" y="2204"/>
                <a:ext cx="54" cy="48"/>
              </a:xfrm>
              <a:prstGeom prst="line">
                <a:avLst/>
              </a:prstGeom>
              <a:noFill/>
              <a:ln w="28575">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40" name="Line 223">
                <a:extLst>
                  <a:ext uri="{FF2B5EF4-FFF2-40B4-BE49-F238E27FC236}">
                    <a16:creationId xmlns:a16="http://schemas.microsoft.com/office/drawing/2014/main" id="{8E6116EE-EE67-4084-B044-A1B953AB7620}"/>
                  </a:ext>
                </a:extLst>
              </p:cNvPr>
              <p:cNvSpPr>
                <a:spLocks noChangeShapeType="1"/>
              </p:cNvSpPr>
              <p:nvPr/>
            </p:nvSpPr>
            <p:spPr bwMode="auto">
              <a:xfrm>
                <a:off x="5077" y="2252"/>
                <a:ext cx="24" cy="18"/>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41" name="Line 224">
                <a:extLst>
                  <a:ext uri="{FF2B5EF4-FFF2-40B4-BE49-F238E27FC236}">
                    <a16:creationId xmlns:a16="http://schemas.microsoft.com/office/drawing/2014/main" id="{7E689443-6344-45EC-BE0B-90E1A2BDDF6C}"/>
                  </a:ext>
                </a:extLst>
              </p:cNvPr>
              <p:cNvSpPr>
                <a:spLocks noChangeShapeType="1"/>
              </p:cNvSpPr>
              <p:nvPr/>
            </p:nvSpPr>
            <p:spPr bwMode="auto">
              <a:xfrm>
                <a:off x="5179" y="2342"/>
                <a:ext cx="12" cy="12"/>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42" name="Line 225">
                <a:extLst>
                  <a:ext uri="{FF2B5EF4-FFF2-40B4-BE49-F238E27FC236}">
                    <a16:creationId xmlns:a16="http://schemas.microsoft.com/office/drawing/2014/main" id="{B72748BB-053D-40B9-9540-81C2A8351558}"/>
                  </a:ext>
                </a:extLst>
              </p:cNvPr>
              <p:cNvSpPr>
                <a:spLocks noChangeShapeType="1"/>
              </p:cNvSpPr>
              <p:nvPr/>
            </p:nvSpPr>
            <p:spPr bwMode="auto">
              <a:xfrm>
                <a:off x="5191" y="2354"/>
                <a:ext cx="90" cy="84"/>
              </a:xfrm>
              <a:prstGeom prst="line">
                <a:avLst/>
              </a:prstGeom>
              <a:noFill/>
              <a:ln w="28575">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43" name="Line 226">
                <a:extLst>
                  <a:ext uri="{FF2B5EF4-FFF2-40B4-BE49-F238E27FC236}">
                    <a16:creationId xmlns:a16="http://schemas.microsoft.com/office/drawing/2014/main" id="{419A8FB2-4419-4B4F-9E3C-67BE44686AFB}"/>
                  </a:ext>
                </a:extLst>
              </p:cNvPr>
              <p:cNvSpPr>
                <a:spLocks noChangeShapeType="1"/>
              </p:cNvSpPr>
              <p:nvPr/>
            </p:nvSpPr>
            <p:spPr bwMode="auto">
              <a:xfrm>
                <a:off x="5281" y="2438"/>
                <a:ext cx="18" cy="18"/>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44" name="Line 227">
                <a:extLst>
                  <a:ext uri="{FF2B5EF4-FFF2-40B4-BE49-F238E27FC236}">
                    <a16:creationId xmlns:a16="http://schemas.microsoft.com/office/drawing/2014/main" id="{1870313D-C44D-4B3A-9723-A90054F2D65F}"/>
                  </a:ext>
                </a:extLst>
              </p:cNvPr>
              <p:cNvSpPr>
                <a:spLocks noChangeShapeType="1"/>
              </p:cNvSpPr>
              <p:nvPr/>
            </p:nvSpPr>
            <p:spPr bwMode="auto">
              <a:xfrm>
                <a:off x="5299" y="2456"/>
                <a:ext cx="102" cy="102"/>
              </a:xfrm>
              <a:prstGeom prst="line">
                <a:avLst/>
              </a:prstGeom>
              <a:noFill/>
              <a:ln w="28575">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45" name="Line 228">
                <a:extLst>
                  <a:ext uri="{FF2B5EF4-FFF2-40B4-BE49-F238E27FC236}">
                    <a16:creationId xmlns:a16="http://schemas.microsoft.com/office/drawing/2014/main" id="{05CA1624-F20D-421F-94E3-0D9C2D4ACCAD}"/>
                  </a:ext>
                </a:extLst>
              </p:cNvPr>
              <p:cNvSpPr>
                <a:spLocks noChangeShapeType="1"/>
              </p:cNvSpPr>
              <p:nvPr/>
            </p:nvSpPr>
            <p:spPr bwMode="auto">
              <a:xfrm>
                <a:off x="5401" y="2558"/>
                <a:ext cx="12" cy="18"/>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46" name="Line 229">
                <a:extLst>
                  <a:ext uri="{FF2B5EF4-FFF2-40B4-BE49-F238E27FC236}">
                    <a16:creationId xmlns:a16="http://schemas.microsoft.com/office/drawing/2014/main" id="{1EC4F439-BFD5-4271-83DA-AB8D53BDC756}"/>
                  </a:ext>
                </a:extLst>
              </p:cNvPr>
              <p:cNvSpPr>
                <a:spLocks noChangeShapeType="1"/>
              </p:cNvSpPr>
              <p:nvPr/>
            </p:nvSpPr>
            <p:spPr bwMode="auto">
              <a:xfrm>
                <a:off x="5413" y="2576"/>
                <a:ext cx="78" cy="90"/>
              </a:xfrm>
              <a:prstGeom prst="line">
                <a:avLst/>
              </a:prstGeom>
              <a:noFill/>
              <a:ln w="28575">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47" name="Line 230">
                <a:extLst>
                  <a:ext uri="{FF2B5EF4-FFF2-40B4-BE49-F238E27FC236}">
                    <a16:creationId xmlns:a16="http://schemas.microsoft.com/office/drawing/2014/main" id="{24AB3EF5-0CA8-4365-8CAD-1A2858774AD2}"/>
                  </a:ext>
                </a:extLst>
              </p:cNvPr>
              <p:cNvSpPr>
                <a:spLocks noChangeShapeType="1"/>
              </p:cNvSpPr>
              <p:nvPr/>
            </p:nvSpPr>
            <p:spPr bwMode="auto">
              <a:xfrm>
                <a:off x="5491" y="2666"/>
                <a:ext cx="54" cy="60"/>
              </a:xfrm>
              <a:prstGeom prst="line">
                <a:avLst/>
              </a:prstGeom>
              <a:noFill/>
              <a:ln w="28575">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48" name="Line 231">
                <a:extLst>
                  <a:ext uri="{FF2B5EF4-FFF2-40B4-BE49-F238E27FC236}">
                    <a16:creationId xmlns:a16="http://schemas.microsoft.com/office/drawing/2014/main" id="{021A2435-650A-4980-BA3E-9A05D61AB381}"/>
                  </a:ext>
                </a:extLst>
              </p:cNvPr>
              <p:cNvSpPr>
                <a:spLocks noChangeShapeType="1"/>
              </p:cNvSpPr>
              <p:nvPr/>
            </p:nvSpPr>
            <p:spPr bwMode="auto">
              <a:xfrm>
                <a:off x="4741" y="1640"/>
                <a:ext cx="18" cy="12"/>
              </a:xfrm>
              <a:prstGeom prst="line">
                <a:avLst/>
              </a:prstGeom>
              <a:noFill/>
              <a:ln w="28575">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49" name="Line 232">
                <a:extLst>
                  <a:ext uri="{FF2B5EF4-FFF2-40B4-BE49-F238E27FC236}">
                    <a16:creationId xmlns:a16="http://schemas.microsoft.com/office/drawing/2014/main" id="{EAC96CA1-1E0B-422A-8F3F-F21D643BA9BE}"/>
                  </a:ext>
                </a:extLst>
              </p:cNvPr>
              <p:cNvSpPr>
                <a:spLocks noChangeShapeType="1"/>
              </p:cNvSpPr>
              <p:nvPr/>
            </p:nvSpPr>
            <p:spPr bwMode="auto">
              <a:xfrm>
                <a:off x="4759" y="1652"/>
                <a:ext cx="18" cy="6"/>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50" name="Line 233">
                <a:extLst>
                  <a:ext uri="{FF2B5EF4-FFF2-40B4-BE49-F238E27FC236}">
                    <a16:creationId xmlns:a16="http://schemas.microsoft.com/office/drawing/2014/main" id="{87743366-7792-4106-9D11-7E317CE60857}"/>
                  </a:ext>
                </a:extLst>
              </p:cNvPr>
              <p:cNvSpPr>
                <a:spLocks noChangeShapeType="1"/>
              </p:cNvSpPr>
              <p:nvPr/>
            </p:nvSpPr>
            <p:spPr bwMode="auto">
              <a:xfrm>
                <a:off x="4861" y="1718"/>
                <a:ext cx="30" cy="18"/>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51" name="Line 234">
                <a:extLst>
                  <a:ext uri="{FF2B5EF4-FFF2-40B4-BE49-F238E27FC236}">
                    <a16:creationId xmlns:a16="http://schemas.microsoft.com/office/drawing/2014/main" id="{D7A3E654-DD6F-4B5B-B22C-7F1E72A012CC}"/>
                  </a:ext>
                </a:extLst>
              </p:cNvPr>
              <p:cNvSpPr>
                <a:spLocks noChangeShapeType="1"/>
              </p:cNvSpPr>
              <p:nvPr/>
            </p:nvSpPr>
            <p:spPr bwMode="auto">
              <a:xfrm>
                <a:off x="4891" y="1736"/>
                <a:ext cx="6" cy="6"/>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52" name="Line 235">
                <a:extLst>
                  <a:ext uri="{FF2B5EF4-FFF2-40B4-BE49-F238E27FC236}">
                    <a16:creationId xmlns:a16="http://schemas.microsoft.com/office/drawing/2014/main" id="{47772C6B-6FD7-455F-A228-E09374D6A585}"/>
                  </a:ext>
                </a:extLst>
              </p:cNvPr>
              <p:cNvSpPr>
                <a:spLocks noChangeShapeType="1"/>
              </p:cNvSpPr>
              <p:nvPr/>
            </p:nvSpPr>
            <p:spPr bwMode="auto">
              <a:xfrm>
                <a:off x="4897" y="1742"/>
                <a:ext cx="126" cy="90"/>
              </a:xfrm>
              <a:prstGeom prst="line">
                <a:avLst/>
              </a:prstGeom>
              <a:noFill/>
              <a:ln w="28575">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53" name="Line 236">
                <a:extLst>
                  <a:ext uri="{FF2B5EF4-FFF2-40B4-BE49-F238E27FC236}">
                    <a16:creationId xmlns:a16="http://schemas.microsoft.com/office/drawing/2014/main" id="{9299A4DE-F8EC-44B7-9AA9-37670053C9F5}"/>
                  </a:ext>
                </a:extLst>
              </p:cNvPr>
              <p:cNvSpPr>
                <a:spLocks noChangeShapeType="1"/>
              </p:cNvSpPr>
              <p:nvPr/>
            </p:nvSpPr>
            <p:spPr bwMode="auto">
              <a:xfrm>
                <a:off x="5023" y="1832"/>
                <a:ext cx="18" cy="12"/>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grpSp>
        <p:sp>
          <p:nvSpPr>
            <p:cNvPr id="9" name="Line 238">
              <a:extLst>
                <a:ext uri="{FF2B5EF4-FFF2-40B4-BE49-F238E27FC236}">
                  <a16:creationId xmlns:a16="http://schemas.microsoft.com/office/drawing/2014/main" id="{AD79C5BC-5B33-410A-A256-75264BA7BFDE}"/>
                </a:ext>
              </a:extLst>
            </p:cNvPr>
            <p:cNvSpPr>
              <a:spLocks noChangeShapeType="1"/>
            </p:cNvSpPr>
            <p:nvPr/>
          </p:nvSpPr>
          <p:spPr bwMode="auto">
            <a:xfrm>
              <a:off x="5041" y="1844"/>
              <a:ext cx="108" cy="84"/>
            </a:xfrm>
            <a:prstGeom prst="line">
              <a:avLst/>
            </a:prstGeom>
            <a:noFill/>
            <a:ln w="28575">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 name="Line 239">
              <a:extLst>
                <a:ext uri="{FF2B5EF4-FFF2-40B4-BE49-F238E27FC236}">
                  <a16:creationId xmlns:a16="http://schemas.microsoft.com/office/drawing/2014/main" id="{ED331E89-BB5F-4FF7-9CCE-BBA8AC858D4C}"/>
                </a:ext>
              </a:extLst>
            </p:cNvPr>
            <p:cNvSpPr>
              <a:spLocks noChangeShapeType="1"/>
            </p:cNvSpPr>
            <p:nvPr/>
          </p:nvSpPr>
          <p:spPr bwMode="auto">
            <a:xfrm>
              <a:off x="5149" y="1928"/>
              <a:ext cx="24" cy="18"/>
            </a:xfrm>
            <a:prstGeom prst="line">
              <a:avLst/>
            </a:prstGeom>
            <a:noFill/>
            <a:ln w="28575">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 name="Line 240">
              <a:extLst>
                <a:ext uri="{FF2B5EF4-FFF2-40B4-BE49-F238E27FC236}">
                  <a16:creationId xmlns:a16="http://schemas.microsoft.com/office/drawing/2014/main" id="{9EBA02FA-AD21-404D-B3A5-2A3CA9D9E86F}"/>
                </a:ext>
              </a:extLst>
            </p:cNvPr>
            <p:cNvSpPr>
              <a:spLocks noChangeShapeType="1"/>
            </p:cNvSpPr>
            <p:nvPr/>
          </p:nvSpPr>
          <p:spPr bwMode="auto">
            <a:xfrm>
              <a:off x="5173" y="1946"/>
              <a:ext cx="108" cy="90"/>
            </a:xfrm>
            <a:prstGeom prst="line">
              <a:avLst/>
            </a:prstGeom>
            <a:noFill/>
            <a:ln w="28575">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 name="Line 241">
              <a:extLst>
                <a:ext uri="{FF2B5EF4-FFF2-40B4-BE49-F238E27FC236}">
                  <a16:creationId xmlns:a16="http://schemas.microsoft.com/office/drawing/2014/main" id="{3F5E1A46-E329-4A99-8E58-2D57D07EA289}"/>
                </a:ext>
              </a:extLst>
            </p:cNvPr>
            <p:cNvSpPr>
              <a:spLocks noChangeShapeType="1"/>
            </p:cNvSpPr>
            <p:nvPr/>
          </p:nvSpPr>
          <p:spPr bwMode="auto">
            <a:xfrm>
              <a:off x="5281" y="2036"/>
              <a:ext cx="18" cy="12"/>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 name="Line 242">
              <a:extLst>
                <a:ext uri="{FF2B5EF4-FFF2-40B4-BE49-F238E27FC236}">
                  <a16:creationId xmlns:a16="http://schemas.microsoft.com/office/drawing/2014/main" id="{97966854-42A5-4E97-9E54-3B5CD570D8E5}"/>
                </a:ext>
              </a:extLst>
            </p:cNvPr>
            <p:cNvSpPr>
              <a:spLocks noChangeShapeType="1"/>
            </p:cNvSpPr>
            <p:nvPr/>
          </p:nvSpPr>
          <p:spPr bwMode="auto">
            <a:xfrm>
              <a:off x="5299" y="2048"/>
              <a:ext cx="114" cy="96"/>
            </a:xfrm>
            <a:prstGeom prst="line">
              <a:avLst/>
            </a:prstGeom>
            <a:noFill/>
            <a:ln w="28575">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 name="Line 243">
              <a:extLst>
                <a:ext uri="{FF2B5EF4-FFF2-40B4-BE49-F238E27FC236}">
                  <a16:creationId xmlns:a16="http://schemas.microsoft.com/office/drawing/2014/main" id="{21900C70-A160-40E7-9459-8E9718339AE5}"/>
                </a:ext>
              </a:extLst>
            </p:cNvPr>
            <p:cNvSpPr>
              <a:spLocks noChangeShapeType="1"/>
            </p:cNvSpPr>
            <p:nvPr/>
          </p:nvSpPr>
          <p:spPr bwMode="auto">
            <a:xfrm>
              <a:off x="5413" y="2144"/>
              <a:ext cx="0" cy="6"/>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 name="Line 244">
              <a:extLst>
                <a:ext uri="{FF2B5EF4-FFF2-40B4-BE49-F238E27FC236}">
                  <a16:creationId xmlns:a16="http://schemas.microsoft.com/office/drawing/2014/main" id="{C6954FF5-AA44-4706-90B5-E749560CBF60}"/>
                </a:ext>
              </a:extLst>
            </p:cNvPr>
            <p:cNvSpPr>
              <a:spLocks noChangeShapeType="1"/>
            </p:cNvSpPr>
            <p:nvPr/>
          </p:nvSpPr>
          <p:spPr bwMode="auto">
            <a:xfrm>
              <a:off x="5413" y="2150"/>
              <a:ext cx="30" cy="24"/>
            </a:xfrm>
            <a:prstGeom prst="line">
              <a:avLst/>
            </a:prstGeom>
            <a:noFill/>
            <a:ln w="28575">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6" name="Line 245">
              <a:extLst>
                <a:ext uri="{FF2B5EF4-FFF2-40B4-BE49-F238E27FC236}">
                  <a16:creationId xmlns:a16="http://schemas.microsoft.com/office/drawing/2014/main" id="{83F1C7CB-0E14-4487-BCE7-9B6F19544FDE}"/>
                </a:ext>
              </a:extLst>
            </p:cNvPr>
            <p:cNvSpPr>
              <a:spLocks noChangeShapeType="1"/>
            </p:cNvSpPr>
            <p:nvPr/>
          </p:nvSpPr>
          <p:spPr bwMode="auto">
            <a:xfrm>
              <a:off x="5515" y="2240"/>
              <a:ext cx="12" cy="12"/>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7" name="Line 246">
              <a:extLst>
                <a:ext uri="{FF2B5EF4-FFF2-40B4-BE49-F238E27FC236}">
                  <a16:creationId xmlns:a16="http://schemas.microsoft.com/office/drawing/2014/main" id="{88467F8C-8776-40CB-9674-5557ED22C814}"/>
                </a:ext>
              </a:extLst>
            </p:cNvPr>
            <p:cNvSpPr>
              <a:spLocks noChangeShapeType="1"/>
            </p:cNvSpPr>
            <p:nvPr/>
          </p:nvSpPr>
          <p:spPr bwMode="auto">
            <a:xfrm>
              <a:off x="5527" y="2252"/>
              <a:ext cx="18" cy="18"/>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8" name="Line 247">
              <a:extLst>
                <a:ext uri="{FF2B5EF4-FFF2-40B4-BE49-F238E27FC236}">
                  <a16:creationId xmlns:a16="http://schemas.microsoft.com/office/drawing/2014/main" id="{75F70140-0674-4392-AA54-0FC81C8AA09C}"/>
                </a:ext>
              </a:extLst>
            </p:cNvPr>
            <p:cNvSpPr>
              <a:spLocks noChangeShapeType="1"/>
            </p:cNvSpPr>
            <p:nvPr/>
          </p:nvSpPr>
          <p:spPr bwMode="auto">
            <a:xfrm>
              <a:off x="5239" y="1640"/>
              <a:ext cx="42" cy="30"/>
            </a:xfrm>
            <a:prstGeom prst="line">
              <a:avLst/>
            </a:prstGeom>
            <a:noFill/>
            <a:ln w="28575">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9" name="Line 248">
              <a:extLst>
                <a:ext uri="{FF2B5EF4-FFF2-40B4-BE49-F238E27FC236}">
                  <a16:creationId xmlns:a16="http://schemas.microsoft.com/office/drawing/2014/main" id="{FAC801B2-2EA6-475A-A2C5-57D6DF3F62A5}"/>
                </a:ext>
              </a:extLst>
            </p:cNvPr>
            <p:cNvSpPr>
              <a:spLocks noChangeShapeType="1"/>
            </p:cNvSpPr>
            <p:nvPr/>
          </p:nvSpPr>
          <p:spPr bwMode="auto">
            <a:xfrm>
              <a:off x="5281" y="1670"/>
              <a:ext cx="42" cy="30"/>
            </a:xfrm>
            <a:prstGeom prst="line">
              <a:avLst/>
            </a:prstGeom>
            <a:noFill/>
            <a:ln w="28575">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0" name="Line 249">
              <a:extLst>
                <a:ext uri="{FF2B5EF4-FFF2-40B4-BE49-F238E27FC236}">
                  <a16:creationId xmlns:a16="http://schemas.microsoft.com/office/drawing/2014/main" id="{AAFAA4F6-1C6A-45C9-8694-8CA05E5FECA4}"/>
                </a:ext>
              </a:extLst>
            </p:cNvPr>
            <p:cNvSpPr>
              <a:spLocks noChangeShapeType="1"/>
            </p:cNvSpPr>
            <p:nvPr/>
          </p:nvSpPr>
          <p:spPr bwMode="auto">
            <a:xfrm>
              <a:off x="5401" y="1766"/>
              <a:ext cx="12" cy="6"/>
            </a:xfrm>
            <a:prstGeom prst="line">
              <a:avLst/>
            </a:prstGeom>
            <a:noFill/>
            <a:ln w="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1" name="Line 250">
              <a:extLst>
                <a:ext uri="{FF2B5EF4-FFF2-40B4-BE49-F238E27FC236}">
                  <a16:creationId xmlns:a16="http://schemas.microsoft.com/office/drawing/2014/main" id="{87B8594B-709A-4456-BBBD-28CCDDB34CF8}"/>
                </a:ext>
              </a:extLst>
            </p:cNvPr>
            <p:cNvSpPr>
              <a:spLocks noChangeShapeType="1"/>
            </p:cNvSpPr>
            <p:nvPr/>
          </p:nvSpPr>
          <p:spPr bwMode="auto">
            <a:xfrm>
              <a:off x="5413" y="1772"/>
              <a:ext cx="90" cy="72"/>
            </a:xfrm>
            <a:prstGeom prst="line">
              <a:avLst/>
            </a:prstGeom>
            <a:noFill/>
            <a:ln w="28575">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2" name="Line 251">
              <a:extLst>
                <a:ext uri="{FF2B5EF4-FFF2-40B4-BE49-F238E27FC236}">
                  <a16:creationId xmlns:a16="http://schemas.microsoft.com/office/drawing/2014/main" id="{3C597F86-DFEB-4759-AF61-BF02BA0B5E40}"/>
                </a:ext>
              </a:extLst>
            </p:cNvPr>
            <p:cNvSpPr>
              <a:spLocks noChangeShapeType="1"/>
            </p:cNvSpPr>
            <p:nvPr/>
          </p:nvSpPr>
          <p:spPr bwMode="auto">
            <a:xfrm>
              <a:off x="5503" y="1844"/>
              <a:ext cx="42" cy="30"/>
            </a:xfrm>
            <a:prstGeom prst="line">
              <a:avLst/>
            </a:prstGeom>
            <a:noFill/>
            <a:ln w="28575">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3" name="Rectangle 252">
              <a:extLst>
                <a:ext uri="{FF2B5EF4-FFF2-40B4-BE49-F238E27FC236}">
                  <a16:creationId xmlns:a16="http://schemas.microsoft.com/office/drawing/2014/main" id="{B3C265AA-7212-46EF-8B98-B0C39578D6DE}"/>
                </a:ext>
              </a:extLst>
            </p:cNvPr>
            <p:cNvSpPr>
              <a:spLocks noChangeArrowheads="1"/>
            </p:cNvSpPr>
            <p:nvPr/>
          </p:nvSpPr>
          <p:spPr bwMode="auto">
            <a:xfrm rot="18720000">
              <a:off x="3465" y="2722"/>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1200" b="0" i="0" u="none" strike="noStrike" cap="none" normalizeH="0" baseline="0">
                <a:ln>
                  <a:noFill/>
                </a:ln>
                <a:solidFill>
                  <a:schemeClr val="tx1"/>
                </a:solidFill>
                <a:effectLst/>
              </a:endParaRPr>
            </a:p>
          </p:txBody>
        </p:sp>
        <p:sp>
          <p:nvSpPr>
            <p:cNvPr id="24" name="Rectangle 253">
              <a:extLst>
                <a:ext uri="{FF2B5EF4-FFF2-40B4-BE49-F238E27FC236}">
                  <a16:creationId xmlns:a16="http://schemas.microsoft.com/office/drawing/2014/main" id="{3DBC22D1-A734-41AB-855D-43C218D2EFAB}"/>
                </a:ext>
              </a:extLst>
            </p:cNvPr>
            <p:cNvSpPr>
              <a:spLocks noChangeArrowheads="1"/>
            </p:cNvSpPr>
            <p:nvPr/>
          </p:nvSpPr>
          <p:spPr bwMode="auto">
            <a:xfrm rot="20640000">
              <a:off x="3965" y="3210"/>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1200" b="0" i="0" u="none" strike="noStrike" cap="none" normalizeH="0" baseline="0">
                <a:ln>
                  <a:noFill/>
                </a:ln>
                <a:solidFill>
                  <a:schemeClr val="tx1"/>
                </a:solidFill>
                <a:effectLst/>
              </a:endParaRPr>
            </a:p>
          </p:txBody>
        </p:sp>
        <p:sp>
          <p:nvSpPr>
            <p:cNvPr id="25" name="Rectangle 254">
              <a:extLst>
                <a:ext uri="{FF2B5EF4-FFF2-40B4-BE49-F238E27FC236}">
                  <a16:creationId xmlns:a16="http://schemas.microsoft.com/office/drawing/2014/main" id="{CD42077E-BC97-44FB-8CB8-E18E2012906D}"/>
                </a:ext>
              </a:extLst>
            </p:cNvPr>
            <p:cNvSpPr>
              <a:spLocks noChangeArrowheads="1"/>
            </p:cNvSpPr>
            <p:nvPr/>
          </p:nvSpPr>
          <p:spPr bwMode="auto">
            <a:xfrm rot="420000">
              <a:off x="3639" y="2700"/>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1200" b="0" i="0" u="none" strike="noStrike" cap="none" normalizeH="0" baseline="0">
                <a:ln>
                  <a:noFill/>
                </a:ln>
                <a:solidFill>
                  <a:schemeClr val="tx1"/>
                </a:solidFill>
                <a:effectLst/>
              </a:endParaRPr>
            </a:p>
          </p:txBody>
        </p:sp>
        <p:sp>
          <p:nvSpPr>
            <p:cNvPr id="26" name="Rectangle 255">
              <a:extLst>
                <a:ext uri="{FF2B5EF4-FFF2-40B4-BE49-F238E27FC236}">
                  <a16:creationId xmlns:a16="http://schemas.microsoft.com/office/drawing/2014/main" id="{34425140-0621-434A-8808-7204EB930CB0}"/>
                </a:ext>
              </a:extLst>
            </p:cNvPr>
            <p:cNvSpPr>
              <a:spLocks noChangeArrowheads="1"/>
            </p:cNvSpPr>
            <p:nvPr/>
          </p:nvSpPr>
          <p:spPr bwMode="auto">
            <a:xfrm rot="2160000">
              <a:off x="3241" y="3492"/>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1200" b="0" i="0" u="none" strike="noStrike" cap="none" normalizeH="0" baseline="0">
                <a:ln>
                  <a:noFill/>
                </a:ln>
                <a:solidFill>
                  <a:schemeClr val="tx1"/>
                </a:solidFill>
                <a:effectLst/>
              </a:endParaRPr>
            </a:p>
          </p:txBody>
        </p:sp>
        <p:sp>
          <p:nvSpPr>
            <p:cNvPr id="27" name="Rectangle 256">
              <a:extLst>
                <a:ext uri="{FF2B5EF4-FFF2-40B4-BE49-F238E27FC236}">
                  <a16:creationId xmlns:a16="http://schemas.microsoft.com/office/drawing/2014/main" id="{E7ECF8F1-F167-4929-B943-32369BF077FC}"/>
                </a:ext>
              </a:extLst>
            </p:cNvPr>
            <p:cNvSpPr>
              <a:spLocks noChangeArrowheads="1"/>
            </p:cNvSpPr>
            <p:nvPr/>
          </p:nvSpPr>
          <p:spPr bwMode="auto">
            <a:xfrm rot="16680000">
              <a:off x="4922" y="3456"/>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1200" b="0" i="0" u="none" strike="noStrike" cap="none" normalizeH="0" baseline="0">
                <a:ln>
                  <a:noFill/>
                </a:ln>
                <a:solidFill>
                  <a:schemeClr val="tx1"/>
                </a:solidFill>
                <a:effectLst/>
              </a:endParaRPr>
            </a:p>
          </p:txBody>
        </p:sp>
        <p:sp>
          <p:nvSpPr>
            <p:cNvPr id="28" name="Rectangle 257">
              <a:extLst>
                <a:ext uri="{FF2B5EF4-FFF2-40B4-BE49-F238E27FC236}">
                  <a16:creationId xmlns:a16="http://schemas.microsoft.com/office/drawing/2014/main" id="{2EC3F047-03D6-4844-90ED-7E401469A8AF}"/>
                </a:ext>
              </a:extLst>
            </p:cNvPr>
            <p:cNvSpPr>
              <a:spLocks noChangeArrowheads="1"/>
            </p:cNvSpPr>
            <p:nvPr/>
          </p:nvSpPr>
          <p:spPr bwMode="auto">
            <a:xfrm rot="2940000">
              <a:off x="4583" y="2745"/>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1200" b="0" i="0" u="none" strike="noStrike" cap="none" normalizeH="0" baseline="0">
                <a:ln>
                  <a:noFill/>
                </a:ln>
                <a:solidFill>
                  <a:schemeClr val="tx1"/>
                </a:solidFill>
                <a:effectLst/>
              </a:endParaRPr>
            </a:p>
          </p:txBody>
        </p:sp>
        <p:sp>
          <p:nvSpPr>
            <p:cNvPr id="29" name="Rectangle 258">
              <a:extLst>
                <a:ext uri="{FF2B5EF4-FFF2-40B4-BE49-F238E27FC236}">
                  <a16:creationId xmlns:a16="http://schemas.microsoft.com/office/drawing/2014/main" id="{138298B1-3BD0-4455-9F31-D8D5F7A8574B}"/>
                </a:ext>
              </a:extLst>
            </p:cNvPr>
            <p:cNvSpPr>
              <a:spLocks noChangeArrowheads="1"/>
            </p:cNvSpPr>
            <p:nvPr/>
          </p:nvSpPr>
          <p:spPr bwMode="auto">
            <a:xfrm rot="1620000">
              <a:off x="3926" y="2238"/>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1200" b="0" i="0" u="none" strike="noStrike" cap="none" normalizeH="0" baseline="0">
                <a:ln>
                  <a:noFill/>
                </a:ln>
                <a:solidFill>
                  <a:schemeClr val="tx1"/>
                </a:solidFill>
                <a:effectLst/>
              </a:endParaRPr>
            </a:p>
          </p:txBody>
        </p:sp>
        <p:sp>
          <p:nvSpPr>
            <p:cNvPr id="30" name="Rectangle 259">
              <a:extLst>
                <a:ext uri="{FF2B5EF4-FFF2-40B4-BE49-F238E27FC236}">
                  <a16:creationId xmlns:a16="http://schemas.microsoft.com/office/drawing/2014/main" id="{35E911D7-F635-46A6-A804-FE4146FDBEDE}"/>
                </a:ext>
              </a:extLst>
            </p:cNvPr>
            <p:cNvSpPr>
              <a:spLocks noChangeArrowheads="1"/>
            </p:cNvSpPr>
            <p:nvPr/>
          </p:nvSpPr>
          <p:spPr bwMode="auto">
            <a:xfrm rot="21480000">
              <a:off x="3126" y="2035"/>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1200" b="0" i="0" u="none" strike="noStrike" cap="none" normalizeH="0" baseline="0">
                <a:ln>
                  <a:noFill/>
                </a:ln>
                <a:solidFill>
                  <a:schemeClr val="tx1"/>
                </a:solidFill>
                <a:effectLst/>
              </a:endParaRPr>
            </a:p>
          </p:txBody>
        </p:sp>
        <p:sp>
          <p:nvSpPr>
            <p:cNvPr id="31" name="Rectangle 260">
              <a:extLst>
                <a:ext uri="{FF2B5EF4-FFF2-40B4-BE49-F238E27FC236}">
                  <a16:creationId xmlns:a16="http://schemas.microsoft.com/office/drawing/2014/main" id="{D58A62C8-1FED-44F7-A8C2-366B35D3010B}"/>
                </a:ext>
              </a:extLst>
            </p:cNvPr>
            <p:cNvSpPr>
              <a:spLocks noChangeArrowheads="1"/>
            </p:cNvSpPr>
            <p:nvPr/>
          </p:nvSpPr>
          <p:spPr bwMode="auto">
            <a:xfrm rot="5220000">
              <a:off x="5502" y="3561"/>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a:t>
              </a:r>
              <a:endParaRPr kumimoji="0" lang="en-US" altLang="en-US" sz="1200" b="0" i="0" u="none" strike="noStrike" cap="none" normalizeH="0" baseline="0">
                <a:ln>
                  <a:noFill/>
                </a:ln>
                <a:solidFill>
                  <a:schemeClr val="tx1"/>
                </a:solidFill>
                <a:effectLst/>
              </a:endParaRPr>
            </a:p>
          </p:txBody>
        </p:sp>
        <p:sp>
          <p:nvSpPr>
            <p:cNvPr id="6144" name="Rectangle 261">
              <a:extLst>
                <a:ext uri="{FF2B5EF4-FFF2-40B4-BE49-F238E27FC236}">
                  <a16:creationId xmlns:a16="http://schemas.microsoft.com/office/drawing/2014/main" id="{0914161B-D7D9-4D11-BC23-061A433658C5}"/>
                </a:ext>
              </a:extLst>
            </p:cNvPr>
            <p:cNvSpPr>
              <a:spLocks noChangeArrowheads="1"/>
            </p:cNvSpPr>
            <p:nvPr/>
          </p:nvSpPr>
          <p:spPr bwMode="auto">
            <a:xfrm rot="3180000">
              <a:off x="5180" y="2815"/>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a:t>
              </a:r>
              <a:endParaRPr kumimoji="0" lang="en-US" altLang="en-US" sz="1200" b="0" i="0" u="none" strike="noStrike" cap="none" normalizeH="0" baseline="0">
                <a:ln>
                  <a:noFill/>
                </a:ln>
                <a:solidFill>
                  <a:schemeClr val="tx1"/>
                </a:solidFill>
                <a:effectLst/>
              </a:endParaRPr>
            </a:p>
          </p:txBody>
        </p:sp>
        <p:sp>
          <p:nvSpPr>
            <p:cNvPr id="6145" name="Rectangle 262">
              <a:extLst>
                <a:ext uri="{FF2B5EF4-FFF2-40B4-BE49-F238E27FC236}">
                  <a16:creationId xmlns:a16="http://schemas.microsoft.com/office/drawing/2014/main" id="{987027AD-7FCB-4536-8984-CCCC20482693}"/>
                </a:ext>
              </a:extLst>
            </p:cNvPr>
            <p:cNvSpPr>
              <a:spLocks noChangeArrowheads="1"/>
            </p:cNvSpPr>
            <p:nvPr/>
          </p:nvSpPr>
          <p:spPr bwMode="auto">
            <a:xfrm rot="2220000">
              <a:off x="4580" y="2224"/>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a:t>
              </a:r>
              <a:endParaRPr kumimoji="0" lang="en-US" altLang="en-US" sz="1200" b="0" i="0" u="none" strike="noStrike" cap="none" normalizeH="0" baseline="0">
                <a:ln>
                  <a:noFill/>
                </a:ln>
                <a:solidFill>
                  <a:schemeClr val="tx1"/>
                </a:solidFill>
                <a:effectLst/>
              </a:endParaRPr>
            </a:p>
          </p:txBody>
        </p:sp>
        <p:sp>
          <p:nvSpPr>
            <p:cNvPr id="6146" name="Rectangle 263">
              <a:extLst>
                <a:ext uri="{FF2B5EF4-FFF2-40B4-BE49-F238E27FC236}">
                  <a16:creationId xmlns:a16="http://schemas.microsoft.com/office/drawing/2014/main" id="{12E28B4C-1FD1-4672-BA54-94690AFA730B}"/>
                </a:ext>
              </a:extLst>
            </p:cNvPr>
            <p:cNvSpPr>
              <a:spLocks noChangeArrowheads="1"/>
            </p:cNvSpPr>
            <p:nvPr/>
          </p:nvSpPr>
          <p:spPr bwMode="auto">
            <a:xfrm rot="1440000">
              <a:off x="3857" y="1809"/>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a:t>
              </a:r>
              <a:endParaRPr kumimoji="0" lang="en-US" altLang="en-US" sz="1200" b="0" i="0" u="none" strike="noStrike" cap="none" normalizeH="0" baseline="0">
                <a:ln>
                  <a:noFill/>
                </a:ln>
                <a:solidFill>
                  <a:schemeClr val="tx1"/>
                </a:solidFill>
                <a:effectLst/>
              </a:endParaRPr>
            </a:p>
          </p:txBody>
        </p:sp>
        <p:sp>
          <p:nvSpPr>
            <p:cNvPr id="6148" name="Rectangle 264">
              <a:extLst>
                <a:ext uri="{FF2B5EF4-FFF2-40B4-BE49-F238E27FC236}">
                  <a16:creationId xmlns:a16="http://schemas.microsoft.com/office/drawing/2014/main" id="{35E222B0-AF05-4103-9200-5A6EA0124289}"/>
                </a:ext>
              </a:extLst>
            </p:cNvPr>
            <p:cNvSpPr>
              <a:spLocks noChangeArrowheads="1"/>
            </p:cNvSpPr>
            <p:nvPr/>
          </p:nvSpPr>
          <p:spPr bwMode="auto">
            <a:xfrm rot="240000">
              <a:off x="3057" y="159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a:t>
              </a:r>
              <a:endParaRPr kumimoji="0" lang="en-US" altLang="en-US" sz="1200" b="0" i="0" u="none" strike="noStrike" cap="none" normalizeH="0" baseline="0">
                <a:ln>
                  <a:noFill/>
                </a:ln>
                <a:solidFill>
                  <a:schemeClr val="tx1"/>
                </a:solidFill>
                <a:effectLst/>
              </a:endParaRPr>
            </a:p>
          </p:txBody>
        </p:sp>
        <p:sp>
          <p:nvSpPr>
            <p:cNvPr id="6149" name="Rectangle 265">
              <a:extLst>
                <a:ext uri="{FF2B5EF4-FFF2-40B4-BE49-F238E27FC236}">
                  <a16:creationId xmlns:a16="http://schemas.microsoft.com/office/drawing/2014/main" id="{97FFADB9-5004-4C02-BA32-EE3C69AE8F2A}"/>
                </a:ext>
              </a:extLst>
            </p:cNvPr>
            <p:cNvSpPr>
              <a:spLocks noChangeArrowheads="1"/>
            </p:cNvSpPr>
            <p:nvPr/>
          </p:nvSpPr>
          <p:spPr bwMode="auto">
            <a:xfrm rot="1860000">
              <a:off x="4406" y="1773"/>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1.2</a:t>
              </a:r>
              <a:endParaRPr kumimoji="0" lang="en-US" altLang="en-US" sz="1200" b="0" i="0" u="none" strike="noStrike" cap="none" normalizeH="0" baseline="0">
                <a:ln>
                  <a:noFill/>
                </a:ln>
                <a:solidFill>
                  <a:schemeClr val="tx1"/>
                </a:solidFill>
                <a:effectLst/>
              </a:endParaRPr>
            </a:p>
          </p:txBody>
        </p:sp>
        <p:sp>
          <p:nvSpPr>
            <p:cNvPr id="6150" name="Rectangle 266">
              <a:extLst>
                <a:ext uri="{FF2B5EF4-FFF2-40B4-BE49-F238E27FC236}">
                  <a16:creationId xmlns:a16="http://schemas.microsoft.com/office/drawing/2014/main" id="{20407728-96B5-45F6-A056-F3458D2CBDC0}"/>
                </a:ext>
              </a:extLst>
            </p:cNvPr>
            <p:cNvSpPr>
              <a:spLocks noChangeArrowheads="1"/>
            </p:cNvSpPr>
            <p:nvPr/>
          </p:nvSpPr>
          <p:spPr bwMode="auto">
            <a:xfrm rot="2520000">
              <a:off x="5074" y="2270"/>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1.2</a:t>
              </a:r>
              <a:endParaRPr kumimoji="0" lang="en-US" altLang="en-US" sz="1200" b="0" i="0" u="none" strike="noStrike" cap="none" normalizeH="0" baseline="0">
                <a:ln>
                  <a:noFill/>
                </a:ln>
                <a:solidFill>
                  <a:schemeClr val="tx1"/>
                </a:solidFill>
                <a:effectLst/>
              </a:endParaRPr>
            </a:p>
          </p:txBody>
        </p:sp>
        <p:sp>
          <p:nvSpPr>
            <p:cNvPr id="6151" name="Rectangle 267">
              <a:extLst>
                <a:ext uri="{FF2B5EF4-FFF2-40B4-BE49-F238E27FC236}">
                  <a16:creationId xmlns:a16="http://schemas.microsoft.com/office/drawing/2014/main" id="{AA740F5D-4EBD-4E5C-83FC-1444C829B8A0}"/>
                </a:ext>
              </a:extLst>
            </p:cNvPr>
            <p:cNvSpPr>
              <a:spLocks noChangeArrowheads="1"/>
            </p:cNvSpPr>
            <p:nvPr/>
          </p:nvSpPr>
          <p:spPr bwMode="auto">
            <a:xfrm rot="2040000">
              <a:off x="4762" y="1649"/>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1.4</a:t>
              </a:r>
              <a:endParaRPr kumimoji="0" lang="en-US" altLang="en-US" sz="1200" b="0" i="0" u="none" strike="noStrike" cap="none" normalizeH="0" baseline="0">
                <a:ln>
                  <a:noFill/>
                </a:ln>
                <a:solidFill>
                  <a:schemeClr val="tx1"/>
                </a:solidFill>
                <a:effectLst/>
              </a:endParaRPr>
            </a:p>
          </p:txBody>
        </p:sp>
        <p:sp>
          <p:nvSpPr>
            <p:cNvPr id="6152" name="Rectangle 268">
              <a:extLst>
                <a:ext uri="{FF2B5EF4-FFF2-40B4-BE49-F238E27FC236}">
                  <a16:creationId xmlns:a16="http://schemas.microsoft.com/office/drawing/2014/main" id="{A6D96889-44A5-4D6F-9B97-21965A4A148B}"/>
                </a:ext>
              </a:extLst>
            </p:cNvPr>
            <p:cNvSpPr>
              <a:spLocks noChangeArrowheads="1"/>
            </p:cNvSpPr>
            <p:nvPr/>
          </p:nvSpPr>
          <p:spPr bwMode="auto">
            <a:xfrm rot="2580000">
              <a:off x="5414" y="2174"/>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1.4</a:t>
              </a:r>
              <a:endParaRPr kumimoji="0" lang="en-US" altLang="en-US" sz="1200" b="0" i="0" u="none" strike="noStrike" cap="none" normalizeH="0" baseline="0">
                <a:ln>
                  <a:noFill/>
                </a:ln>
                <a:solidFill>
                  <a:schemeClr val="tx1"/>
                </a:solidFill>
                <a:effectLst/>
              </a:endParaRPr>
            </a:p>
          </p:txBody>
        </p:sp>
        <p:sp>
          <p:nvSpPr>
            <p:cNvPr id="6153" name="Rectangle 269">
              <a:extLst>
                <a:ext uri="{FF2B5EF4-FFF2-40B4-BE49-F238E27FC236}">
                  <a16:creationId xmlns:a16="http://schemas.microsoft.com/office/drawing/2014/main" id="{B8F73592-BF86-4A5C-9CA8-4EDE3733DEF6}"/>
                </a:ext>
              </a:extLst>
            </p:cNvPr>
            <p:cNvSpPr>
              <a:spLocks noChangeArrowheads="1"/>
            </p:cNvSpPr>
            <p:nvPr/>
          </p:nvSpPr>
          <p:spPr bwMode="auto">
            <a:xfrm rot="2280000">
              <a:off x="5302" y="1698"/>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1.6</a:t>
              </a:r>
              <a:endParaRPr kumimoji="0" lang="en-US" altLang="en-US" sz="1200" b="0" i="0" u="none" strike="noStrike" cap="none" normalizeH="0" baseline="0">
                <a:ln>
                  <a:noFill/>
                </a:ln>
                <a:solidFill>
                  <a:schemeClr val="tx1"/>
                </a:solidFill>
                <a:effectLst/>
              </a:endParaRPr>
            </a:p>
          </p:txBody>
        </p:sp>
      </p:grpSp>
      <p:sp>
        <p:nvSpPr>
          <p:cNvPr id="6354" name="TextBox 6353">
            <a:extLst>
              <a:ext uri="{FF2B5EF4-FFF2-40B4-BE49-F238E27FC236}">
                <a16:creationId xmlns:a16="http://schemas.microsoft.com/office/drawing/2014/main" id="{454D3BD4-38C0-44E5-9C23-8409A36A3651}"/>
              </a:ext>
            </a:extLst>
          </p:cNvPr>
          <p:cNvSpPr txBox="1"/>
          <p:nvPr/>
        </p:nvSpPr>
        <p:spPr>
          <a:xfrm>
            <a:off x="189410" y="3508257"/>
            <a:ext cx="4381328" cy="2062103"/>
          </a:xfrm>
          <a:prstGeom prst="rect">
            <a:avLst/>
          </a:prstGeom>
          <a:noFill/>
        </p:spPr>
        <p:txBody>
          <a:bodyPr wrap="none" rtlCol="0">
            <a:spAutoFit/>
          </a:bodyPr>
          <a:lstStyle/>
          <a:p>
            <a:r>
              <a:rPr lang="en-US" sz="1600" noProof="1">
                <a:latin typeface="Courier New" panose="02070309020205020404" pitchFamily="49" charset="0"/>
                <a:cs typeface="Courier New" panose="02070309020205020404" pitchFamily="49" charset="0"/>
              </a:rPr>
              <a:t>x=[-1 -1 1]; y=[-1 1 -1];</a:t>
            </a:r>
          </a:p>
          <a:p>
            <a:r>
              <a:rPr lang="en-US" sz="1600" noProof="1">
                <a:latin typeface="Courier New" panose="02070309020205020404" pitchFamily="49" charset="0"/>
                <a:cs typeface="Courier New" panose="02070309020205020404" pitchFamily="49" charset="0"/>
              </a:rPr>
              <a:t>[X,Y]=meshgrid(-1:.1:1, -1:.1:1);</a:t>
            </a:r>
          </a:p>
          <a:p>
            <a:r>
              <a:rPr lang="en-US" sz="1600" noProof="1">
                <a:latin typeface="Courier New" panose="02070309020205020404" pitchFamily="49" charset="0"/>
                <a:cs typeface="Courier New" panose="02070309020205020404" pitchFamily="49" charset="0"/>
              </a:rPr>
              <a:t>Z=sqrt(.5*(1+X+Y+X.^2+Y.^2+X.*Y));</a:t>
            </a:r>
          </a:p>
          <a:p>
            <a:r>
              <a:rPr lang="en-US" sz="1600" noProof="1">
                <a:latin typeface="Courier New" panose="02070309020205020404" pitchFamily="49" charset="0"/>
                <a:cs typeface="Courier New" panose="02070309020205020404" pitchFamily="49" charset="0"/>
              </a:rPr>
              <a:t>v=linspace(0.6,1.8,7)</a:t>
            </a:r>
          </a:p>
          <a:p>
            <a:r>
              <a:rPr lang="en-US" sz="1600" noProof="1">
                <a:latin typeface="Courier New" panose="02070309020205020404" pitchFamily="49" charset="0"/>
                <a:cs typeface="Courier New" panose="02070309020205020404" pitchFamily="49" charset="0"/>
              </a:rPr>
              <a:t>scatter(x,y,'filled’); </a:t>
            </a:r>
          </a:p>
          <a:p>
            <a:r>
              <a:rPr lang="en-US" sz="1600" noProof="1">
                <a:latin typeface="Courier New" panose="02070309020205020404" pitchFamily="49" charset="0"/>
                <a:cs typeface="Courier New" panose="02070309020205020404" pitchFamily="49" charset="0"/>
              </a:rPr>
              <a:t>grid on; hold on</a:t>
            </a:r>
          </a:p>
          <a:p>
            <a:r>
              <a:rPr lang="en-US" sz="1600" noProof="1">
                <a:latin typeface="Courier New" panose="02070309020205020404" pitchFamily="49" charset="0"/>
                <a:cs typeface="Courier New" panose="02070309020205020404" pitchFamily="49" charset="0"/>
              </a:rPr>
              <a:t>[C,h]=contour(X,Y,Z,v); </a:t>
            </a:r>
          </a:p>
          <a:p>
            <a:r>
              <a:rPr lang="en-US" sz="1600" noProof="1">
                <a:latin typeface="Courier New" panose="02070309020205020404" pitchFamily="49" charset="0"/>
                <a:cs typeface="Courier New" panose="02070309020205020404" pitchFamily="49" charset="0"/>
              </a:rPr>
              <a:t>clabel(C,h)</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6BC447-98A7-09F0-389A-126792DFA4BD}"/>
                  </a:ext>
                </a:extLst>
              </p:cNvPr>
              <p:cNvSpPr txBox="1"/>
              <p:nvPr/>
            </p:nvSpPr>
            <p:spPr>
              <a:xfrm>
                <a:off x="5467458" y="665388"/>
                <a:ext cx="2052678" cy="7727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𝑦</m:t>
                              </m:r>
                            </m:sub>
                          </m:sSub>
                        </m:num>
                        <m:den>
                          <m:r>
                            <a:rPr lang="en-US" sz="2400" i="1">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1</m:t>
                              </m:r>
                            </m:sub>
                          </m:sSub>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ea typeface="Cambria Math" panose="02040503050406030204" pitchFamily="18" charset="0"/>
                                </a:rPr>
                                <m:t>𝑦</m:t>
                              </m:r>
                            </m:sub>
                          </m:sSub>
                        </m:num>
                        <m:den>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2</m:t>
                              </m:r>
                            </m:sub>
                          </m:sSub>
                        </m:den>
                      </m:f>
                      <m:r>
                        <a:rPr lang="en-US" sz="2400" b="0" i="1" smtClean="0">
                          <a:latin typeface="Cambria Math" panose="02040503050406030204" pitchFamily="18" charset="0"/>
                          <a:ea typeface="Cambria Math" panose="02040503050406030204" pitchFamily="18" charset="0"/>
                        </a:rPr>
                        <m:t>=0</m:t>
                      </m:r>
                    </m:oMath>
                  </m:oMathPara>
                </a14:m>
                <a:endParaRPr lang="en-US" sz="2400" dirty="0"/>
              </a:p>
            </p:txBody>
          </p:sp>
        </mc:Choice>
        <mc:Fallback xmlns="">
          <p:sp>
            <p:nvSpPr>
              <p:cNvPr id="7" name="TextBox 6">
                <a:extLst>
                  <a:ext uri="{FF2B5EF4-FFF2-40B4-BE49-F238E27FC236}">
                    <a16:creationId xmlns:a16="http://schemas.microsoft.com/office/drawing/2014/main" id="{D36BC447-98A7-09F0-389A-126792DFA4BD}"/>
                  </a:ext>
                </a:extLst>
              </p:cNvPr>
              <p:cNvSpPr txBox="1">
                <a:spLocks noRot="1" noChangeAspect="1" noMove="1" noResize="1" noEditPoints="1" noAdjustHandles="1" noChangeArrowheads="1" noChangeShapeType="1" noTextEdit="1"/>
              </p:cNvSpPr>
              <p:nvPr/>
            </p:nvSpPr>
            <p:spPr>
              <a:xfrm>
                <a:off x="5467458" y="665388"/>
                <a:ext cx="2052678" cy="77277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387052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04" name="Rectangle 3"/>
              <p:cNvSpPr>
                <a:spLocks noGrp="1" noChangeArrowheads="1"/>
              </p:cNvSpPr>
              <p:nvPr>
                <p:ph type="body" sz="quarter" idx="10"/>
              </p:nvPr>
            </p:nvSpPr>
            <p:spPr/>
            <p:txBody>
              <a:bodyPr>
                <a:normAutofit/>
              </a:bodyPr>
              <a:lstStyle/>
              <a:p>
                <a:r>
                  <a:rPr lang="en-US" dirty="0"/>
                  <a:t>Add additional data at (1,1)</a:t>
                </a:r>
              </a:p>
              <a:p>
                <a:pPr lvl="1"/>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 −1</m:t>
                        </m:r>
                      </m:e>
                    </m:d>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−1,1</m:t>
                        </m:r>
                      </m:e>
                    </m:d>
                    <m:r>
                      <a:rPr lang="en-US" i="1">
                        <a:latin typeface="Cambria Math" panose="02040503050406030204" pitchFamily="18" charset="0"/>
                      </a:rPr>
                      <m:t>, (1,−1)</m:t>
                    </m:r>
                  </m:oMath>
                </a14:m>
                <a:endParaRPr lang="en-US" dirty="0"/>
              </a:p>
              <a:p>
                <a:endParaRPr lang="en-US" dirty="0"/>
              </a:p>
              <a:p>
                <a:endParaRPr lang="en-US" dirty="0"/>
              </a:p>
              <a:p>
                <a:endParaRPr lang="en-US" dirty="0"/>
              </a:p>
              <a:p>
                <a:endParaRPr lang="en-US" dirty="0"/>
              </a:p>
              <a:p>
                <a:endParaRPr lang="en-US" dirty="0"/>
              </a:p>
              <a:p>
                <a:r>
                  <a:rPr lang="en-US" dirty="0"/>
                  <a:t>Error at vertices: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𝑦</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num>
                      <m:den>
                        <m:r>
                          <a:rPr lang="en-US" b="0" i="1" smtClean="0">
                            <a:latin typeface="Cambria Math" panose="02040503050406030204" pitchFamily="18" charset="0"/>
                          </a:rPr>
                          <m:t>2</m:t>
                        </m:r>
                      </m:den>
                    </m:f>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oMath>
                </a14:m>
                <a:r>
                  <a:rPr lang="en-US" dirty="0"/>
                  <a:t> </a:t>
                </a:r>
              </a:p>
              <a:p>
                <a:r>
                  <a:rPr lang="en-US" dirty="0"/>
                  <a:t>At the origin minimum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𝑦</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oMath>
                </a14:m>
                <a:r>
                  <a:rPr lang="en-US" dirty="0"/>
                  <a:t> </a:t>
                </a:r>
              </a:p>
            </p:txBody>
          </p:sp>
        </mc:Choice>
        <mc:Fallback xmlns="">
          <p:sp>
            <p:nvSpPr>
              <p:cNvPr id="4104" name="Rectangle 3"/>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4103" name="Rectangle 2"/>
          <p:cNvSpPr>
            <a:spLocks noGrp="1" noChangeArrowheads="1"/>
          </p:cNvSpPr>
          <p:nvPr>
            <p:ph type="title"/>
          </p:nvPr>
        </p:nvSpPr>
        <p:spPr/>
        <p:txBody>
          <a:bodyPr>
            <a:normAutofit fontScale="90000"/>
          </a:bodyPr>
          <a:lstStyle/>
          <a:p>
            <a:r>
              <a:rPr lang="en-US" dirty="0"/>
              <a:t>Ex2-10) Samples at four vertices</a:t>
            </a:r>
          </a:p>
        </p:txBody>
      </p:sp>
      <p:graphicFrame>
        <p:nvGraphicFramePr>
          <p:cNvPr id="4100" name="Object 11"/>
          <p:cNvGraphicFramePr>
            <a:graphicFrameLocks noChangeAspect="1"/>
          </p:cNvGraphicFramePr>
          <p:nvPr>
            <p:extLst>
              <p:ext uri="{D42A27DB-BD31-4B8C-83A1-F6EECF244321}">
                <p14:modId xmlns:p14="http://schemas.microsoft.com/office/powerpoint/2010/main" val="2852518906"/>
              </p:ext>
            </p:extLst>
          </p:nvPr>
        </p:nvGraphicFramePr>
        <p:xfrm>
          <a:off x="1198107" y="-983866"/>
          <a:ext cx="5969000" cy="444500"/>
        </p:xfrm>
        <a:graphic>
          <a:graphicData uri="http://schemas.openxmlformats.org/presentationml/2006/ole">
            <mc:AlternateContent xmlns:mc="http://schemas.openxmlformats.org/markup-compatibility/2006">
              <mc:Choice xmlns:v="urn:schemas-microsoft-com:vml" Requires="v">
                <p:oleObj name="Equation" r:id="rId4" imgW="5968800" imgH="444240" progId="Equation.DSMT4">
                  <p:embed/>
                </p:oleObj>
              </mc:Choice>
              <mc:Fallback>
                <p:oleObj name="Equation" r:id="rId4" imgW="5968800" imgH="444240" progId="Equation.DSMT4">
                  <p:embed/>
                  <p:pic>
                    <p:nvPicPr>
                      <p:cNvPr id="4100" name="Object 11"/>
                      <p:cNvPicPr>
                        <a:picLocks noChangeAspect="1" noChangeArrowheads="1"/>
                      </p:cNvPicPr>
                      <p:nvPr/>
                    </p:nvPicPr>
                    <p:blipFill>
                      <a:blip r:embed="rId5"/>
                      <a:srcRect/>
                      <a:stretch>
                        <a:fillRect/>
                      </a:stretch>
                    </p:blipFill>
                    <p:spPr bwMode="auto">
                      <a:xfrm>
                        <a:off x="1198107" y="-983866"/>
                        <a:ext cx="5969000" cy="444500"/>
                      </a:xfrm>
                      <a:prstGeom prst="rect">
                        <a:avLst/>
                      </a:prstGeom>
                      <a:noFill/>
                      <a:ln>
                        <a:noFill/>
                      </a:ln>
                      <a:effectLst/>
                    </p:spPr>
                  </p:pic>
                </p:oleObj>
              </mc:Fallback>
            </mc:AlternateContent>
          </a:graphicData>
        </a:graphic>
      </p:graphicFrame>
      <p:sp>
        <p:nvSpPr>
          <p:cNvPr id="410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 name="Arrow: Right 1">
            <a:extLst>
              <a:ext uri="{FF2B5EF4-FFF2-40B4-BE49-F238E27FC236}">
                <a16:creationId xmlns:a16="http://schemas.microsoft.com/office/drawing/2014/main" id="{B08BB3C7-57C9-4BD4-9238-AD407CD90A4D}"/>
              </a:ext>
            </a:extLst>
          </p:cNvPr>
          <p:cNvSpPr/>
          <p:nvPr/>
        </p:nvSpPr>
        <p:spPr>
          <a:xfrm>
            <a:off x="634180" y="3924914"/>
            <a:ext cx="648929" cy="294968"/>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a:extLst>
              <a:ext uri="{FF2B5EF4-FFF2-40B4-BE49-F238E27FC236}">
                <a16:creationId xmlns:a16="http://schemas.microsoft.com/office/drawing/2014/main" id="{E58579B1-C256-4039-A9BB-F9E4A5FC093F}"/>
              </a:ext>
            </a:extLst>
          </p:cNvPr>
          <p:cNvSpPr txBox="1"/>
          <p:nvPr/>
        </p:nvSpPr>
        <p:spPr>
          <a:xfrm>
            <a:off x="5495015" y="5265744"/>
            <a:ext cx="3344185" cy="707886"/>
          </a:xfrm>
          <a:prstGeom prst="rect">
            <a:avLst/>
          </a:prstGeom>
          <a:noFill/>
        </p:spPr>
        <p:txBody>
          <a:bodyPr wrap="none" rtlCol="0">
            <a:spAutoFit/>
          </a:bodyPr>
          <a:lstStyle/>
          <a:p>
            <a:pPr algn="l"/>
            <a:r>
              <a:rPr lang="en-US" sz="2000" dirty="0">
                <a:solidFill>
                  <a:srgbClr val="0000CC"/>
                </a:solidFill>
              </a:rPr>
              <a:t>Surrogate is more accurate </a:t>
            </a:r>
            <a:br>
              <a:rPr lang="en-US" sz="2000" dirty="0">
                <a:solidFill>
                  <a:srgbClr val="0000CC"/>
                </a:solidFill>
              </a:rPr>
            </a:br>
            <a:r>
              <a:rPr lang="en-US" sz="2000" dirty="0">
                <a:solidFill>
                  <a:srgbClr val="0000CC"/>
                </a:solidFill>
              </a:rPr>
              <a:t>than the data</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0CFA0AE-B82F-BEDE-65E0-C2978E430546}"/>
                  </a:ext>
                </a:extLst>
              </p:cNvPr>
              <p:cNvSpPr txBox="1"/>
              <p:nvPr/>
            </p:nvSpPr>
            <p:spPr>
              <a:xfrm>
                <a:off x="1738853" y="1890165"/>
                <a:ext cx="5969000" cy="14529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0">
                          <a:latin typeface="Cambria Math" panose="02040503050406030204" pitchFamily="18" charset="0"/>
                        </a:rPr>
                        <m:t>𝐗</m:t>
                      </m:r>
                      <m:r>
                        <a:rPr lang="en-US" sz="2400" b="0" i="0">
                          <a:latin typeface="Cambria Math" panose="02040503050406030204" pitchFamily="18" charset="0"/>
                        </a:rPr>
                        <m:t>=</m:t>
                      </m:r>
                      <m:d>
                        <m:dPr>
                          <m:begChr m:val="["/>
                          <m:endChr m:val="]"/>
                          <m:ctrlPr>
                            <a:rPr lang="en-US" sz="2400" b="0" i="1">
                              <a:solidFill>
                                <a:srgbClr val="836967"/>
                              </a:solidFill>
                              <a:latin typeface="Cambria Math" panose="02040503050406030204" pitchFamily="18" charset="0"/>
                            </a:rPr>
                          </m:ctrlPr>
                        </m:dPr>
                        <m:e>
                          <m:m>
                            <m:mPr>
                              <m:plcHide m:val="on"/>
                              <m:mcs>
                                <m:mc>
                                  <m:mcPr>
                                    <m:count m:val="3"/>
                                    <m:mcJc m:val="center"/>
                                  </m:mcPr>
                                </m:mc>
                              </m:mcs>
                              <m:ctrlPr>
                                <a:rPr lang="en-US" sz="2400" b="0" i="1">
                                  <a:solidFill>
                                    <a:srgbClr val="836967"/>
                                  </a:solidFill>
                                  <a:latin typeface="Cambria Math" panose="02040503050406030204" pitchFamily="18" charset="0"/>
                                </a:rPr>
                              </m:ctrlPr>
                            </m:mPr>
                            <m:mr>
                              <m:e>
                                <m:r>
                                  <a:rPr lang="en-US" sz="2400" b="0" i="0">
                                    <a:latin typeface="Cambria Math" panose="02040503050406030204" pitchFamily="18" charset="0"/>
                                  </a:rPr>
                                  <m:t>1</m:t>
                                </m:r>
                              </m:e>
                              <m:e>
                                <m:r>
                                  <a:rPr lang="en-US" sz="2400" b="0" i="0">
                                    <a:latin typeface="Cambria Math" panose="02040503050406030204" pitchFamily="18" charset="0"/>
                                  </a:rPr>
                                  <m:t>−1</m:t>
                                </m:r>
                              </m:e>
                              <m:e>
                                <m:r>
                                  <a:rPr lang="en-US" sz="2400" b="0" i="0">
                                    <a:latin typeface="Cambria Math" panose="02040503050406030204" pitchFamily="18" charset="0"/>
                                  </a:rPr>
                                  <m:t>−1</m:t>
                                </m:r>
                              </m:e>
                            </m:mr>
                            <m:mr>
                              <m:e>
                                <m:r>
                                  <a:rPr lang="en-US" sz="2400" b="0" i="0">
                                    <a:latin typeface="Cambria Math" panose="02040503050406030204" pitchFamily="18" charset="0"/>
                                  </a:rPr>
                                  <m:t>1</m:t>
                                </m:r>
                              </m:e>
                              <m:e>
                                <m:r>
                                  <a:rPr lang="en-US" sz="2400" b="0" i="0">
                                    <a:latin typeface="Cambria Math" panose="02040503050406030204" pitchFamily="18" charset="0"/>
                                  </a:rPr>
                                  <m:t>−1</m:t>
                                </m:r>
                              </m:e>
                              <m:e>
                                <m:r>
                                  <a:rPr lang="en-US" sz="2400" b="0" i="0">
                                    <a:latin typeface="Cambria Math" panose="02040503050406030204" pitchFamily="18" charset="0"/>
                                  </a:rPr>
                                  <m:t>1</m:t>
                                </m:r>
                              </m:e>
                            </m:mr>
                            <m:mr>
                              <m:e>
                                <m:m>
                                  <m:mPr>
                                    <m:plcHide m:val="on"/>
                                    <m:mcs>
                                      <m:mc>
                                        <m:mcPr>
                                          <m:count m:val="1"/>
                                          <m:mcJc m:val="center"/>
                                        </m:mcPr>
                                      </m:mc>
                                    </m:mcs>
                                    <m:ctrlPr>
                                      <a:rPr lang="en-US" sz="2400" b="0" i="1">
                                        <a:solidFill>
                                          <a:srgbClr val="836967"/>
                                        </a:solidFill>
                                        <a:latin typeface="Cambria Math" panose="02040503050406030204" pitchFamily="18" charset="0"/>
                                      </a:rPr>
                                    </m:ctrlPr>
                                  </m:mPr>
                                  <m:mr>
                                    <m:e>
                                      <m:r>
                                        <a:rPr lang="en-US" sz="2400" b="0" i="0">
                                          <a:latin typeface="Cambria Math" panose="02040503050406030204" pitchFamily="18" charset="0"/>
                                        </a:rPr>
                                        <m:t>1</m:t>
                                      </m:r>
                                    </m:e>
                                  </m:mr>
                                  <m:mr>
                                    <m:e>
                                      <m:r>
                                        <a:rPr lang="en-US" sz="2400" b="0" i="0">
                                          <a:latin typeface="Cambria Math" panose="02040503050406030204" pitchFamily="18" charset="0"/>
                                        </a:rPr>
                                        <m:t>1</m:t>
                                      </m:r>
                                    </m:e>
                                  </m:mr>
                                </m:m>
                              </m:e>
                              <m:e>
                                <m:m>
                                  <m:mPr>
                                    <m:plcHide m:val="on"/>
                                    <m:mcs>
                                      <m:mc>
                                        <m:mcPr>
                                          <m:count m:val="1"/>
                                          <m:mcJc m:val="center"/>
                                        </m:mcPr>
                                      </m:mc>
                                    </m:mcs>
                                    <m:ctrlPr>
                                      <a:rPr lang="en-US" sz="2400" b="0" i="1">
                                        <a:solidFill>
                                          <a:srgbClr val="836967"/>
                                        </a:solidFill>
                                        <a:latin typeface="Cambria Math" panose="02040503050406030204" pitchFamily="18" charset="0"/>
                                      </a:rPr>
                                    </m:ctrlPr>
                                  </m:mPr>
                                  <m:mr>
                                    <m:e>
                                      <m:r>
                                        <a:rPr lang="en-US" sz="2400" b="0" i="0">
                                          <a:latin typeface="Cambria Math" panose="02040503050406030204" pitchFamily="18" charset="0"/>
                                        </a:rPr>
                                        <m:t>1</m:t>
                                      </m:r>
                                    </m:e>
                                  </m:mr>
                                  <m:mr>
                                    <m:e>
                                      <m:r>
                                        <a:rPr lang="en-US" sz="2400" b="0" i="0">
                                          <a:latin typeface="Cambria Math" panose="02040503050406030204" pitchFamily="18" charset="0"/>
                                        </a:rPr>
                                        <m:t>1</m:t>
                                      </m:r>
                                    </m:e>
                                  </m:mr>
                                </m:m>
                              </m:e>
                              <m:e>
                                <m:m>
                                  <m:mPr>
                                    <m:plcHide m:val="on"/>
                                    <m:mcs>
                                      <m:mc>
                                        <m:mcPr>
                                          <m:count m:val="1"/>
                                          <m:mcJc m:val="center"/>
                                        </m:mcPr>
                                      </m:mc>
                                    </m:mcs>
                                    <m:ctrlPr>
                                      <a:rPr lang="en-US" sz="2400" b="0" i="1">
                                        <a:solidFill>
                                          <a:srgbClr val="836967"/>
                                        </a:solidFill>
                                        <a:latin typeface="Cambria Math" panose="02040503050406030204" pitchFamily="18" charset="0"/>
                                      </a:rPr>
                                    </m:ctrlPr>
                                  </m:mPr>
                                  <m:mr>
                                    <m:e>
                                      <m:r>
                                        <a:rPr lang="en-US" sz="2400" b="0" i="0">
                                          <a:latin typeface="Cambria Math" panose="02040503050406030204" pitchFamily="18" charset="0"/>
                                        </a:rPr>
                                        <m:t>−1</m:t>
                                      </m:r>
                                    </m:e>
                                  </m:mr>
                                  <m:mr>
                                    <m:e>
                                      <m:r>
                                        <a:rPr lang="en-US" sz="2400" b="0" i="0">
                                          <a:latin typeface="Cambria Math" panose="02040503050406030204" pitchFamily="18" charset="0"/>
                                        </a:rPr>
                                        <m:t>1</m:t>
                                      </m:r>
                                    </m:e>
                                  </m:mr>
                                </m:m>
                              </m:e>
                            </m:mr>
                          </m:m>
                        </m:e>
                      </m:d>
                      <m:r>
                        <a:rPr lang="en-US" sz="2400" b="0" i="0">
                          <a:latin typeface="Cambria Math" panose="02040503050406030204" pitchFamily="18" charset="0"/>
                        </a:rPr>
                        <m:t>, </m:t>
                      </m:r>
                      <m:sSup>
                        <m:sSupPr>
                          <m:ctrlPr>
                            <a:rPr lang="en-US" sz="2400" b="0" i="1">
                              <a:solidFill>
                                <a:srgbClr val="836967"/>
                              </a:solidFill>
                              <a:latin typeface="Cambria Math" panose="02040503050406030204" pitchFamily="18" charset="0"/>
                            </a:rPr>
                          </m:ctrlPr>
                        </m:sSupPr>
                        <m:e>
                          <m:d>
                            <m:dPr>
                              <m:ctrlPr>
                                <a:rPr lang="en-US" sz="2400" b="0" i="1">
                                  <a:solidFill>
                                    <a:srgbClr val="836967"/>
                                  </a:solidFill>
                                  <a:latin typeface="Cambria Math" panose="02040503050406030204" pitchFamily="18" charset="0"/>
                                </a:rPr>
                              </m:ctrlPr>
                            </m:dPr>
                            <m:e>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m:t>
                              </m:r>
                            </m:e>
                          </m:d>
                        </m:e>
                        <m:sup>
                          <m:r>
                            <a:rPr lang="en-US" sz="2400" b="0" i="0">
                              <a:latin typeface="Cambria Math" panose="02040503050406030204" pitchFamily="18" charset="0"/>
                            </a:rPr>
                            <m:t>−1</m:t>
                          </m:r>
                        </m:sup>
                      </m:sSup>
                      <m:r>
                        <a:rPr lang="en-US" sz="2400" b="0" i="0">
                          <a:latin typeface="Cambria Math" panose="02040503050406030204" pitchFamily="18" charset="0"/>
                        </a:rPr>
                        <m:t>=</m:t>
                      </m:r>
                      <m:f>
                        <m:fPr>
                          <m:ctrlPr>
                            <a:rPr lang="en-US" sz="2400" b="0" i="1">
                              <a:solidFill>
                                <a:srgbClr val="836967"/>
                              </a:solidFill>
                              <a:latin typeface="Cambria Math" panose="02040503050406030204" pitchFamily="18" charset="0"/>
                            </a:rPr>
                          </m:ctrlPr>
                        </m:fPr>
                        <m:num>
                          <m:r>
                            <a:rPr lang="en-US" sz="2400" b="0" i="0">
                              <a:latin typeface="Cambria Math" panose="02040503050406030204" pitchFamily="18" charset="0"/>
                            </a:rPr>
                            <m:t>1</m:t>
                          </m:r>
                        </m:num>
                        <m:den>
                          <m:r>
                            <a:rPr lang="en-US" sz="2400" b="0" i="0">
                              <a:latin typeface="Cambria Math" panose="02040503050406030204" pitchFamily="18" charset="0"/>
                            </a:rPr>
                            <m:t>4</m:t>
                          </m:r>
                        </m:den>
                      </m:f>
                      <m:d>
                        <m:dPr>
                          <m:begChr m:val="["/>
                          <m:endChr m:val="]"/>
                          <m:ctrlPr>
                            <a:rPr lang="en-US" sz="2400" b="0" i="1">
                              <a:solidFill>
                                <a:srgbClr val="836967"/>
                              </a:solidFill>
                              <a:latin typeface="Cambria Math" panose="02040503050406030204" pitchFamily="18" charset="0"/>
                            </a:rPr>
                          </m:ctrlPr>
                        </m:dPr>
                        <m:e>
                          <m:m>
                            <m:mPr>
                              <m:plcHide m:val="on"/>
                              <m:mcs>
                                <m:mc>
                                  <m:mcPr>
                                    <m:count m:val="3"/>
                                    <m:mcJc m:val="center"/>
                                  </m:mcPr>
                                </m:mc>
                              </m:mcs>
                              <m:ctrlPr>
                                <a:rPr lang="en-US" sz="2400" b="0" i="1">
                                  <a:solidFill>
                                    <a:srgbClr val="836967"/>
                                  </a:solidFill>
                                  <a:latin typeface="Cambria Math" panose="02040503050406030204" pitchFamily="18" charset="0"/>
                                </a:rPr>
                              </m:ctrlPr>
                            </m:mPr>
                            <m:mr>
                              <m:e>
                                <m:r>
                                  <a:rPr lang="en-US" sz="2400" b="0" i="0">
                                    <a:latin typeface="Cambria Math" panose="02040503050406030204" pitchFamily="18" charset="0"/>
                                  </a:rPr>
                                  <m:t>1</m:t>
                                </m:r>
                              </m:e>
                              <m:e>
                                <m:r>
                                  <a:rPr lang="en-US" sz="2400" b="0" i="0">
                                    <a:latin typeface="Cambria Math" panose="02040503050406030204" pitchFamily="18" charset="0"/>
                                  </a:rPr>
                                  <m:t>0</m:t>
                                </m:r>
                              </m:e>
                              <m:e>
                                <m:r>
                                  <a:rPr lang="en-US" sz="2400" b="0" i="0">
                                    <a:latin typeface="Cambria Math" panose="02040503050406030204" pitchFamily="18" charset="0"/>
                                  </a:rPr>
                                  <m:t>0</m:t>
                                </m:r>
                              </m:e>
                            </m:mr>
                            <m:mr>
                              <m:e>
                                <m:r>
                                  <a:rPr lang="en-US" sz="2400" b="0" i="0">
                                    <a:latin typeface="Cambria Math" panose="02040503050406030204" pitchFamily="18" charset="0"/>
                                  </a:rPr>
                                  <m:t>0</m:t>
                                </m:r>
                              </m:e>
                              <m:e>
                                <m:r>
                                  <a:rPr lang="en-US" sz="2400" b="0" i="0">
                                    <a:latin typeface="Cambria Math" panose="02040503050406030204" pitchFamily="18" charset="0"/>
                                  </a:rPr>
                                  <m:t>1</m:t>
                                </m:r>
                              </m:e>
                              <m:e>
                                <m:r>
                                  <a:rPr lang="en-US" sz="2400" b="0" i="0">
                                    <a:latin typeface="Cambria Math" panose="02040503050406030204" pitchFamily="18" charset="0"/>
                                  </a:rPr>
                                  <m:t>0</m:t>
                                </m:r>
                              </m:e>
                            </m:mr>
                            <m:mr>
                              <m:e>
                                <m:r>
                                  <a:rPr lang="en-US" sz="2400" b="0" i="0">
                                    <a:latin typeface="Cambria Math" panose="02040503050406030204" pitchFamily="18" charset="0"/>
                                  </a:rPr>
                                  <m:t>0</m:t>
                                </m:r>
                              </m:e>
                              <m:e>
                                <m:r>
                                  <a:rPr lang="en-US" sz="2400" b="0" i="0">
                                    <a:latin typeface="Cambria Math" panose="02040503050406030204" pitchFamily="18" charset="0"/>
                                  </a:rPr>
                                  <m:t>0</m:t>
                                </m:r>
                              </m:e>
                              <m:e>
                                <m:r>
                                  <a:rPr lang="en-US" sz="2400" b="0" i="0">
                                    <a:latin typeface="Cambria Math" panose="02040503050406030204" pitchFamily="18" charset="0"/>
                                  </a:rPr>
                                  <m:t>1</m:t>
                                </m:r>
                              </m:e>
                            </m:mr>
                          </m:m>
                        </m:e>
                      </m:d>
                    </m:oMath>
                  </m:oMathPara>
                </a14:m>
                <a:endParaRPr lang="en-US" sz="2400" dirty="0"/>
              </a:p>
            </p:txBody>
          </p:sp>
        </mc:Choice>
        <mc:Fallback xmlns="">
          <p:sp>
            <p:nvSpPr>
              <p:cNvPr id="6" name="TextBox 5">
                <a:extLst>
                  <a:ext uri="{FF2B5EF4-FFF2-40B4-BE49-F238E27FC236}">
                    <a16:creationId xmlns:a16="http://schemas.microsoft.com/office/drawing/2014/main" id="{F0CFA0AE-B82F-BEDE-65E0-C2978E430546}"/>
                  </a:ext>
                </a:extLst>
              </p:cNvPr>
              <p:cNvSpPr txBox="1">
                <a:spLocks noRot="1" noChangeAspect="1" noMove="1" noResize="1" noEditPoints="1" noAdjustHandles="1" noChangeArrowheads="1" noChangeShapeType="1" noTextEdit="1"/>
              </p:cNvSpPr>
              <p:nvPr/>
            </p:nvSpPr>
            <p:spPr>
              <a:xfrm>
                <a:off x="1738853" y="1890165"/>
                <a:ext cx="5969000" cy="145296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9226148-581B-6EB4-DC79-3CB660337053}"/>
                  </a:ext>
                </a:extLst>
              </p:cNvPr>
              <p:cNvSpPr txBox="1"/>
              <p:nvPr/>
            </p:nvSpPr>
            <p:spPr>
              <a:xfrm>
                <a:off x="1234691" y="3596743"/>
                <a:ext cx="6246307" cy="8438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𝑦</m:t>
                          </m:r>
                        </m:sub>
                      </m:sSub>
                      <m:r>
                        <a:rPr lang="en-US" sz="2400" i="0">
                          <a:latin typeface="Cambria Math" panose="02040503050406030204" pitchFamily="18" charset="0"/>
                        </a:rPr>
                        <m:t>=</m:t>
                      </m:r>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𝜎</m:t>
                          </m:r>
                        </m:e>
                      </m:acc>
                      <m:rad>
                        <m:radPr>
                          <m:degHide m:val="on"/>
                          <m:ctrlPr>
                            <a:rPr lang="en-US" sz="2400" i="1">
                              <a:solidFill>
                                <a:srgbClr val="836967"/>
                              </a:solidFill>
                              <a:latin typeface="Cambria Math" panose="02040503050406030204" pitchFamily="18" charset="0"/>
                            </a:rPr>
                          </m:ctrlPr>
                        </m:radPr>
                        <m:deg/>
                        <m:e>
                          <m:sSup>
                            <m:sSupPr>
                              <m:ctrlPr>
                                <a:rPr lang="en-US" sz="2400" i="1">
                                  <a:solidFill>
                                    <a:srgbClr val="836967"/>
                                  </a:solidFill>
                                  <a:latin typeface="Cambria Math" panose="02040503050406030204" pitchFamily="18" charset="0"/>
                                </a:rPr>
                              </m:ctrlPr>
                            </m:sSupPr>
                            <m:e>
                              <m:r>
                                <a:rPr lang="en-US" sz="2400" b="1" i="0">
                                  <a:latin typeface="Cambria Math" panose="02040503050406030204" pitchFamily="18" charset="0"/>
                                </a:rPr>
                                <m:t>𝛏</m:t>
                              </m:r>
                            </m:e>
                            <m:sup>
                              <m:r>
                                <a:rPr lang="en-US" sz="2400" b="0" i="1">
                                  <a:latin typeface="Cambria Math" panose="02040503050406030204" pitchFamily="18" charset="0"/>
                                </a:rPr>
                                <m:t>𝑇</m:t>
                              </m:r>
                            </m:sup>
                          </m:sSup>
                          <m:sSup>
                            <m:sSupPr>
                              <m:ctrlPr>
                                <a:rPr lang="en-US" sz="2400" b="0" i="1">
                                  <a:solidFill>
                                    <a:srgbClr val="836967"/>
                                  </a:solidFill>
                                  <a:latin typeface="Cambria Math" panose="02040503050406030204" pitchFamily="18" charset="0"/>
                                </a:rPr>
                              </m:ctrlPr>
                            </m:sSupPr>
                            <m:e>
                              <m:d>
                                <m:dPr>
                                  <m:ctrlPr>
                                    <a:rPr lang="en-US" sz="2400" b="0" i="1">
                                      <a:latin typeface="Cambria Math" panose="02040503050406030204" pitchFamily="18" charset="0"/>
                                    </a:rPr>
                                  </m:ctrlPr>
                                </m:dPr>
                                <m:e>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m:t>
                                  </m:r>
                                </m:e>
                              </m:d>
                            </m:e>
                            <m:sup>
                              <m:r>
                                <a:rPr lang="en-US" sz="2400" b="0" i="0">
                                  <a:latin typeface="Cambria Math" panose="02040503050406030204" pitchFamily="18" charset="0"/>
                                </a:rPr>
                                <m:t>−1</m:t>
                              </m:r>
                            </m:sup>
                          </m:sSup>
                          <m:r>
                            <a:rPr lang="en-US" sz="2400" b="1" i="0">
                              <a:latin typeface="Cambria Math" panose="02040503050406030204" pitchFamily="18" charset="0"/>
                            </a:rPr>
                            <m:t>𝛏</m:t>
                          </m:r>
                        </m:e>
                      </m:rad>
                      <m:r>
                        <a:rPr lang="en-US" sz="2400" b="0" i="0">
                          <a:latin typeface="Cambria Math" panose="02040503050406030204" pitchFamily="18" charset="0"/>
                        </a:rPr>
                        <m:t>=</m:t>
                      </m:r>
                      <m:acc>
                        <m:accPr>
                          <m:chr m:val="̂"/>
                          <m:ctrlPr>
                            <a:rPr lang="en-US" sz="2400" b="0" i="1">
                              <a:solidFill>
                                <a:srgbClr val="836967"/>
                              </a:solidFill>
                              <a:latin typeface="Cambria Math" panose="02040503050406030204" pitchFamily="18" charset="0"/>
                            </a:rPr>
                          </m:ctrlPr>
                        </m:accPr>
                        <m:e>
                          <m:r>
                            <a:rPr lang="en-US" sz="2400" b="0" i="1">
                              <a:latin typeface="Cambria Math" panose="02040503050406030204" pitchFamily="18" charset="0"/>
                            </a:rPr>
                            <m:t>𝜎</m:t>
                          </m:r>
                        </m:e>
                      </m:acc>
                      <m:rad>
                        <m:radPr>
                          <m:degHide m:val="on"/>
                          <m:ctrlPr>
                            <a:rPr lang="en-US" sz="2400" b="0" i="1">
                              <a:solidFill>
                                <a:srgbClr val="836967"/>
                              </a:solidFill>
                              <a:latin typeface="Cambria Math" panose="02040503050406030204" pitchFamily="18" charset="0"/>
                            </a:rPr>
                          </m:ctrlPr>
                        </m:radPr>
                        <m:deg/>
                        <m:e>
                          <m:r>
                            <a:rPr lang="en-US" sz="2400" b="0" i="0">
                              <a:latin typeface="Cambria Math" panose="02040503050406030204" pitchFamily="18" charset="0"/>
                            </a:rPr>
                            <m:t>0.25</m:t>
                          </m:r>
                          <m:d>
                            <m:dPr>
                              <m:ctrlPr>
                                <a:rPr lang="en-US" sz="2400" b="0" i="1">
                                  <a:latin typeface="Cambria Math" panose="02040503050406030204" pitchFamily="18" charset="0"/>
                                </a:rPr>
                              </m:ctrlPr>
                            </m:dPr>
                            <m:e>
                              <m:r>
                                <a:rPr lang="en-US" sz="2400" b="0" i="0">
                                  <a:latin typeface="Cambria Math" panose="02040503050406030204" pitchFamily="18" charset="0"/>
                                </a:rPr>
                                <m:t>1+</m:t>
                              </m:r>
                              <m:sSubSup>
                                <m:sSubSupPr>
                                  <m:ctrlPr>
                                    <a:rPr lang="en-US" sz="2400" b="0" i="1">
                                      <a:solidFill>
                                        <a:srgbClr val="836967"/>
                                      </a:solidFill>
                                      <a:latin typeface="Cambria Math" panose="02040503050406030204" pitchFamily="18" charset="0"/>
                                    </a:rPr>
                                  </m:ctrlPr>
                                </m:sSubSupPr>
                                <m:e>
                                  <m:r>
                                    <a:rPr lang="en-US" sz="2400" b="0" i="1">
                                      <a:latin typeface="Cambria Math" panose="02040503050406030204" pitchFamily="18" charset="0"/>
                                    </a:rPr>
                                    <m:t>𝑥</m:t>
                                  </m:r>
                                </m:e>
                                <m:sub>
                                  <m:r>
                                    <a:rPr lang="en-US" sz="2400" b="0" i="0">
                                      <a:latin typeface="Cambria Math" panose="02040503050406030204" pitchFamily="18" charset="0"/>
                                    </a:rPr>
                                    <m:t>1</m:t>
                                  </m:r>
                                </m:sub>
                                <m:sup>
                                  <m:r>
                                    <a:rPr lang="en-US" sz="2400" b="0" i="0">
                                      <a:latin typeface="Cambria Math" panose="02040503050406030204" pitchFamily="18" charset="0"/>
                                    </a:rPr>
                                    <m:t>2</m:t>
                                  </m:r>
                                </m:sup>
                              </m:sSubSup>
                              <m:r>
                                <a:rPr lang="en-US" sz="2400" b="0" i="0">
                                  <a:latin typeface="Cambria Math" panose="02040503050406030204" pitchFamily="18" charset="0"/>
                                </a:rPr>
                                <m:t>+</m:t>
                              </m:r>
                              <m:sSubSup>
                                <m:sSubSupPr>
                                  <m:ctrlPr>
                                    <a:rPr lang="en-US" sz="2400" b="0" i="1">
                                      <a:solidFill>
                                        <a:srgbClr val="836967"/>
                                      </a:solidFill>
                                      <a:latin typeface="Cambria Math" panose="02040503050406030204" pitchFamily="18" charset="0"/>
                                    </a:rPr>
                                  </m:ctrlPr>
                                </m:sSubSupPr>
                                <m:e>
                                  <m:r>
                                    <a:rPr lang="en-US" sz="2400" b="0" i="1">
                                      <a:latin typeface="Cambria Math" panose="02040503050406030204" pitchFamily="18" charset="0"/>
                                    </a:rPr>
                                    <m:t>𝑥</m:t>
                                  </m:r>
                                </m:e>
                                <m:sub>
                                  <m:r>
                                    <a:rPr lang="en-US" sz="2400" b="0" i="0">
                                      <a:latin typeface="Cambria Math" panose="02040503050406030204" pitchFamily="18" charset="0"/>
                                    </a:rPr>
                                    <m:t>2</m:t>
                                  </m:r>
                                </m:sub>
                                <m:sup>
                                  <m:r>
                                    <a:rPr lang="en-US" sz="2400" b="0" i="0">
                                      <a:latin typeface="Cambria Math" panose="02040503050406030204" pitchFamily="18" charset="0"/>
                                    </a:rPr>
                                    <m:t>2</m:t>
                                  </m:r>
                                </m:sup>
                              </m:sSubSup>
                            </m:e>
                          </m:d>
                        </m:e>
                      </m:rad>
                    </m:oMath>
                  </m:oMathPara>
                </a14:m>
                <a:endParaRPr lang="en-US" sz="2400" dirty="0"/>
              </a:p>
            </p:txBody>
          </p:sp>
        </mc:Choice>
        <mc:Fallback xmlns="">
          <p:sp>
            <p:nvSpPr>
              <p:cNvPr id="9" name="TextBox 8">
                <a:extLst>
                  <a:ext uri="{FF2B5EF4-FFF2-40B4-BE49-F238E27FC236}">
                    <a16:creationId xmlns:a16="http://schemas.microsoft.com/office/drawing/2014/main" id="{09226148-581B-6EB4-DC79-3CB660337053}"/>
                  </a:ext>
                </a:extLst>
              </p:cNvPr>
              <p:cNvSpPr txBox="1">
                <a:spLocks noRot="1" noChangeAspect="1" noMove="1" noResize="1" noEditPoints="1" noAdjustHandles="1" noChangeArrowheads="1" noChangeShapeType="1" noTextEdit="1"/>
              </p:cNvSpPr>
              <p:nvPr/>
            </p:nvSpPr>
            <p:spPr>
              <a:xfrm>
                <a:off x="1234691" y="3596743"/>
                <a:ext cx="6246307" cy="84388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084786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9" name="Text Placeholder 7778">
            <a:extLst>
              <a:ext uri="{FF2B5EF4-FFF2-40B4-BE49-F238E27FC236}">
                <a16:creationId xmlns:a16="http://schemas.microsoft.com/office/drawing/2014/main" id="{99A7318A-530D-4EB0-A7E9-C8261AA1618C}"/>
              </a:ext>
            </a:extLst>
          </p:cNvPr>
          <p:cNvSpPr>
            <a:spLocks noGrp="1"/>
          </p:cNvSpPr>
          <p:nvPr>
            <p:ph type="body" sz="quarter" idx="10"/>
          </p:nvPr>
        </p:nvSpPr>
        <p:spPr>
          <a:xfrm>
            <a:off x="304800" y="4993200"/>
            <a:ext cx="8534400" cy="1407599"/>
          </a:xfrm>
        </p:spPr>
        <p:txBody>
          <a:bodyPr/>
          <a:lstStyle/>
          <a:p>
            <a:r>
              <a:rPr lang="en-US" dirty="0"/>
              <a:t>Additional sample does not improve the low prediction variance, but significantly reduce the large prediction variance in the extrapolation region</a:t>
            </a:r>
          </a:p>
        </p:txBody>
      </p:sp>
      <p:sp>
        <p:nvSpPr>
          <p:cNvPr id="2" name="Title 1"/>
          <p:cNvSpPr>
            <a:spLocks noGrp="1"/>
          </p:cNvSpPr>
          <p:nvPr>
            <p:ph type="title"/>
          </p:nvPr>
        </p:nvSpPr>
        <p:spPr/>
        <p:txBody>
          <a:bodyPr>
            <a:normAutofit fontScale="90000"/>
          </a:bodyPr>
          <a:lstStyle/>
          <a:p>
            <a:r>
              <a:rPr lang="en-US" dirty="0"/>
              <a:t>Ex2-10) Graphical comparison of standard errors</a:t>
            </a:r>
          </a:p>
        </p:txBody>
      </p:sp>
      <p:grpSp>
        <p:nvGrpSpPr>
          <p:cNvPr id="7776" name="Group 7775">
            <a:extLst>
              <a:ext uri="{FF2B5EF4-FFF2-40B4-BE49-F238E27FC236}">
                <a16:creationId xmlns:a16="http://schemas.microsoft.com/office/drawing/2014/main" id="{F20BDA01-57A4-4A51-8652-0AAE33CB85DD}"/>
              </a:ext>
            </a:extLst>
          </p:cNvPr>
          <p:cNvGrpSpPr/>
          <p:nvPr/>
        </p:nvGrpSpPr>
        <p:grpSpPr>
          <a:xfrm>
            <a:off x="305212" y="1397513"/>
            <a:ext cx="4189206" cy="3339997"/>
            <a:chOff x="373269" y="2171803"/>
            <a:chExt cx="4189206" cy="3339997"/>
          </a:xfrm>
        </p:grpSpPr>
        <p:sp>
          <p:nvSpPr>
            <p:cNvPr id="7179" name="Rectangle 5">
              <a:extLst>
                <a:ext uri="{FF2B5EF4-FFF2-40B4-BE49-F238E27FC236}">
                  <a16:creationId xmlns:a16="http://schemas.microsoft.com/office/drawing/2014/main" id="{87F34605-7978-4F27-891A-8AF779C8F747}"/>
                </a:ext>
              </a:extLst>
            </p:cNvPr>
            <p:cNvSpPr>
              <a:spLocks noChangeArrowheads="1"/>
            </p:cNvSpPr>
            <p:nvPr/>
          </p:nvSpPr>
          <p:spPr bwMode="auto">
            <a:xfrm>
              <a:off x="647701" y="2265363"/>
              <a:ext cx="3851275" cy="3036888"/>
            </a:xfrm>
            <a:prstGeom prst="rect">
              <a:avLst/>
            </a:prstGeom>
            <a:noFill/>
            <a:ln>
              <a:noFill/>
            </a:ln>
          </p:spPr>
          <p:txBody>
            <a:bodyPr vert="horz" wrap="square" lIns="91440" tIns="45720" rIns="91440" bIns="45720" numCol="1" anchor="t" anchorCtr="0" compatLnSpc="1">
              <a:prstTxWarp prst="textNoShape">
                <a:avLst/>
              </a:prstTxWarp>
            </a:bodyPr>
            <a:lstStyle/>
            <a:p>
              <a:endParaRPr lang="en-US" sz="3200"/>
            </a:p>
          </p:txBody>
        </p:sp>
        <p:sp>
          <p:nvSpPr>
            <p:cNvPr id="7180" name="Rectangle 6">
              <a:extLst>
                <a:ext uri="{FF2B5EF4-FFF2-40B4-BE49-F238E27FC236}">
                  <a16:creationId xmlns:a16="http://schemas.microsoft.com/office/drawing/2014/main" id="{98388D45-7ED1-4648-BA28-7D4D301B0965}"/>
                </a:ext>
              </a:extLst>
            </p:cNvPr>
            <p:cNvSpPr>
              <a:spLocks noChangeArrowheads="1"/>
            </p:cNvSpPr>
            <p:nvPr/>
          </p:nvSpPr>
          <p:spPr bwMode="auto">
            <a:xfrm>
              <a:off x="647701" y="2265363"/>
              <a:ext cx="3851275" cy="3036888"/>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81" name="Line 7">
              <a:extLst>
                <a:ext uri="{FF2B5EF4-FFF2-40B4-BE49-F238E27FC236}">
                  <a16:creationId xmlns:a16="http://schemas.microsoft.com/office/drawing/2014/main" id="{6C24C024-C562-497C-814C-C268241A068E}"/>
                </a:ext>
              </a:extLst>
            </p:cNvPr>
            <p:cNvSpPr>
              <a:spLocks noChangeShapeType="1"/>
            </p:cNvSpPr>
            <p:nvPr/>
          </p:nvSpPr>
          <p:spPr bwMode="auto">
            <a:xfrm flipV="1">
              <a:off x="647701" y="2265363"/>
              <a:ext cx="0" cy="30368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82" name="Line 8">
              <a:extLst>
                <a:ext uri="{FF2B5EF4-FFF2-40B4-BE49-F238E27FC236}">
                  <a16:creationId xmlns:a16="http://schemas.microsoft.com/office/drawing/2014/main" id="{B9B8D9AC-F272-4B2A-A3F7-EC4298D2ECB7}"/>
                </a:ext>
              </a:extLst>
            </p:cNvPr>
            <p:cNvSpPr>
              <a:spLocks noChangeShapeType="1"/>
            </p:cNvSpPr>
            <p:nvPr/>
          </p:nvSpPr>
          <p:spPr bwMode="auto">
            <a:xfrm flipV="1">
              <a:off x="1028701" y="2265363"/>
              <a:ext cx="0" cy="3036888"/>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83" name="Line 9">
              <a:extLst>
                <a:ext uri="{FF2B5EF4-FFF2-40B4-BE49-F238E27FC236}">
                  <a16:creationId xmlns:a16="http://schemas.microsoft.com/office/drawing/2014/main" id="{58FB57FF-666F-47FE-A925-84476CCC7963}"/>
                </a:ext>
              </a:extLst>
            </p:cNvPr>
            <p:cNvSpPr>
              <a:spLocks noChangeShapeType="1"/>
            </p:cNvSpPr>
            <p:nvPr/>
          </p:nvSpPr>
          <p:spPr bwMode="auto">
            <a:xfrm flipV="1">
              <a:off x="1411288" y="2265363"/>
              <a:ext cx="0" cy="3036888"/>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84" name="Line 10">
              <a:extLst>
                <a:ext uri="{FF2B5EF4-FFF2-40B4-BE49-F238E27FC236}">
                  <a16:creationId xmlns:a16="http://schemas.microsoft.com/office/drawing/2014/main" id="{1711F098-EBB5-4BAA-AFF4-7D6883387CFD}"/>
                </a:ext>
              </a:extLst>
            </p:cNvPr>
            <p:cNvSpPr>
              <a:spLocks noChangeShapeType="1"/>
            </p:cNvSpPr>
            <p:nvPr/>
          </p:nvSpPr>
          <p:spPr bwMode="auto">
            <a:xfrm flipV="1">
              <a:off x="1801813" y="2265363"/>
              <a:ext cx="0" cy="3036888"/>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85" name="Line 11">
              <a:extLst>
                <a:ext uri="{FF2B5EF4-FFF2-40B4-BE49-F238E27FC236}">
                  <a16:creationId xmlns:a16="http://schemas.microsoft.com/office/drawing/2014/main" id="{FA5F646A-64D6-409B-8815-C1AEB4F545BA}"/>
                </a:ext>
              </a:extLst>
            </p:cNvPr>
            <p:cNvSpPr>
              <a:spLocks noChangeShapeType="1"/>
            </p:cNvSpPr>
            <p:nvPr/>
          </p:nvSpPr>
          <p:spPr bwMode="auto">
            <a:xfrm flipV="1">
              <a:off x="2182813" y="2265363"/>
              <a:ext cx="0" cy="3036888"/>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86" name="Line 12">
              <a:extLst>
                <a:ext uri="{FF2B5EF4-FFF2-40B4-BE49-F238E27FC236}">
                  <a16:creationId xmlns:a16="http://schemas.microsoft.com/office/drawing/2014/main" id="{ADF338F4-7DC5-41BB-ADFD-AA65DF6C69A1}"/>
                </a:ext>
              </a:extLst>
            </p:cNvPr>
            <p:cNvSpPr>
              <a:spLocks noChangeShapeType="1"/>
            </p:cNvSpPr>
            <p:nvPr/>
          </p:nvSpPr>
          <p:spPr bwMode="auto">
            <a:xfrm flipV="1">
              <a:off x="2573338" y="2265363"/>
              <a:ext cx="0" cy="3036888"/>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87" name="Line 13">
              <a:extLst>
                <a:ext uri="{FF2B5EF4-FFF2-40B4-BE49-F238E27FC236}">
                  <a16:creationId xmlns:a16="http://schemas.microsoft.com/office/drawing/2014/main" id="{3C4098AF-902C-49EC-A091-57243D805DAC}"/>
                </a:ext>
              </a:extLst>
            </p:cNvPr>
            <p:cNvSpPr>
              <a:spLocks noChangeShapeType="1"/>
            </p:cNvSpPr>
            <p:nvPr/>
          </p:nvSpPr>
          <p:spPr bwMode="auto">
            <a:xfrm flipV="1">
              <a:off x="2954338" y="2265363"/>
              <a:ext cx="0" cy="3036888"/>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88" name="Line 14">
              <a:extLst>
                <a:ext uri="{FF2B5EF4-FFF2-40B4-BE49-F238E27FC236}">
                  <a16:creationId xmlns:a16="http://schemas.microsoft.com/office/drawing/2014/main" id="{5B3E0B10-737E-44EF-A3AB-17B19502EC6D}"/>
                </a:ext>
              </a:extLst>
            </p:cNvPr>
            <p:cNvSpPr>
              <a:spLocks noChangeShapeType="1"/>
            </p:cNvSpPr>
            <p:nvPr/>
          </p:nvSpPr>
          <p:spPr bwMode="auto">
            <a:xfrm flipV="1">
              <a:off x="3336926" y="2265363"/>
              <a:ext cx="0" cy="3036888"/>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7189" name="Line 15">
              <a:extLst>
                <a:ext uri="{FF2B5EF4-FFF2-40B4-BE49-F238E27FC236}">
                  <a16:creationId xmlns:a16="http://schemas.microsoft.com/office/drawing/2014/main" id="{57B1A28D-EF16-4E57-9773-7B24095660F9}"/>
                </a:ext>
              </a:extLst>
            </p:cNvPr>
            <p:cNvSpPr>
              <a:spLocks noChangeShapeType="1"/>
            </p:cNvSpPr>
            <p:nvPr/>
          </p:nvSpPr>
          <p:spPr bwMode="auto">
            <a:xfrm flipV="1">
              <a:off x="3725863" y="2265363"/>
              <a:ext cx="0" cy="3036888"/>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90" name="Line 16">
              <a:extLst>
                <a:ext uri="{FF2B5EF4-FFF2-40B4-BE49-F238E27FC236}">
                  <a16:creationId xmlns:a16="http://schemas.microsoft.com/office/drawing/2014/main" id="{9396BB1B-779B-42A8-BC92-F4648EDBCBDD}"/>
                </a:ext>
              </a:extLst>
            </p:cNvPr>
            <p:cNvSpPr>
              <a:spLocks noChangeShapeType="1"/>
            </p:cNvSpPr>
            <p:nvPr/>
          </p:nvSpPr>
          <p:spPr bwMode="auto">
            <a:xfrm flipV="1">
              <a:off x="4108451" y="2265363"/>
              <a:ext cx="0" cy="3036888"/>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91" name="Line 17">
              <a:extLst>
                <a:ext uri="{FF2B5EF4-FFF2-40B4-BE49-F238E27FC236}">
                  <a16:creationId xmlns:a16="http://schemas.microsoft.com/office/drawing/2014/main" id="{241609F7-D1A0-4405-B451-E23DC3015FF4}"/>
                </a:ext>
              </a:extLst>
            </p:cNvPr>
            <p:cNvSpPr>
              <a:spLocks noChangeShapeType="1"/>
            </p:cNvSpPr>
            <p:nvPr/>
          </p:nvSpPr>
          <p:spPr bwMode="auto">
            <a:xfrm flipV="1">
              <a:off x="4498976" y="2265363"/>
              <a:ext cx="0" cy="30368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92" name="Line 18">
              <a:extLst>
                <a:ext uri="{FF2B5EF4-FFF2-40B4-BE49-F238E27FC236}">
                  <a16:creationId xmlns:a16="http://schemas.microsoft.com/office/drawing/2014/main" id="{2BDD69B9-8156-47E9-900E-16CAAE3ADEE9}"/>
                </a:ext>
              </a:extLst>
            </p:cNvPr>
            <p:cNvSpPr>
              <a:spLocks noChangeShapeType="1"/>
            </p:cNvSpPr>
            <p:nvPr/>
          </p:nvSpPr>
          <p:spPr bwMode="auto">
            <a:xfrm>
              <a:off x="647701" y="5302250"/>
              <a:ext cx="3851275"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93" name="Line 19">
              <a:extLst>
                <a:ext uri="{FF2B5EF4-FFF2-40B4-BE49-F238E27FC236}">
                  <a16:creationId xmlns:a16="http://schemas.microsoft.com/office/drawing/2014/main" id="{6B701E34-654F-42FA-AEE5-76DE0DDE4967}"/>
                </a:ext>
              </a:extLst>
            </p:cNvPr>
            <p:cNvSpPr>
              <a:spLocks noChangeShapeType="1"/>
            </p:cNvSpPr>
            <p:nvPr/>
          </p:nvSpPr>
          <p:spPr bwMode="auto">
            <a:xfrm>
              <a:off x="647701" y="4991100"/>
              <a:ext cx="3851275"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94" name="Line 20">
              <a:extLst>
                <a:ext uri="{FF2B5EF4-FFF2-40B4-BE49-F238E27FC236}">
                  <a16:creationId xmlns:a16="http://schemas.microsoft.com/office/drawing/2014/main" id="{4E8ED89B-0A41-40AE-B68B-13C28C0C1080}"/>
                </a:ext>
              </a:extLst>
            </p:cNvPr>
            <p:cNvSpPr>
              <a:spLocks noChangeShapeType="1"/>
            </p:cNvSpPr>
            <p:nvPr/>
          </p:nvSpPr>
          <p:spPr bwMode="auto">
            <a:xfrm>
              <a:off x="647701" y="4689475"/>
              <a:ext cx="3851275"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95" name="Line 21">
              <a:extLst>
                <a:ext uri="{FF2B5EF4-FFF2-40B4-BE49-F238E27FC236}">
                  <a16:creationId xmlns:a16="http://schemas.microsoft.com/office/drawing/2014/main" id="{95003D3F-966B-4CB1-BACA-741872932914}"/>
                </a:ext>
              </a:extLst>
            </p:cNvPr>
            <p:cNvSpPr>
              <a:spLocks noChangeShapeType="1"/>
            </p:cNvSpPr>
            <p:nvPr/>
          </p:nvSpPr>
          <p:spPr bwMode="auto">
            <a:xfrm>
              <a:off x="647701" y="4387850"/>
              <a:ext cx="3851275"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96" name="Line 22">
              <a:extLst>
                <a:ext uri="{FF2B5EF4-FFF2-40B4-BE49-F238E27FC236}">
                  <a16:creationId xmlns:a16="http://schemas.microsoft.com/office/drawing/2014/main" id="{1542F3D8-060C-4B0F-9F30-EAD83D835845}"/>
                </a:ext>
              </a:extLst>
            </p:cNvPr>
            <p:cNvSpPr>
              <a:spLocks noChangeShapeType="1"/>
            </p:cNvSpPr>
            <p:nvPr/>
          </p:nvSpPr>
          <p:spPr bwMode="auto">
            <a:xfrm>
              <a:off x="647701" y="4084638"/>
              <a:ext cx="3851275"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97" name="Line 23">
              <a:extLst>
                <a:ext uri="{FF2B5EF4-FFF2-40B4-BE49-F238E27FC236}">
                  <a16:creationId xmlns:a16="http://schemas.microsoft.com/office/drawing/2014/main" id="{12DF3E20-E2F9-4107-9DBE-9705354AD500}"/>
                </a:ext>
              </a:extLst>
            </p:cNvPr>
            <p:cNvSpPr>
              <a:spLocks noChangeShapeType="1"/>
            </p:cNvSpPr>
            <p:nvPr/>
          </p:nvSpPr>
          <p:spPr bwMode="auto">
            <a:xfrm>
              <a:off x="647701" y="3783013"/>
              <a:ext cx="3851275"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98" name="Line 24">
              <a:extLst>
                <a:ext uri="{FF2B5EF4-FFF2-40B4-BE49-F238E27FC236}">
                  <a16:creationId xmlns:a16="http://schemas.microsoft.com/office/drawing/2014/main" id="{24DAF203-5271-4DDE-9BE7-4EF6BECD1F6E}"/>
                </a:ext>
              </a:extLst>
            </p:cNvPr>
            <p:cNvSpPr>
              <a:spLocks noChangeShapeType="1"/>
            </p:cNvSpPr>
            <p:nvPr/>
          </p:nvSpPr>
          <p:spPr bwMode="auto">
            <a:xfrm>
              <a:off x="647701" y="3473450"/>
              <a:ext cx="3851275"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99" name="Line 25">
              <a:extLst>
                <a:ext uri="{FF2B5EF4-FFF2-40B4-BE49-F238E27FC236}">
                  <a16:creationId xmlns:a16="http://schemas.microsoft.com/office/drawing/2014/main" id="{52A18DB3-78D3-4FD3-B6ED-15C0CE1016E4}"/>
                </a:ext>
              </a:extLst>
            </p:cNvPr>
            <p:cNvSpPr>
              <a:spLocks noChangeShapeType="1"/>
            </p:cNvSpPr>
            <p:nvPr/>
          </p:nvSpPr>
          <p:spPr bwMode="auto">
            <a:xfrm>
              <a:off x="647701" y="3170238"/>
              <a:ext cx="3851275"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00" name="Line 26">
              <a:extLst>
                <a:ext uri="{FF2B5EF4-FFF2-40B4-BE49-F238E27FC236}">
                  <a16:creationId xmlns:a16="http://schemas.microsoft.com/office/drawing/2014/main" id="{FAE58946-33C2-4E47-8741-718B1FEB2189}"/>
                </a:ext>
              </a:extLst>
            </p:cNvPr>
            <p:cNvSpPr>
              <a:spLocks noChangeShapeType="1"/>
            </p:cNvSpPr>
            <p:nvPr/>
          </p:nvSpPr>
          <p:spPr bwMode="auto">
            <a:xfrm>
              <a:off x="647701" y="2868613"/>
              <a:ext cx="3851275"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01" name="Line 27">
              <a:extLst>
                <a:ext uri="{FF2B5EF4-FFF2-40B4-BE49-F238E27FC236}">
                  <a16:creationId xmlns:a16="http://schemas.microsoft.com/office/drawing/2014/main" id="{BE323436-2B30-4F97-8EEB-4E2264AB5B22}"/>
                </a:ext>
              </a:extLst>
            </p:cNvPr>
            <p:cNvSpPr>
              <a:spLocks noChangeShapeType="1"/>
            </p:cNvSpPr>
            <p:nvPr/>
          </p:nvSpPr>
          <p:spPr bwMode="auto">
            <a:xfrm>
              <a:off x="647701" y="2566988"/>
              <a:ext cx="3851275"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02" name="Line 28">
              <a:extLst>
                <a:ext uri="{FF2B5EF4-FFF2-40B4-BE49-F238E27FC236}">
                  <a16:creationId xmlns:a16="http://schemas.microsoft.com/office/drawing/2014/main" id="{41AA98BA-6397-4E08-B817-C450CCC07F64}"/>
                </a:ext>
              </a:extLst>
            </p:cNvPr>
            <p:cNvSpPr>
              <a:spLocks noChangeShapeType="1"/>
            </p:cNvSpPr>
            <p:nvPr/>
          </p:nvSpPr>
          <p:spPr bwMode="auto">
            <a:xfrm>
              <a:off x="647701" y="2265363"/>
              <a:ext cx="3851275"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03" name="Line 29">
              <a:extLst>
                <a:ext uri="{FF2B5EF4-FFF2-40B4-BE49-F238E27FC236}">
                  <a16:creationId xmlns:a16="http://schemas.microsoft.com/office/drawing/2014/main" id="{FE8B8A87-3118-4930-8605-A3DC56683A29}"/>
                </a:ext>
              </a:extLst>
            </p:cNvPr>
            <p:cNvSpPr>
              <a:spLocks noChangeShapeType="1"/>
            </p:cNvSpPr>
            <p:nvPr/>
          </p:nvSpPr>
          <p:spPr bwMode="auto">
            <a:xfrm>
              <a:off x="647701" y="5302250"/>
              <a:ext cx="38512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04" name="Line 30">
              <a:extLst>
                <a:ext uri="{FF2B5EF4-FFF2-40B4-BE49-F238E27FC236}">
                  <a16:creationId xmlns:a16="http://schemas.microsoft.com/office/drawing/2014/main" id="{DD035200-3D4D-45C1-9EE4-5CC6717DE94A}"/>
                </a:ext>
              </a:extLst>
            </p:cNvPr>
            <p:cNvSpPr>
              <a:spLocks noChangeShapeType="1"/>
            </p:cNvSpPr>
            <p:nvPr/>
          </p:nvSpPr>
          <p:spPr bwMode="auto">
            <a:xfrm flipV="1">
              <a:off x="647701" y="2265363"/>
              <a:ext cx="0" cy="30368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05" name="Line 31">
              <a:extLst>
                <a:ext uri="{FF2B5EF4-FFF2-40B4-BE49-F238E27FC236}">
                  <a16:creationId xmlns:a16="http://schemas.microsoft.com/office/drawing/2014/main" id="{FB5AC829-D8B3-48B1-8206-404C395A76B0}"/>
                </a:ext>
              </a:extLst>
            </p:cNvPr>
            <p:cNvSpPr>
              <a:spLocks noChangeShapeType="1"/>
            </p:cNvSpPr>
            <p:nvPr/>
          </p:nvSpPr>
          <p:spPr bwMode="auto">
            <a:xfrm flipV="1">
              <a:off x="647701" y="525780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06" name="Rectangle 32">
              <a:extLst>
                <a:ext uri="{FF2B5EF4-FFF2-40B4-BE49-F238E27FC236}">
                  <a16:creationId xmlns:a16="http://schemas.microsoft.com/office/drawing/2014/main" id="{5CC7BE84-4769-4855-AA92-A4BFCC510C6D}"/>
                </a:ext>
              </a:extLst>
            </p:cNvPr>
            <p:cNvSpPr>
              <a:spLocks noChangeArrowheads="1"/>
            </p:cNvSpPr>
            <p:nvPr/>
          </p:nvSpPr>
          <p:spPr bwMode="auto">
            <a:xfrm>
              <a:off x="585788" y="5327650"/>
              <a:ext cx="1365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207" name="Line 33">
              <a:extLst>
                <a:ext uri="{FF2B5EF4-FFF2-40B4-BE49-F238E27FC236}">
                  <a16:creationId xmlns:a16="http://schemas.microsoft.com/office/drawing/2014/main" id="{9700B0F2-EA8B-4B8E-BB7F-86464526372F}"/>
                </a:ext>
              </a:extLst>
            </p:cNvPr>
            <p:cNvSpPr>
              <a:spLocks noChangeShapeType="1"/>
            </p:cNvSpPr>
            <p:nvPr/>
          </p:nvSpPr>
          <p:spPr bwMode="auto">
            <a:xfrm flipV="1">
              <a:off x="1028701" y="525780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08" name="Rectangle 34">
              <a:extLst>
                <a:ext uri="{FF2B5EF4-FFF2-40B4-BE49-F238E27FC236}">
                  <a16:creationId xmlns:a16="http://schemas.microsoft.com/office/drawing/2014/main" id="{63094FBD-B7C5-4829-A6D6-649993B2EFDB}"/>
                </a:ext>
              </a:extLst>
            </p:cNvPr>
            <p:cNvSpPr>
              <a:spLocks noChangeArrowheads="1"/>
            </p:cNvSpPr>
            <p:nvPr/>
          </p:nvSpPr>
          <p:spPr bwMode="auto">
            <a:xfrm>
              <a:off x="914401" y="5327650"/>
              <a:ext cx="265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209" name="Line 35">
              <a:extLst>
                <a:ext uri="{FF2B5EF4-FFF2-40B4-BE49-F238E27FC236}">
                  <a16:creationId xmlns:a16="http://schemas.microsoft.com/office/drawing/2014/main" id="{AD3DA8D0-56C4-4080-BF36-D8D2ABF3D719}"/>
                </a:ext>
              </a:extLst>
            </p:cNvPr>
            <p:cNvSpPr>
              <a:spLocks noChangeShapeType="1"/>
            </p:cNvSpPr>
            <p:nvPr/>
          </p:nvSpPr>
          <p:spPr bwMode="auto">
            <a:xfrm flipV="1">
              <a:off x="1411288" y="525780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10" name="Rectangle 36">
              <a:extLst>
                <a:ext uri="{FF2B5EF4-FFF2-40B4-BE49-F238E27FC236}">
                  <a16:creationId xmlns:a16="http://schemas.microsoft.com/office/drawing/2014/main" id="{5A5F2536-1DEA-4255-BB14-24E871934A4A}"/>
                </a:ext>
              </a:extLst>
            </p:cNvPr>
            <p:cNvSpPr>
              <a:spLocks noChangeArrowheads="1"/>
            </p:cNvSpPr>
            <p:nvPr/>
          </p:nvSpPr>
          <p:spPr bwMode="auto">
            <a:xfrm>
              <a:off x="1295401" y="5327650"/>
              <a:ext cx="265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211" name="Line 37">
              <a:extLst>
                <a:ext uri="{FF2B5EF4-FFF2-40B4-BE49-F238E27FC236}">
                  <a16:creationId xmlns:a16="http://schemas.microsoft.com/office/drawing/2014/main" id="{6D79CC8F-CF39-4FE9-8260-1198ED2BCD1C}"/>
                </a:ext>
              </a:extLst>
            </p:cNvPr>
            <p:cNvSpPr>
              <a:spLocks noChangeShapeType="1"/>
            </p:cNvSpPr>
            <p:nvPr/>
          </p:nvSpPr>
          <p:spPr bwMode="auto">
            <a:xfrm flipV="1">
              <a:off x="1801813" y="525780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12" name="Rectangle 38">
              <a:extLst>
                <a:ext uri="{FF2B5EF4-FFF2-40B4-BE49-F238E27FC236}">
                  <a16:creationId xmlns:a16="http://schemas.microsoft.com/office/drawing/2014/main" id="{38BA4C5C-8E61-42B7-A64A-2157EEE40DA1}"/>
                </a:ext>
              </a:extLst>
            </p:cNvPr>
            <p:cNvSpPr>
              <a:spLocks noChangeArrowheads="1"/>
            </p:cNvSpPr>
            <p:nvPr/>
          </p:nvSpPr>
          <p:spPr bwMode="auto">
            <a:xfrm>
              <a:off x="1685926" y="5327650"/>
              <a:ext cx="265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-0.4</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213" name="Line 39">
              <a:extLst>
                <a:ext uri="{FF2B5EF4-FFF2-40B4-BE49-F238E27FC236}">
                  <a16:creationId xmlns:a16="http://schemas.microsoft.com/office/drawing/2014/main" id="{D5C6A735-A428-4509-A1A0-47E31FBB5409}"/>
                </a:ext>
              </a:extLst>
            </p:cNvPr>
            <p:cNvSpPr>
              <a:spLocks noChangeShapeType="1"/>
            </p:cNvSpPr>
            <p:nvPr/>
          </p:nvSpPr>
          <p:spPr bwMode="auto">
            <a:xfrm flipV="1">
              <a:off x="2182813" y="525780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14" name="Rectangle 40">
              <a:extLst>
                <a:ext uri="{FF2B5EF4-FFF2-40B4-BE49-F238E27FC236}">
                  <a16:creationId xmlns:a16="http://schemas.microsoft.com/office/drawing/2014/main" id="{4421D4AC-35FE-4FFF-BB47-F9A2D6F02722}"/>
                </a:ext>
              </a:extLst>
            </p:cNvPr>
            <p:cNvSpPr>
              <a:spLocks noChangeArrowheads="1"/>
            </p:cNvSpPr>
            <p:nvPr/>
          </p:nvSpPr>
          <p:spPr bwMode="auto">
            <a:xfrm>
              <a:off x="2066926" y="5327650"/>
              <a:ext cx="265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-0.2</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215" name="Line 41">
              <a:extLst>
                <a:ext uri="{FF2B5EF4-FFF2-40B4-BE49-F238E27FC236}">
                  <a16:creationId xmlns:a16="http://schemas.microsoft.com/office/drawing/2014/main" id="{29AAB561-F04B-4DAF-BD94-6CB371CD44E6}"/>
                </a:ext>
              </a:extLst>
            </p:cNvPr>
            <p:cNvSpPr>
              <a:spLocks noChangeShapeType="1"/>
            </p:cNvSpPr>
            <p:nvPr/>
          </p:nvSpPr>
          <p:spPr bwMode="auto">
            <a:xfrm flipV="1">
              <a:off x="2573338" y="525780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16" name="Rectangle 42">
              <a:extLst>
                <a:ext uri="{FF2B5EF4-FFF2-40B4-BE49-F238E27FC236}">
                  <a16:creationId xmlns:a16="http://schemas.microsoft.com/office/drawing/2014/main" id="{440A749E-A181-4E29-9779-E233DD8D0730}"/>
                </a:ext>
              </a:extLst>
            </p:cNvPr>
            <p:cNvSpPr>
              <a:spLocks noChangeArrowheads="1"/>
            </p:cNvSpPr>
            <p:nvPr/>
          </p:nvSpPr>
          <p:spPr bwMode="auto">
            <a:xfrm>
              <a:off x="2546351" y="5327650"/>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217" name="Line 43">
              <a:extLst>
                <a:ext uri="{FF2B5EF4-FFF2-40B4-BE49-F238E27FC236}">
                  <a16:creationId xmlns:a16="http://schemas.microsoft.com/office/drawing/2014/main" id="{2291ED40-FE3A-4118-9747-12B99FD59D03}"/>
                </a:ext>
              </a:extLst>
            </p:cNvPr>
            <p:cNvSpPr>
              <a:spLocks noChangeShapeType="1"/>
            </p:cNvSpPr>
            <p:nvPr/>
          </p:nvSpPr>
          <p:spPr bwMode="auto">
            <a:xfrm flipV="1">
              <a:off x="2954338" y="525780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18" name="Rectangle 44">
              <a:extLst>
                <a:ext uri="{FF2B5EF4-FFF2-40B4-BE49-F238E27FC236}">
                  <a16:creationId xmlns:a16="http://schemas.microsoft.com/office/drawing/2014/main" id="{42E740DD-08C2-4945-BFE5-3874905EDE49}"/>
                </a:ext>
              </a:extLst>
            </p:cNvPr>
            <p:cNvSpPr>
              <a:spLocks noChangeArrowheads="1"/>
            </p:cNvSpPr>
            <p:nvPr/>
          </p:nvSpPr>
          <p:spPr bwMode="auto">
            <a:xfrm>
              <a:off x="2874963" y="532765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0.2</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219" name="Line 45">
              <a:extLst>
                <a:ext uri="{FF2B5EF4-FFF2-40B4-BE49-F238E27FC236}">
                  <a16:creationId xmlns:a16="http://schemas.microsoft.com/office/drawing/2014/main" id="{19C6605C-A312-47AB-9764-8682964CD1DA}"/>
                </a:ext>
              </a:extLst>
            </p:cNvPr>
            <p:cNvSpPr>
              <a:spLocks noChangeShapeType="1"/>
            </p:cNvSpPr>
            <p:nvPr/>
          </p:nvSpPr>
          <p:spPr bwMode="auto">
            <a:xfrm flipV="1">
              <a:off x="3336926" y="525780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20" name="Rectangle 46">
              <a:extLst>
                <a:ext uri="{FF2B5EF4-FFF2-40B4-BE49-F238E27FC236}">
                  <a16:creationId xmlns:a16="http://schemas.microsoft.com/office/drawing/2014/main" id="{E05CFE29-7BF7-46DA-B199-4AC1B94D6775}"/>
                </a:ext>
              </a:extLst>
            </p:cNvPr>
            <p:cNvSpPr>
              <a:spLocks noChangeArrowheads="1"/>
            </p:cNvSpPr>
            <p:nvPr/>
          </p:nvSpPr>
          <p:spPr bwMode="auto">
            <a:xfrm>
              <a:off x="3255963" y="532765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0.4</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221" name="Line 47">
              <a:extLst>
                <a:ext uri="{FF2B5EF4-FFF2-40B4-BE49-F238E27FC236}">
                  <a16:creationId xmlns:a16="http://schemas.microsoft.com/office/drawing/2014/main" id="{5FED6293-A097-4D84-8790-9750741EECD1}"/>
                </a:ext>
              </a:extLst>
            </p:cNvPr>
            <p:cNvSpPr>
              <a:spLocks noChangeShapeType="1"/>
            </p:cNvSpPr>
            <p:nvPr/>
          </p:nvSpPr>
          <p:spPr bwMode="auto">
            <a:xfrm flipV="1">
              <a:off x="3725863" y="525780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22" name="Rectangle 48">
              <a:extLst>
                <a:ext uri="{FF2B5EF4-FFF2-40B4-BE49-F238E27FC236}">
                  <a16:creationId xmlns:a16="http://schemas.microsoft.com/office/drawing/2014/main" id="{52C83B55-0EE2-4411-8401-08A93743AD69}"/>
                </a:ext>
              </a:extLst>
            </p:cNvPr>
            <p:cNvSpPr>
              <a:spLocks noChangeArrowheads="1"/>
            </p:cNvSpPr>
            <p:nvPr/>
          </p:nvSpPr>
          <p:spPr bwMode="auto">
            <a:xfrm>
              <a:off x="3646488" y="532765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223" name="Line 49">
              <a:extLst>
                <a:ext uri="{FF2B5EF4-FFF2-40B4-BE49-F238E27FC236}">
                  <a16:creationId xmlns:a16="http://schemas.microsoft.com/office/drawing/2014/main" id="{45DAE455-D6B7-4E88-B227-A1A2D7EC6080}"/>
                </a:ext>
              </a:extLst>
            </p:cNvPr>
            <p:cNvSpPr>
              <a:spLocks noChangeShapeType="1"/>
            </p:cNvSpPr>
            <p:nvPr/>
          </p:nvSpPr>
          <p:spPr bwMode="auto">
            <a:xfrm flipV="1">
              <a:off x="4108451" y="525780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24" name="Rectangle 50">
              <a:extLst>
                <a:ext uri="{FF2B5EF4-FFF2-40B4-BE49-F238E27FC236}">
                  <a16:creationId xmlns:a16="http://schemas.microsoft.com/office/drawing/2014/main" id="{9239577A-5417-494C-A1D1-BF15D02AE5B2}"/>
                </a:ext>
              </a:extLst>
            </p:cNvPr>
            <p:cNvSpPr>
              <a:spLocks noChangeArrowheads="1"/>
            </p:cNvSpPr>
            <p:nvPr/>
          </p:nvSpPr>
          <p:spPr bwMode="auto">
            <a:xfrm>
              <a:off x="4027488" y="532765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225" name="Line 51">
              <a:extLst>
                <a:ext uri="{FF2B5EF4-FFF2-40B4-BE49-F238E27FC236}">
                  <a16:creationId xmlns:a16="http://schemas.microsoft.com/office/drawing/2014/main" id="{CA58E491-2C45-4C02-BA13-9DF185E49BEB}"/>
                </a:ext>
              </a:extLst>
            </p:cNvPr>
            <p:cNvSpPr>
              <a:spLocks noChangeShapeType="1"/>
            </p:cNvSpPr>
            <p:nvPr/>
          </p:nvSpPr>
          <p:spPr bwMode="auto">
            <a:xfrm flipV="1">
              <a:off x="4498976" y="525780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26" name="Rectangle 52">
              <a:extLst>
                <a:ext uri="{FF2B5EF4-FFF2-40B4-BE49-F238E27FC236}">
                  <a16:creationId xmlns:a16="http://schemas.microsoft.com/office/drawing/2014/main" id="{8F773571-7570-4755-8510-5A9CA3A90C7D}"/>
                </a:ext>
              </a:extLst>
            </p:cNvPr>
            <p:cNvSpPr>
              <a:spLocks noChangeArrowheads="1"/>
            </p:cNvSpPr>
            <p:nvPr/>
          </p:nvSpPr>
          <p:spPr bwMode="auto">
            <a:xfrm>
              <a:off x="4471988" y="5327650"/>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227" name="Line 53">
              <a:extLst>
                <a:ext uri="{FF2B5EF4-FFF2-40B4-BE49-F238E27FC236}">
                  <a16:creationId xmlns:a16="http://schemas.microsoft.com/office/drawing/2014/main" id="{A1A30953-D637-4E4D-82BC-FE2816E20608}"/>
                </a:ext>
              </a:extLst>
            </p:cNvPr>
            <p:cNvSpPr>
              <a:spLocks noChangeShapeType="1"/>
            </p:cNvSpPr>
            <p:nvPr/>
          </p:nvSpPr>
          <p:spPr bwMode="auto">
            <a:xfrm>
              <a:off x="647701" y="5302250"/>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28" name="Rectangle 54">
              <a:extLst>
                <a:ext uri="{FF2B5EF4-FFF2-40B4-BE49-F238E27FC236}">
                  <a16:creationId xmlns:a16="http://schemas.microsoft.com/office/drawing/2014/main" id="{379786E5-DDF1-42D5-A44D-5AB7060BAAC3}"/>
                </a:ext>
              </a:extLst>
            </p:cNvPr>
            <p:cNvSpPr>
              <a:spLocks noChangeArrowheads="1"/>
            </p:cNvSpPr>
            <p:nvPr/>
          </p:nvSpPr>
          <p:spPr bwMode="auto">
            <a:xfrm>
              <a:off x="470107" y="5208691"/>
              <a:ext cx="1365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-1</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229" name="Line 55">
              <a:extLst>
                <a:ext uri="{FF2B5EF4-FFF2-40B4-BE49-F238E27FC236}">
                  <a16:creationId xmlns:a16="http://schemas.microsoft.com/office/drawing/2014/main" id="{9FCBB7A4-0E9F-4687-9924-334E1ED18298}"/>
                </a:ext>
              </a:extLst>
            </p:cNvPr>
            <p:cNvSpPr>
              <a:spLocks noChangeShapeType="1"/>
            </p:cNvSpPr>
            <p:nvPr/>
          </p:nvSpPr>
          <p:spPr bwMode="auto">
            <a:xfrm>
              <a:off x="647701" y="4991100"/>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30" name="Rectangle 56">
              <a:extLst>
                <a:ext uri="{FF2B5EF4-FFF2-40B4-BE49-F238E27FC236}">
                  <a16:creationId xmlns:a16="http://schemas.microsoft.com/office/drawing/2014/main" id="{4ACE1FAC-43A6-4062-B756-80ECAD936AAD}"/>
                </a:ext>
              </a:extLst>
            </p:cNvPr>
            <p:cNvSpPr>
              <a:spLocks noChangeArrowheads="1"/>
            </p:cNvSpPr>
            <p:nvPr/>
          </p:nvSpPr>
          <p:spPr bwMode="auto">
            <a:xfrm>
              <a:off x="373269" y="4897541"/>
              <a:ext cx="265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231" name="Line 57">
              <a:extLst>
                <a:ext uri="{FF2B5EF4-FFF2-40B4-BE49-F238E27FC236}">
                  <a16:creationId xmlns:a16="http://schemas.microsoft.com/office/drawing/2014/main" id="{238D2DCC-8FC6-4246-B23A-8CD419B2D645}"/>
                </a:ext>
              </a:extLst>
            </p:cNvPr>
            <p:cNvSpPr>
              <a:spLocks noChangeShapeType="1"/>
            </p:cNvSpPr>
            <p:nvPr/>
          </p:nvSpPr>
          <p:spPr bwMode="auto">
            <a:xfrm>
              <a:off x="647701" y="4689475"/>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32" name="Rectangle 58">
              <a:extLst>
                <a:ext uri="{FF2B5EF4-FFF2-40B4-BE49-F238E27FC236}">
                  <a16:creationId xmlns:a16="http://schemas.microsoft.com/office/drawing/2014/main" id="{0530CDE2-97B6-418F-9F41-31153592082E}"/>
                </a:ext>
              </a:extLst>
            </p:cNvPr>
            <p:cNvSpPr>
              <a:spLocks noChangeArrowheads="1"/>
            </p:cNvSpPr>
            <p:nvPr/>
          </p:nvSpPr>
          <p:spPr bwMode="auto">
            <a:xfrm>
              <a:off x="373269" y="4595916"/>
              <a:ext cx="265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233" name="Line 59">
              <a:extLst>
                <a:ext uri="{FF2B5EF4-FFF2-40B4-BE49-F238E27FC236}">
                  <a16:creationId xmlns:a16="http://schemas.microsoft.com/office/drawing/2014/main" id="{2EC625A0-56E1-4AD8-9640-46CB70D0DFD4}"/>
                </a:ext>
              </a:extLst>
            </p:cNvPr>
            <p:cNvSpPr>
              <a:spLocks noChangeShapeType="1"/>
            </p:cNvSpPr>
            <p:nvPr/>
          </p:nvSpPr>
          <p:spPr bwMode="auto">
            <a:xfrm>
              <a:off x="647701" y="4387850"/>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34" name="Rectangle 60">
              <a:extLst>
                <a:ext uri="{FF2B5EF4-FFF2-40B4-BE49-F238E27FC236}">
                  <a16:creationId xmlns:a16="http://schemas.microsoft.com/office/drawing/2014/main" id="{5EF9BD11-FC1C-45E4-B9A1-B9E91B285708}"/>
                </a:ext>
              </a:extLst>
            </p:cNvPr>
            <p:cNvSpPr>
              <a:spLocks noChangeArrowheads="1"/>
            </p:cNvSpPr>
            <p:nvPr/>
          </p:nvSpPr>
          <p:spPr bwMode="auto">
            <a:xfrm>
              <a:off x="373269" y="4294291"/>
              <a:ext cx="265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-0.4</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235" name="Line 61">
              <a:extLst>
                <a:ext uri="{FF2B5EF4-FFF2-40B4-BE49-F238E27FC236}">
                  <a16:creationId xmlns:a16="http://schemas.microsoft.com/office/drawing/2014/main" id="{3DEF8244-C389-48A9-8A3F-950B4A1C6E6A}"/>
                </a:ext>
              </a:extLst>
            </p:cNvPr>
            <p:cNvSpPr>
              <a:spLocks noChangeShapeType="1"/>
            </p:cNvSpPr>
            <p:nvPr/>
          </p:nvSpPr>
          <p:spPr bwMode="auto">
            <a:xfrm>
              <a:off x="647701" y="4084638"/>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36" name="Rectangle 62">
              <a:extLst>
                <a:ext uri="{FF2B5EF4-FFF2-40B4-BE49-F238E27FC236}">
                  <a16:creationId xmlns:a16="http://schemas.microsoft.com/office/drawing/2014/main" id="{33E528F6-764F-421E-BF6A-A1879219AAC2}"/>
                </a:ext>
              </a:extLst>
            </p:cNvPr>
            <p:cNvSpPr>
              <a:spLocks noChangeArrowheads="1"/>
            </p:cNvSpPr>
            <p:nvPr/>
          </p:nvSpPr>
          <p:spPr bwMode="auto">
            <a:xfrm>
              <a:off x="373269" y="3992666"/>
              <a:ext cx="265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-0.2</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237" name="Line 63">
              <a:extLst>
                <a:ext uri="{FF2B5EF4-FFF2-40B4-BE49-F238E27FC236}">
                  <a16:creationId xmlns:a16="http://schemas.microsoft.com/office/drawing/2014/main" id="{FD9E7663-CB4D-4936-AEA5-B0BD4FD9EA9A}"/>
                </a:ext>
              </a:extLst>
            </p:cNvPr>
            <p:cNvSpPr>
              <a:spLocks noChangeShapeType="1"/>
            </p:cNvSpPr>
            <p:nvPr/>
          </p:nvSpPr>
          <p:spPr bwMode="auto">
            <a:xfrm>
              <a:off x="647701" y="3783013"/>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38" name="Rectangle 64">
              <a:extLst>
                <a:ext uri="{FF2B5EF4-FFF2-40B4-BE49-F238E27FC236}">
                  <a16:creationId xmlns:a16="http://schemas.microsoft.com/office/drawing/2014/main" id="{89CD5FBB-AB58-4F58-AE36-95EE33BB92EF}"/>
                </a:ext>
              </a:extLst>
            </p:cNvPr>
            <p:cNvSpPr>
              <a:spLocks noChangeArrowheads="1"/>
            </p:cNvSpPr>
            <p:nvPr/>
          </p:nvSpPr>
          <p:spPr bwMode="auto">
            <a:xfrm>
              <a:off x="506619" y="3691041"/>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0</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239" name="Line 65">
              <a:extLst>
                <a:ext uri="{FF2B5EF4-FFF2-40B4-BE49-F238E27FC236}">
                  <a16:creationId xmlns:a16="http://schemas.microsoft.com/office/drawing/2014/main" id="{B7E27B20-53A1-442F-9980-ECD1776B84EE}"/>
                </a:ext>
              </a:extLst>
            </p:cNvPr>
            <p:cNvSpPr>
              <a:spLocks noChangeShapeType="1"/>
            </p:cNvSpPr>
            <p:nvPr/>
          </p:nvSpPr>
          <p:spPr bwMode="auto">
            <a:xfrm>
              <a:off x="647701" y="3473450"/>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40" name="Rectangle 66">
              <a:extLst>
                <a:ext uri="{FF2B5EF4-FFF2-40B4-BE49-F238E27FC236}">
                  <a16:creationId xmlns:a16="http://schemas.microsoft.com/office/drawing/2014/main" id="{811F9E50-5A9C-4005-A045-2535216169D0}"/>
                </a:ext>
              </a:extLst>
            </p:cNvPr>
            <p:cNvSpPr>
              <a:spLocks noChangeArrowheads="1"/>
            </p:cNvSpPr>
            <p:nvPr/>
          </p:nvSpPr>
          <p:spPr bwMode="auto">
            <a:xfrm>
              <a:off x="408194" y="3379891"/>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0.2</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241" name="Line 67">
              <a:extLst>
                <a:ext uri="{FF2B5EF4-FFF2-40B4-BE49-F238E27FC236}">
                  <a16:creationId xmlns:a16="http://schemas.microsoft.com/office/drawing/2014/main" id="{41B70C66-A13F-4FED-900F-93F77D3BCEA4}"/>
                </a:ext>
              </a:extLst>
            </p:cNvPr>
            <p:cNvSpPr>
              <a:spLocks noChangeShapeType="1"/>
            </p:cNvSpPr>
            <p:nvPr/>
          </p:nvSpPr>
          <p:spPr bwMode="auto">
            <a:xfrm>
              <a:off x="647701" y="3170238"/>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42" name="Rectangle 68">
              <a:extLst>
                <a:ext uri="{FF2B5EF4-FFF2-40B4-BE49-F238E27FC236}">
                  <a16:creationId xmlns:a16="http://schemas.microsoft.com/office/drawing/2014/main" id="{4831B068-CED1-488E-9033-F4EC0C06DFE5}"/>
                </a:ext>
              </a:extLst>
            </p:cNvPr>
            <p:cNvSpPr>
              <a:spLocks noChangeArrowheads="1"/>
            </p:cNvSpPr>
            <p:nvPr/>
          </p:nvSpPr>
          <p:spPr bwMode="auto">
            <a:xfrm>
              <a:off x="408194" y="3078266"/>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0.4</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243" name="Line 69">
              <a:extLst>
                <a:ext uri="{FF2B5EF4-FFF2-40B4-BE49-F238E27FC236}">
                  <a16:creationId xmlns:a16="http://schemas.microsoft.com/office/drawing/2014/main" id="{E5F51480-0A3B-4427-8A9D-99B01F3F46BE}"/>
                </a:ext>
              </a:extLst>
            </p:cNvPr>
            <p:cNvSpPr>
              <a:spLocks noChangeShapeType="1"/>
            </p:cNvSpPr>
            <p:nvPr/>
          </p:nvSpPr>
          <p:spPr bwMode="auto">
            <a:xfrm>
              <a:off x="647701" y="2868613"/>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44" name="Rectangle 70">
              <a:extLst>
                <a:ext uri="{FF2B5EF4-FFF2-40B4-BE49-F238E27FC236}">
                  <a16:creationId xmlns:a16="http://schemas.microsoft.com/office/drawing/2014/main" id="{B9EB0AE8-0D48-425B-9637-3762CE622970}"/>
                </a:ext>
              </a:extLst>
            </p:cNvPr>
            <p:cNvSpPr>
              <a:spLocks noChangeArrowheads="1"/>
            </p:cNvSpPr>
            <p:nvPr/>
          </p:nvSpPr>
          <p:spPr bwMode="auto">
            <a:xfrm>
              <a:off x="408194" y="2776641"/>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245" name="Line 71">
              <a:extLst>
                <a:ext uri="{FF2B5EF4-FFF2-40B4-BE49-F238E27FC236}">
                  <a16:creationId xmlns:a16="http://schemas.microsoft.com/office/drawing/2014/main" id="{93C921AB-6DDC-476A-9B4C-A4E47BE2F9E8}"/>
                </a:ext>
              </a:extLst>
            </p:cNvPr>
            <p:cNvSpPr>
              <a:spLocks noChangeShapeType="1"/>
            </p:cNvSpPr>
            <p:nvPr/>
          </p:nvSpPr>
          <p:spPr bwMode="auto">
            <a:xfrm>
              <a:off x="647701" y="2566988"/>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46" name="Rectangle 72">
              <a:extLst>
                <a:ext uri="{FF2B5EF4-FFF2-40B4-BE49-F238E27FC236}">
                  <a16:creationId xmlns:a16="http://schemas.microsoft.com/office/drawing/2014/main" id="{702A7757-78CC-4A9A-835E-45140F13F7A6}"/>
                </a:ext>
              </a:extLst>
            </p:cNvPr>
            <p:cNvSpPr>
              <a:spLocks noChangeArrowheads="1"/>
            </p:cNvSpPr>
            <p:nvPr/>
          </p:nvSpPr>
          <p:spPr bwMode="auto">
            <a:xfrm>
              <a:off x="408194" y="247342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247" name="Line 73">
              <a:extLst>
                <a:ext uri="{FF2B5EF4-FFF2-40B4-BE49-F238E27FC236}">
                  <a16:creationId xmlns:a16="http://schemas.microsoft.com/office/drawing/2014/main" id="{6D5EC10C-5AE2-4324-B14E-D195A1148047}"/>
                </a:ext>
              </a:extLst>
            </p:cNvPr>
            <p:cNvSpPr>
              <a:spLocks noChangeShapeType="1"/>
            </p:cNvSpPr>
            <p:nvPr/>
          </p:nvSpPr>
          <p:spPr bwMode="auto">
            <a:xfrm>
              <a:off x="647701" y="2265363"/>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48" name="Rectangle 74">
              <a:extLst>
                <a:ext uri="{FF2B5EF4-FFF2-40B4-BE49-F238E27FC236}">
                  <a16:creationId xmlns:a16="http://schemas.microsoft.com/office/drawing/2014/main" id="{161E6180-A32B-4030-9404-307622A69F4C}"/>
                </a:ext>
              </a:extLst>
            </p:cNvPr>
            <p:cNvSpPr>
              <a:spLocks noChangeArrowheads="1"/>
            </p:cNvSpPr>
            <p:nvPr/>
          </p:nvSpPr>
          <p:spPr bwMode="auto">
            <a:xfrm>
              <a:off x="506619" y="2171803"/>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1</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249" name="Oval 75">
              <a:extLst>
                <a:ext uri="{FF2B5EF4-FFF2-40B4-BE49-F238E27FC236}">
                  <a16:creationId xmlns:a16="http://schemas.microsoft.com/office/drawing/2014/main" id="{2FA2176A-AD79-44F7-9D55-735D6257E373}"/>
                </a:ext>
              </a:extLst>
            </p:cNvPr>
            <p:cNvSpPr>
              <a:spLocks noChangeArrowheads="1"/>
            </p:cNvSpPr>
            <p:nvPr/>
          </p:nvSpPr>
          <p:spPr bwMode="auto">
            <a:xfrm>
              <a:off x="612776" y="5265738"/>
              <a:ext cx="79375" cy="8096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7250" name="Oval 76">
              <a:extLst>
                <a:ext uri="{FF2B5EF4-FFF2-40B4-BE49-F238E27FC236}">
                  <a16:creationId xmlns:a16="http://schemas.microsoft.com/office/drawing/2014/main" id="{4815AA1A-4771-4C3B-B2DE-B6779DDA1DA0}"/>
                </a:ext>
              </a:extLst>
            </p:cNvPr>
            <p:cNvSpPr>
              <a:spLocks noChangeArrowheads="1"/>
            </p:cNvSpPr>
            <p:nvPr/>
          </p:nvSpPr>
          <p:spPr bwMode="auto">
            <a:xfrm>
              <a:off x="612776" y="2230438"/>
              <a:ext cx="79375" cy="7937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7251" name="Oval 77">
              <a:extLst>
                <a:ext uri="{FF2B5EF4-FFF2-40B4-BE49-F238E27FC236}">
                  <a16:creationId xmlns:a16="http://schemas.microsoft.com/office/drawing/2014/main" id="{D70E3D52-828B-4AB1-A852-9ACD897551D7}"/>
                </a:ext>
              </a:extLst>
            </p:cNvPr>
            <p:cNvSpPr>
              <a:spLocks noChangeArrowheads="1"/>
            </p:cNvSpPr>
            <p:nvPr/>
          </p:nvSpPr>
          <p:spPr bwMode="auto">
            <a:xfrm>
              <a:off x="4462463" y="5265738"/>
              <a:ext cx="80963" cy="8096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7252" name="Line 78">
              <a:extLst>
                <a:ext uri="{FF2B5EF4-FFF2-40B4-BE49-F238E27FC236}">
                  <a16:creationId xmlns:a16="http://schemas.microsoft.com/office/drawing/2014/main" id="{4F0C0EE7-D65D-4A21-9AFC-ACBBF2F93DAF}"/>
                </a:ext>
              </a:extLst>
            </p:cNvPr>
            <p:cNvSpPr>
              <a:spLocks noChangeShapeType="1"/>
            </p:cNvSpPr>
            <p:nvPr/>
          </p:nvSpPr>
          <p:spPr bwMode="auto">
            <a:xfrm flipH="1">
              <a:off x="1544638" y="3889375"/>
              <a:ext cx="61913" cy="2698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53" name="Line 79">
              <a:extLst>
                <a:ext uri="{FF2B5EF4-FFF2-40B4-BE49-F238E27FC236}">
                  <a16:creationId xmlns:a16="http://schemas.microsoft.com/office/drawing/2014/main" id="{53E8D54D-27EB-4123-8A47-EFC6D2C4E43C}"/>
                </a:ext>
              </a:extLst>
            </p:cNvPr>
            <p:cNvSpPr>
              <a:spLocks noChangeShapeType="1"/>
            </p:cNvSpPr>
            <p:nvPr/>
          </p:nvSpPr>
          <p:spPr bwMode="auto">
            <a:xfrm flipH="1">
              <a:off x="1411288" y="4022725"/>
              <a:ext cx="44450" cy="6191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54" name="Line 80">
              <a:extLst>
                <a:ext uri="{FF2B5EF4-FFF2-40B4-BE49-F238E27FC236}">
                  <a16:creationId xmlns:a16="http://schemas.microsoft.com/office/drawing/2014/main" id="{ADC41CB1-F1AF-46F0-ABDE-EE8009BC7B4F}"/>
                </a:ext>
              </a:extLst>
            </p:cNvPr>
            <p:cNvSpPr>
              <a:spLocks noChangeShapeType="1"/>
            </p:cNvSpPr>
            <p:nvPr/>
          </p:nvSpPr>
          <p:spPr bwMode="auto">
            <a:xfrm>
              <a:off x="1411288" y="4084638"/>
              <a:ext cx="52388" cy="15240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55" name="Line 81">
              <a:extLst>
                <a:ext uri="{FF2B5EF4-FFF2-40B4-BE49-F238E27FC236}">
                  <a16:creationId xmlns:a16="http://schemas.microsoft.com/office/drawing/2014/main" id="{F36DE261-BA33-4071-8ED9-5A9CF20337B1}"/>
                </a:ext>
              </a:extLst>
            </p:cNvPr>
            <p:cNvSpPr>
              <a:spLocks noChangeShapeType="1"/>
            </p:cNvSpPr>
            <p:nvPr/>
          </p:nvSpPr>
          <p:spPr bwMode="auto">
            <a:xfrm>
              <a:off x="1463676" y="4237038"/>
              <a:ext cx="106363" cy="15081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56" name="Line 82">
              <a:extLst>
                <a:ext uri="{FF2B5EF4-FFF2-40B4-BE49-F238E27FC236}">
                  <a16:creationId xmlns:a16="http://schemas.microsoft.com/office/drawing/2014/main" id="{C15849E8-BA88-457A-A951-F57D47D1DAE3}"/>
                </a:ext>
              </a:extLst>
            </p:cNvPr>
            <p:cNvSpPr>
              <a:spLocks noChangeShapeType="1"/>
            </p:cNvSpPr>
            <p:nvPr/>
          </p:nvSpPr>
          <p:spPr bwMode="auto">
            <a:xfrm>
              <a:off x="1570038" y="4387850"/>
              <a:ext cx="36513" cy="3492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57" name="Line 83">
              <a:extLst>
                <a:ext uri="{FF2B5EF4-FFF2-40B4-BE49-F238E27FC236}">
                  <a16:creationId xmlns:a16="http://schemas.microsoft.com/office/drawing/2014/main" id="{C500D41A-DFF1-468B-BCEB-FCBA1DEBA6AA}"/>
                </a:ext>
              </a:extLst>
            </p:cNvPr>
            <p:cNvSpPr>
              <a:spLocks noChangeShapeType="1"/>
            </p:cNvSpPr>
            <p:nvPr/>
          </p:nvSpPr>
          <p:spPr bwMode="auto">
            <a:xfrm>
              <a:off x="1606551" y="4422775"/>
              <a:ext cx="141288" cy="11588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58" name="Line 84">
              <a:extLst>
                <a:ext uri="{FF2B5EF4-FFF2-40B4-BE49-F238E27FC236}">
                  <a16:creationId xmlns:a16="http://schemas.microsoft.com/office/drawing/2014/main" id="{1950C1FC-580C-4122-8E8E-CB574B1D7E89}"/>
                </a:ext>
              </a:extLst>
            </p:cNvPr>
            <p:cNvSpPr>
              <a:spLocks noChangeShapeType="1"/>
            </p:cNvSpPr>
            <p:nvPr/>
          </p:nvSpPr>
          <p:spPr bwMode="auto">
            <a:xfrm>
              <a:off x="1747838" y="4538663"/>
              <a:ext cx="53975" cy="2540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59" name="Line 85">
              <a:extLst>
                <a:ext uri="{FF2B5EF4-FFF2-40B4-BE49-F238E27FC236}">
                  <a16:creationId xmlns:a16="http://schemas.microsoft.com/office/drawing/2014/main" id="{433A3439-B432-4301-9FB4-4DAA11FBBC73}"/>
                </a:ext>
              </a:extLst>
            </p:cNvPr>
            <p:cNvSpPr>
              <a:spLocks noChangeShapeType="1"/>
            </p:cNvSpPr>
            <p:nvPr/>
          </p:nvSpPr>
          <p:spPr bwMode="auto">
            <a:xfrm>
              <a:off x="1801813" y="4564063"/>
              <a:ext cx="185738" cy="8890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60" name="Line 86">
              <a:extLst>
                <a:ext uri="{FF2B5EF4-FFF2-40B4-BE49-F238E27FC236}">
                  <a16:creationId xmlns:a16="http://schemas.microsoft.com/office/drawing/2014/main" id="{BECF257E-8A72-4303-8953-3F7C7118423D}"/>
                </a:ext>
              </a:extLst>
            </p:cNvPr>
            <p:cNvSpPr>
              <a:spLocks noChangeShapeType="1"/>
            </p:cNvSpPr>
            <p:nvPr/>
          </p:nvSpPr>
          <p:spPr bwMode="auto">
            <a:xfrm>
              <a:off x="1987551" y="4652963"/>
              <a:ext cx="177800" cy="3651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61" name="Line 87">
              <a:extLst>
                <a:ext uri="{FF2B5EF4-FFF2-40B4-BE49-F238E27FC236}">
                  <a16:creationId xmlns:a16="http://schemas.microsoft.com/office/drawing/2014/main" id="{6EE96C75-E0E9-4FEE-B2D3-FB6C97D450B7}"/>
                </a:ext>
              </a:extLst>
            </p:cNvPr>
            <p:cNvSpPr>
              <a:spLocks noChangeShapeType="1"/>
            </p:cNvSpPr>
            <p:nvPr/>
          </p:nvSpPr>
          <p:spPr bwMode="auto">
            <a:xfrm flipV="1">
              <a:off x="2298701" y="4618038"/>
              <a:ext cx="79375" cy="2698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62" name="Line 88">
              <a:extLst>
                <a:ext uri="{FF2B5EF4-FFF2-40B4-BE49-F238E27FC236}">
                  <a16:creationId xmlns:a16="http://schemas.microsoft.com/office/drawing/2014/main" id="{C46AAF8A-1FE4-4CEB-961A-631ED8471564}"/>
                </a:ext>
              </a:extLst>
            </p:cNvPr>
            <p:cNvSpPr>
              <a:spLocks noChangeShapeType="1"/>
            </p:cNvSpPr>
            <p:nvPr/>
          </p:nvSpPr>
          <p:spPr bwMode="auto">
            <a:xfrm flipV="1">
              <a:off x="2378076" y="4538663"/>
              <a:ext cx="44450" cy="7937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63" name="Line 89">
              <a:extLst>
                <a:ext uri="{FF2B5EF4-FFF2-40B4-BE49-F238E27FC236}">
                  <a16:creationId xmlns:a16="http://schemas.microsoft.com/office/drawing/2014/main" id="{3BD3A11B-2F2A-4921-8BA8-D7E7BEA6E217}"/>
                </a:ext>
              </a:extLst>
            </p:cNvPr>
            <p:cNvSpPr>
              <a:spLocks noChangeShapeType="1"/>
            </p:cNvSpPr>
            <p:nvPr/>
          </p:nvSpPr>
          <p:spPr bwMode="auto">
            <a:xfrm flipH="1" flipV="1">
              <a:off x="2413001" y="4387850"/>
              <a:ext cx="9525" cy="15081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64" name="Line 90">
              <a:extLst>
                <a:ext uri="{FF2B5EF4-FFF2-40B4-BE49-F238E27FC236}">
                  <a16:creationId xmlns:a16="http://schemas.microsoft.com/office/drawing/2014/main" id="{FC010FC3-61C5-4058-8CB8-0F1F20C6EFDE}"/>
                </a:ext>
              </a:extLst>
            </p:cNvPr>
            <p:cNvSpPr>
              <a:spLocks noChangeShapeType="1"/>
            </p:cNvSpPr>
            <p:nvPr/>
          </p:nvSpPr>
          <p:spPr bwMode="auto">
            <a:xfrm flipH="1" flipV="1">
              <a:off x="2378076" y="4306888"/>
              <a:ext cx="34925" cy="8096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65" name="Line 91">
              <a:extLst>
                <a:ext uri="{FF2B5EF4-FFF2-40B4-BE49-F238E27FC236}">
                  <a16:creationId xmlns:a16="http://schemas.microsoft.com/office/drawing/2014/main" id="{021D538B-879A-474F-9B3F-5BBCE7C9D87B}"/>
                </a:ext>
              </a:extLst>
            </p:cNvPr>
            <p:cNvSpPr>
              <a:spLocks noChangeShapeType="1"/>
            </p:cNvSpPr>
            <p:nvPr/>
          </p:nvSpPr>
          <p:spPr bwMode="auto">
            <a:xfrm flipH="1" flipV="1">
              <a:off x="2324101" y="4237038"/>
              <a:ext cx="53975" cy="6985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66" name="Line 92">
              <a:extLst>
                <a:ext uri="{FF2B5EF4-FFF2-40B4-BE49-F238E27FC236}">
                  <a16:creationId xmlns:a16="http://schemas.microsoft.com/office/drawing/2014/main" id="{A1A823C5-9787-4533-AB71-3D831123E9E8}"/>
                </a:ext>
              </a:extLst>
            </p:cNvPr>
            <p:cNvSpPr>
              <a:spLocks noChangeShapeType="1"/>
            </p:cNvSpPr>
            <p:nvPr/>
          </p:nvSpPr>
          <p:spPr bwMode="auto">
            <a:xfrm flipH="1" flipV="1">
              <a:off x="2182813" y="4084638"/>
              <a:ext cx="141288" cy="15240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67" name="Line 93">
              <a:extLst>
                <a:ext uri="{FF2B5EF4-FFF2-40B4-BE49-F238E27FC236}">
                  <a16:creationId xmlns:a16="http://schemas.microsoft.com/office/drawing/2014/main" id="{57714C30-9D6A-4B79-B6A2-B274CD57D5B2}"/>
                </a:ext>
              </a:extLst>
            </p:cNvPr>
            <p:cNvSpPr>
              <a:spLocks noChangeShapeType="1"/>
            </p:cNvSpPr>
            <p:nvPr/>
          </p:nvSpPr>
          <p:spPr bwMode="auto">
            <a:xfrm flipH="1" flipV="1">
              <a:off x="1987551" y="3970338"/>
              <a:ext cx="195263" cy="11430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68" name="Line 94">
              <a:extLst>
                <a:ext uri="{FF2B5EF4-FFF2-40B4-BE49-F238E27FC236}">
                  <a16:creationId xmlns:a16="http://schemas.microsoft.com/office/drawing/2014/main" id="{3A717930-A5FE-4363-A35B-1E2CD09C4666}"/>
                </a:ext>
              </a:extLst>
            </p:cNvPr>
            <p:cNvSpPr>
              <a:spLocks noChangeShapeType="1"/>
            </p:cNvSpPr>
            <p:nvPr/>
          </p:nvSpPr>
          <p:spPr bwMode="auto">
            <a:xfrm flipH="1" flipV="1">
              <a:off x="1898651" y="3933825"/>
              <a:ext cx="88900" cy="3651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69" name="Line 95">
              <a:extLst>
                <a:ext uri="{FF2B5EF4-FFF2-40B4-BE49-F238E27FC236}">
                  <a16:creationId xmlns:a16="http://schemas.microsoft.com/office/drawing/2014/main" id="{8444EB71-537A-4C80-8D17-86278AB7036E}"/>
                </a:ext>
              </a:extLst>
            </p:cNvPr>
            <p:cNvSpPr>
              <a:spLocks noChangeShapeType="1"/>
            </p:cNvSpPr>
            <p:nvPr/>
          </p:nvSpPr>
          <p:spPr bwMode="auto">
            <a:xfrm flipH="1" flipV="1">
              <a:off x="1836738" y="3916363"/>
              <a:ext cx="61913" cy="1746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70" name="Line 96">
              <a:extLst>
                <a:ext uri="{FF2B5EF4-FFF2-40B4-BE49-F238E27FC236}">
                  <a16:creationId xmlns:a16="http://schemas.microsoft.com/office/drawing/2014/main" id="{9652FDA9-7B62-406A-AE8C-50F68DC85A49}"/>
                </a:ext>
              </a:extLst>
            </p:cNvPr>
            <p:cNvSpPr>
              <a:spLocks noChangeShapeType="1"/>
            </p:cNvSpPr>
            <p:nvPr/>
          </p:nvSpPr>
          <p:spPr bwMode="auto">
            <a:xfrm flipH="1" flipV="1">
              <a:off x="1606551" y="3889375"/>
              <a:ext cx="88900" cy="952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71" name="Line 97">
              <a:extLst>
                <a:ext uri="{FF2B5EF4-FFF2-40B4-BE49-F238E27FC236}">
                  <a16:creationId xmlns:a16="http://schemas.microsoft.com/office/drawing/2014/main" id="{419AE601-F468-46B5-BB0B-2D654A7952DE}"/>
                </a:ext>
              </a:extLst>
            </p:cNvPr>
            <p:cNvSpPr>
              <a:spLocks noChangeShapeType="1"/>
            </p:cNvSpPr>
            <p:nvPr/>
          </p:nvSpPr>
          <p:spPr bwMode="auto">
            <a:xfrm flipH="1" flipV="1">
              <a:off x="1411288" y="5221288"/>
              <a:ext cx="141288" cy="80963"/>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72" name="Line 98">
              <a:extLst>
                <a:ext uri="{FF2B5EF4-FFF2-40B4-BE49-F238E27FC236}">
                  <a16:creationId xmlns:a16="http://schemas.microsoft.com/office/drawing/2014/main" id="{63B4F6AD-BBB2-4172-B59B-336885C3DF01}"/>
                </a:ext>
              </a:extLst>
            </p:cNvPr>
            <p:cNvSpPr>
              <a:spLocks noChangeShapeType="1"/>
            </p:cNvSpPr>
            <p:nvPr/>
          </p:nvSpPr>
          <p:spPr bwMode="auto">
            <a:xfrm flipH="1" flipV="1">
              <a:off x="1304926" y="5141913"/>
              <a:ext cx="106363" cy="79375"/>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73" name="Line 99">
              <a:extLst>
                <a:ext uri="{FF2B5EF4-FFF2-40B4-BE49-F238E27FC236}">
                  <a16:creationId xmlns:a16="http://schemas.microsoft.com/office/drawing/2014/main" id="{DEDD3466-039A-4238-BF9C-7BAE10140EC9}"/>
                </a:ext>
              </a:extLst>
            </p:cNvPr>
            <p:cNvSpPr>
              <a:spLocks noChangeShapeType="1"/>
            </p:cNvSpPr>
            <p:nvPr/>
          </p:nvSpPr>
          <p:spPr bwMode="auto">
            <a:xfrm flipH="1" flipV="1">
              <a:off x="1241426" y="5106988"/>
              <a:ext cx="63500" cy="34925"/>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74" name="Line 100">
              <a:extLst>
                <a:ext uri="{FF2B5EF4-FFF2-40B4-BE49-F238E27FC236}">
                  <a16:creationId xmlns:a16="http://schemas.microsoft.com/office/drawing/2014/main" id="{F76771A6-7365-4E17-94CA-62A97B9F34A1}"/>
                </a:ext>
              </a:extLst>
            </p:cNvPr>
            <p:cNvSpPr>
              <a:spLocks noChangeShapeType="1"/>
            </p:cNvSpPr>
            <p:nvPr/>
          </p:nvSpPr>
          <p:spPr bwMode="auto">
            <a:xfrm flipH="1" flipV="1">
              <a:off x="1082676" y="4991100"/>
              <a:ext cx="34925" cy="26988"/>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75" name="Line 101">
              <a:extLst>
                <a:ext uri="{FF2B5EF4-FFF2-40B4-BE49-F238E27FC236}">
                  <a16:creationId xmlns:a16="http://schemas.microsoft.com/office/drawing/2014/main" id="{D9D3F6F2-C0F8-4527-8302-5E548CF002C0}"/>
                </a:ext>
              </a:extLst>
            </p:cNvPr>
            <p:cNvSpPr>
              <a:spLocks noChangeShapeType="1"/>
            </p:cNvSpPr>
            <p:nvPr/>
          </p:nvSpPr>
          <p:spPr bwMode="auto">
            <a:xfrm flipH="1" flipV="1">
              <a:off x="1028701" y="4946650"/>
              <a:ext cx="53975" cy="44450"/>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76" name="Line 102">
              <a:extLst>
                <a:ext uri="{FF2B5EF4-FFF2-40B4-BE49-F238E27FC236}">
                  <a16:creationId xmlns:a16="http://schemas.microsoft.com/office/drawing/2014/main" id="{6C7AE26E-2788-49D6-9C1A-F00C45326059}"/>
                </a:ext>
              </a:extLst>
            </p:cNvPr>
            <p:cNvSpPr>
              <a:spLocks noChangeShapeType="1"/>
            </p:cNvSpPr>
            <p:nvPr/>
          </p:nvSpPr>
          <p:spPr bwMode="auto">
            <a:xfrm flipH="1" flipV="1">
              <a:off x="904876" y="4840288"/>
              <a:ext cx="123825" cy="106363"/>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77" name="Line 103">
              <a:extLst>
                <a:ext uri="{FF2B5EF4-FFF2-40B4-BE49-F238E27FC236}">
                  <a16:creationId xmlns:a16="http://schemas.microsoft.com/office/drawing/2014/main" id="{A498B297-C223-403A-805C-A92AE6F57879}"/>
                </a:ext>
              </a:extLst>
            </p:cNvPr>
            <p:cNvSpPr>
              <a:spLocks noChangeShapeType="1"/>
            </p:cNvSpPr>
            <p:nvPr/>
          </p:nvSpPr>
          <p:spPr bwMode="auto">
            <a:xfrm flipH="1" flipV="1">
              <a:off x="833438" y="4778375"/>
              <a:ext cx="71438" cy="61913"/>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78" name="Line 104">
              <a:extLst>
                <a:ext uri="{FF2B5EF4-FFF2-40B4-BE49-F238E27FC236}">
                  <a16:creationId xmlns:a16="http://schemas.microsoft.com/office/drawing/2014/main" id="{C3867FC5-444C-40AE-A25B-322A5E39B424}"/>
                </a:ext>
              </a:extLst>
            </p:cNvPr>
            <p:cNvSpPr>
              <a:spLocks noChangeShapeType="1"/>
            </p:cNvSpPr>
            <p:nvPr/>
          </p:nvSpPr>
          <p:spPr bwMode="auto">
            <a:xfrm flipH="1" flipV="1">
              <a:off x="744538" y="4689475"/>
              <a:ext cx="88900" cy="88900"/>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79" name="Line 105">
              <a:extLst>
                <a:ext uri="{FF2B5EF4-FFF2-40B4-BE49-F238E27FC236}">
                  <a16:creationId xmlns:a16="http://schemas.microsoft.com/office/drawing/2014/main" id="{2B6AD6F8-96C0-406C-85C2-233C4C51348D}"/>
                </a:ext>
              </a:extLst>
            </p:cNvPr>
            <p:cNvSpPr>
              <a:spLocks noChangeShapeType="1"/>
            </p:cNvSpPr>
            <p:nvPr/>
          </p:nvSpPr>
          <p:spPr bwMode="auto">
            <a:xfrm flipH="1" flipV="1">
              <a:off x="647701" y="4583113"/>
              <a:ext cx="96838" cy="106363"/>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80" name="Line 106">
              <a:extLst>
                <a:ext uri="{FF2B5EF4-FFF2-40B4-BE49-F238E27FC236}">
                  <a16:creationId xmlns:a16="http://schemas.microsoft.com/office/drawing/2014/main" id="{51E9B189-6A03-4ED3-832B-FF1DA8E34E10}"/>
                </a:ext>
              </a:extLst>
            </p:cNvPr>
            <p:cNvSpPr>
              <a:spLocks noChangeShapeType="1"/>
            </p:cNvSpPr>
            <p:nvPr/>
          </p:nvSpPr>
          <p:spPr bwMode="auto">
            <a:xfrm flipV="1">
              <a:off x="3584576" y="5141913"/>
              <a:ext cx="61913" cy="160338"/>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81" name="Line 107">
              <a:extLst>
                <a:ext uri="{FF2B5EF4-FFF2-40B4-BE49-F238E27FC236}">
                  <a16:creationId xmlns:a16="http://schemas.microsoft.com/office/drawing/2014/main" id="{6B180E4F-ABD5-4F56-A2F8-9DFFB0468596}"/>
                </a:ext>
              </a:extLst>
            </p:cNvPr>
            <p:cNvSpPr>
              <a:spLocks noChangeShapeType="1"/>
            </p:cNvSpPr>
            <p:nvPr/>
          </p:nvSpPr>
          <p:spPr bwMode="auto">
            <a:xfrm flipV="1">
              <a:off x="3646488" y="5132388"/>
              <a:ext cx="0" cy="9525"/>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82" name="Line 108">
              <a:extLst>
                <a:ext uri="{FF2B5EF4-FFF2-40B4-BE49-F238E27FC236}">
                  <a16:creationId xmlns:a16="http://schemas.microsoft.com/office/drawing/2014/main" id="{4457C710-F9F3-4F99-A5C6-BCB7E6CD9625}"/>
                </a:ext>
              </a:extLst>
            </p:cNvPr>
            <p:cNvSpPr>
              <a:spLocks noChangeShapeType="1"/>
            </p:cNvSpPr>
            <p:nvPr/>
          </p:nvSpPr>
          <p:spPr bwMode="auto">
            <a:xfrm flipH="1" flipV="1">
              <a:off x="3656013" y="4840288"/>
              <a:ext cx="7938" cy="150813"/>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83" name="Line 109">
              <a:extLst>
                <a:ext uri="{FF2B5EF4-FFF2-40B4-BE49-F238E27FC236}">
                  <a16:creationId xmlns:a16="http://schemas.microsoft.com/office/drawing/2014/main" id="{37AF088D-B3C8-467E-B145-FBBFA396B5D8}"/>
                </a:ext>
              </a:extLst>
            </p:cNvPr>
            <p:cNvSpPr>
              <a:spLocks noChangeShapeType="1"/>
            </p:cNvSpPr>
            <p:nvPr/>
          </p:nvSpPr>
          <p:spPr bwMode="auto">
            <a:xfrm flipH="1" flipV="1">
              <a:off x="3619501" y="4689475"/>
              <a:ext cx="36513" cy="150813"/>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84" name="Line 110">
              <a:extLst>
                <a:ext uri="{FF2B5EF4-FFF2-40B4-BE49-F238E27FC236}">
                  <a16:creationId xmlns:a16="http://schemas.microsoft.com/office/drawing/2014/main" id="{97CEC82C-FF77-42E2-8ABC-CCFDC9C33402}"/>
                </a:ext>
              </a:extLst>
            </p:cNvPr>
            <p:cNvSpPr>
              <a:spLocks noChangeShapeType="1"/>
            </p:cNvSpPr>
            <p:nvPr/>
          </p:nvSpPr>
          <p:spPr bwMode="auto">
            <a:xfrm flipH="1" flipV="1">
              <a:off x="3567113" y="4538663"/>
              <a:ext cx="52388" cy="150813"/>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85" name="Line 111">
              <a:extLst>
                <a:ext uri="{FF2B5EF4-FFF2-40B4-BE49-F238E27FC236}">
                  <a16:creationId xmlns:a16="http://schemas.microsoft.com/office/drawing/2014/main" id="{F6EB1F1D-EBB9-4B4F-91A2-183B32FF48B7}"/>
                </a:ext>
              </a:extLst>
            </p:cNvPr>
            <p:cNvSpPr>
              <a:spLocks noChangeShapeType="1"/>
            </p:cNvSpPr>
            <p:nvPr/>
          </p:nvSpPr>
          <p:spPr bwMode="auto">
            <a:xfrm flipH="1" flipV="1">
              <a:off x="3530601" y="4457700"/>
              <a:ext cx="36513" cy="80963"/>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86" name="Line 112">
              <a:extLst>
                <a:ext uri="{FF2B5EF4-FFF2-40B4-BE49-F238E27FC236}">
                  <a16:creationId xmlns:a16="http://schemas.microsoft.com/office/drawing/2014/main" id="{9B47C03E-6A64-4C1F-A2D7-4306A410B8FE}"/>
                </a:ext>
              </a:extLst>
            </p:cNvPr>
            <p:cNvSpPr>
              <a:spLocks noChangeShapeType="1"/>
            </p:cNvSpPr>
            <p:nvPr/>
          </p:nvSpPr>
          <p:spPr bwMode="auto">
            <a:xfrm flipH="1" flipV="1">
              <a:off x="3495676" y="4387850"/>
              <a:ext cx="34925" cy="69850"/>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87" name="Line 113">
              <a:extLst>
                <a:ext uri="{FF2B5EF4-FFF2-40B4-BE49-F238E27FC236}">
                  <a16:creationId xmlns:a16="http://schemas.microsoft.com/office/drawing/2014/main" id="{1C3AC3A5-9EE6-428A-954E-5A92E99D8401}"/>
                </a:ext>
              </a:extLst>
            </p:cNvPr>
            <p:cNvSpPr>
              <a:spLocks noChangeShapeType="1"/>
            </p:cNvSpPr>
            <p:nvPr/>
          </p:nvSpPr>
          <p:spPr bwMode="auto">
            <a:xfrm flipH="1" flipV="1">
              <a:off x="3398838" y="4237038"/>
              <a:ext cx="96838" cy="150813"/>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88" name="Line 114">
              <a:extLst>
                <a:ext uri="{FF2B5EF4-FFF2-40B4-BE49-F238E27FC236}">
                  <a16:creationId xmlns:a16="http://schemas.microsoft.com/office/drawing/2014/main" id="{52038879-A54F-419D-9A39-121E87EE796F}"/>
                </a:ext>
              </a:extLst>
            </p:cNvPr>
            <p:cNvSpPr>
              <a:spLocks noChangeShapeType="1"/>
            </p:cNvSpPr>
            <p:nvPr/>
          </p:nvSpPr>
          <p:spPr bwMode="auto">
            <a:xfrm flipH="1" flipV="1">
              <a:off x="3336926" y="4148138"/>
              <a:ext cx="61913" cy="88900"/>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89" name="Line 115">
              <a:extLst>
                <a:ext uri="{FF2B5EF4-FFF2-40B4-BE49-F238E27FC236}">
                  <a16:creationId xmlns:a16="http://schemas.microsoft.com/office/drawing/2014/main" id="{519D7A4B-02FE-4440-80F9-6341E3F0CD79}"/>
                </a:ext>
              </a:extLst>
            </p:cNvPr>
            <p:cNvSpPr>
              <a:spLocks noChangeShapeType="1"/>
            </p:cNvSpPr>
            <p:nvPr/>
          </p:nvSpPr>
          <p:spPr bwMode="auto">
            <a:xfrm flipH="1" flipV="1">
              <a:off x="3292476" y="4084638"/>
              <a:ext cx="44450" cy="63500"/>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90" name="Line 116">
              <a:extLst>
                <a:ext uri="{FF2B5EF4-FFF2-40B4-BE49-F238E27FC236}">
                  <a16:creationId xmlns:a16="http://schemas.microsoft.com/office/drawing/2014/main" id="{85346945-7713-47F0-BE87-AAC142F58481}"/>
                </a:ext>
              </a:extLst>
            </p:cNvPr>
            <p:cNvSpPr>
              <a:spLocks noChangeShapeType="1"/>
            </p:cNvSpPr>
            <p:nvPr/>
          </p:nvSpPr>
          <p:spPr bwMode="auto">
            <a:xfrm flipH="1" flipV="1">
              <a:off x="3228976" y="4014788"/>
              <a:ext cx="63500" cy="69850"/>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91" name="Line 117">
              <a:extLst>
                <a:ext uri="{FF2B5EF4-FFF2-40B4-BE49-F238E27FC236}">
                  <a16:creationId xmlns:a16="http://schemas.microsoft.com/office/drawing/2014/main" id="{802808B4-5D17-4976-8DA2-8AA1EA35D6F7}"/>
                </a:ext>
              </a:extLst>
            </p:cNvPr>
            <p:cNvSpPr>
              <a:spLocks noChangeShapeType="1"/>
            </p:cNvSpPr>
            <p:nvPr/>
          </p:nvSpPr>
          <p:spPr bwMode="auto">
            <a:xfrm flipH="1" flipV="1">
              <a:off x="3008313" y="3783013"/>
              <a:ext cx="123825" cy="115888"/>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92" name="Line 118">
              <a:extLst>
                <a:ext uri="{FF2B5EF4-FFF2-40B4-BE49-F238E27FC236}">
                  <a16:creationId xmlns:a16="http://schemas.microsoft.com/office/drawing/2014/main" id="{93E69B4F-5135-4EE6-94FB-E68B395DF115}"/>
                </a:ext>
              </a:extLst>
            </p:cNvPr>
            <p:cNvSpPr>
              <a:spLocks noChangeShapeType="1"/>
            </p:cNvSpPr>
            <p:nvPr/>
          </p:nvSpPr>
          <p:spPr bwMode="auto">
            <a:xfrm flipH="1" flipV="1">
              <a:off x="2954338" y="3730625"/>
              <a:ext cx="53975" cy="52388"/>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93" name="Line 119">
              <a:extLst>
                <a:ext uri="{FF2B5EF4-FFF2-40B4-BE49-F238E27FC236}">
                  <a16:creationId xmlns:a16="http://schemas.microsoft.com/office/drawing/2014/main" id="{3C92DA78-A1D6-4169-B69D-EAA9DBB6DC51}"/>
                </a:ext>
              </a:extLst>
            </p:cNvPr>
            <p:cNvSpPr>
              <a:spLocks noChangeShapeType="1"/>
            </p:cNvSpPr>
            <p:nvPr/>
          </p:nvSpPr>
          <p:spPr bwMode="auto">
            <a:xfrm flipH="1" flipV="1">
              <a:off x="2830513" y="3624263"/>
              <a:ext cx="123825" cy="106363"/>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94" name="Line 120">
              <a:extLst>
                <a:ext uri="{FF2B5EF4-FFF2-40B4-BE49-F238E27FC236}">
                  <a16:creationId xmlns:a16="http://schemas.microsoft.com/office/drawing/2014/main" id="{CA45FF4B-0EC5-4286-9E97-A85F51293E28}"/>
                </a:ext>
              </a:extLst>
            </p:cNvPr>
            <p:cNvSpPr>
              <a:spLocks noChangeShapeType="1"/>
            </p:cNvSpPr>
            <p:nvPr/>
          </p:nvSpPr>
          <p:spPr bwMode="auto">
            <a:xfrm flipH="1" flipV="1">
              <a:off x="2759076" y="3570288"/>
              <a:ext cx="71438" cy="53975"/>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95" name="Line 121">
              <a:extLst>
                <a:ext uri="{FF2B5EF4-FFF2-40B4-BE49-F238E27FC236}">
                  <a16:creationId xmlns:a16="http://schemas.microsoft.com/office/drawing/2014/main" id="{2F5DF3C8-B777-4FDE-A3A9-9B42EE6C9612}"/>
                </a:ext>
              </a:extLst>
            </p:cNvPr>
            <p:cNvSpPr>
              <a:spLocks noChangeShapeType="1"/>
            </p:cNvSpPr>
            <p:nvPr/>
          </p:nvSpPr>
          <p:spPr bwMode="auto">
            <a:xfrm flipH="1" flipV="1">
              <a:off x="2625726" y="3473450"/>
              <a:ext cx="133350" cy="96838"/>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96" name="Line 122">
              <a:extLst>
                <a:ext uri="{FF2B5EF4-FFF2-40B4-BE49-F238E27FC236}">
                  <a16:creationId xmlns:a16="http://schemas.microsoft.com/office/drawing/2014/main" id="{A5010E4A-DEFD-4282-B00B-F84CF35F8F20}"/>
                </a:ext>
              </a:extLst>
            </p:cNvPr>
            <p:cNvSpPr>
              <a:spLocks noChangeShapeType="1"/>
            </p:cNvSpPr>
            <p:nvPr/>
          </p:nvSpPr>
          <p:spPr bwMode="auto">
            <a:xfrm flipH="1" flipV="1">
              <a:off x="2573338" y="3436938"/>
              <a:ext cx="52388" cy="36513"/>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97" name="Line 123">
              <a:extLst>
                <a:ext uri="{FF2B5EF4-FFF2-40B4-BE49-F238E27FC236}">
                  <a16:creationId xmlns:a16="http://schemas.microsoft.com/office/drawing/2014/main" id="{1204A198-9CD1-45F3-A70F-8214B176059E}"/>
                </a:ext>
              </a:extLst>
            </p:cNvPr>
            <p:cNvSpPr>
              <a:spLocks noChangeShapeType="1"/>
            </p:cNvSpPr>
            <p:nvPr/>
          </p:nvSpPr>
          <p:spPr bwMode="auto">
            <a:xfrm flipH="1" flipV="1">
              <a:off x="2395538" y="3321050"/>
              <a:ext cx="177800" cy="115888"/>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98" name="Line 124">
              <a:extLst>
                <a:ext uri="{FF2B5EF4-FFF2-40B4-BE49-F238E27FC236}">
                  <a16:creationId xmlns:a16="http://schemas.microsoft.com/office/drawing/2014/main" id="{0289ED49-9A47-47BE-BD44-C99C0C202732}"/>
                </a:ext>
              </a:extLst>
            </p:cNvPr>
            <p:cNvSpPr>
              <a:spLocks noChangeShapeType="1"/>
            </p:cNvSpPr>
            <p:nvPr/>
          </p:nvSpPr>
          <p:spPr bwMode="auto">
            <a:xfrm flipH="1" flipV="1">
              <a:off x="2378076" y="3313113"/>
              <a:ext cx="17463" cy="7938"/>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99" name="Line 125">
              <a:extLst>
                <a:ext uri="{FF2B5EF4-FFF2-40B4-BE49-F238E27FC236}">
                  <a16:creationId xmlns:a16="http://schemas.microsoft.com/office/drawing/2014/main" id="{1E6ABD36-DFD2-45C4-BF2C-A4AB42F032A3}"/>
                </a:ext>
              </a:extLst>
            </p:cNvPr>
            <p:cNvSpPr>
              <a:spLocks noChangeShapeType="1"/>
            </p:cNvSpPr>
            <p:nvPr/>
          </p:nvSpPr>
          <p:spPr bwMode="auto">
            <a:xfrm flipH="1" flipV="1">
              <a:off x="2254251" y="3251200"/>
              <a:ext cx="123825" cy="61913"/>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00" name="Line 126">
              <a:extLst>
                <a:ext uri="{FF2B5EF4-FFF2-40B4-BE49-F238E27FC236}">
                  <a16:creationId xmlns:a16="http://schemas.microsoft.com/office/drawing/2014/main" id="{A4D84BCD-D4E6-4F9F-BE4A-E55093E6019C}"/>
                </a:ext>
              </a:extLst>
            </p:cNvPr>
            <p:cNvSpPr>
              <a:spLocks noChangeShapeType="1"/>
            </p:cNvSpPr>
            <p:nvPr/>
          </p:nvSpPr>
          <p:spPr bwMode="auto">
            <a:xfrm flipH="1" flipV="1">
              <a:off x="2103438" y="3170238"/>
              <a:ext cx="17463" cy="9525"/>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01" name="Line 127">
              <a:extLst>
                <a:ext uri="{FF2B5EF4-FFF2-40B4-BE49-F238E27FC236}">
                  <a16:creationId xmlns:a16="http://schemas.microsoft.com/office/drawing/2014/main" id="{A130D7AD-185D-4948-B409-2AE72DA1CD25}"/>
                </a:ext>
              </a:extLst>
            </p:cNvPr>
            <p:cNvSpPr>
              <a:spLocks noChangeShapeType="1"/>
            </p:cNvSpPr>
            <p:nvPr/>
          </p:nvSpPr>
          <p:spPr bwMode="auto">
            <a:xfrm flipH="1" flipV="1">
              <a:off x="1987551" y="3125788"/>
              <a:ext cx="115888" cy="44450"/>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02" name="Line 128">
              <a:extLst>
                <a:ext uri="{FF2B5EF4-FFF2-40B4-BE49-F238E27FC236}">
                  <a16:creationId xmlns:a16="http://schemas.microsoft.com/office/drawing/2014/main" id="{564637D3-9708-4828-9F5E-CBF5F3E26510}"/>
                </a:ext>
              </a:extLst>
            </p:cNvPr>
            <p:cNvSpPr>
              <a:spLocks noChangeShapeType="1"/>
            </p:cNvSpPr>
            <p:nvPr/>
          </p:nvSpPr>
          <p:spPr bwMode="auto">
            <a:xfrm flipH="1" flipV="1">
              <a:off x="1801813" y="3046413"/>
              <a:ext cx="185738" cy="79375"/>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03" name="Line 129">
              <a:extLst>
                <a:ext uri="{FF2B5EF4-FFF2-40B4-BE49-F238E27FC236}">
                  <a16:creationId xmlns:a16="http://schemas.microsoft.com/office/drawing/2014/main" id="{11853E22-62C6-498F-8803-9AC921011F00}"/>
                </a:ext>
              </a:extLst>
            </p:cNvPr>
            <p:cNvSpPr>
              <a:spLocks noChangeShapeType="1"/>
            </p:cNvSpPr>
            <p:nvPr/>
          </p:nvSpPr>
          <p:spPr bwMode="auto">
            <a:xfrm flipH="1" flipV="1">
              <a:off x="1703388" y="3019425"/>
              <a:ext cx="98425" cy="26988"/>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04" name="Line 130">
              <a:extLst>
                <a:ext uri="{FF2B5EF4-FFF2-40B4-BE49-F238E27FC236}">
                  <a16:creationId xmlns:a16="http://schemas.microsoft.com/office/drawing/2014/main" id="{0052CD5A-3FDB-4EE8-BC36-684E64C0BB35}"/>
                </a:ext>
              </a:extLst>
            </p:cNvPr>
            <p:cNvSpPr>
              <a:spLocks noChangeShapeType="1"/>
            </p:cNvSpPr>
            <p:nvPr/>
          </p:nvSpPr>
          <p:spPr bwMode="auto">
            <a:xfrm flipH="1" flipV="1">
              <a:off x="1606551" y="2994025"/>
              <a:ext cx="96838" cy="25400"/>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05" name="Line 131">
              <a:extLst>
                <a:ext uri="{FF2B5EF4-FFF2-40B4-BE49-F238E27FC236}">
                  <a16:creationId xmlns:a16="http://schemas.microsoft.com/office/drawing/2014/main" id="{1327DF31-1599-45A3-BC05-6FC1348746AB}"/>
                </a:ext>
              </a:extLst>
            </p:cNvPr>
            <p:cNvSpPr>
              <a:spLocks noChangeShapeType="1"/>
            </p:cNvSpPr>
            <p:nvPr/>
          </p:nvSpPr>
          <p:spPr bwMode="auto">
            <a:xfrm flipH="1" flipV="1">
              <a:off x="1411288" y="2949575"/>
              <a:ext cx="195263" cy="44450"/>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06" name="Line 132">
              <a:extLst>
                <a:ext uri="{FF2B5EF4-FFF2-40B4-BE49-F238E27FC236}">
                  <a16:creationId xmlns:a16="http://schemas.microsoft.com/office/drawing/2014/main" id="{822A729F-401D-4889-89E0-B944E983728B}"/>
                </a:ext>
              </a:extLst>
            </p:cNvPr>
            <p:cNvSpPr>
              <a:spLocks noChangeShapeType="1"/>
            </p:cNvSpPr>
            <p:nvPr/>
          </p:nvSpPr>
          <p:spPr bwMode="auto">
            <a:xfrm flipH="1" flipV="1">
              <a:off x="1223963" y="2922588"/>
              <a:ext cx="187325" cy="26988"/>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07" name="Line 133">
              <a:extLst>
                <a:ext uri="{FF2B5EF4-FFF2-40B4-BE49-F238E27FC236}">
                  <a16:creationId xmlns:a16="http://schemas.microsoft.com/office/drawing/2014/main" id="{DEFBB8FE-D115-413A-A7E9-5B553E379980}"/>
                </a:ext>
              </a:extLst>
            </p:cNvPr>
            <p:cNvSpPr>
              <a:spLocks noChangeShapeType="1"/>
            </p:cNvSpPr>
            <p:nvPr/>
          </p:nvSpPr>
          <p:spPr bwMode="auto">
            <a:xfrm flipH="1" flipV="1">
              <a:off x="1073151" y="2913063"/>
              <a:ext cx="150813" cy="9525"/>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08" name="Line 134">
              <a:extLst>
                <a:ext uri="{FF2B5EF4-FFF2-40B4-BE49-F238E27FC236}">
                  <a16:creationId xmlns:a16="http://schemas.microsoft.com/office/drawing/2014/main" id="{E832F198-AC02-4E01-8DB7-83EFB2D641DD}"/>
                </a:ext>
              </a:extLst>
            </p:cNvPr>
            <p:cNvSpPr>
              <a:spLocks noChangeShapeType="1"/>
            </p:cNvSpPr>
            <p:nvPr/>
          </p:nvSpPr>
          <p:spPr bwMode="auto">
            <a:xfrm flipH="1">
              <a:off x="833438" y="2922588"/>
              <a:ext cx="88900" cy="7938"/>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09" name="Line 135">
              <a:extLst>
                <a:ext uri="{FF2B5EF4-FFF2-40B4-BE49-F238E27FC236}">
                  <a16:creationId xmlns:a16="http://schemas.microsoft.com/office/drawing/2014/main" id="{230ACF87-B3FE-49D4-9A42-18BBE031E7BA}"/>
                </a:ext>
              </a:extLst>
            </p:cNvPr>
            <p:cNvSpPr>
              <a:spLocks noChangeShapeType="1"/>
            </p:cNvSpPr>
            <p:nvPr/>
          </p:nvSpPr>
          <p:spPr bwMode="auto">
            <a:xfrm flipH="1">
              <a:off x="647701" y="2930525"/>
              <a:ext cx="185738" cy="44450"/>
            </a:xfrm>
            <a:prstGeom prst="line">
              <a:avLst/>
            </a:prstGeom>
            <a:noFill/>
            <a:ln w="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10" name="Line 136">
              <a:extLst>
                <a:ext uri="{FF2B5EF4-FFF2-40B4-BE49-F238E27FC236}">
                  <a16:creationId xmlns:a16="http://schemas.microsoft.com/office/drawing/2014/main" id="{C7FFF017-9C6E-4C82-8379-D40DB5ACBD7A}"/>
                </a:ext>
              </a:extLst>
            </p:cNvPr>
            <p:cNvSpPr>
              <a:spLocks noChangeShapeType="1"/>
            </p:cNvSpPr>
            <p:nvPr/>
          </p:nvSpPr>
          <p:spPr bwMode="auto">
            <a:xfrm flipH="1" flipV="1">
              <a:off x="4489451" y="5203825"/>
              <a:ext cx="9525" cy="98425"/>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11" name="Line 137">
              <a:extLst>
                <a:ext uri="{FF2B5EF4-FFF2-40B4-BE49-F238E27FC236}">
                  <a16:creationId xmlns:a16="http://schemas.microsoft.com/office/drawing/2014/main" id="{7B10B743-3A09-4882-A90A-311A5DA880D9}"/>
                </a:ext>
              </a:extLst>
            </p:cNvPr>
            <p:cNvSpPr>
              <a:spLocks noChangeShapeType="1"/>
            </p:cNvSpPr>
            <p:nvPr/>
          </p:nvSpPr>
          <p:spPr bwMode="auto">
            <a:xfrm flipV="1">
              <a:off x="4479926" y="5141913"/>
              <a:ext cx="0" cy="9525"/>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12" name="Line 138">
              <a:extLst>
                <a:ext uri="{FF2B5EF4-FFF2-40B4-BE49-F238E27FC236}">
                  <a16:creationId xmlns:a16="http://schemas.microsoft.com/office/drawing/2014/main" id="{AF9EB48F-CB4B-41FE-9551-C6F4F7857093}"/>
                </a:ext>
              </a:extLst>
            </p:cNvPr>
            <p:cNvSpPr>
              <a:spLocks noChangeShapeType="1"/>
            </p:cNvSpPr>
            <p:nvPr/>
          </p:nvSpPr>
          <p:spPr bwMode="auto">
            <a:xfrm flipH="1" flipV="1">
              <a:off x="4454526" y="4991100"/>
              <a:ext cx="25400" cy="150813"/>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13" name="Line 139">
              <a:extLst>
                <a:ext uri="{FF2B5EF4-FFF2-40B4-BE49-F238E27FC236}">
                  <a16:creationId xmlns:a16="http://schemas.microsoft.com/office/drawing/2014/main" id="{90219429-F74B-4A55-9C02-815F1A5A3F8F}"/>
                </a:ext>
              </a:extLst>
            </p:cNvPr>
            <p:cNvSpPr>
              <a:spLocks noChangeShapeType="1"/>
            </p:cNvSpPr>
            <p:nvPr/>
          </p:nvSpPr>
          <p:spPr bwMode="auto">
            <a:xfrm flipH="1" flipV="1">
              <a:off x="4418013" y="4840288"/>
              <a:ext cx="36513" cy="150813"/>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14" name="Line 140">
              <a:extLst>
                <a:ext uri="{FF2B5EF4-FFF2-40B4-BE49-F238E27FC236}">
                  <a16:creationId xmlns:a16="http://schemas.microsoft.com/office/drawing/2014/main" id="{867C9DF0-9B40-40CA-9BAF-F8108CAAD47B}"/>
                </a:ext>
              </a:extLst>
            </p:cNvPr>
            <p:cNvSpPr>
              <a:spLocks noChangeShapeType="1"/>
            </p:cNvSpPr>
            <p:nvPr/>
          </p:nvSpPr>
          <p:spPr bwMode="auto">
            <a:xfrm flipH="1" flipV="1">
              <a:off x="4365626" y="4689475"/>
              <a:ext cx="52388" cy="150813"/>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15" name="Line 141">
              <a:extLst>
                <a:ext uri="{FF2B5EF4-FFF2-40B4-BE49-F238E27FC236}">
                  <a16:creationId xmlns:a16="http://schemas.microsoft.com/office/drawing/2014/main" id="{92FFF271-F6FF-4FE1-959B-BD577E55E530}"/>
                </a:ext>
              </a:extLst>
            </p:cNvPr>
            <p:cNvSpPr>
              <a:spLocks noChangeShapeType="1"/>
            </p:cNvSpPr>
            <p:nvPr/>
          </p:nvSpPr>
          <p:spPr bwMode="auto">
            <a:xfrm flipH="1" flipV="1">
              <a:off x="4303713" y="4556125"/>
              <a:ext cx="61913" cy="133350"/>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16" name="Line 142">
              <a:extLst>
                <a:ext uri="{FF2B5EF4-FFF2-40B4-BE49-F238E27FC236}">
                  <a16:creationId xmlns:a16="http://schemas.microsoft.com/office/drawing/2014/main" id="{ED9D1AED-2A0C-47E5-B025-D7A9E8DF6C23}"/>
                </a:ext>
              </a:extLst>
            </p:cNvPr>
            <p:cNvSpPr>
              <a:spLocks noChangeShapeType="1"/>
            </p:cNvSpPr>
            <p:nvPr/>
          </p:nvSpPr>
          <p:spPr bwMode="auto">
            <a:xfrm flipH="1" flipV="1">
              <a:off x="4294188" y="4538663"/>
              <a:ext cx="9525" cy="17463"/>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17" name="Line 143">
              <a:extLst>
                <a:ext uri="{FF2B5EF4-FFF2-40B4-BE49-F238E27FC236}">
                  <a16:creationId xmlns:a16="http://schemas.microsoft.com/office/drawing/2014/main" id="{C9A0D46E-4146-41F6-970C-0573E127FFE0}"/>
                </a:ext>
              </a:extLst>
            </p:cNvPr>
            <p:cNvSpPr>
              <a:spLocks noChangeShapeType="1"/>
            </p:cNvSpPr>
            <p:nvPr/>
          </p:nvSpPr>
          <p:spPr bwMode="auto">
            <a:xfrm flipH="1" flipV="1">
              <a:off x="4214813" y="4387850"/>
              <a:ext cx="79375" cy="150813"/>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18" name="Line 144">
              <a:extLst>
                <a:ext uri="{FF2B5EF4-FFF2-40B4-BE49-F238E27FC236}">
                  <a16:creationId xmlns:a16="http://schemas.microsoft.com/office/drawing/2014/main" id="{783146E0-4B4A-43E0-991A-327C59EDCDCB}"/>
                </a:ext>
              </a:extLst>
            </p:cNvPr>
            <p:cNvSpPr>
              <a:spLocks noChangeShapeType="1"/>
            </p:cNvSpPr>
            <p:nvPr/>
          </p:nvSpPr>
          <p:spPr bwMode="auto">
            <a:xfrm flipH="1" flipV="1">
              <a:off x="4116388" y="4237038"/>
              <a:ext cx="98425" cy="150813"/>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19" name="Line 145">
              <a:extLst>
                <a:ext uri="{FF2B5EF4-FFF2-40B4-BE49-F238E27FC236}">
                  <a16:creationId xmlns:a16="http://schemas.microsoft.com/office/drawing/2014/main" id="{385FA815-F0C5-4EBC-BA57-47FABC781F86}"/>
                </a:ext>
              </a:extLst>
            </p:cNvPr>
            <p:cNvSpPr>
              <a:spLocks noChangeShapeType="1"/>
            </p:cNvSpPr>
            <p:nvPr/>
          </p:nvSpPr>
          <p:spPr bwMode="auto">
            <a:xfrm flipH="1" flipV="1">
              <a:off x="4108451" y="4217988"/>
              <a:ext cx="7938" cy="19050"/>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20" name="Line 146">
              <a:extLst>
                <a:ext uri="{FF2B5EF4-FFF2-40B4-BE49-F238E27FC236}">
                  <a16:creationId xmlns:a16="http://schemas.microsoft.com/office/drawing/2014/main" id="{976E0FFE-3A3C-413C-9408-93DBF3EE111A}"/>
                </a:ext>
              </a:extLst>
            </p:cNvPr>
            <p:cNvSpPr>
              <a:spLocks noChangeShapeType="1"/>
            </p:cNvSpPr>
            <p:nvPr/>
          </p:nvSpPr>
          <p:spPr bwMode="auto">
            <a:xfrm flipH="1" flipV="1">
              <a:off x="4010026" y="4084638"/>
              <a:ext cx="98425" cy="133350"/>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21" name="Line 147">
              <a:extLst>
                <a:ext uri="{FF2B5EF4-FFF2-40B4-BE49-F238E27FC236}">
                  <a16:creationId xmlns:a16="http://schemas.microsoft.com/office/drawing/2014/main" id="{91686421-C8C9-4581-96C7-38C36A2490A2}"/>
                </a:ext>
              </a:extLst>
            </p:cNvPr>
            <p:cNvSpPr>
              <a:spLocks noChangeShapeType="1"/>
            </p:cNvSpPr>
            <p:nvPr/>
          </p:nvSpPr>
          <p:spPr bwMode="auto">
            <a:xfrm flipH="1" flipV="1">
              <a:off x="4002088" y="4076700"/>
              <a:ext cx="7938" cy="7938"/>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22" name="Line 148">
              <a:extLst>
                <a:ext uri="{FF2B5EF4-FFF2-40B4-BE49-F238E27FC236}">
                  <a16:creationId xmlns:a16="http://schemas.microsoft.com/office/drawing/2014/main" id="{1B6CF1A0-A23C-4681-85E3-EE25EEF10836}"/>
                </a:ext>
              </a:extLst>
            </p:cNvPr>
            <p:cNvSpPr>
              <a:spLocks noChangeShapeType="1"/>
            </p:cNvSpPr>
            <p:nvPr/>
          </p:nvSpPr>
          <p:spPr bwMode="auto">
            <a:xfrm flipH="1" flipV="1">
              <a:off x="3913188" y="3960813"/>
              <a:ext cx="61913" cy="80963"/>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23" name="Line 149">
              <a:extLst>
                <a:ext uri="{FF2B5EF4-FFF2-40B4-BE49-F238E27FC236}">
                  <a16:creationId xmlns:a16="http://schemas.microsoft.com/office/drawing/2014/main" id="{84BA6AF5-EAAB-48F9-911E-294E2EADBD30}"/>
                </a:ext>
              </a:extLst>
            </p:cNvPr>
            <p:cNvSpPr>
              <a:spLocks noChangeShapeType="1"/>
            </p:cNvSpPr>
            <p:nvPr/>
          </p:nvSpPr>
          <p:spPr bwMode="auto">
            <a:xfrm flipH="1" flipV="1">
              <a:off x="3895726" y="3933825"/>
              <a:ext cx="17463" cy="26988"/>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24" name="Line 150">
              <a:extLst>
                <a:ext uri="{FF2B5EF4-FFF2-40B4-BE49-F238E27FC236}">
                  <a16:creationId xmlns:a16="http://schemas.microsoft.com/office/drawing/2014/main" id="{B7CEB5BC-DC82-4233-956B-F4ACCEAE13F3}"/>
                </a:ext>
              </a:extLst>
            </p:cNvPr>
            <p:cNvSpPr>
              <a:spLocks noChangeShapeType="1"/>
            </p:cNvSpPr>
            <p:nvPr/>
          </p:nvSpPr>
          <p:spPr bwMode="auto">
            <a:xfrm flipH="1" flipV="1">
              <a:off x="3762376" y="3783013"/>
              <a:ext cx="133350" cy="150813"/>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25" name="Line 151">
              <a:extLst>
                <a:ext uri="{FF2B5EF4-FFF2-40B4-BE49-F238E27FC236}">
                  <a16:creationId xmlns:a16="http://schemas.microsoft.com/office/drawing/2014/main" id="{E88FEF36-F422-4680-AA55-7B4909BEADF9}"/>
                </a:ext>
              </a:extLst>
            </p:cNvPr>
            <p:cNvSpPr>
              <a:spLocks noChangeShapeType="1"/>
            </p:cNvSpPr>
            <p:nvPr/>
          </p:nvSpPr>
          <p:spPr bwMode="auto">
            <a:xfrm flipH="1" flipV="1">
              <a:off x="3725863" y="3738563"/>
              <a:ext cx="36513" cy="44450"/>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26" name="Line 152">
              <a:extLst>
                <a:ext uri="{FF2B5EF4-FFF2-40B4-BE49-F238E27FC236}">
                  <a16:creationId xmlns:a16="http://schemas.microsoft.com/office/drawing/2014/main" id="{A77B778F-9D2C-4D78-B562-9A4B2A9F7BBC}"/>
                </a:ext>
              </a:extLst>
            </p:cNvPr>
            <p:cNvSpPr>
              <a:spLocks noChangeShapeType="1"/>
            </p:cNvSpPr>
            <p:nvPr/>
          </p:nvSpPr>
          <p:spPr bwMode="auto">
            <a:xfrm flipH="1" flipV="1">
              <a:off x="3611563" y="3624263"/>
              <a:ext cx="114300" cy="114300"/>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27" name="Line 153">
              <a:extLst>
                <a:ext uri="{FF2B5EF4-FFF2-40B4-BE49-F238E27FC236}">
                  <a16:creationId xmlns:a16="http://schemas.microsoft.com/office/drawing/2014/main" id="{41E48F9B-DC5F-49D0-AB73-F1B0FB75EFD9}"/>
                </a:ext>
              </a:extLst>
            </p:cNvPr>
            <p:cNvSpPr>
              <a:spLocks noChangeShapeType="1"/>
            </p:cNvSpPr>
            <p:nvPr/>
          </p:nvSpPr>
          <p:spPr bwMode="auto">
            <a:xfrm flipH="1" flipV="1">
              <a:off x="3530601" y="3552825"/>
              <a:ext cx="80963" cy="71438"/>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28" name="Line 154">
              <a:extLst>
                <a:ext uri="{FF2B5EF4-FFF2-40B4-BE49-F238E27FC236}">
                  <a16:creationId xmlns:a16="http://schemas.microsoft.com/office/drawing/2014/main" id="{D6D056E0-D0EF-478F-8B69-C831CE234FC5}"/>
                </a:ext>
              </a:extLst>
            </p:cNvPr>
            <p:cNvSpPr>
              <a:spLocks noChangeShapeType="1"/>
            </p:cNvSpPr>
            <p:nvPr/>
          </p:nvSpPr>
          <p:spPr bwMode="auto">
            <a:xfrm flipH="1" flipV="1">
              <a:off x="3451226" y="3473450"/>
              <a:ext cx="79375" cy="79375"/>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29" name="Line 155">
              <a:extLst>
                <a:ext uri="{FF2B5EF4-FFF2-40B4-BE49-F238E27FC236}">
                  <a16:creationId xmlns:a16="http://schemas.microsoft.com/office/drawing/2014/main" id="{11E08969-26DD-4DA5-8DCD-2549DA4F6E14}"/>
                </a:ext>
              </a:extLst>
            </p:cNvPr>
            <p:cNvSpPr>
              <a:spLocks noChangeShapeType="1"/>
            </p:cNvSpPr>
            <p:nvPr/>
          </p:nvSpPr>
          <p:spPr bwMode="auto">
            <a:xfrm flipH="1" flipV="1">
              <a:off x="3336926" y="3375025"/>
              <a:ext cx="114300" cy="98425"/>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30" name="Line 156">
              <a:extLst>
                <a:ext uri="{FF2B5EF4-FFF2-40B4-BE49-F238E27FC236}">
                  <a16:creationId xmlns:a16="http://schemas.microsoft.com/office/drawing/2014/main" id="{FF91CDFC-7B34-4E52-973A-95BE61A59AB7}"/>
                </a:ext>
              </a:extLst>
            </p:cNvPr>
            <p:cNvSpPr>
              <a:spLocks noChangeShapeType="1"/>
            </p:cNvSpPr>
            <p:nvPr/>
          </p:nvSpPr>
          <p:spPr bwMode="auto">
            <a:xfrm flipH="1" flipV="1">
              <a:off x="3273426" y="3321050"/>
              <a:ext cx="63500" cy="53975"/>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31" name="Line 157">
              <a:extLst>
                <a:ext uri="{FF2B5EF4-FFF2-40B4-BE49-F238E27FC236}">
                  <a16:creationId xmlns:a16="http://schemas.microsoft.com/office/drawing/2014/main" id="{A84F07E7-1357-409A-B40B-7A0527A7652C}"/>
                </a:ext>
              </a:extLst>
            </p:cNvPr>
            <p:cNvSpPr>
              <a:spLocks noChangeShapeType="1"/>
            </p:cNvSpPr>
            <p:nvPr/>
          </p:nvSpPr>
          <p:spPr bwMode="auto">
            <a:xfrm flipH="1" flipV="1">
              <a:off x="3149601" y="3224213"/>
              <a:ext cx="123825" cy="96838"/>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32" name="Line 158">
              <a:extLst>
                <a:ext uri="{FF2B5EF4-FFF2-40B4-BE49-F238E27FC236}">
                  <a16:creationId xmlns:a16="http://schemas.microsoft.com/office/drawing/2014/main" id="{BFB38BD4-97E6-468B-AF91-4E9E5EF3E114}"/>
                </a:ext>
              </a:extLst>
            </p:cNvPr>
            <p:cNvSpPr>
              <a:spLocks noChangeShapeType="1"/>
            </p:cNvSpPr>
            <p:nvPr/>
          </p:nvSpPr>
          <p:spPr bwMode="auto">
            <a:xfrm flipH="1" flipV="1">
              <a:off x="3122613" y="3206750"/>
              <a:ext cx="26988" cy="17463"/>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33" name="Line 159">
              <a:extLst>
                <a:ext uri="{FF2B5EF4-FFF2-40B4-BE49-F238E27FC236}">
                  <a16:creationId xmlns:a16="http://schemas.microsoft.com/office/drawing/2014/main" id="{FBED527B-48E5-47B8-83EB-70DB8057FE00}"/>
                </a:ext>
              </a:extLst>
            </p:cNvPr>
            <p:cNvSpPr>
              <a:spLocks noChangeShapeType="1"/>
            </p:cNvSpPr>
            <p:nvPr/>
          </p:nvSpPr>
          <p:spPr bwMode="auto">
            <a:xfrm flipH="1" flipV="1">
              <a:off x="3078163" y="3170238"/>
              <a:ext cx="9525" cy="9525"/>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34" name="Line 160">
              <a:extLst>
                <a:ext uri="{FF2B5EF4-FFF2-40B4-BE49-F238E27FC236}">
                  <a16:creationId xmlns:a16="http://schemas.microsoft.com/office/drawing/2014/main" id="{C55D345C-0776-4C12-BCF0-D667D986A845}"/>
                </a:ext>
              </a:extLst>
            </p:cNvPr>
            <p:cNvSpPr>
              <a:spLocks noChangeShapeType="1"/>
            </p:cNvSpPr>
            <p:nvPr/>
          </p:nvSpPr>
          <p:spPr bwMode="auto">
            <a:xfrm flipH="1" flipV="1">
              <a:off x="2954338" y="3081338"/>
              <a:ext cx="123825" cy="88900"/>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35" name="Line 161">
              <a:extLst>
                <a:ext uri="{FF2B5EF4-FFF2-40B4-BE49-F238E27FC236}">
                  <a16:creationId xmlns:a16="http://schemas.microsoft.com/office/drawing/2014/main" id="{566D20AB-1F82-41CD-A801-035555A62E83}"/>
                </a:ext>
              </a:extLst>
            </p:cNvPr>
            <p:cNvSpPr>
              <a:spLocks noChangeShapeType="1"/>
            </p:cNvSpPr>
            <p:nvPr/>
          </p:nvSpPr>
          <p:spPr bwMode="auto">
            <a:xfrm flipH="1" flipV="1">
              <a:off x="2857501" y="3019425"/>
              <a:ext cx="96838" cy="61913"/>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36" name="Line 162">
              <a:extLst>
                <a:ext uri="{FF2B5EF4-FFF2-40B4-BE49-F238E27FC236}">
                  <a16:creationId xmlns:a16="http://schemas.microsoft.com/office/drawing/2014/main" id="{13F7123C-B1B0-4393-9547-358804C9A55B}"/>
                </a:ext>
              </a:extLst>
            </p:cNvPr>
            <p:cNvSpPr>
              <a:spLocks noChangeShapeType="1"/>
            </p:cNvSpPr>
            <p:nvPr/>
          </p:nvSpPr>
          <p:spPr bwMode="auto">
            <a:xfrm flipH="1" flipV="1">
              <a:off x="2759076" y="2957513"/>
              <a:ext cx="98425" cy="61913"/>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37" name="Line 163">
              <a:extLst>
                <a:ext uri="{FF2B5EF4-FFF2-40B4-BE49-F238E27FC236}">
                  <a16:creationId xmlns:a16="http://schemas.microsoft.com/office/drawing/2014/main" id="{D2072145-5552-404B-B741-285949FED60F}"/>
                </a:ext>
              </a:extLst>
            </p:cNvPr>
            <p:cNvSpPr>
              <a:spLocks noChangeShapeType="1"/>
            </p:cNvSpPr>
            <p:nvPr/>
          </p:nvSpPr>
          <p:spPr bwMode="auto">
            <a:xfrm flipH="1" flipV="1">
              <a:off x="2617788" y="2868613"/>
              <a:ext cx="141288" cy="88900"/>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38" name="Line 164">
              <a:extLst>
                <a:ext uri="{FF2B5EF4-FFF2-40B4-BE49-F238E27FC236}">
                  <a16:creationId xmlns:a16="http://schemas.microsoft.com/office/drawing/2014/main" id="{36C2B885-8C39-41D5-B931-45C3B3234638}"/>
                </a:ext>
              </a:extLst>
            </p:cNvPr>
            <p:cNvSpPr>
              <a:spLocks noChangeShapeType="1"/>
            </p:cNvSpPr>
            <p:nvPr/>
          </p:nvSpPr>
          <p:spPr bwMode="auto">
            <a:xfrm flipH="1" flipV="1">
              <a:off x="2573338" y="2841625"/>
              <a:ext cx="44450" cy="26988"/>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39" name="Line 165">
              <a:extLst>
                <a:ext uri="{FF2B5EF4-FFF2-40B4-BE49-F238E27FC236}">
                  <a16:creationId xmlns:a16="http://schemas.microsoft.com/office/drawing/2014/main" id="{7D7E7F33-0349-45FD-8C26-690371286C0F}"/>
                </a:ext>
              </a:extLst>
            </p:cNvPr>
            <p:cNvSpPr>
              <a:spLocks noChangeShapeType="1"/>
            </p:cNvSpPr>
            <p:nvPr/>
          </p:nvSpPr>
          <p:spPr bwMode="auto">
            <a:xfrm flipH="1" flipV="1">
              <a:off x="2378076" y="2735263"/>
              <a:ext cx="195263" cy="106363"/>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40" name="Line 166">
              <a:extLst>
                <a:ext uri="{FF2B5EF4-FFF2-40B4-BE49-F238E27FC236}">
                  <a16:creationId xmlns:a16="http://schemas.microsoft.com/office/drawing/2014/main" id="{F9EC3ACE-4049-4DB5-938F-D2893F8FE899}"/>
                </a:ext>
              </a:extLst>
            </p:cNvPr>
            <p:cNvSpPr>
              <a:spLocks noChangeShapeType="1"/>
            </p:cNvSpPr>
            <p:nvPr/>
          </p:nvSpPr>
          <p:spPr bwMode="auto">
            <a:xfrm flipH="1" flipV="1">
              <a:off x="2333626" y="2717800"/>
              <a:ext cx="44450" cy="17463"/>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41" name="Line 167">
              <a:extLst>
                <a:ext uri="{FF2B5EF4-FFF2-40B4-BE49-F238E27FC236}">
                  <a16:creationId xmlns:a16="http://schemas.microsoft.com/office/drawing/2014/main" id="{33908D63-E76F-40FC-9F29-57D97056F387}"/>
                </a:ext>
              </a:extLst>
            </p:cNvPr>
            <p:cNvSpPr>
              <a:spLocks noChangeShapeType="1"/>
            </p:cNvSpPr>
            <p:nvPr/>
          </p:nvSpPr>
          <p:spPr bwMode="auto">
            <a:xfrm flipH="1" flipV="1">
              <a:off x="2182813" y="2638425"/>
              <a:ext cx="150813" cy="79375"/>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42" name="Line 168">
              <a:extLst>
                <a:ext uri="{FF2B5EF4-FFF2-40B4-BE49-F238E27FC236}">
                  <a16:creationId xmlns:a16="http://schemas.microsoft.com/office/drawing/2014/main" id="{3962BE25-6F17-4ABD-A3E3-473ACC02568B}"/>
                </a:ext>
              </a:extLst>
            </p:cNvPr>
            <p:cNvSpPr>
              <a:spLocks noChangeShapeType="1"/>
            </p:cNvSpPr>
            <p:nvPr/>
          </p:nvSpPr>
          <p:spPr bwMode="auto">
            <a:xfrm flipH="1" flipV="1">
              <a:off x="2049463" y="2584450"/>
              <a:ext cx="133350" cy="53975"/>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43" name="Line 169">
              <a:extLst>
                <a:ext uri="{FF2B5EF4-FFF2-40B4-BE49-F238E27FC236}">
                  <a16:creationId xmlns:a16="http://schemas.microsoft.com/office/drawing/2014/main" id="{6755D292-658F-4891-A7BF-BD8AFA778B54}"/>
                </a:ext>
              </a:extLst>
            </p:cNvPr>
            <p:cNvSpPr>
              <a:spLocks noChangeShapeType="1"/>
            </p:cNvSpPr>
            <p:nvPr/>
          </p:nvSpPr>
          <p:spPr bwMode="auto">
            <a:xfrm flipH="1" flipV="1">
              <a:off x="1987551" y="2559050"/>
              <a:ext cx="17463" cy="7938"/>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44" name="Line 170">
              <a:extLst>
                <a:ext uri="{FF2B5EF4-FFF2-40B4-BE49-F238E27FC236}">
                  <a16:creationId xmlns:a16="http://schemas.microsoft.com/office/drawing/2014/main" id="{5FEAA90C-877F-4118-99C7-A1F3A030B51A}"/>
                </a:ext>
              </a:extLst>
            </p:cNvPr>
            <p:cNvSpPr>
              <a:spLocks noChangeShapeType="1"/>
            </p:cNvSpPr>
            <p:nvPr/>
          </p:nvSpPr>
          <p:spPr bwMode="auto">
            <a:xfrm flipH="1" flipV="1">
              <a:off x="1801813" y="2487613"/>
              <a:ext cx="185738" cy="71438"/>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45" name="Line 171">
              <a:extLst>
                <a:ext uri="{FF2B5EF4-FFF2-40B4-BE49-F238E27FC236}">
                  <a16:creationId xmlns:a16="http://schemas.microsoft.com/office/drawing/2014/main" id="{097C74D5-6D2A-424C-81E1-3707F5D62E3E}"/>
                </a:ext>
              </a:extLst>
            </p:cNvPr>
            <p:cNvSpPr>
              <a:spLocks noChangeShapeType="1"/>
            </p:cNvSpPr>
            <p:nvPr/>
          </p:nvSpPr>
          <p:spPr bwMode="auto">
            <a:xfrm flipH="1" flipV="1">
              <a:off x="1606551" y="2416175"/>
              <a:ext cx="195263" cy="71438"/>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46" name="Line 172">
              <a:extLst>
                <a:ext uri="{FF2B5EF4-FFF2-40B4-BE49-F238E27FC236}">
                  <a16:creationId xmlns:a16="http://schemas.microsoft.com/office/drawing/2014/main" id="{C5982025-0B38-47EC-81DD-E26B5EBA2CDB}"/>
                </a:ext>
              </a:extLst>
            </p:cNvPr>
            <p:cNvSpPr>
              <a:spLocks noChangeShapeType="1"/>
            </p:cNvSpPr>
            <p:nvPr/>
          </p:nvSpPr>
          <p:spPr bwMode="auto">
            <a:xfrm flipH="1">
              <a:off x="1579563" y="2416175"/>
              <a:ext cx="26988" cy="0"/>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47" name="Line 173">
              <a:extLst>
                <a:ext uri="{FF2B5EF4-FFF2-40B4-BE49-F238E27FC236}">
                  <a16:creationId xmlns:a16="http://schemas.microsoft.com/office/drawing/2014/main" id="{F7D97140-989D-4805-81FA-F70EF3A10CE9}"/>
                </a:ext>
              </a:extLst>
            </p:cNvPr>
            <p:cNvSpPr>
              <a:spLocks noChangeShapeType="1"/>
            </p:cNvSpPr>
            <p:nvPr/>
          </p:nvSpPr>
          <p:spPr bwMode="auto">
            <a:xfrm flipH="1" flipV="1">
              <a:off x="1411288" y="2362200"/>
              <a:ext cx="168275" cy="53975"/>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48" name="Line 174">
              <a:extLst>
                <a:ext uri="{FF2B5EF4-FFF2-40B4-BE49-F238E27FC236}">
                  <a16:creationId xmlns:a16="http://schemas.microsoft.com/office/drawing/2014/main" id="{40D18769-DD7C-4B80-B8F0-BDF506C53C1F}"/>
                </a:ext>
              </a:extLst>
            </p:cNvPr>
            <p:cNvSpPr>
              <a:spLocks noChangeShapeType="1"/>
            </p:cNvSpPr>
            <p:nvPr/>
          </p:nvSpPr>
          <p:spPr bwMode="auto">
            <a:xfrm flipH="1" flipV="1">
              <a:off x="1223963" y="2319338"/>
              <a:ext cx="187325" cy="42863"/>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49" name="Line 175">
              <a:extLst>
                <a:ext uri="{FF2B5EF4-FFF2-40B4-BE49-F238E27FC236}">
                  <a16:creationId xmlns:a16="http://schemas.microsoft.com/office/drawing/2014/main" id="{D78DAF83-D95B-44EA-AC3B-02E848797B86}"/>
                </a:ext>
              </a:extLst>
            </p:cNvPr>
            <p:cNvSpPr>
              <a:spLocks noChangeShapeType="1"/>
            </p:cNvSpPr>
            <p:nvPr/>
          </p:nvSpPr>
          <p:spPr bwMode="auto">
            <a:xfrm flipH="1" flipV="1">
              <a:off x="1028701" y="2292350"/>
              <a:ext cx="195263" cy="26988"/>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50" name="Line 176">
              <a:extLst>
                <a:ext uri="{FF2B5EF4-FFF2-40B4-BE49-F238E27FC236}">
                  <a16:creationId xmlns:a16="http://schemas.microsoft.com/office/drawing/2014/main" id="{BF89127A-2416-45D3-94C2-B3DF465CA488}"/>
                </a:ext>
              </a:extLst>
            </p:cNvPr>
            <p:cNvSpPr>
              <a:spLocks noChangeShapeType="1"/>
            </p:cNvSpPr>
            <p:nvPr/>
          </p:nvSpPr>
          <p:spPr bwMode="auto">
            <a:xfrm flipH="1" flipV="1">
              <a:off x="852488" y="2274888"/>
              <a:ext cx="176213" cy="17463"/>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51" name="Line 177">
              <a:extLst>
                <a:ext uri="{FF2B5EF4-FFF2-40B4-BE49-F238E27FC236}">
                  <a16:creationId xmlns:a16="http://schemas.microsoft.com/office/drawing/2014/main" id="{4A223910-AB08-411F-9020-C40F15FE901A}"/>
                </a:ext>
              </a:extLst>
            </p:cNvPr>
            <p:cNvSpPr>
              <a:spLocks noChangeShapeType="1"/>
            </p:cNvSpPr>
            <p:nvPr/>
          </p:nvSpPr>
          <p:spPr bwMode="auto">
            <a:xfrm flipH="1">
              <a:off x="647701" y="2265363"/>
              <a:ext cx="160338" cy="0"/>
            </a:xfrm>
            <a:prstGeom prst="line">
              <a:avLst/>
            </a:prstGeom>
            <a:noFill/>
            <a:ln w="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52" name="Line 178">
              <a:extLst>
                <a:ext uri="{FF2B5EF4-FFF2-40B4-BE49-F238E27FC236}">
                  <a16:creationId xmlns:a16="http://schemas.microsoft.com/office/drawing/2014/main" id="{E2A28CD3-9FF3-481C-8E7F-9663801487D2}"/>
                </a:ext>
              </a:extLst>
            </p:cNvPr>
            <p:cNvSpPr>
              <a:spLocks noChangeShapeType="1"/>
            </p:cNvSpPr>
            <p:nvPr/>
          </p:nvSpPr>
          <p:spPr bwMode="auto">
            <a:xfrm>
              <a:off x="2449513" y="2265363"/>
              <a:ext cx="123825" cy="53975"/>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53" name="Line 179">
              <a:extLst>
                <a:ext uri="{FF2B5EF4-FFF2-40B4-BE49-F238E27FC236}">
                  <a16:creationId xmlns:a16="http://schemas.microsoft.com/office/drawing/2014/main" id="{76270B71-2C64-469F-A5A6-7B52393029E6}"/>
                </a:ext>
              </a:extLst>
            </p:cNvPr>
            <p:cNvSpPr>
              <a:spLocks noChangeShapeType="1"/>
            </p:cNvSpPr>
            <p:nvPr/>
          </p:nvSpPr>
          <p:spPr bwMode="auto">
            <a:xfrm>
              <a:off x="2573338" y="2319338"/>
              <a:ext cx="158750" cy="96838"/>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54" name="Line 180">
              <a:extLst>
                <a:ext uri="{FF2B5EF4-FFF2-40B4-BE49-F238E27FC236}">
                  <a16:creationId xmlns:a16="http://schemas.microsoft.com/office/drawing/2014/main" id="{B20593C3-6ABB-4AB4-8433-3BA4F06C6508}"/>
                </a:ext>
              </a:extLst>
            </p:cNvPr>
            <p:cNvSpPr>
              <a:spLocks noChangeShapeType="1"/>
            </p:cNvSpPr>
            <p:nvPr/>
          </p:nvSpPr>
          <p:spPr bwMode="auto">
            <a:xfrm>
              <a:off x="2732088" y="2416175"/>
              <a:ext cx="26988" cy="9525"/>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55" name="Line 181">
              <a:extLst>
                <a:ext uri="{FF2B5EF4-FFF2-40B4-BE49-F238E27FC236}">
                  <a16:creationId xmlns:a16="http://schemas.microsoft.com/office/drawing/2014/main" id="{F5054CCB-24F3-4D97-BE82-6CA33789B1F3}"/>
                </a:ext>
              </a:extLst>
            </p:cNvPr>
            <p:cNvSpPr>
              <a:spLocks noChangeShapeType="1"/>
            </p:cNvSpPr>
            <p:nvPr/>
          </p:nvSpPr>
          <p:spPr bwMode="auto">
            <a:xfrm>
              <a:off x="2759076" y="2425700"/>
              <a:ext cx="80963" cy="52388"/>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56" name="Line 182">
              <a:extLst>
                <a:ext uri="{FF2B5EF4-FFF2-40B4-BE49-F238E27FC236}">
                  <a16:creationId xmlns:a16="http://schemas.microsoft.com/office/drawing/2014/main" id="{B6BD72D8-1CCC-48B9-A8E9-1D0B873F5E4A}"/>
                </a:ext>
              </a:extLst>
            </p:cNvPr>
            <p:cNvSpPr>
              <a:spLocks noChangeShapeType="1"/>
            </p:cNvSpPr>
            <p:nvPr/>
          </p:nvSpPr>
          <p:spPr bwMode="auto">
            <a:xfrm>
              <a:off x="2963863" y="2549525"/>
              <a:ext cx="26988" cy="17463"/>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57" name="Line 183">
              <a:extLst>
                <a:ext uri="{FF2B5EF4-FFF2-40B4-BE49-F238E27FC236}">
                  <a16:creationId xmlns:a16="http://schemas.microsoft.com/office/drawing/2014/main" id="{7AD82ADB-2D82-44DE-945E-EA6DE0160A18}"/>
                </a:ext>
              </a:extLst>
            </p:cNvPr>
            <p:cNvSpPr>
              <a:spLocks noChangeShapeType="1"/>
            </p:cNvSpPr>
            <p:nvPr/>
          </p:nvSpPr>
          <p:spPr bwMode="auto">
            <a:xfrm>
              <a:off x="2990851" y="2566988"/>
              <a:ext cx="158750" cy="98425"/>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58" name="Line 184">
              <a:extLst>
                <a:ext uri="{FF2B5EF4-FFF2-40B4-BE49-F238E27FC236}">
                  <a16:creationId xmlns:a16="http://schemas.microsoft.com/office/drawing/2014/main" id="{B9E57C54-1B4A-4F27-9BC8-3166E7752FE8}"/>
                </a:ext>
              </a:extLst>
            </p:cNvPr>
            <p:cNvSpPr>
              <a:spLocks noChangeShapeType="1"/>
            </p:cNvSpPr>
            <p:nvPr/>
          </p:nvSpPr>
          <p:spPr bwMode="auto">
            <a:xfrm>
              <a:off x="3149601" y="2665413"/>
              <a:ext cx="71438" cy="52388"/>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59" name="Line 185">
              <a:extLst>
                <a:ext uri="{FF2B5EF4-FFF2-40B4-BE49-F238E27FC236}">
                  <a16:creationId xmlns:a16="http://schemas.microsoft.com/office/drawing/2014/main" id="{DD59DA0A-0E19-45AA-87B1-0DC2B6C6A857}"/>
                </a:ext>
              </a:extLst>
            </p:cNvPr>
            <p:cNvSpPr>
              <a:spLocks noChangeShapeType="1"/>
            </p:cNvSpPr>
            <p:nvPr/>
          </p:nvSpPr>
          <p:spPr bwMode="auto">
            <a:xfrm>
              <a:off x="3221038" y="2717800"/>
              <a:ext cx="115888" cy="80963"/>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60" name="Line 186">
              <a:extLst>
                <a:ext uri="{FF2B5EF4-FFF2-40B4-BE49-F238E27FC236}">
                  <a16:creationId xmlns:a16="http://schemas.microsoft.com/office/drawing/2014/main" id="{00459DC6-8515-4B92-9F88-4EAE1A4F0E0B}"/>
                </a:ext>
              </a:extLst>
            </p:cNvPr>
            <p:cNvSpPr>
              <a:spLocks noChangeShapeType="1"/>
            </p:cNvSpPr>
            <p:nvPr/>
          </p:nvSpPr>
          <p:spPr bwMode="auto">
            <a:xfrm>
              <a:off x="3336926" y="2798763"/>
              <a:ext cx="96838" cy="69850"/>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61" name="Line 187">
              <a:extLst>
                <a:ext uri="{FF2B5EF4-FFF2-40B4-BE49-F238E27FC236}">
                  <a16:creationId xmlns:a16="http://schemas.microsoft.com/office/drawing/2014/main" id="{EE548561-25DB-441B-89BD-FD6FC48B1408}"/>
                </a:ext>
              </a:extLst>
            </p:cNvPr>
            <p:cNvSpPr>
              <a:spLocks noChangeShapeType="1"/>
            </p:cNvSpPr>
            <p:nvPr/>
          </p:nvSpPr>
          <p:spPr bwMode="auto">
            <a:xfrm>
              <a:off x="3433763" y="2868613"/>
              <a:ext cx="96838" cy="71438"/>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62" name="Line 188">
              <a:extLst>
                <a:ext uri="{FF2B5EF4-FFF2-40B4-BE49-F238E27FC236}">
                  <a16:creationId xmlns:a16="http://schemas.microsoft.com/office/drawing/2014/main" id="{95D1D083-60F1-4752-8EBB-1F522A9511B4}"/>
                </a:ext>
              </a:extLst>
            </p:cNvPr>
            <p:cNvSpPr>
              <a:spLocks noChangeShapeType="1"/>
            </p:cNvSpPr>
            <p:nvPr/>
          </p:nvSpPr>
          <p:spPr bwMode="auto">
            <a:xfrm>
              <a:off x="3530601" y="2940050"/>
              <a:ext cx="98425" cy="79375"/>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63" name="Line 189">
              <a:extLst>
                <a:ext uri="{FF2B5EF4-FFF2-40B4-BE49-F238E27FC236}">
                  <a16:creationId xmlns:a16="http://schemas.microsoft.com/office/drawing/2014/main" id="{1C69E11A-2547-47D1-B9C0-930EA7456552}"/>
                </a:ext>
              </a:extLst>
            </p:cNvPr>
            <p:cNvSpPr>
              <a:spLocks noChangeShapeType="1"/>
            </p:cNvSpPr>
            <p:nvPr/>
          </p:nvSpPr>
          <p:spPr bwMode="auto">
            <a:xfrm>
              <a:off x="3629026" y="3019425"/>
              <a:ext cx="96838" cy="80963"/>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64" name="Line 190">
              <a:extLst>
                <a:ext uri="{FF2B5EF4-FFF2-40B4-BE49-F238E27FC236}">
                  <a16:creationId xmlns:a16="http://schemas.microsoft.com/office/drawing/2014/main" id="{119F02F6-F731-4C62-9AF5-0CE0329716F0}"/>
                </a:ext>
              </a:extLst>
            </p:cNvPr>
            <p:cNvSpPr>
              <a:spLocks noChangeShapeType="1"/>
            </p:cNvSpPr>
            <p:nvPr/>
          </p:nvSpPr>
          <p:spPr bwMode="auto">
            <a:xfrm>
              <a:off x="3725863" y="3100388"/>
              <a:ext cx="80963" cy="69850"/>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65" name="Line 191">
              <a:extLst>
                <a:ext uri="{FF2B5EF4-FFF2-40B4-BE49-F238E27FC236}">
                  <a16:creationId xmlns:a16="http://schemas.microsoft.com/office/drawing/2014/main" id="{8CBBBB29-20F8-41C9-8103-63A6DE12F4FC}"/>
                </a:ext>
              </a:extLst>
            </p:cNvPr>
            <p:cNvSpPr>
              <a:spLocks noChangeShapeType="1"/>
            </p:cNvSpPr>
            <p:nvPr/>
          </p:nvSpPr>
          <p:spPr bwMode="auto">
            <a:xfrm>
              <a:off x="3806826" y="3170238"/>
              <a:ext cx="34925" cy="26988"/>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66" name="Line 192">
              <a:extLst>
                <a:ext uri="{FF2B5EF4-FFF2-40B4-BE49-F238E27FC236}">
                  <a16:creationId xmlns:a16="http://schemas.microsoft.com/office/drawing/2014/main" id="{20328A8F-74AF-439A-B7F0-6FCCAAE6A404}"/>
                </a:ext>
              </a:extLst>
            </p:cNvPr>
            <p:cNvSpPr>
              <a:spLocks noChangeShapeType="1"/>
            </p:cNvSpPr>
            <p:nvPr/>
          </p:nvSpPr>
          <p:spPr bwMode="auto">
            <a:xfrm>
              <a:off x="3957638" y="3303588"/>
              <a:ext cx="17463" cy="17463"/>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67" name="Line 193">
              <a:extLst>
                <a:ext uri="{FF2B5EF4-FFF2-40B4-BE49-F238E27FC236}">
                  <a16:creationId xmlns:a16="http://schemas.microsoft.com/office/drawing/2014/main" id="{9F234A20-909D-4B44-9552-C3F8990614B7}"/>
                </a:ext>
              </a:extLst>
            </p:cNvPr>
            <p:cNvSpPr>
              <a:spLocks noChangeShapeType="1"/>
            </p:cNvSpPr>
            <p:nvPr/>
          </p:nvSpPr>
          <p:spPr bwMode="auto">
            <a:xfrm>
              <a:off x="3975101" y="3321050"/>
              <a:ext cx="133350" cy="125413"/>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68" name="Line 194">
              <a:extLst>
                <a:ext uri="{FF2B5EF4-FFF2-40B4-BE49-F238E27FC236}">
                  <a16:creationId xmlns:a16="http://schemas.microsoft.com/office/drawing/2014/main" id="{8757D5D3-0479-4DD3-82EA-CF2479E0E211}"/>
                </a:ext>
              </a:extLst>
            </p:cNvPr>
            <p:cNvSpPr>
              <a:spLocks noChangeShapeType="1"/>
            </p:cNvSpPr>
            <p:nvPr/>
          </p:nvSpPr>
          <p:spPr bwMode="auto">
            <a:xfrm>
              <a:off x="4108451" y="3446463"/>
              <a:ext cx="26988" cy="26988"/>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69" name="Line 195">
              <a:extLst>
                <a:ext uri="{FF2B5EF4-FFF2-40B4-BE49-F238E27FC236}">
                  <a16:creationId xmlns:a16="http://schemas.microsoft.com/office/drawing/2014/main" id="{AB817BA6-C6BB-4F53-84B3-C61228BAD518}"/>
                </a:ext>
              </a:extLst>
            </p:cNvPr>
            <p:cNvSpPr>
              <a:spLocks noChangeShapeType="1"/>
            </p:cNvSpPr>
            <p:nvPr/>
          </p:nvSpPr>
          <p:spPr bwMode="auto">
            <a:xfrm>
              <a:off x="4135438" y="3473450"/>
              <a:ext cx="150813" cy="150813"/>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70" name="Line 196">
              <a:extLst>
                <a:ext uri="{FF2B5EF4-FFF2-40B4-BE49-F238E27FC236}">
                  <a16:creationId xmlns:a16="http://schemas.microsoft.com/office/drawing/2014/main" id="{594C9F66-AAE2-4189-8776-2E7702E3FEB6}"/>
                </a:ext>
              </a:extLst>
            </p:cNvPr>
            <p:cNvSpPr>
              <a:spLocks noChangeShapeType="1"/>
            </p:cNvSpPr>
            <p:nvPr/>
          </p:nvSpPr>
          <p:spPr bwMode="auto">
            <a:xfrm>
              <a:off x="4286251" y="3624263"/>
              <a:ext cx="17463" cy="25400"/>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71" name="Line 197">
              <a:extLst>
                <a:ext uri="{FF2B5EF4-FFF2-40B4-BE49-F238E27FC236}">
                  <a16:creationId xmlns:a16="http://schemas.microsoft.com/office/drawing/2014/main" id="{5D75DC32-8199-4977-BC86-8518E83A21BD}"/>
                </a:ext>
              </a:extLst>
            </p:cNvPr>
            <p:cNvSpPr>
              <a:spLocks noChangeShapeType="1"/>
            </p:cNvSpPr>
            <p:nvPr/>
          </p:nvSpPr>
          <p:spPr bwMode="auto">
            <a:xfrm>
              <a:off x="4303713" y="3649663"/>
              <a:ext cx="114300" cy="133350"/>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72" name="Line 198">
              <a:extLst>
                <a:ext uri="{FF2B5EF4-FFF2-40B4-BE49-F238E27FC236}">
                  <a16:creationId xmlns:a16="http://schemas.microsoft.com/office/drawing/2014/main" id="{05C13498-D6CD-41B0-99CF-4890297B50E4}"/>
                </a:ext>
              </a:extLst>
            </p:cNvPr>
            <p:cNvSpPr>
              <a:spLocks noChangeShapeType="1"/>
            </p:cNvSpPr>
            <p:nvPr/>
          </p:nvSpPr>
          <p:spPr bwMode="auto">
            <a:xfrm>
              <a:off x="4418013" y="3783013"/>
              <a:ext cx="80963" cy="88900"/>
            </a:xfrm>
            <a:prstGeom prst="line">
              <a:avLst/>
            </a:prstGeom>
            <a:noFill/>
            <a:ln w="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73" name="Line 199">
              <a:extLst>
                <a:ext uri="{FF2B5EF4-FFF2-40B4-BE49-F238E27FC236}">
                  <a16:creationId xmlns:a16="http://schemas.microsoft.com/office/drawing/2014/main" id="{F7DB7685-EDA7-4470-BA8D-96A3418625A3}"/>
                </a:ext>
              </a:extLst>
            </p:cNvPr>
            <p:cNvSpPr>
              <a:spLocks noChangeShapeType="1"/>
            </p:cNvSpPr>
            <p:nvPr/>
          </p:nvSpPr>
          <p:spPr bwMode="auto">
            <a:xfrm>
              <a:off x="3309938" y="2265363"/>
              <a:ext cx="26988" cy="17463"/>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74" name="Line 200">
              <a:extLst>
                <a:ext uri="{FF2B5EF4-FFF2-40B4-BE49-F238E27FC236}">
                  <a16:creationId xmlns:a16="http://schemas.microsoft.com/office/drawing/2014/main" id="{D409DDEF-7045-44D0-91AE-1225DC0EBA11}"/>
                </a:ext>
              </a:extLst>
            </p:cNvPr>
            <p:cNvSpPr>
              <a:spLocks noChangeShapeType="1"/>
            </p:cNvSpPr>
            <p:nvPr/>
          </p:nvSpPr>
          <p:spPr bwMode="auto">
            <a:xfrm>
              <a:off x="3336926" y="2282825"/>
              <a:ext cx="25400" cy="9525"/>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75" name="Line 201">
              <a:extLst>
                <a:ext uri="{FF2B5EF4-FFF2-40B4-BE49-F238E27FC236}">
                  <a16:creationId xmlns:a16="http://schemas.microsoft.com/office/drawing/2014/main" id="{D3EEEBE7-FF16-4E9E-B836-2F85724BF22D}"/>
                </a:ext>
              </a:extLst>
            </p:cNvPr>
            <p:cNvSpPr>
              <a:spLocks noChangeShapeType="1"/>
            </p:cNvSpPr>
            <p:nvPr/>
          </p:nvSpPr>
          <p:spPr bwMode="auto">
            <a:xfrm>
              <a:off x="3487738" y="2381250"/>
              <a:ext cx="42863" cy="25400"/>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76" name="Line 202">
              <a:extLst>
                <a:ext uri="{FF2B5EF4-FFF2-40B4-BE49-F238E27FC236}">
                  <a16:creationId xmlns:a16="http://schemas.microsoft.com/office/drawing/2014/main" id="{E901C507-377E-48AD-B964-5E3FA06ABE86}"/>
                </a:ext>
              </a:extLst>
            </p:cNvPr>
            <p:cNvSpPr>
              <a:spLocks noChangeShapeType="1"/>
            </p:cNvSpPr>
            <p:nvPr/>
          </p:nvSpPr>
          <p:spPr bwMode="auto">
            <a:xfrm>
              <a:off x="3530601" y="2406650"/>
              <a:ext cx="9525" cy="9525"/>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77" name="Line 203">
              <a:extLst>
                <a:ext uri="{FF2B5EF4-FFF2-40B4-BE49-F238E27FC236}">
                  <a16:creationId xmlns:a16="http://schemas.microsoft.com/office/drawing/2014/main" id="{59A6C07C-4B38-4193-98D9-2A0D8B8F29DC}"/>
                </a:ext>
              </a:extLst>
            </p:cNvPr>
            <p:cNvSpPr>
              <a:spLocks noChangeShapeType="1"/>
            </p:cNvSpPr>
            <p:nvPr/>
          </p:nvSpPr>
          <p:spPr bwMode="auto">
            <a:xfrm>
              <a:off x="3540126" y="2416175"/>
              <a:ext cx="185738" cy="133350"/>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78" name="Line 204">
              <a:extLst>
                <a:ext uri="{FF2B5EF4-FFF2-40B4-BE49-F238E27FC236}">
                  <a16:creationId xmlns:a16="http://schemas.microsoft.com/office/drawing/2014/main" id="{658A8FA5-47A1-46CD-ADE4-1B08A3EAB189}"/>
                </a:ext>
              </a:extLst>
            </p:cNvPr>
            <p:cNvSpPr>
              <a:spLocks noChangeShapeType="1"/>
            </p:cNvSpPr>
            <p:nvPr/>
          </p:nvSpPr>
          <p:spPr bwMode="auto">
            <a:xfrm>
              <a:off x="3725863" y="2549525"/>
              <a:ext cx="26988" cy="17463"/>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0" name="Line 206">
              <a:extLst>
                <a:ext uri="{FF2B5EF4-FFF2-40B4-BE49-F238E27FC236}">
                  <a16:creationId xmlns:a16="http://schemas.microsoft.com/office/drawing/2014/main" id="{72732412-F669-4CFC-9A85-FB020A424BCC}"/>
                </a:ext>
              </a:extLst>
            </p:cNvPr>
            <p:cNvSpPr>
              <a:spLocks noChangeShapeType="1"/>
            </p:cNvSpPr>
            <p:nvPr/>
          </p:nvSpPr>
          <p:spPr bwMode="auto">
            <a:xfrm>
              <a:off x="3752850" y="2566988"/>
              <a:ext cx="160338" cy="123825"/>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 name="Line 207">
              <a:extLst>
                <a:ext uri="{FF2B5EF4-FFF2-40B4-BE49-F238E27FC236}">
                  <a16:creationId xmlns:a16="http://schemas.microsoft.com/office/drawing/2014/main" id="{4D810806-AB60-4A4C-A57A-3F1E554A5C79}"/>
                </a:ext>
              </a:extLst>
            </p:cNvPr>
            <p:cNvSpPr>
              <a:spLocks noChangeShapeType="1"/>
            </p:cNvSpPr>
            <p:nvPr/>
          </p:nvSpPr>
          <p:spPr bwMode="auto">
            <a:xfrm>
              <a:off x="3913188" y="2690813"/>
              <a:ext cx="34925" cy="26988"/>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2" name="Line 208">
              <a:extLst>
                <a:ext uri="{FF2B5EF4-FFF2-40B4-BE49-F238E27FC236}">
                  <a16:creationId xmlns:a16="http://schemas.microsoft.com/office/drawing/2014/main" id="{485A2BBA-5CA6-400D-BE30-C83C904A574F}"/>
                </a:ext>
              </a:extLst>
            </p:cNvPr>
            <p:cNvSpPr>
              <a:spLocks noChangeShapeType="1"/>
            </p:cNvSpPr>
            <p:nvPr/>
          </p:nvSpPr>
          <p:spPr bwMode="auto">
            <a:xfrm>
              <a:off x="3948113" y="2717800"/>
              <a:ext cx="160338" cy="133350"/>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3" name="Line 209">
              <a:extLst>
                <a:ext uri="{FF2B5EF4-FFF2-40B4-BE49-F238E27FC236}">
                  <a16:creationId xmlns:a16="http://schemas.microsoft.com/office/drawing/2014/main" id="{A94073C6-BC2F-4C6E-AC53-78C7E12B84B2}"/>
                </a:ext>
              </a:extLst>
            </p:cNvPr>
            <p:cNvSpPr>
              <a:spLocks noChangeShapeType="1"/>
            </p:cNvSpPr>
            <p:nvPr/>
          </p:nvSpPr>
          <p:spPr bwMode="auto">
            <a:xfrm>
              <a:off x="4108450" y="2851150"/>
              <a:ext cx="26988" cy="17463"/>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4" name="Line 210">
              <a:extLst>
                <a:ext uri="{FF2B5EF4-FFF2-40B4-BE49-F238E27FC236}">
                  <a16:creationId xmlns:a16="http://schemas.microsoft.com/office/drawing/2014/main" id="{95BF8C6B-FE79-4D79-97F8-B2AA4FB95041}"/>
                </a:ext>
              </a:extLst>
            </p:cNvPr>
            <p:cNvSpPr>
              <a:spLocks noChangeShapeType="1"/>
            </p:cNvSpPr>
            <p:nvPr/>
          </p:nvSpPr>
          <p:spPr bwMode="auto">
            <a:xfrm>
              <a:off x="4135438" y="2868613"/>
              <a:ext cx="168275" cy="142875"/>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5" name="Line 211">
              <a:extLst>
                <a:ext uri="{FF2B5EF4-FFF2-40B4-BE49-F238E27FC236}">
                  <a16:creationId xmlns:a16="http://schemas.microsoft.com/office/drawing/2014/main" id="{0151378A-BF76-465B-A6E0-71B0FECA8D0D}"/>
                </a:ext>
              </a:extLst>
            </p:cNvPr>
            <p:cNvSpPr>
              <a:spLocks noChangeShapeType="1"/>
            </p:cNvSpPr>
            <p:nvPr/>
          </p:nvSpPr>
          <p:spPr bwMode="auto">
            <a:xfrm>
              <a:off x="4303713" y="3011488"/>
              <a:ext cx="0" cy="7938"/>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6" name="Line 212">
              <a:extLst>
                <a:ext uri="{FF2B5EF4-FFF2-40B4-BE49-F238E27FC236}">
                  <a16:creationId xmlns:a16="http://schemas.microsoft.com/office/drawing/2014/main" id="{122F9A40-32CB-4AF9-A53D-21B4B0DA863A}"/>
                </a:ext>
              </a:extLst>
            </p:cNvPr>
            <p:cNvSpPr>
              <a:spLocks noChangeShapeType="1"/>
            </p:cNvSpPr>
            <p:nvPr/>
          </p:nvSpPr>
          <p:spPr bwMode="auto">
            <a:xfrm>
              <a:off x="4303713" y="3019425"/>
              <a:ext cx="44450" cy="36513"/>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7" name="Line 213">
              <a:extLst>
                <a:ext uri="{FF2B5EF4-FFF2-40B4-BE49-F238E27FC236}">
                  <a16:creationId xmlns:a16="http://schemas.microsoft.com/office/drawing/2014/main" id="{55E8C85B-3087-499C-9C61-7582C71AFA6F}"/>
                </a:ext>
              </a:extLst>
            </p:cNvPr>
            <p:cNvSpPr>
              <a:spLocks noChangeShapeType="1"/>
            </p:cNvSpPr>
            <p:nvPr/>
          </p:nvSpPr>
          <p:spPr bwMode="auto">
            <a:xfrm>
              <a:off x="4454525" y="3152775"/>
              <a:ext cx="17463" cy="17463"/>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8" name="Line 214">
              <a:extLst>
                <a:ext uri="{FF2B5EF4-FFF2-40B4-BE49-F238E27FC236}">
                  <a16:creationId xmlns:a16="http://schemas.microsoft.com/office/drawing/2014/main" id="{D301E8E4-A794-478D-8C2F-505A2328C7F9}"/>
                </a:ext>
              </a:extLst>
            </p:cNvPr>
            <p:cNvSpPr>
              <a:spLocks noChangeShapeType="1"/>
            </p:cNvSpPr>
            <p:nvPr/>
          </p:nvSpPr>
          <p:spPr bwMode="auto">
            <a:xfrm>
              <a:off x="4471988" y="3170238"/>
              <a:ext cx="26988" cy="26988"/>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9" name="Line 215">
              <a:extLst>
                <a:ext uri="{FF2B5EF4-FFF2-40B4-BE49-F238E27FC236}">
                  <a16:creationId xmlns:a16="http://schemas.microsoft.com/office/drawing/2014/main" id="{04A4F381-5572-42A5-A4A2-68C99A51ADA8}"/>
                </a:ext>
              </a:extLst>
            </p:cNvPr>
            <p:cNvSpPr>
              <a:spLocks noChangeShapeType="1"/>
            </p:cNvSpPr>
            <p:nvPr/>
          </p:nvSpPr>
          <p:spPr bwMode="auto">
            <a:xfrm>
              <a:off x="4046538" y="2265363"/>
              <a:ext cx="61913" cy="44450"/>
            </a:xfrm>
            <a:prstGeom prst="line">
              <a:avLst/>
            </a:prstGeom>
            <a:noFill/>
            <a:ln w="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 name="Line 216">
              <a:extLst>
                <a:ext uri="{FF2B5EF4-FFF2-40B4-BE49-F238E27FC236}">
                  <a16:creationId xmlns:a16="http://schemas.microsoft.com/office/drawing/2014/main" id="{F5163563-6261-4F82-9A6B-BDEDC5587FF8}"/>
                </a:ext>
              </a:extLst>
            </p:cNvPr>
            <p:cNvSpPr>
              <a:spLocks noChangeShapeType="1"/>
            </p:cNvSpPr>
            <p:nvPr/>
          </p:nvSpPr>
          <p:spPr bwMode="auto">
            <a:xfrm>
              <a:off x="4108450" y="2309813"/>
              <a:ext cx="61913" cy="44450"/>
            </a:xfrm>
            <a:prstGeom prst="line">
              <a:avLst/>
            </a:prstGeom>
            <a:noFill/>
            <a:ln w="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1" name="Line 217">
              <a:extLst>
                <a:ext uri="{FF2B5EF4-FFF2-40B4-BE49-F238E27FC236}">
                  <a16:creationId xmlns:a16="http://schemas.microsoft.com/office/drawing/2014/main" id="{060F0B61-1CBE-4C6B-9462-EB891B4E8B9D}"/>
                </a:ext>
              </a:extLst>
            </p:cNvPr>
            <p:cNvSpPr>
              <a:spLocks noChangeShapeType="1"/>
            </p:cNvSpPr>
            <p:nvPr/>
          </p:nvSpPr>
          <p:spPr bwMode="auto">
            <a:xfrm>
              <a:off x="4286250" y="2451100"/>
              <a:ext cx="17463" cy="9525"/>
            </a:xfrm>
            <a:prstGeom prst="line">
              <a:avLst/>
            </a:prstGeom>
            <a:noFill/>
            <a:ln w="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2" name="Line 218">
              <a:extLst>
                <a:ext uri="{FF2B5EF4-FFF2-40B4-BE49-F238E27FC236}">
                  <a16:creationId xmlns:a16="http://schemas.microsoft.com/office/drawing/2014/main" id="{84589453-8676-490E-A83A-875A8A2F55D6}"/>
                </a:ext>
              </a:extLst>
            </p:cNvPr>
            <p:cNvSpPr>
              <a:spLocks noChangeShapeType="1"/>
            </p:cNvSpPr>
            <p:nvPr/>
          </p:nvSpPr>
          <p:spPr bwMode="auto">
            <a:xfrm>
              <a:off x="4303713" y="2460625"/>
              <a:ext cx="133350" cy="106363"/>
            </a:xfrm>
            <a:prstGeom prst="line">
              <a:avLst/>
            </a:prstGeom>
            <a:noFill/>
            <a:ln w="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3" name="Line 219">
              <a:extLst>
                <a:ext uri="{FF2B5EF4-FFF2-40B4-BE49-F238E27FC236}">
                  <a16:creationId xmlns:a16="http://schemas.microsoft.com/office/drawing/2014/main" id="{08A9A95B-8ABB-4E96-A590-A3318B2E1957}"/>
                </a:ext>
              </a:extLst>
            </p:cNvPr>
            <p:cNvSpPr>
              <a:spLocks noChangeShapeType="1"/>
            </p:cNvSpPr>
            <p:nvPr/>
          </p:nvSpPr>
          <p:spPr bwMode="auto">
            <a:xfrm>
              <a:off x="4437063" y="2566988"/>
              <a:ext cx="61913" cy="44450"/>
            </a:xfrm>
            <a:prstGeom prst="line">
              <a:avLst/>
            </a:prstGeom>
            <a:noFill/>
            <a:ln w="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4" name="Rectangle 220">
              <a:extLst>
                <a:ext uri="{FF2B5EF4-FFF2-40B4-BE49-F238E27FC236}">
                  <a16:creationId xmlns:a16="http://schemas.microsoft.com/office/drawing/2014/main" id="{995F795C-794D-45F4-A826-484A3D730CEA}"/>
                </a:ext>
              </a:extLst>
            </p:cNvPr>
            <p:cNvSpPr>
              <a:spLocks noChangeArrowheads="1"/>
            </p:cNvSpPr>
            <p:nvPr/>
          </p:nvSpPr>
          <p:spPr bwMode="auto">
            <a:xfrm rot="18720000">
              <a:off x="1419225" y="386080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5" name="Rectangle 221">
              <a:extLst>
                <a:ext uri="{FF2B5EF4-FFF2-40B4-BE49-F238E27FC236}">
                  <a16:creationId xmlns:a16="http://schemas.microsoft.com/office/drawing/2014/main" id="{7E5A6C23-9324-416D-89D6-A2C505425688}"/>
                </a:ext>
              </a:extLst>
            </p:cNvPr>
            <p:cNvSpPr>
              <a:spLocks noChangeArrowheads="1"/>
            </p:cNvSpPr>
            <p:nvPr/>
          </p:nvSpPr>
          <p:spPr bwMode="auto">
            <a:xfrm rot="20640000">
              <a:off x="2157413" y="458628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6" name="Rectangle 222">
              <a:extLst>
                <a:ext uri="{FF2B5EF4-FFF2-40B4-BE49-F238E27FC236}">
                  <a16:creationId xmlns:a16="http://schemas.microsoft.com/office/drawing/2014/main" id="{3114EA8D-CD09-4EFC-B42F-6B232D50D67D}"/>
                </a:ext>
              </a:extLst>
            </p:cNvPr>
            <p:cNvSpPr>
              <a:spLocks noChangeArrowheads="1"/>
            </p:cNvSpPr>
            <p:nvPr/>
          </p:nvSpPr>
          <p:spPr bwMode="auto">
            <a:xfrm rot="420000">
              <a:off x="1676400" y="3833813"/>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7" name="Rectangle 223">
              <a:extLst>
                <a:ext uri="{FF2B5EF4-FFF2-40B4-BE49-F238E27FC236}">
                  <a16:creationId xmlns:a16="http://schemas.microsoft.com/office/drawing/2014/main" id="{EF873DE9-BF02-4614-8B76-B5BEC2D0B2C8}"/>
                </a:ext>
              </a:extLst>
            </p:cNvPr>
            <p:cNvSpPr>
              <a:spLocks noChangeArrowheads="1"/>
            </p:cNvSpPr>
            <p:nvPr/>
          </p:nvSpPr>
          <p:spPr bwMode="auto">
            <a:xfrm rot="2160000">
              <a:off x="1084263" y="5006975"/>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8" name="Rectangle 224">
              <a:extLst>
                <a:ext uri="{FF2B5EF4-FFF2-40B4-BE49-F238E27FC236}">
                  <a16:creationId xmlns:a16="http://schemas.microsoft.com/office/drawing/2014/main" id="{166742CE-25E3-41B2-843E-F60E7371C677}"/>
                </a:ext>
              </a:extLst>
            </p:cNvPr>
            <p:cNvSpPr>
              <a:spLocks noChangeArrowheads="1"/>
            </p:cNvSpPr>
            <p:nvPr/>
          </p:nvSpPr>
          <p:spPr bwMode="auto">
            <a:xfrm rot="16680000">
              <a:off x="3573462" y="4943475"/>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9" name="Rectangle 225">
              <a:extLst>
                <a:ext uri="{FF2B5EF4-FFF2-40B4-BE49-F238E27FC236}">
                  <a16:creationId xmlns:a16="http://schemas.microsoft.com/office/drawing/2014/main" id="{BE458B83-4146-43D6-9DC5-4DE1EBE648B7}"/>
                </a:ext>
              </a:extLst>
            </p:cNvPr>
            <p:cNvSpPr>
              <a:spLocks noChangeArrowheads="1"/>
            </p:cNvSpPr>
            <p:nvPr/>
          </p:nvSpPr>
          <p:spPr bwMode="auto">
            <a:xfrm rot="2940000">
              <a:off x="3065462" y="3902075"/>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30" name="Rectangle 226">
              <a:extLst>
                <a:ext uri="{FF2B5EF4-FFF2-40B4-BE49-F238E27FC236}">
                  <a16:creationId xmlns:a16="http://schemas.microsoft.com/office/drawing/2014/main" id="{F0005B77-B394-4FD6-9397-A55B48602B96}"/>
                </a:ext>
              </a:extLst>
            </p:cNvPr>
            <p:cNvSpPr>
              <a:spLocks noChangeArrowheads="1"/>
            </p:cNvSpPr>
            <p:nvPr/>
          </p:nvSpPr>
          <p:spPr bwMode="auto">
            <a:xfrm rot="1620000">
              <a:off x="2098675" y="3152775"/>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31" name="Rectangle 227">
              <a:extLst>
                <a:ext uri="{FF2B5EF4-FFF2-40B4-BE49-F238E27FC236}">
                  <a16:creationId xmlns:a16="http://schemas.microsoft.com/office/drawing/2014/main" id="{BC1200D2-04F4-4AF6-8D20-3A83E9EAEFDB}"/>
                </a:ext>
              </a:extLst>
            </p:cNvPr>
            <p:cNvSpPr>
              <a:spLocks noChangeArrowheads="1"/>
            </p:cNvSpPr>
            <p:nvPr/>
          </p:nvSpPr>
          <p:spPr bwMode="auto">
            <a:xfrm rot="21480000">
              <a:off x="917575" y="2849563"/>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168" name="Rectangle 228">
              <a:extLst>
                <a:ext uri="{FF2B5EF4-FFF2-40B4-BE49-F238E27FC236}">
                  <a16:creationId xmlns:a16="http://schemas.microsoft.com/office/drawing/2014/main" id="{298D95A9-263E-40FA-A278-8A1B973F0570}"/>
                </a:ext>
              </a:extLst>
            </p:cNvPr>
            <p:cNvSpPr>
              <a:spLocks noChangeArrowheads="1"/>
            </p:cNvSpPr>
            <p:nvPr/>
          </p:nvSpPr>
          <p:spPr bwMode="auto">
            <a:xfrm rot="5220000">
              <a:off x="4427537" y="5106988"/>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169" name="Rectangle 229">
              <a:extLst>
                <a:ext uri="{FF2B5EF4-FFF2-40B4-BE49-F238E27FC236}">
                  <a16:creationId xmlns:a16="http://schemas.microsoft.com/office/drawing/2014/main" id="{077BBCC5-6B7D-4EEE-9D38-5CC8CFFE17D5}"/>
                </a:ext>
              </a:extLst>
            </p:cNvPr>
            <p:cNvSpPr>
              <a:spLocks noChangeArrowheads="1"/>
            </p:cNvSpPr>
            <p:nvPr/>
          </p:nvSpPr>
          <p:spPr bwMode="auto">
            <a:xfrm rot="3180000">
              <a:off x="3954462" y="4006850"/>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171" name="Rectangle 230">
              <a:extLst>
                <a:ext uri="{FF2B5EF4-FFF2-40B4-BE49-F238E27FC236}">
                  <a16:creationId xmlns:a16="http://schemas.microsoft.com/office/drawing/2014/main" id="{DB014557-E5E2-478A-802D-010D6F836FA4}"/>
                </a:ext>
              </a:extLst>
            </p:cNvPr>
            <p:cNvSpPr>
              <a:spLocks noChangeArrowheads="1"/>
            </p:cNvSpPr>
            <p:nvPr/>
          </p:nvSpPr>
          <p:spPr bwMode="auto">
            <a:xfrm rot="2220000">
              <a:off x="3070225" y="3130550"/>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172" name="Rectangle 231">
              <a:extLst>
                <a:ext uri="{FF2B5EF4-FFF2-40B4-BE49-F238E27FC236}">
                  <a16:creationId xmlns:a16="http://schemas.microsoft.com/office/drawing/2014/main" id="{8EA718CD-C124-45EE-93AF-E7E826E59C2A}"/>
                </a:ext>
              </a:extLst>
            </p:cNvPr>
            <p:cNvSpPr>
              <a:spLocks noChangeArrowheads="1"/>
            </p:cNvSpPr>
            <p:nvPr/>
          </p:nvSpPr>
          <p:spPr bwMode="auto">
            <a:xfrm rot="1440000">
              <a:off x="2001838" y="2516188"/>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173" name="Rectangle 232">
              <a:extLst>
                <a:ext uri="{FF2B5EF4-FFF2-40B4-BE49-F238E27FC236}">
                  <a16:creationId xmlns:a16="http://schemas.microsoft.com/office/drawing/2014/main" id="{C99FA79C-3A1D-4261-AE5B-C8C00297193D}"/>
                </a:ext>
              </a:extLst>
            </p:cNvPr>
            <p:cNvSpPr>
              <a:spLocks noChangeArrowheads="1"/>
            </p:cNvSpPr>
            <p:nvPr/>
          </p:nvSpPr>
          <p:spPr bwMode="auto">
            <a:xfrm rot="240000">
              <a:off x="820738" y="2200275"/>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174" name="Rectangle 233">
              <a:extLst>
                <a:ext uri="{FF2B5EF4-FFF2-40B4-BE49-F238E27FC236}">
                  <a16:creationId xmlns:a16="http://schemas.microsoft.com/office/drawing/2014/main" id="{B8EF4604-B7A3-49A7-A937-5BB7CB864248}"/>
                </a:ext>
              </a:extLst>
            </p:cNvPr>
            <p:cNvSpPr>
              <a:spLocks noChangeArrowheads="1"/>
            </p:cNvSpPr>
            <p:nvPr/>
          </p:nvSpPr>
          <p:spPr bwMode="auto">
            <a:xfrm rot="1860000">
              <a:off x="2806700" y="246380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1.2</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175" name="Rectangle 234">
              <a:extLst>
                <a:ext uri="{FF2B5EF4-FFF2-40B4-BE49-F238E27FC236}">
                  <a16:creationId xmlns:a16="http://schemas.microsoft.com/office/drawing/2014/main" id="{A412092D-9ABA-4086-B327-DBFB05F0A086}"/>
                </a:ext>
              </a:extLst>
            </p:cNvPr>
            <p:cNvSpPr>
              <a:spLocks noChangeArrowheads="1"/>
            </p:cNvSpPr>
            <p:nvPr/>
          </p:nvSpPr>
          <p:spPr bwMode="auto">
            <a:xfrm rot="2520000">
              <a:off x="3792538" y="3198813"/>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1.2</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176" name="Rectangle 235">
              <a:extLst>
                <a:ext uri="{FF2B5EF4-FFF2-40B4-BE49-F238E27FC236}">
                  <a16:creationId xmlns:a16="http://schemas.microsoft.com/office/drawing/2014/main" id="{4E4785D4-FC7B-4198-B4BD-85F318B4D623}"/>
                </a:ext>
              </a:extLst>
            </p:cNvPr>
            <p:cNvSpPr>
              <a:spLocks noChangeArrowheads="1"/>
            </p:cNvSpPr>
            <p:nvPr/>
          </p:nvSpPr>
          <p:spPr bwMode="auto">
            <a:xfrm rot="2040000">
              <a:off x="3333750" y="227965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1.4</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177" name="Rectangle 236">
              <a:extLst>
                <a:ext uri="{FF2B5EF4-FFF2-40B4-BE49-F238E27FC236}">
                  <a16:creationId xmlns:a16="http://schemas.microsoft.com/office/drawing/2014/main" id="{AD735279-6839-444C-85D0-1BBA5919ABE1}"/>
                </a:ext>
              </a:extLst>
            </p:cNvPr>
            <p:cNvSpPr>
              <a:spLocks noChangeArrowheads="1"/>
            </p:cNvSpPr>
            <p:nvPr/>
          </p:nvSpPr>
          <p:spPr bwMode="auto">
            <a:xfrm rot="2580000">
              <a:off x="4297363" y="3057525"/>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1.4</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178" name="Rectangle 237">
              <a:extLst>
                <a:ext uri="{FF2B5EF4-FFF2-40B4-BE49-F238E27FC236}">
                  <a16:creationId xmlns:a16="http://schemas.microsoft.com/office/drawing/2014/main" id="{F5C5820A-1853-4E1F-BD6F-2E35C6817E0E}"/>
                </a:ext>
              </a:extLst>
            </p:cNvPr>
            <p:cNvSpPr>
              <a:spLocks noChangeArrowheads="1"/>
            </p:cNvSpPr>
            <p:nvPr/>
          </p:nvSpPr>
          <p:spPr bwMode="auto">
            <a:xfrm rot="2280000">
              <a:off x="4130675" y="2352675"/>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1.6</a:t>
              </a:r>
              <a:endParaRPr kumimoji="0" lang="en-US" altLang="en-US" sz="3200" b="0" i="0" u="none" strike="noStrike" cap="none" normalizeH="0" baseline="0">
                <a:ln>
                  <a:noFill/>
                </a:ln>
                <a:solidFill>
                  <a:schemeClr val="tx1"/>
                </a:solidFill>
                <a:effectLst/>
                <a:latin typeface="Arial" panose="020B0604020202020204" pitchFamily="34" charset="0"/>
              </a:endParaRPr>
            </a:p>
          </p:txBody>
        </p:sp>
      </p:grpSp>
      <p:grpSp>
        <p:nvGrpSpPr>
          <p:cNvPr id="7777" name="Group 7776">
            <a:extLst>
              <a:ext uri="{FF2B5EF4-FFF2-40B4-BE49-F238E27FC236}">
                <a16:creationId xmlns:a16="http://schemas.microsoft.com/office/drawing/2014/main" id="{8D6FB096-33F4-49D9-A587-E3E609269C88}"/>
              </a:ext>
            </a:extLst>
          </p:cNvPr>
          <p:cNvGrpSpPr/>
          <p:nvPr/>
        </p:nvGrpSpPr>
        <p:grpSpPr>
          <a:xfrm>
            <a:off x="4723225" y="1397513"/>
            <a:ext cx="4184444" cy="3339997"/>
            <a:chOff x="4791282" y="2171803"/>
            <a:chExt cx="4184444" cy="3339997"/>
          </a:xfrm>
        </p:grpSpPr>
        <p:sp>
          <p:nvSpPr>
            <p:cNvPr id="7576" name="Rectangle 241">
              <a:extLst>
                <a:ext uri="{FF2B5EF4-FFF2-40B4-BE49-F238E27FC236}">
                  <a16:creationId xmlns:a16="http://schemas.microsoft.com/office/drawing/2014/main" id="{F135A5D4-E9DB-4C32-AD92-8CB03B110B4D}"/>
                </a:ext>
              </a:extLst>
            </p:cNvPr>
            <p:cNvSpPr>
              <a:spLocks noChangeArrowheads="1"/>
            </p:cNvSpPr>
            <p:nvPr/>
          </p:nvSpPr>
          <p:spPr bwMode="auto">
            <a:xfrm>
              <a:off x="5065714" y="2265363"/>
              <a:ext cx="3851275" cy="3036888"/>
            </a:xfrm>
            <a:prstGeom prst="rect">
              <a:avLst/>
            </a:prstGeom>
            <a:noFill/>
            <a:ln>
              <a:noFill/>
            </a:ln>
          </p:spPr>
          <p:txBody>
            <a:bodyPr vert="horz" wrap="square" lIns="91440" tIns="45720" rIns="91440" bIns="45720" numCol="1" anchor="t" anchorCtr="0" compatLnSpc="1">
              <a:prstTxWarp prst="textNoShape">
                <a:avLst/>
              </a:prstTxWarp>
            </a:bodyPr>
            <a:lstStyle/>
            <a:p>
              <a:endParaRPr lang="en-US" sz="3200"/>
            </a:p>
          </p:txBody>
        </p:sp>
        <p:sp>
          <p:nvSpPr>
            <p:cNvPr id="7577" name="Rectangle 242">
              <a:extLst>
                <a:ext uri="{FF2B5EF4-FFF2-40B4-BE49-F238E27FC236}">
                  <a16:creationId xmlns:a16="http://schemas.microsoft.com/office/drawing/2014/main" id="{B6D87D03-0A25-470C-8619-B671CB007561}"/>
                </a:ext>
              </a:extLst>
            </p:cNvPr>
            <p:cNvSpPr>
              <a:spLocks noChangeArrowheads="1"/>
            </p:cNvSpPr>
            <p:nvPr/>
          </p:nvSpPr>
          <p:spPr bwMode="auto">
            <a:xfrm>
              <a:off x="5065714" y="2265363"/>
              <a:ext cx="3851275" cy="3036888"/>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78" name="Line 243">
              <a:extLst>
                <a:ext uri="{FF2B5EF4-FFF2-40B4-BE49-F238E27FC236}">
                  <a16:creationId xmlns:a16="http://schemas.microsoft.com/office/drawing/2014/main" id="{26D0F2C3-5C05-4FB8-AC9B-C10FC7648DE3}"/>
                </a:ext>
              </a:extLst>
            </p:cNvPr>
            <p:cNvSpPr>
              <a:spLocks noChangeShapeType="1"/>
            </p:cNvSpPr>
            <p:nvPr/>
          </p:nvSpPr>
          <p:spPr bwMode="auto">
            <a:xfrm flipV="1">
              <a:off x="5065714" y="2265363"/>
              <a:ext cx="0" cy="30368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79" name="Line 244">
              <a:extLst>
                <a:ext uri="{FF2B5EF4-FFF2-40B4-BE49-F238E27FC236}">
                  <a16:creationId xmlns:a16="http://schemas.microsoft.com/office/drawing/2014/main" id="{8B195DB7-A567-4644-9323-F04F8A5E77F6}"/>
                </a:ext>
              </a:extLst>
            </p:cNvPr>
            <p:cNvSpPr>
              <a:spLocks noChangeShapeType="1"/>
            </p:cNvSpPr>
            <p:nvPr/>
          </p:nvSpPr>
          <p:spPr bwMode="auto">
            <a:xfrm flipV="1">
              <a:off x="5446714" y="2265363"/>
              <a:ext cx="0" cy="3036888"/>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80" name="Line 245">
              <a:extLst>
                <a:ext uri="{FF2B5EF4-FFF2-40B4-BE49-F238E27FC236}">
                  <a16:creationId xmlns:a16="http://schemas.microsoft.com/office/drawing/2014/main" id="{9C4C84D3-8863-4937-87AF-CCEBD64FBF62}"/>
                </a:ext>
              </a:extLst>
            </p:cNvPr>
            <p:cNvSpPr>
              <a:spLocks noChangeShapeType="1"/>
            </p:cNvSpPr>
            <p:nvPr/>
          </p:nvSpPr>
          <p:spPr bwMode="auto">
            <a:xfrm flipV="1">
              <a:off x="5829301" y="2265363"/>
              <a:ext cx="0" cy="3036888"/>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81" name="Line 246">
              <a:extLst>
                <a:ext uri="{FF2B5EF4-FFF2-40B4-BE49-F238E27FC236}">
                  <a16:creationId xmlns:a16="http://schemas.microsoft.com/office/drawing/2014/main" id="{8534DF57-5FBD-4227-A2AE-0072AC4986BF}"/>
                </a:ext>
              </a:extLst>
            </p:cNvPr>
            <p:cNvSpPr>
              <a:spLocks noChangeShapeType="1"/>
            </p:cNvSpPr>
            <p:nvPr/>
          </p:nvSpPr>
          <p:spPr bwMode="auto">
            <a:xfrm flipV="1">
              <a:off x="6219826" y="2265363"/>
              <a:ext cx="0" cy="3036888"/>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82" name="Line 247">
              <a:extLst>
                <a:ext uri="{FF2B5EF4-FFF2-40B4-BE49-F238E27FC236}">
                  <a16:creationId xmlns:a16="http://schemas.microsoft.com/office/drawing/2014/main" id="{2385295B-309A-4668-AF8A-0E403338F96E}"/>
                </a:ext>
              </a:extLst>
            </p:cNvPr>
            <p:cNvSpPr>
              <a:spLocks noChangeShapeType="1"/>
            </p:cNvSpPr>
            <p:nvPr/>
          </p:nvSpPr>
          <p:spPr bwMode="auto">
            <a:xfrm flipV="1">
              <a:off x="6600826" y="2265363"/>
              <a:ext cx="0" cy="3036888"/>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83" name="Line 248">
              <a:extLst>
                <a:ext uri="{FF2B5EF4-FFF2-40B4-BE49-F238E27FC236}">
                  <a16:creationId xmlns:a16="http://schemas.microsoft.com/office/drawing/2014/main" id="{FEA21709-F8E3-4706-A1FC-0CA8B472983D}"/>
                </a:ext>
              </a:extLst>
            </p:cNvPr>
            <p:cNvSpPr>
              <a:spLocks noChangeShapeType="1"/>
            </p:cNvSpPr>
            <p:nvPr/>
          </p:nvSpPr>
          <p:spPr bwMode="auto">
            <a:xfrm flipV="1">
              <a:off x="6991351" y="2265363"/>
              <a:ext cx="0" cy="3036888"/>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84" name="Line 249">
              <a:extLst>
                <a:ext uri="{FF2B5EF4-FFF2-40B4-BE49-F238E27FC236}">
                  <a16:creationId xmlns:a16="http://schemas.microsoft.com/office/drawing/2014/main" id="{A7264654-BEF9-432C-AD20-F887F24F74C0}"/>
                </a:ext>
              </a:extLst>
            </p:cNvPr>
            <p:cNvSpPr>
              <a:spLocks noChangeShapeType="1"/>
            </p:cNvSpPr>
            <p:nvPr/>
          </p:nvSpPr>
          <p:spPr bwMode="auto">
            <a:xfrm flipV="1">
              <a:off x="7372351" y="2265363"/>
              <a:ext cx="0" cy="3036888"/>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85" name="Line 250">
              <a:extLst>
                <a:ext uri="{FF2B5EF4-FFF2-40B4-BE49-F238E27FC236}">
                  <a16:creationId xmlns:a16="http://schemas.microsoft.com/office/drawing/2014/main" id="{E4855827-CCD6-4FF6-AD6B-E5E55F2CDE56}"/>
                </a:ext>
              </a:extLst>
            </p:cNvPr>
            <p:cNvSpPr>
              <a:spLocks noChangeShapeType="1"/>
            </p:cNvSpPr>
            <p:nvPr/>
          </p:nvSpPr>
          <p:spPr bwMode="auto">
            <a:xfrm flipV="1">
              <a:off x="7754939" y="2265363"/>
              <a:ext cx="0" cy="3036888"/>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86" name="Line 251">
              <a:extLst>
                <a:ext uri="{FF2B5EF4-FFF2-40B4-BE49-F238E27FC236}">
                  <a16:creationId xmlns:a16="http://schemas.microsoft.com/office/drawing/2014/main" id="{9D206D43-4FC9-4FB4-A9EB-7579F7DD9B28}"/>
                </a:ext>
              </a:extLst>
            </p:cNvPr>
            <p:cNvSpPr>
              <a:spLocks noChangeShapeType="1"/>
            </p:cNvSpPr>
            <p:nvPr/>
          </p:nvSpPr>
          <p:spPr bwMode="auto">
            <a:xfrm flipV="1">
              <a:off x="8143876" y="2265363"/>
              <a:ext cx="0" cy="3036888"/>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87" name="Line 252">
              <a:extLst>
                <a:ext uri="{FF2B5EF4-FFF2-40B4-BE49-F238E27FC236}">
                  <a16:creationId xmlns:a16="http://schemas.microsoft.com/office/drawing/2014/main" id="{3AFEE9C8-19E7-43D7-8CBD-7993EADFF57F}"/>
                </a:ext>
              </a:extLst>
            </p:cNvPr>
            <p:cNvSpPr>
              <a:spLocks noChangeShapeType="1"/>
            </p:cNvSpPr>
            <p:nvPr/>
          </p:nvSpPr>
          <p:spPr bwMode="auto">
            <a:xfrm flipV="1">
              <a:off x="8526464" y="2265363"/>
              <a:ext cx="0" cy="3036888"/>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88" name="Line 253">
              <a:extLst>
                <a:ext uri="{FF2B5EF4-FFF2-40B4-BE49-F238E27FC236}">
                  <a16:creationId xmlns:a16="http://schemas.microsoft.com/office/drawing/2014/main" id="{EE5664A6-20FA-4E39-AE27-6167DC53C89B}"/>
                </a:ext>
              </a:extLst>
            </p:cNvPr>
            <p:cNvSpPr>
              <a:spLocks noChangeShapeType="1"/>
            </p:cNvSpPr>
            <p:nvPr/>
          </p:nvSpPr>
          <p:spPr bwMode="auto">
            <a:xfrm flipV="1">
              <a:off x="8916989" y="2265363"/>
              <a:ext cx="0" cy="30368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89" name="Line 254">
              <a:extLst>
                <a:ext uri="{FF2B5EF4-FFF2-40B4-BE49-F238E27FC236}">
                  <a16:creationId xmlns:a16="http://schemas.microsoft.com/office/drawing/2014/main" id="{9244D228-22F1-4BF6-B744-823FB4BC9935}"/>
                </a:ext>
              </a:extLst>
            </p:cNvPr>
            <p:cNvSpPr>
              <a:spLocks noChangeShapeType="1"/>
            </p:cNvSpPr>
            <p:nvPr/>
          </p:nvSpPr>
          <p:spPr bwMode="auto">
            <a:xfrm>
              <a:off x="5065714" y="5302250"/>
              <a:ext cx="3851275"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90" name="Line 255">
              <a:extLst>
                <a:ext uri="{FF2B5EF4-FFF2-40B4-BE49-F238E27FC236}">
                  <a16:creationId xmlns:a16="http://schemas.microsoft.com/office/drawing/2014/main" id="{9D520652-9E0A-469E-882E-6D1522367F0B}"/>
                </a:ext>
              </a:extLst>
            </p:cNvPr>
            <p:cNvSpPr>
              <a:spLocks noChangeShapeType="1"/>
            </p:cNvSpPr>
            <p:nvPr/>
          </p:nvSpPr>
          <p:spPr bwMode="auto">
            <a:xfrm>
              <a:off x="5065714" y="4991100"/>
              <a:ext cx="3851275"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7591" name="Line 256">
              <a:extLst>
                <a:ext uri="{FF2B5EF4-FFF2-40B4-BE49-F238E27FC236}">
                  <a16:creationId xmlns:a16="http://schemas.microsoft.com/office/drawing/2014/main" id="{EA81AE21-AA7B-4A7E-A222-D3F54ED1E659}"/>
                </a:ext>
              </a:extLst>
            </p:cNvPr>
            <p:cNvSpPr>
              <a:spLocks noChangeShapeType="1"/>
            </p:cNvSpPr>
            <p:nvPr/>
          </p:nvSpPr>
          <p:spPr bwMode="auto">
            <a:xfrm>
              <a:off x="5065714" y="4689475"/>
              <a:ext cx="3851275"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92" name="Line 257">
              <a:extLst>
                <a:ext uri="{FF2B5EF4-FFF2-40B4-BE49-F238E27FC236}">
                  <a16:creationId xmlns:a16="http://schemas.microsoft.com/office/drawing/2014/main" id="{B728A651-A3BA-4D50-B87E-7D4E667D33E0}"/>
                </a:ext>
              </a:extLst>
            </p:cNvPr>
            <p:cNvSpPr>
              <a:spLocks noChangeShapeType="1"/>
            </p:cNvSpPr>
            <p:nvPr/>
          </p:nvSpPr>
          <p:spPr bwMode="auto">
            <a:xfrm>
              <a:off x="5065714" y="4387850"/>
              <a:ext cx="3851275"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7593" name="Line 258">
              <a:extLst>
                <a:ext uri="{FF2B5EF4-FFF2-40B4-BE49-F238E27FC236}">
                  <a16:creationId xmlns:a16="http://schemas.microsoft.com/office/drawing/2014/main" id="{AE6E6338-4C6D-4368-9F61-F187651304F1}"/>
                </a:ext>
              </a:extLst>
            </p:cNvPr>
            <p:cNvSpPr>
              <a:spLocks noChangeShapeType="1"/>
            </p:cNvSpPr>
            <p:nvPr/>
          </p:nvSpPr>
          <p:spPr bwMode="auto">
            <a:xfrm>
              <a:off x="5065714" y="4084638"/>
              <a:ext cx="3851275"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94" name="Line 259">
              <a:extLst>
                <a:ext uri="{FF2B5EF4-FFF2-40B4-BE49-F238E27FC236}">
                  <a16:creationId xmlns:a16="http://schemas.microsoft.com/office/drawing/2014/main" id="{51DA1149-E954-44ED-A311-840DB9AB603F}"/>
                </a:ext>
              </a:extLst>
            </p:cNvPr>
            <p:cNvSpPr>
              <a:spLocks noChangeShapeType="1"/>
            </p:cNvSpPr>
            <p:nvPr/>
          </p:nvSpPr>
          <p:spPr bwMode="auto">
            <a:xfrm>
              <a:off x="5065714" y="3783013"/>
              <a:ext cx="3851275"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95" name="Line 260">
              <a:extLst>
                <a:ext uri="{FF2B5EF4-FFF2-40B4-BE49-F238E27FC236}">
                  <a16:creationId xmlns:a16="http://schemas.microsoft.com/office/drawing/2014/main" id="{B5DEBB13-96AD-465D-BDFE-D9207D8763EA}"/>
                </a:ext>
              </a:extLst>
            </p:cNvPr>
            <p:cNvSpPr>
              <a:spLocks noChangeShapeType="1"/>
            </p:cNvSpPr>
            <p:nvPr/>
          </p:nvSpPr>
          <p:spPr bwMode="auto">
            <a:xfrm>
              <a:off x="5065714" y="3473450"/>
              <a:ext cx="3851275"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96" name="Line 261">
              <a:extLst>
                <a:ext uri="{FF2B5EF4-FFF2-40B4-BE49-F238E27FC236}">
                  <a16:creationId xmlns:a16="http://schemas.microsoft.com/office/drawing/2014/main" id="{AE305D5F-B354-4533-9035-2DE95E498C08}"/>
                </a:ext>
              </a:extLst>
            </p:cNvPr>
            <p:cNvSpPr>
              <a:spLocks noChangeShapeType="1"/>
            </p:cNvSpPr>
            <p:nvPr/>
          </p:nvSpPr>
          <p:spPr bwMode="auto">
            <a:xfrm>
              <a:off x="5065714" y="3170238"/>
              <a:ext cx="3851275"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97" name="Line 262">
              <a:extLst>
                <a:ext uri="{FF2B5EF4-FFF2-40B4-BE49-F238E27FC236}">
                  <a16:creationId xmlns:a16="http://schemas.microsoft.com/office/drawing/2014/main" id="{237C652E-E700-4DBB-95C3-056F5978C87A}"/>
                </a:ext>
              </a:extLst>
            </p:cNvPr>
            <p:cNvSpPr>
              <a:spLocks noChangeShapeType="1"/>
            </p:cNvSpPr>
            <p:nvPr/>
          </p:nvSpPr>
          <p:spPr bwMode="auto">
            <a:xfrm>
              <a:off x="5065714" y="2868613"/>
              <a:ext cx="3851275"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98" name="Line 263">
              <a:extLst>
                <a:ext uri="{FF2B5EF4-FFF2-40B4-BE49-F238E27FC236}">
                  <a16:creationId xmlns:a16="http://schemas.microsoft.com/office/drawing/2014/main" id="{2E5C2D17-8F6C-47FE-B400-D21BCD5CC7D0}"/>
                </a:ext>
              </a:extLst>
            </p:cNvPr>
            <p:cNvSpPr>
              <a:spLocks noChangeShapeType="1"/>
            </p:cNvSpPr>
            <p:nvPr/>
          </p:nvSpPr>
          <p:spPr bwMode="auto">
            <a:xfrm>
              <a:off x="5065714" y="2566988"/>
              <a:ext cx="3851275" cy="0"/>
            </a:xfrm>
            <a:prstGeom prst="line">
              <a:avLst/>
            </a:prstGeom>
            <a:noFill/>
            <a:ln w="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99" name="Line 264">
              <a:extLst>
                <a:ext uri="{FF2B5EF4-FFF2-40B4-BE49-F238E27FC236}">
                  <a16:creationId xmlns:a16="http://schemas.microsoft.com/office/drawing/2014/main" id="{30291C58-9D4D-404F-9CCE-9522A7ABCDB1}"/>
                </a:ext>
              </a:extLst>
            </p:cNvPr>
            <p:cNvSpPr>
              <a:spLocks noChangeShapeType="1"/>
            </p:cNvSpPr>
            <p:nvPr/>
          </p:nvSpPr>
          <p:spPr bwMode="auto">
            <a:xfrm>
              <a:off x="5065714" y="2265363"/>
              <a:ext cx="3851275"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00" name="Line 265">
              <a:extLst>
                <a:ext uri="{FF2B5EF4-FFF2-40B4-BE49-F238E27FC236}">
                  <a16:creationId xmlns:a16="http://schemas.microsoft.com/office/drawing/2014/main" id="{AB462372-7B1E-4902-A255-8DEC13714283}"/>
                </a:ext>
              </a:extLst>
            </p:cNvPr>
            <p:cNvSpPr>
              <a:spLocks noChangeShapeType="1"/>
            </p:cNvSpPr>
            <p:nvPr/>
          </p:nvSpPr>
          <p:spPr bwMode="auto">
            <a:xfrm>
              <a:off x="5065714" y="5302250"/>
              <a:ext cx="38512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01" name="Line 266">
              <a:extLst>
                <a:ext uri="{FF2B5EF4-FFF2-40B4-BE49-F238E27FC236}">
                  <a16:creationId xmlns:a16="http://schemas.microsoft.com/office/drawing/2014/main" id="{EF7BFD07-54B5-4590-955A-C6B82C223F6C}"/>
                </a:ext>
              </a:extLst>
            </p:cNvPr>
            <p:cNvSpPr>
              <a:spLocks noChangeShapeType="1"/>
            </p:cNvSpPr>
            <p:nvPr/>
          </p:nvSpPr>
          <p:spPr bwMode="auto">
            <a:xfrm flipV="1">
              <a:off x="5065714" y="2265363"/>
              <a:ext cx="0" cy="30368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02" name="Line 267">
              <a:extLst>
                <a:ext uri="{FF2B5EF4-FFF2-40B4-BE49-F238E27FC236}">
                  <a16:creationId xmlns:a16="http://schemas.microsoft.com/office/drawing/2014/main" id="{236E88BD-3842-4626-96B4-EDF0613BA7CA}"/>
                </a:ext>
              </a:extLst>
            </p:cNvPr>
            <p:cNvSpPr>
              <a:spLocks noChangeShapeType="1"/>
            </p:cNvSpPr>
            <p:nvPr/>
          </p:nvSpPr>
          <p:spPr bwMode="auto">
            <a:xfrm flipV="1">
              <a:off x="5065714" y="525780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03" name="Rectangle 268">
              <a:extLst>
                <a:ext uri="{FF2B5EF4-FFF2-40B4-BE49-F238E27FC236}">
                  <a16:creationId xmlns:a16="http://schemas.microsoft.com/office/drawing/2014/main" id="{094329A9-DFF0-4149-8256-87BB4F9F40A1}"/>
                </a:ext>
              </a:extLst>
            </p:cNvPr>
            <p:cNvSpPr>
              <a:spLocks noChangeArrowheads="1"/>
            </p:cNvSpPr>
            <p:nvPr/>
          </p:nvSpPr>
          <p:spPr bwMode="auto">
            <a:xfrm>
              <a:off x="5003801" y="5327650"/>
              <a:ext cx="1365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604" name="Line 269">
              <a:extLst>
                <a:ext uri="{FF2B5EF4-FFF2-40B4-BE49-F238E27FC236}">
                  <a16:creationId xmlns:a16="http://schemas.microsoft.com/office/drawing/2014/main" id="{AC9547B1-FE48-4D3F-B4DF-B0AB3A4F1C3E}"/>
                </a:ext>
              </a:extLst>
            </p:cNvPr>
            <p:cNvSpPr>
              <a:spLocks noChangeShapeType="1"/>
            </p:cNvSpPr>
            <p:nvPr/>
          </p:nvSpPr>
          <p:spPr bwMode="auto">
            <a:xfrm flipV="1">
              <a:off x="5446714" y="525780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05" name="Rectangle 270">
              <a:extLst>
                <a:ext uri="{FF2B5EF4-FFF2-40B4-BE49-F238E27FC236}">
                  <a16:creationId xmlns:a16="http://schemas.microsoft.com/office/drawing/2014/main" id="{6605E939-A349-4106-9E13-012A7D41DD70}"/>
                </a:ext>
              </a:extLst>
            </p:cNvPr>
            <p:cNvSpPr>
              <a:spLocks noChangeArrowheads="1"/>
            </p:cNvSpPr>
            <p:nvPr/>
          </p:nvSpPr>
          <p:spPr bwMode="auto">
            <a:xfrm>
              <a:off x="5332414" y="5327650"/>
              <a:ext cx="265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606" name="Line 271">
              <a:extLst>
                <a:ext uri="{FF2B5EF4-FFF2-40B4-BE49-F238E27FC236}">
                  <a16:creationId xmlns:a16="http://schemas.microsoft.com/office/drawing/2014/main" id="{7DB98F25-B7BF-41EF-9280-C098B62A3285}"/>
                </a:ext>
              </a:extLst>
            </p:cNvPr>
            <p:cNvSpPr>
              <a:spLocks noChangeShapeType="1"/>
            </p:cNvSpPr>
            <p:nvPr/>
          </p:nvSpPr>
          <p:spPr bwMode="auto">
            <a:xfrm flipV="1">
              <a:off x="5829301" y="525780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07" name="Rectangle 272">
              <a:extLst>
                <a:ext uri="{FF2B5EF4-FFF2-40B4-BE49-F238E27FC236}">
                  <a16:creationId xmlns:a16="http://schemas.microsoft.com/office/drawing/2014/main" id="{513D0770-A6EC-4D0D-A4ED-E4A9E68AF77F}"/>
                </a:ext>
              </a:extLst>
            </p:cNvPr>
            <p:cNvSpPr>
              <a:spLocks noChangeArrowheads="1"/>
            </p:cNvSpPr>
            <p:nvPr/>
          </p:nvSpPr>
          <p:spPr bwMode="auto">
            <a:xfrm>
              <a:off x="5713414" y="5327650"/>
              <a:ext cx="265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-0.6</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608" name="Line 273">
              <a:extLst>
                <a:ext uri="{FF2B5EF4-FFF2-40B4-BE49-F238E27FC236}">
                  <a16:creationId xmlns:a16="http://schemas.microsoft.com/office/drawing/2014/main" id="{12FDBA02-35DD-4F45-A432-757D44843CF7}"/>
                </a:ext>
              </a:extLst>
            </p:cNvPr>
            <p:cNvSpPr>
              <a:spLocks noChangeShapeType="1"/>
            </p:cNvSpPr>
            <p:nvPr/>
          </p:nvSpPr>
          <p:spPr bwMode="auto">
            <a:xfrm flipV="1">
              <a:off x="6219826" y="525780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09" name="Rectangle 274">
              <a:extLst>
                <a:ext uri="{FF2B5EF4-FFF2-40B4-BE49-F238E27FC236}">
                  <a16:creationId xmlns:a16="http://schemas.microsoft.com/office/drawing/2014/main" id="{D17FF887-5352-4F63-96E7-179AE64136E9}"/>
                </a:ext>
              </a:extLst>
            </p:cNvPr>
            <p:cNvSpPr>
              <a:spLocks noChangeArrowheads="1"/>
            </p:cNvSpPr>
            <p:nvPr/>
          </p:nvSpPr>
          <p:spPr bwMode="auto">
            <a:xfrm>
              <a:off x="6103939" y="5327650"/>
              <a:ext cx="265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-0.4</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610" name="Line 275">
              <a:extLst>
                <a:ext uri="{FF2B5EF4-FFF2-40B4-BE49-F238E27FC236}">
                  <a16:creationId xmlns:a16="http://schemas.microsoft.com/office/drawing/2014/main" id="{CCAF54B7-46DB-45A2-953F-3A830B43E85E}"/>
                </a:ext>
              </a:extLst>
            </p:cNvPr>
            <p:cNvSpPr>
              <a:spLocks noChangeShapeType="1"/>
            </p:cNvSpPr>
            <p:nvPr/>
          </p:nvSpPr>
          <p:spPr bwMode="auto">
            <a:xfrm flipV="1">
              <a:off x="6600826" y="525780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11" name="Rectangle 276">
              <a:extLst>
                <a:ext uri="{FF2B5EF4-FFF2-40B4-BE49-F238E27FC236}">
                  <a16:creationId xmlns:a16="http://schemas.microsoft.com/office/drawing/2014/main" id="{D344621E-D5D0-4F50-A68B-12ECF9F1DA4B}"/>
                </a:ext>
              </a:extLst>
            </p:cNvPr>
            <p:cNvSpPr>
              <a:spLocks noChangeArrowheads="1"/>
            </p:cNvSpPr>
            <p:nvPr/>
          </p:nvSpPr>
          <p:spPr bwMode="auto">
            <a:xfrm>
              <a:off x="6484939" y="5327650"/>
              <a:ext cx="265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-0.2</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612" name="Line 277">
              <a:extLst>
                <a:ext uri="{FF2B5EF4-FFF2-40B4-BE49-F238E27FC236}">
                  <a16:creationId xmlns:a16="http://schemas.microsoft.com/office/drawing/2014/main" id="{0ACE2CFA-5D56-4351-A4AE-0C9AFFCE50F5}"/>
                </a:ext>
              </a:extLst>
            </p:cNvPr>
            <p:cNvSpPr>
              <a:spLocks noChangeShapeType="1"/>
            </p:cNvSpPr>
            <p:nvPr/>
          </p:nvSpPr>
          <p:spPr bwMode="auto">
            <a:xfrm flipV="1">
              <a:off x="6991351" y="525780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13" name="Rectangle 278">
              <a:extLst>
                <a:ext uri="{FF2B5EF4-FFF2-40B4-BE49-F238E27FC236}">
                  <a16:creationId xmlns:a16="http://schemas.microsoft.com/office/drawing/2014/main" id="{8091FDB7-D2FB-42C4-A55A-A9F7B84F7C5F}"/>
                </a:ext>
              </a:extLst>
            </p:cNvPr>
            <p:cNvSpPr>
              <a:spLocks noChangeArrowheads="1"/>
            </p:cNvSpPr>
            <p:nvPr/>
          </p:nvSpPr>
          <p:spPr bwMode="auto">
            <a:xfrm>
              <a:off x="6964364" y="5327650"/>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614" name="Line 279">
              <a:extLst>
                <a:ext uri="{FF2B5EF4-FFF2-40B4-BE49-F238E27FC236}">
                  <a16:creationId xmlns:a16="http://schemas.microsoft.com/office/drawing/2014/main" id="{27B7280B-8CB6-4331-8ADE-A6BA4F6B8858}"/>
                </a:ext>
              </a:extLst>
            </p:cNvPr>
            <p:cNvSpPr>
              <a:spLocks noChangeShapeType="1"/>
            </p:cNvSpPr>
            <p:nvPr/>
          </p:nvSpPr>
          <p:spPr bwMode="auto">
            <a:xfrm flipV="1">
              <a:off x="7372351" y="525780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15" name="Rectangle 280">
              <a:extLst>
                <a:ext uri="{FF2B5EF4-FFF2-40B4-BE49-F238E27FC236}">
                  <a16:creationId xmlns:a16="http://schemas.microsoft.com/office/drawing/2014/main" id="{B96615E0-68B1-4BA5-90F5-54BD292954CF}"/>
                </a:ext>
              </a:extLst>
            </p:cNvPr>
            <p:cNvSpPr>
              <a:spLocks noChangeArrowheads="1"/>
            </p:cNvSpPr>
            <p:nvPr/>
          </p:nvSpPr>
          <p:spPr bwMode="auto">
            <a:xfrm>
              <a:off x="7292976" y="532765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0.2</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616" name="Line 281">
              <a:extLst>
                <a:ext uri="{FF2B5EF4-FFF2-40B4-BE49-F238E27FC236}">
                  <a16:creationId xmlns:a16="http://schemas.microsoft.com/office/drawing/2014/main" id="{E5E0FBE2-7C80-4FAF-8BEA-8208284A9603}"/>
                </a:ext>
              </a:extLst>
            </p:cNvPr>
            <p:cNvSpPr>
              <a:spLocks noChangeShapeType="1"/>
            </p:cNvSpPr>
            <p:nvPr/>
          </p:nvSpPr>
          <p:spPr bwMode="auto">
            <a:xfrm flipV="1">
              <a:off x="7754939" y="525780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17" name="Rectangle 282">
              <a:extLst>
                <a:ext uri="{FF2B5EF4-FFF2-40B4-BE49-F238E27FC236}">
                  <a16:creationId xmlns:a16="http://schemas.microsoft.com/office/drawing/2014/main" id="{76572CDD-559F-49EA-AAAB-F5DA1B4836C5}"/>
                </a:ext>
              </a:extLst>
            </p:cNvPr>
            <p:cNvSpPr>
              <a:spLocks noChangeArrowheads="1"/>
            </p:cNvSpPr>
            <p:nvPr/>
          </p:nvSpPr>
          <p:spPr bwMode="auto">
            <a:xfrm>
              <a:off x="7673976" y="532765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0.4</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618" name="Line 283">
              <a:extLst>
                <a:ext uri="{FF2B5EF4-FFF2-40B4-BE49-F238E27FC236}">
                  <a16:creationId xmlns:a16="http://schemas.microsoft.com/office/drawing/2014/main" id="{34E466FF-5502-4A64-9ABD-7F6FD6DA02E1}"/>
                </a:ext>
              </a:extLst>
            </p:cNvPr>
            <p:cNvSpPr>
              <a:spLocks noChangeShapeType="1"/>
            </p:cNvSpPr>
            <p:nvPr/>
          </p:nvSpPr>
          <p:spPr bwMode="auto">
            <a:xfrm flipV="1">
              <a:off x="8143876" y="525780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19" name="Rectangle 284">
              <a:extLst>
                <a:ext uri="{FF2B5EF4-FFF2-40B4-BE49-F238E27FC236}">
                  <a16:creationId xmlns:a16="http://schemas.microsoft.com/office/drawing/2014/main" id="{03E3E889-F785-4A23-B296-DF68A5053C44}"/>
                </a:ext>
              </a:extLst>
            </p:cNvPr>
            <p:cNvSpPr>
              <a:spLocks noChangeArrowheads="1"/>
            </p:cNvSpPr>
            <p:nvPr/>
          </p:nvSpPr>
          <p:spPr bwMode="auto">
            <a:xfrm>
              <a:off x="8064501" y="532765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620" name="Line 285">
              <a:extLst>
                <a:ext uri="{FF2B5EF4-FFF2-40B4-BE49-F238E27FC236}">
                  <a16:creationId xmlns:a16="http://schemas.microsoft.com/office/drawing/2014/main" id="{E0C9119D-06C0-4827-A24F-CC65BC4621A4}"/>
                </a:ext>
              </a:extLst>
            </p:cNvPr>
            <p:cNvSpPr>
              <a:spLocks noChangeShapeType="1"/>
            </p:cNvSpPr>
            <p:nvPr/>
          </p:nvSpPr>
          <p:spPr bwMode="auto">
            <a:xfrm flipV="1">
              <a:off x="8526464" y="525780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21" name="Rectangle 286">
              <a:extLst>
                <a:ext uri="{FF2B5EF4-FFF2-40B4-BE49-F238E27FC236}">
                  <a16:creationId xmlns:a16="http://schemas.microsoft.com/office/drawing/2014/main" id="{00B569D5-AA6E-42F0-A101-63A491471F6C}"/>
                </a:ext>
              </a:extLst>
            </p:cNvPr>
            <p:cNvSpPr>
              <a:spLocks noChangeArrowheads="1"/>
            </p:cNvSpPr>
            <p:nvPr/>
          </p:nvSpPr>
          <p:spPr bwMode="auto">
            <a:xfrm>
              <a:off x="8445501" y="532765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622" name="Line 287">
              <a:extLst>
                <a:ext uri="{FF2B5EF4-FFF2-40B4-BE49-F238E27FC236}">
                  <a16:creationId xmlns:a16="http://schemas.microsoft.com/office/drawing/2014/main" id="{36BFAFD8-8DE0-4FB9-B5F1-DA331E779A90}"/>
                </a:ext>
              </a:extLst>
            </p:cNvPr>
            <p:cNvSpPr>
              <a:spLocks noChangeShapeType="1"/>
            </p:cNvSpPr>
            <p:nvPr/>
          </p:nvSpPr>
          <p:spPr bwMode="auto">
            <a:xfrm flipV="1">
              <a:off x="8916989" y="525780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23" name="Rectangle 288">
              <a:extLst>
                <a:ext uri="{FF2B5EF4-FFF2-40B4-BE49-F238E27FC236}">
                  <a16:creationId xmlns:a16="http://schemas.microsoft.com/office/drawing/2014/main" id="{652EA5EF-990A-4426-932C-6AFC520C5EFE}"/>
                </a:ext>
              </a:extLst>
            </p:cNvPr>
            <p:cNvSpPr>
              <a:spLocks noChangeArrowheads="1"/>
            </p:cNvSpPr>
            <p:nvPr/>
          </p:nvSpPr>
          <p:spPr bwMode="auto">
            <a:xfrm>
              <a:off x="8890001" y="5327650"/>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624" name="Line 289">
              <a:extLst>
                <a:ext uri="{FF2B5EF4-FFF2-40B4-BE49-F238E27FC236}">
                  <a16:creationId xmlns:a16="http://schemas.microsoft.com/office/drawing/2014/main" id="{0D7EB7BF-AAA0-4CE5-B36A-92F4FAB1FEE6}"/>
                </a:ext>
              </a:extLst>
            </p:cNvPr>
            <p:cNvSpPr>
              <a:spLocks noChangeShapeType="1"/>
            </p:cNvSpPr>
            <p:nvPr/>
          </p:nvSpPr>
          <p:spPr bwMode="auto">
            <a:xfrm>
              <a:off x="5065714" y="5302250"/>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25" name="Rectangle 290">
              <a:extLst>
                <a:ext uri="{FF2B5EF4-FFF2-40B4-BE49-F238E27FC236}">
                  <a16:creationId xmlns:a16="http://schemas.microsoft.com/office/drawing/2014/main" id="{F56F51C0-2FD2-4C33-9CA9-1F9BDE6D40F9}"/>
                </a:ext>
              </a:extLst>
            </p:cNvPr>
            <p:cNvSpPr>
              <a:spLocks noChangeArrowheads="1"/>
            </p:cNvSpPr>
            <p:nvPr/>
          </p:nvSpPr>
          <p:spPr bwMode="auto">
            <a:xfrm>
              <a:off x="4888120" y="5208691"/>
              <a:ext cx="1365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626" name="Line 291">
              <a:extLst>
                <a:ext uri="{FF2B5EF4-FFF2-40B4-BE49-F238E27FC236}">
                  <a16:creationId xmlns:a16="http://schemas.microsoft.com/office/drawing/2014/main" id="{E01D7392-A16E-4E39-871C-51C69FFF5F79}"/>
                </a:ext>
              </a:extLst>
            </p:cNvPr>
            <p:cNvSpPr>
              <a:spLocks noChangeShapeType="1"/>
            </p:cNvSpPr>
            <p:nvPr/>
          </p:nvSpPr>
          <p:spPr bwMode="auto">
            <a:xfrm>
              <a:off x="5065714" y="4991100"/>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27" name="Rectangle 292">
              <a:extLst>
                <a:ext uri="{FF2B5EF4-FFF2-40B4-BE49-F238E27FC236}">
                  <a16:creationId xmlns:a16="http://schemas.microsoft.com/office/drawing/2014/main" id="{1594435D-BA8C-4CB4-B77B-DEE9B120F668}"/>
                </a:ext>
              </a:extLst>
            </p:cNvPr>
            <p:cNvSpPr>
              <a:spLocks noChangeArrowheads="1"/>
            </p:cNvSpPr>
            <p:nvPr/>
          </p:nvSpPr>
          <p:spPr bwMode="auto">
            <a:xfrm>
              <a:off x="4791282" y="4897541"/>
              <a:ext cx="265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628" name="Line 293">
              <a:extLst>
                <a:ext uri="{FF2B5EF4-FFF2-40B4-BE49-F238E27FC236}">
                  <a16:creationId xmlns:a16="http://schemas.microsoft.com/office/drawing/2014/main" id="{21BA4A4B-2224-4D69-BC8D-1E5CDE17172F}"/>
                </a:ext>
              </a:extLst>
            </p:cNvPr>
            <p:cNvSpPr>
              <a:spLocks noChangeShapeType="1"/>
            </p:cNvSpPr>
            <p:nvPr/>
          </p:nvSpPr>
          <p:spPr bwMode="auto">
            <a:xfrm>
              <a:off x="5065714" y="4689475"/>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29" name="Rectangle 294">
              <a:extLst>
                <a:ext uri="{FF2B5EF4-FFF2-40B4-BE49-F238E27FC236}">
                  <a16:creationId xmlns:a16="http://schemas.microsoft.com/office/drawing/2014/main" id="{95F67776-A5C0-4CAC-B767-84F0A1FB1D12}"/>
                </a:ext>
              </a:extLst>
            </p:cNvPr>
            <p:cNvSpPr>
              <a:spLocks noChangeArrowheads="1"/>
            </p:cNvSpPr>
            <p:nvPr/>
          </p:nvSpPr>
          <p:spPr bwMode="auto">
            <a:xfrm>
              <a:off x="4791282" y="4595916"/>
              <a:ext cx="265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630" name="Line 295">
              <a:extLst>
                <a:ext uri="{FF2B5EF4-FFF2-40B4-BE49-F238E27FC236}">
                  <a16:creationId xmlns:a16="http://schemas.microsoft.com/office/drawing/2014/main" id="{00A06A50-B2FC-41DD-AAF0-3628D76DBD76}"/>
                </a:ext>
              </a:extLst>
            </p:cNvPr>
            <p:cNvSpPr>
              <a:spLocks noChangeShapeType="1"/>
            </p:cNvSpPr>
            <p:nvPr/>
          </p:nvSpPr>
          <p:spPr bwMode="auto">
            <a:xfrm>
              <a:off x="5065714" y="4387850"/>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31" name="Rectangle 296">
              <a:extLst>
                <a:ext uri="{FF2B5EF4-FFF2-40B4-BE49-F238E27FC236}">
                  <a16:creationId xmlns:a16="http://schemas.microsoft.com/office/drawing/2014/main" id="{A0193519-B39F-40A7-B0E1-75BAF6B745CF}"/>
                </a:ext>
              </a:extLst>
            </p:cNvPr>
            <p:cNvSpPr>
              <a:spLocks noChangeArrowheads="1"/>
            </p:cNvSpPr>
            <p:nvPr/>
          </p:nvSpPr>
          <p:spPr bwMode="auto">
            <a:xfrm>
              <a:off x="4791282" y="4294291"/>
              <a:ext cx="265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-0.4</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632" name="Line 297">
              <a:extLst>
                <a:ext uri="{FF2B5EF4-FFF2-40B4-BE49-F238E27FC236}">
                  <a16:creationId xmlns:a16="http://schemas.microsoft.com/office/drawing/2014/main" id="{8287685E-148F-4A12-B3B9-4B6E579592CF}"/>
                </a:ext>
              </a:extLst>
            </p:cNvPr>
            <p:cNvSpPr>
              <a:spLocks noChangeShapeType="1"/>
            </p:cNvSpPr>
            <p:nvPr/>
          </p:nvSpPr>
          <p:spPr bwMode="auto">
            <a:xfrm>
              <a:off x="5065714" y="4084638"/>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33" name="Rectangle 298">
              <a:extLst>
                <a:ext uri="{FF2B5EF4-FFF2-40B4-BE49-F238E27FC236}">
                  <a16:creationId xmlns:a16="http://schemas.microsoft.com/office/drawing/2014/main" id="{AC441548-B793-4109-A317-91C459FBED52}"/>
                </a:ext>
              </a:extLst>
            </p:cNvPr>
            <p:cNvSpPr>
              <a:spLocks noChangeArrowheads="1"/>
            </p:cNvSpPr>
            <p:nvPr/>
          </p:nvSpPr>
          <p:spPr bwMode="auto">
            <a:xfrm>
              <a:off x="4791282" y="3992666"/>
              <a:ext cx="265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-0.2</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634" name="Line 299">
              <a:extLst>
                <a:ext uri="{FF2B5EF4-FFF2-40B4-BE49-F238E27FC236}">
                  <a16:creationId xmlns:a16="http://schemas.microsoft.com/office/drawing/2014/main" id="{057FC411-82DE-46FD-B304-B65F67CA32FC}"/>
                </a:ext>
              </a:extLst>
            </p:cNvPr>
            <p:cNvSpPr>
              <a:spLocks noChangeShapeType="1"/>
            </p:cNvSpPr>
            <p:nvPr/>
          </p:nvSpPr>
          <p:spPr bwMode="auto">
            <a:xfrm>
              <a:off x="5065714" y="3783013"/>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35" name="Rectangle 300">
              <a:extLst>
                <a:ext uri="{FF2B5EF4-FFF2-40B4-BE49-F238E27FC236}">
                  <a16:creationId xmlns:a16="http://schemas.microsoft.com/office/drawing/2014/main" id="{0498E002-AB4B-41BB-96B6-91C43054A882}"/>
                </a:ext>
              </a:extLst>
            </p:cNvPr>
            <p:cNvSpPr>
              <a:spLocks noChangeArrowheads="1"/>
            </p:cNvSpPr>
            <p:nvPr/>
          </p:nvSpPr>
          <p:spPr bwMode="auto">
            <a:xfrm>
              <a:off x="4924632" y="3691041"/>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636" name="Line 301">
              <a:extLst>
                <a:ext uri="{FF2B5EF4-FFF2-40B4-BE49-F238E27FC236}">
                  <a16:creationId xmlns:a16="http://schemas.microsoft.com/office/drawing/2014/main" id="{C5BDE1DD-AE89-4685-B153-CE0144E33FA6}"/>
                </a:ext>
              </a:extLst>
            </p:cNvPr>
            <p:cNvSpPr>
              <a:spLocks noChangeShapeType="1"/>
            </p:cNvSpPr>
            <p:nvPr/>
          </p:nvSpPr>
          <p:spPr bwMode="auto">
            <a:xfrm>
              <a:off x="5065714" y="3473450"/>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37" name="Rectangle 302">
              <a:extLst>
                <a:ext uri="{FF2B5EF4-FFF2-40B4-BE49-F238E27FC236}">
                  <a16:creationId xmlns:a16="http://schemas.microsoft.com/office/drawing/2014/main" id="{4ACE1A53-1B95-4D17-A682-666CD6EEFF97}"/>
                </a:ext>
              </a:extLst>
            </p:cNvPr>
            <p:cNvSpPr>
              <a:spLocks noChangeArrowheads="1"/>
            </p:cNvSpPr>
            <p:nvPr/>
          </p:nvSpPr>
          <p:spPr bwMode="auto">
            <a:xfrm>
              <a:off x="4826207" y="3379891"/>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0.2</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638" name="Line 303">
              <a:extLst>
                <a:ext uri="{FF2B5EF4-FFF2-40B4-BE49-F238E27FC236}">
                  <a16:creationId xmlns:a16="http://schemas.microsoft.com/office/drawing/2014/main" id="{9E9AE5DB-BBC8-4878-A0E1-3C08DC52E447}"/>
                </a:ext>
              </a:extLst>
            </p:cNvPr>
            <p:cNvSpPr>
              <a:spLocks noChangeShapeType="1"/>
            </p:cNvSpPr>
            <p:nvPr/>
          </p:nvSpPr>
          <p:spPr bwMode="auto">
            <a:xfrm>
              <a:off x="5065714" y="3170238"/>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39" name="Rectangle 304">
              <a:extLst>
                <a:ext uri="{FF2B5EF4-FFF2-40B4-BE49-F238E27FC236}">
                  <a16:creationId xmlns:a16="http://schemas.microsoft.com/office/drawing/2014/main" id="{92CAB9B2-F878-459C-A1E2-885861F178F9}"/>
                </a:ext>
              </a:extLst>
            </p:cNvPr>
            <p:cNvSpPr>
              <a:spLocks noChangeArrowheads="1"/>
            </p:cNvSpPr>
            <p:nvPr/>
          </p:nvSpPr>
          <p:spPr bwMode="auto">
            <a:xfrm>
              <a:off x="4826207" y="3078266"/>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0.4</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640" name="Line 305">
              <a:extLst>
                <a:ext uri="{FF2B5EF4-FFF2-40B4-BE49-F238E27FC236}">
                  <a16:creationId xmlns:a16="http://schemas.microsoft.com/office/drawing/2014/main" id="{F624612D-198F-47E6-8453-4E7F50D831EB}"/>
                </a:ext>
              </a:extLst>
            </p:cNvPr>
            <p:cNvSpPr>
              <a:spLocks noChangeShapeType="1"/>
            </p:cNvSpPr>
            <p:nvPr/>
          </p:nvSpPr>
          <p:spPr bwMode="auto">
            <a:xfrm>
              <a:off x="5065714" y="2868613"/>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41" name="Rectangle 306">
              <a:extLst>
                <a:ext uri="{FF2B5EF4-FFF2-40B4-BE49-F238E27FC236}">
                  <a16:creationId xmlns:a16="http://schemas.microsoft.com/office/drawing/2014/main" id="{5B8081DB-25E4-4785-82C8-324A55D0B709}"/>
                </a:ext>
              </a:extLst>
            </p:cNvPr>
            <p:cNvSpPr>
              <a:spLocks noChangeArrowheads="1"/>
            </p:cNvSpPr>
            <p:nvPr/>
          </p:nvSpPr>
          <p:spPr bwMode="auto">
            <a:xfrm>
              <a:off x="4826207" y="2776641"/>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642" name="Line 307">
              <a:extLst>
                <a:ext uri="{FF2B5EF4-FFF2-40B4-BE49-F238E27FC236}">
                  <a16:creationId xmlns:a16="http://schemas.microsoft.com/office/drawing/2014/main" id="{4890054C-6956-47F4-B52E-CCFD2E70AB65}"/>
                </a:ext>
              </a:extLst>
            </p:cNvPr>
            <p:cNvSpPr>
              <a:spLocks noChangeShapeType="1"/>
            </p:cNvSpPr>
            <p:nvPr/>
          </p:nvSpPr>
          <p:spPr bwMode="auto">
            <a:xfrm>
              <a:off x="5065714" y="2566988"/>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43" name="Rectangle 308">
              <a:extLst>
                <a:ext uri="{FF2B5EF4-FFF2-40B4-BE49-F238E27FC236}">
                  <a16:creationId xmlns:a16="http://schemas.microsoft.com/office/drawing/2014/main" id="{E3AEE07B-DAFF-471A-8241-F2BE68888441}"/>
                </a:ext>
              </a:extLst>
            </p:cNvPr>
            <p:cNvSpPr>
              <a:spLocks noChangeArrowheads="1"/>
            </p:cNvSpPr>
            <p:nvPr/>
          </p:nvSpPr>
          <p:spPr bwMode="auto">
            <a:xfrm>
              <a:off x="4826207" y="247342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0.8</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644" name="Line 309">
              <a:extLst>
                <a:ext uri="{FF2B5EF4-FFF2-40B4-BE49-F238E27FC236}">
                  <a16:creationId xmlns:a16="http://schemas.microsoft.com/office/drawing/2014/main" id="{BA2DB963-387E-4970-AB7D-A687C8276D33}"/>
                </a:ext>
              </a:extLst>
            </p:cNvPr>
            <p:cNvSpPr>
              <a:spLocks noChangeShapeType="1"/>
            </p:cNvSpPr>
            <p:nvPr/>
          </p:nvSpPr>
          <p:spPr bwMode="auto">
            <a:xfrm>
              <a:off x="5065714" y="2265363"/>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45" name="Rectangle 310">
              <a:extLst>
                <a:ext uri="{FF2B5EF4-FFF2-40B4-BE49-F238E27FC236}">
                  <a16:creationId xmlns:a16="http://schemas.microsoft.com/office/drawing/2014/main" id="{5DA0CD92-BED5-4BCE-8E4D-14FA3841605E}"/>
                </a:ext>
              </a:extLst>
            </p:cNvPr>
            <p:cNvSpPr>
              <a:spLocks noChangeArrowheads="1"/>
            </p:cNvSpPr>
            <p:nvPr/>
          </p:nvSpPr>
          <p:spPr bwMode="auto">
            <a:xfrm>
              <a:off x="4924632" y="2171803"/>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1</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646" name="Oval 311">
              <a:extLst>
                <a:ext uri="{FF2B5EF4-FFF2-40B4-BE49-F238E27FC236}">
                  <a16:creationId xmlns:a16="http://schemas.microsoft.com/office/drawing/2014/main" id="{06B9F62B-9BF4-4FAE-B464-11E392CD6454}"/>
                </a:ext>
              </a:extLst>
            </p:cNvPr>
            <p:cNvSpPr>
              <a:spLocks noChangeArrowheads="1"/>
            </p:cNvSpPr>
            <p:nvPr/>
          </p:nvSpPr>
          <p:spPr bwMode="auto">
            <a:xfrm>
              <a:off x="5030789" y="5265738"/>
              <a:ext cx="79375" cy="8096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7647" name="Oval 312">
              <a:extLst>
                <a:ext uri="{FF2B5EF4-FFF2-40B4-BE49-F238E27FC236}">
                  <a16:creationId xmlns:a16="http://schemas.microsoft.com/office/drawing/2014/main" id="{116B1E0B-79DD-4E7C-9D05-B7284E11ADC9}"/>
                </a:ext>
              </a:extLst>
            </p:cNvPr>
            <p:cNvSpPr>
              <a:spLocks noChangeArrowheads="1"/>
            </p:cNvSpPr>
            <p:nvPr/>
          </p:nvSpPr>
          <p:spPr bwMode="auto">
            <a:xfrm>
              <a:off x="8880476" y="5265738"/>
              <a:ext cx="80963" cy="8096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7648" name="Oval 313">
              <a:extLst>
                <a:ext uri="{FF2B5EF4-FFF2-40B4-BE49-F238E27FC236}">
                  <a16:creationId xmlns:a16="http://schemas.microsoft.com/office/drawing/2014/main" id="{75229F00-A6DD-4764-A625-6E169593AA3D}"/>
                </a:ext>
              </a:extLst>
            </p:cNvPr>
            <p:cNvSpPr>
              <a:spLocks noChangeArrowheads="1"/>
            </p:cNvSpPr>
            <p:nvPr/>
          </p:nvSpPr>
          <p:spPr bwMode="auto">
            <a:xfrm>
              <a:off x="8880476" y="2230438"/>
              <a:ext cx="80963" cy="7937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7649" name="Oval 314">
              <a:extLst>
                <a:ext uri="{FF2B5EF4-FFF2-40B4-BE49-F238E27FC236}">
                  <a16:creationId xmlns:a16="http://schemas.microsoft.com/office/drawing/2014/main" id="{20F2E375-F3FD-430E-A5CE-86451726EC21}"/>
                </a:ext>
              </a:extLst>
            </p:cNvPr>
            <p:cNvSpPr>
              <a:spLocks noChangeArrowheads="1"/>
            </p:cNvSpPr>
            <p:nvPr/>
          </p:nvSpPr>
          <p:spPr bwMode="auto">
            <a:xfrm>
              <a:off x="5030789" y="2230438"/>
              <a:ext cx="79375" cy="7937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7650" name="Line 315">
              <a:extLst>
                <a:ext uri="{FF2B5EF4-FFF2-40B4-BE49-F238E27FC236}">
                  <a16:creationId xmlns:a16="http://schemas.microsoft.com/office/drawing/2014/main" id="{EA67631C-CDEF-4C13-BC41-30DF09668EDE}"/>
                </a:ext>
              </a:extLst>
            </p:cNvPr>
            <p:cNvSpPr>
              <a:spLocks noChangeShapeType="1"/>
            </p:cNvSpPr>
            <p:nvPr/>
          </p:nvSpPr>
          <p:spPr bwMode="auto">
            <a:xfrm flipH="1">
              <a:off x="6192839" y="3446463"/>
              <a:ext cx="26988" cy="2698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51" name="Line 316">
              <a:extLst>
                <a:ext uri="{FF2B5EF4-FFF2-40B4-BE49-F238E27FC236}">
                  <a16:creationId xmlns:a16="http://schemas.microsoft.com/office/drawing/2014/main" id="{284003AC-1290-4689-9363-61C41060C74A}"/>
                </a:ext>
              </a:extLst>
            </p:cNvPr>
            <p:cNvSpPr>
              <a:spLocks noChangeShapeType="1"/>
            </p:cNvSpPr>
            <p:nvPr/>
          </p:nvSpPr>
          <p:spPr bwMode="auto">
            <a:xfrm flipH="1">
              <a:off x="6130926" y="3473450"/>
              <a:ext cx="61913" cy="15081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52" name="Line 317">
              <a:extLst>
                <a:ext uri="{FF2B5EF4-FFF2-40B4-BE49-F238E27FC236}">
                  <a16:creationId xmlns:a16="http://schemas.microsoft.com/office/drawing/2014/main" id="{0267DECA-E779-4A40-BF66-B6B6FDBE7F33}"/>
                </a:ext>
              </a:extLst>
            </p:cNvPr>
            <p:cNvSpPr>
              <a:spLocks noChangeShapeType="1"/>
            </p:cNvSpPr>
            <p:nvPr/>
          </p:nvSpPr>
          <p:spPr bwMode="auto">
            <a:xfrm flipH="1">
              <a:off x="6113464" y="3624263"/>
              <a:ext cx="17463" cy="15875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53" name="Line 318">
              <a:extLst>
                <a:ext uri="{FF2B5EF4-FFF2-40B4-BE49-F238E27FC236}">
                  <a16:creationId xmlns:a16="http://schemas.microsoft.com/office/drawing/2014/main" id="{2A82D656-69E7-42ED-BA98-6AF9B02ADCA7}"/>
                </a:ext>
              </a:extLst>
            </p:cNvPr>
            <p:cNvSpPr>
              <a:spLocks noChangeShapeType="1"/>
            </p:cNvSpPr>
            <p:nvPr/>
          </p:nvSpPr>
          <p:spPr bwMode="auto">
            <a:xfrm>
              <a:off x="6113464" y="3783013"/>
              <a:ext cx="0" cy="1905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54" name="Line 319">
              <a:extLst>
                <a:ext uri="{FF2B5EF4-FFF2-40B4-BE49-F238E27FC236}">
                  <a16:creationId xmlns:a16="http://schemas.microsoft.com/office/drawing/2014/main" id="{F15E1FC3-1575-4441-9BB3-4BA87294DB7D}"/>
                </a:ext>
              </a:extLst>
            </p:cNvPr>
            <p:cNvSpPr>
              <a:spLocks noChangeShapeType="1"/>
            </p:cNvSpPr>
            <p:nvPr/>
          </p:nvSpPr>
          <p:spPr bwMode="auto">
            <a:xfrm>
              <a:off x="6156326" y="3987800"/>
              <a:ext cx="36513" cy="9683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55" name="Line 320">
              <a:extLst>
                <a:ext uri="{FF2B5EF4-FFF2-40B4-BE49-F238E27FC236}">
                  <a16:creationId xmlns:a16="http://schemas.microsoft.com/office/drawing/2014/main" id="{D3781364-F416-4632-82E8-9AEF499AF949}"/>
                </a:ext>
              </a:extLst>
            </p:cNvPr>
            <p:cNvSpPr>
              <a:spLocks noChangeShapeType="1"/>
            </p:cNvSpPr>
            <p:nvPr/>
          </p:nvSpPr>
          <p:spPr bwMode="auto">
            <a:xfrm>
              <a:off x="6192839" y="4084638"/>
              <a:ext cx="26988" cy="2698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56" name="Line 321">
              <a:extLst>
                <a:ext uri="{FF2B5EF4-FFF2-40B4-BE49-F238E27FC236}">
                  <a16:creationId xmlns:a16="http://schemas.microsoft.com/office/drawing/2014/main" id="{4677E8BC-EE25-490E-A3FF-9A588643AF60}"/>
                </a:ext>
              </a:extLst>
            </p:cNvPr>
            <p:cNvSpPr>
              <a:spLocks noChangeShapeType="1"/>
            </p:cNvSpPr>
            <p:nvPr/>
          </p:nvSpPr>
          <p:spPr bwMode="auto">
            <a:xfrm>
              <a:off x="6219826" y="4111625"/>
              <a:ext cx="106363" cy="12541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57" name="Line 322">
              <a:extLst>
                <a:ext uri="{FF2B5EF4-FFF2-40B4-BE49-F238E27FC236}">
                  <a16:creationId xmlns:a16="http://schemas.microsoft.com/office/drawing/2014/main" id="{A6EA0711-21CE-4462-84E2-4CAB59054D63}"/>
                </a:ext>
              </a:extLst>
            </p:cNvPr>
            <p:cNvSpPr>
              <a:spLocks noChangeShapeType="1"/>
            </p:cNvSpPr>
            <p:nvPr/>
          </p:nvSpPr>
          <p:spPr bwMode="auto">
            <a:xfrm>
              <a:off x="6326189" y="4237038"/>
              <a:ext cx="79375" cy="6191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58" name="Line 323">
              <a:extLst>
                <a:ext uri="{FF2B5EF4-FFF2-40B4-BE49-F238E27FC236}">
                  <a16:creationId xmlns:a16="http://schemas.microsoft.com/office/drawing/2014/main" id="{B751D7ED-B7C1-472E-9757-FAA914EA0F63}"/>
                </a:ext>
              </a:extLst>
            </p:cNvPr>
            <p:cNvSpPr>
              <a:spLocks noChangeShapeType="1"/>
            </p:cNvSpPr>
            <p:nvPr/>
          </p:nvSpPr>
          <p:spPr bwMode="auto">
            <a:xfrm>
              <a:off x="6405564" y="4298950"/>
              <a:ext cx="160338" cy="8890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59" name="Line 324">
              <a:extLst>
                <a:ext uri="{FF2B5EF4-FFF2-40B4-BE49-F238E27FC236}">
                  <a16:creationId xmlns:a16="http://schemas.microsoft.com/office/drawing/2014/main" id="{79333B87-1113-4AD5-8125-531F7B5C033D}"/>
                </a:ext>
              </a:extLst>
            </p:cNvPr>
            <p:cNvSpPr>
              <a:spLocks noChangeShapeType="1"/>
            </p:cNvSpPr>
            <p:nvPr/>
          </p:nvSpPr>
          <p:spPr bwMode="auto">
            <a:xfrm>
              <a:off x="6565901" y="4387850"/>
              <a:ext cx="34925" cy="1746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60" name="Line 325">
              <a:extLst>
                <a:ext uri="{FF2B5EF4-FFF2-40B4-BE49-F238E27FC236}">
                  <a16:creationId xmlns:a16="http://schemas.microsoft.com/office/drawing/2014/main" id="{89CC818B-F597-4292-9B3C-EAFFEA2F9FB4}"/>
                </a:ext>
              </a:extLst>
            </p:cNvPr>
            <p:cNvSpPr>
              <a:spLocks noChangeShapeType="1"/>
            </p:cNvSpPr>
            <p:nvPr/>
          </p:nvSpPr>
          <p:spPr bwMode="auto">
            <a:xfrm>
              <a:off x="6600826" y="4405313"/>
              <a:ext cx="195263" cy="5238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61" name="Line 326">
              <a:extLst>
                <a:ext uri="{FF2B5EF4-FFF2-40B4-BE49-F238E27FC236}">
                  <a16:creationId xmlns:a16="http://schemas.microsoft.com/office/drawing/2014/main" id="{319B1130-A542-407F-9C3E-A3F758A9FB06}"/>
                </a:ext>
              </a:extLst>
            </p:cNvPr>
            <p:cNvSpPr>
              <a:spLocks noChangeShapeType="1"/>
            </p:cNvSpPr>
            <p:nvPr/>
          </p:nvSpPr>
          <p:spPr bwMode="auto">
            <a:xfrm>
              <a:off x="6796089" y="4457700"/>
              <a:ext cx="195263" cy="952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62" name="Line 327">
              <a:extLst>
                <a:ext uri="{FF2B5EF4-FFF2-40B4-BE49-F238E27FC236}">
                  <a16:creationId xmlns:a16="http://schemas.microsoft.com/office/drawing/2014/main" id="{D6D477D9-4C7F-4A8B-B2F3-A2605C13DA0A}"/>
                </a:ext>
              </a:extLst>
            </p:cNvPr>
            <p:cNvSpPr>
              <a:spLocks noChangeShapeType="1"/>
            </p:cNvSpPr>
            <p:nvPr/>
          </p:nvSpPr>
          <p:spPr bwMode="auto">
            <a:xfrm>
              <a:off x="6991351" y="4467225"/>
              <a:ext cx="17463"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63" name="Line 328">
              <a:extLst>
                <a:ext uri="{FF2B5EF4-FFF2-40B4-BE49-F238E27FC236}">
                  <a16:creationId xmlns:a16="http://schemas.microsoft.com/office/drawing/2014/main" id="{5CD6AEDC-4A61-4CC0-AE0B-76E8C9308B1F}"/>
                </a:ext>
              </a:extLst>
            </p:cNvPr>
            <p:cNvSpPr>
              <a:spLocks noChangeShapeType="1"/>
            </p:cNvSpPr>
            <p:nvPr/>
          </p:nvSpPr>
          <p:spPr bwMode="auto">
            <a:xfrm flipV="1">
              <a:off x="7204076" y="4405313"/>
              <a:ext cx="168275" cy="4445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64" name="Line 329">
              <a:extLst>
                <a:ext uri="{FF2B5EF4-FFF2-40B4-BE49-F238E27FC236}">
                  <a16:creationId xmlns:a16="http://schemas.microsoft.com/office/drawing/2014/main" id="{671ED8E6-5D19-4282-9115-1AD337B699EE}"/>
                </a:ext>
              </a:extLst>
            </p:cNvPr>
            <p:cNvSpPr>
              <a:spLocks noChangeShapeType="1"/>
            </p:cNvSpPr>
            <p:nvPr/>
          </p:nvSpPr>
          <p:spPr bwMode="auto">
            <a:xfrm flipV="1">
              <a:off x="7372351" y="4387850"/>
              <a:ext cx="36513" cy="1746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65" name="Line 330">
              <a:extLst>
                <a:ext uri="{FF2B5EF4-FFF2-40B4-BE49-F238E27FC236}">
                  <a16:creationId xmlns:a16="http://schemas.microsoft.com/office/drawing/2014/main" id="{835ABFFA-6E92-4259-822E-5C033CD8A5A3}"/>
                </a:ext>
              </a:extLst>
            </p:cNvPr>
            <p:cNvSpPr>
              <a:spLocks noChangeShapeType="1"/>
            </p:cNvSpPr>
            <p:nvPr/>
          </p:nvSpPr>
          <p:spPr bwMode="auto">
            <a:xfrm flipV="1">
              <a:off x="7408864" y="4298950"/>
              <a:ext cx="158750" cy="8890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66" name="Line 331">
              <a:extLst>
                <a:ext uri="{FF2B5EF4-FFF2-40B4-BE49-F238E27FC236}">
                  <a16:creationId xmlns:a16="http://schemas.microsoft.com/office/drawing/2014/main" id="{F5AAD63F-E870-4A7D-BD0B-4F1A83C9E964}"/>
                </a:ext>
              </a:extLst>
            </p:cNvPr>
            <p:cNvSpPr>
              <a:spLocks noChangeShapeType="1"/>
            </p:cNvSpPr>
            <p:nvPr/>
          </p:nvSpPr>
          <p:spPr bwMode="auto">
            <a:xfrm flipV="1">
              <a:off x="7567614" y="4237038"/>
              <a:ext cx="79375" cy="6191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67" name="Line 332">
              <a:extLst>
                <a:ext uri="{FF2B5EF4-FFF2-40B4-BE49-F238E27FC236}">
                  <a16:creationId xmlns:a16="http://schemas.microsoft.com/office/drawing/2014/main" id="{DEE0F8F1-F438-49F5-9EF6-9A3F5B65D865}"/>
                </a:ext>
              </a:extLst>
            </p:cNvPr>
            <p:cNvSpPr>
              <a:spLocks noChangeShapeType="1"/>
            </p:cNvSpPr>
            <p:nvPr/>
          </p:nvSpPr>
          <p:spPr bwMode="auto">
            <a:xfrm flipV="1">
              <a:off x="7646989" y="4111625"/>
              <a:ext cx="107950" cy="12541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68" name="Line 333">
              <a:extLst>
                <a:ext uri="{FF2B5EF4-FFF2-40B4-BE49-F238E27FC236}">
                  <a16:creationId xmlns:a16="http://schemas.microsoft.com/office/drawing/2014/main" id="{81641D6E-E2D9-4F1E-B4F1-C6787CA0FEC0}"/>
                </a:ext>
              </a:extLst>
            </p:cNvPr>
            <p:cNvSpPr>
              <a:spLocks noChangeShapeType="1"/>
            </p:cNvSpPr>
            <p:nvPr/>
          </p:nvSpPr>
          <p:spPr bwMode="auto">
            <a:xfrm flipV="1">
              <a:off x="7754939" y="4084638"/>
              <a:ext cx="25400" cy="2698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69" name="Line 334">
              <a:extLst>
                <a:ext uri="{FF2B5EF4-FFF2-40B4-BE49-F238E27FC236}">
                  <a16:creationId xmlns:a16="http://schemas.microsoft.com/office/drawing/2014/main" id="{401AFC48-338B-476B-8472-0EF93B5D685C}"/>
                </a:ext>
              </a:extLst>
            </p:cNvPr>
            <p:cNvSpPr>
              <a:spLocks noChangeShapeType="1"/>
            </p:cNvSpPr>
            <p:nvPr/>
          </p:nvSpPr>
          <p:spPr bwMode="auto">
            <a:xfrm flipV="1">
              <a:off x="7780339" y="3933825"/>
              <a:ext cx="61913" cy="15081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70" name="Line 335">
              <a:extLst>
                <a:ext uri="{FF2B5EF4-FFF2-40B4-BE49-F238E27FC236}">
                  <a16:creationId xmlns:a16="http://schemas.microsoft.com/office/drawing/2014/main" id="{7A82C96A-2B0D-4E1E-B87F-3ED5943CD80C}"/>
                </a:ext>
              </a:extLst>
            </p:cNvPr>
            <p:cNvSpPr>
              <a:spLocks noChangeShapeType="1"/>
            </p:cNvSpPr>
            <p:nvPr/>
          </p:nvSpPr>
          <p:spPr bwMode="auto">
            <a:xfrm flipV="1">
              <a:off x="7842251" y="3783013"/>
              <a:ext cx="19050" cy="15081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71" name="Line 336">
              <a:extLst>
                <a:ext uri="{FF2B5EF4-FFF2-40B4-BE49-F238E27FC236}">
                  <a16:creationId xmlns:a16="http://schemas.microsoft.com/office/drawing/2014/main" id="{81C5D079-8252-44FF-BC0E-F5E63D489242}"/>
                </a:ext>
              </a:extLst>
            </p:cNvPr>
            <p:cNvSpPr>
              <a:spLocks noChangeShapeType="1"/>
            </p:cNvSpPr>
            <p:nvPr/>
          </p:nvSpPr>
          <p:spPr bwMode="auto">
            <a:xfrm flipV="1">
              <a:off x="7861301" y="3748088"/>
              <a:ext cx="0" cy="3492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72" name="Line 337">
              <a:extLst>
                <a:ext uri="{FF2B5EF4-FFF2-40B4-BE49-F238E27FC236}">
                  <a16:creationId xmlns:a16="http://schemas.microsoft.com/office/drawing/2014/main" id="{284FA31E-62D6-4C43-9D33-10F08FB48B69}"/>
                </a:ext>
              </a:extLst>
            </p:cNvPr>
            <p:cNvSpPr>
              <a:spLocks noChangeShapeType="1"/>
            </p:cNvSpPr>
            <p:nvPr/>
          </p:nvSpPr>
          <p:spPr bwMode="auto">
            <a:xfrm flipH="1" flipV="1">
              <a:off x="7780339" y="3473450"/>
              <a:ext cx="36513" cy="8890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73" name="Line 338">
              <a:extLst>
                <a:ext uri="{FF2B5EF4-FFF2-40B4-BE49-F238E27FC236}">
                  <a16:creationId xmlns:a16="http://schemas.microsoft.com/office/drawing/2014/main" id="{88D6C249-0FD4-4612-9518-65058CCAD73C}"/>
                </a:ext>
              </a:extLst>
            </p:cNvPr>
            <p:cNvSpPr>
              <a:spLocks noChangeShapeType="1"/>
            </p:cNvSpPr>
            <p:nvPr/>
          </p:nvSpPr>
          <p:spPr bwMode="auto">
            <a:xfrm flipH="1" flipV="1">
              <a:off x="7754939" y="3446463"/>
              <a:ext cx="25400" cy="2698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74" name="Line 339">
              <a:extLst>
                <a:ext uri="{FF2B5EF4-FFF2-40B4-BE49-F238E27FC236}">
                  <a16:creationId xmlns:a16="http://schemas.microsoft.com/office/drawing/2014/main" id="{D61D3C26-8211-4117-82B9-EAA6CD7A743D}"/>
                </a:ext>
              </a:extLst>
            </p:cNvPr>
            <p:cNvSpPr>
              <a:spLocks noChangeShapeType="1"/>
            </p:cNvSpPr>
            <p:nvPr/>
          </p:nvSpPr>
          <p:spPr bwMode="auto">
            <a:xfrm flipH="1" flipV="1">
              <a:off x="7646989" y="3321050"/>
              <a:ext cx="107950" cy="12541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75" name="Line 340">
              <a:extLst>
                <a:ext uri="{FF2B5EF4-FFF2-40B4-BE49-F238E27FC236}">
                  <a16:creationId xmlns:a16="http://schemas.microsoft.com/office/drawing/2014/main" id="{2327432D-A2D8-41F1-BE99-E9892BE3E97A}"/>
                </a:ext>
              </a:extLst>
            </p:cNvPr>
            <p:cNvSpPr>
              <a:spLocks noChangeShapeType="1"/>
            </p:cNvSpPr>
            <p:nvPr/>
          </p:nvSpPr>
          <p:spPr bwMode="auto">
            <a:xfrm flipH="1" flipV="1">
              <a:off x="7567614" y="3259138"/>
              <a:ext cx="79375" cy="6191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76" name="Line 341">
              <a:extLst>
                <a:ext uri="{FF2B5EF4-FFF2-40B4-BE49-F238E27FC236}">
                  <a16:creationId xmlns:a16="http://schemas.microsoft.com/office/drawing/2014/main" id="{63500D14-9A02-4382-B355-7B973CFF1922}"/>
                </a:ext>
              </a:extLst>
            </p:cNvPr>
            <p:cNvSpPr>
              <a:spLocks noChangeShapeType="1"/>
            </p:cNvSpPr>
            <p:nvPr/>
          </p:nvSpPr>
          <p:spPr bwMode="auto">
            <a:xfrm flipH="1" flipV="1">
              <a:off x="7408864" y="3170238"/>
              <a:ext cx="158750" cy="8890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77" name="Line 342">
              <a:extLst>
                <a:ext uri="{FF2B5EF4-FFF2-40B4-BE49-F238E27FC236}">
                  <a16:creationId xmlns:a16="http://schemas.microsoft.com/office/drawing/2014/main" id="{44AABD4E-9D7E-4F08-8CE4-AD93B2711F9A}"/>
                </a:ext>
              </a:extLst>
            </p:cNvPr>
            <p:cNvSpPr>
              <a:spLocks noChangeShapeType="1"/>
            </p:cNvSpPr>
            <p:nvPr/>
          </p:nvSpPr>
          <p:spPr bwMode="auto">
            <a:xfrm flipH="1" flipV="1">
              <a:off x="7372351" y="3152775"/>
              <a:ext cx="36513" cy="1746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78" name="Line 343">
              <a:extLst>
                <a:ext uri="{FF2B5EF4-FFF2-40B4-BE49-F238E27FC236}">
                  <a16:creationId xmlns:a16="http://schemas.microsoft.com/office/drawing/2014/main" id="{4CC2BF20-105F-4AD8-83D5-3C56EB83CC84}"/>
                </a:ext>
              </a:extLst>
            </p:cNvPr>
            <p:cNvSpPr>
              <a:spLocks noChangeShapeType="1"/>
            </p:cNvSpPr>
            <p:nvPr/>
          </p:nvSpPr>
          <p:spPr bwMode="auto">
            <a:xfrm flipH="1" flipV="1">
              <a:off x="7177089" y="3100388"/>
              <a:ext cx="195263" cy="5238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79" name="Line 344">
              <a:extLst>
                <a:ext uri="{FF2B5EF4-FFF2-40B4-BE49-F238E27FC236}">
                  <a16:creationId xmlns:a16="http://schemas.microsoft.com/office/drawing/2014/main" id="{29D2FEA8-C698-4F4A-9491-37F7BF9A0327}"/>
                </a:ext>
              </a:extLst>
            </p:cNvPr>
            <p:cNvSpPr>
              <a:spLocks noChangeShapeType="1"/>
            </p:cNvSpPr>
            <p:nvPr/>
          </p:nvSpPr>
          <p:spPr bwMode="auto">
            <a:xfrm flipH="1" flipV="1">
              <a:off x="6991351" y="3090863"/>
              <a:ext cx="185738" cy="952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80" name="Line 345">
              <a:extLst>
                <a:ext uri="{FF2B5EF4-FFF2-40B4-BE49-F238E27FC236}">
                  <a16:creationId xmlns:a16="http://schemas.microsoft.com/office/drawing/2014/main" id="{64DE4667-A7E7-4FC0-A9DB-A052788F6D49}"/>
                </a:ext>
              </a:extLst>
            </p:cNvPr>
            <p:cNvSpPr>
              <a:spLocks noChangeShapeType="1"/>
            </p:cNvSpPr>
            <p:nvPr/>
          </p:nvSpPr>
          <p:spPr bwMode="auto">
            <a:xfrm flipH="1">
              <a:off x="6946901" y="3090863"/>
              <a:ext cx="44450"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81" name="Line 346">
              <a:extLst>
                <a:ext uri="{FF2B5EF4-FFF2-40B4-BE49-F238E27FC236}">
                  <a16:creationId xmlns:a16="http://schemas.microsoft.com/office/drawing/2014/main" id="{329A49D1-9691-48B2-AF7E-E5BEB46A9D3D}"/>
                </a:ext>
              </a:extLst>
            </p:cNvPr>
            <p:cNvSpPr>
              <a:spLocks noChangeShapeType="1"/>
            </p:cNvSpPr>
            <p:nvPr/>
          </p:nvSpPr>
          <p:spPr bwMode="auto">
            <a:xfrm flipH="1">
              <a:off x="6600826" y="3108325"/>
              <a:ext cx="160338" cy="4445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82" name="Line 347">
              <a:extLst>
                <a:ext uri="{FF2B5EF4-FFF2-40B4-BE49-F238E27FC236}">
                  <a16:creationId xmlns:a16="http://schemas.microsoft.com/office/drawing/2014/main" id="{48A0BC0A-1923-4BDD-AF51-BBE2DA6E37FE}"/>
                </a:ext>
              </a:extLst>
            </p:cNvPr>
            <p:cNvSpPr>
              <a:spLocks noChangeShapeType="1"/>
            </p:cNvSpPr>
            <p:nvPr/>
          </p:nvSpPr>
          <p:spPr bwMode="auto">
            <a:xfrm flipH="1">
              <a:off x="6565901" y="3152775"/>
              <a:ext cx="34925" cy="1746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83" name="Line 348">
              <a:extLst>
                <a:ext uri="{FF2B5EF4-FFF2-40B4-BE49-F238E27FC236}">
                  <a16:creationId xmlns:a16="http://schemas.microsoft.com/office/drawing/2014/main" id="{20C1EF0B-5FC0-487F-9A87-F30BF330EEE7}"/>
                </a:ext>
              </a:extLst>
            </p:cNvPr>
            <p:cNvSpPr>
              <a:spLocks noChangeShapeType="1"/>
            </p:cNvSpPr>
            <p:nvPr/>
          </p:nvSpPr>
          <p:spPr bwMode="auto">
            <a:xfrm flipH="1">
              <a:off x="6405564" y="3170238"/>
              <a:ext cx="160338" cy="8890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84" name="Line 349">
              <a:extLst>
                <a:ext uri="{FF2B5EF4-FFF2-40B4-BE49-F238E27FC236}">
                  <a16:creationId xmlns:a16="http://schemas.microsoft.com/office/drawing/2014/main" id="{7B97788D-946F-488A-A9FB-8DCAC46F1DE1}"/>
                </a:ext>
              </a:extLst>
            </p:cNvPr>
            <p:cNvSpPr>
              <a:spLocks noChangeShapeType="1"/>
            </p:cNvSpPr>
            <p:nvPr/>
          </p:nvSpPr>
          <p:spPr bwMode="auto">
            <a:xfrm flipH="1">
              <a:off x="6326189" y="3259138"/>
              <a:ext cx="79375" cy="6191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85" name="Line 350">
              <a:extLst>
                <a:ext uri="{FF2B5EF4-FFF2-40B4-BE49-F238E27FC236}">
                  <a16:creationId xmlns:a16="http://schemas.microsoft.com/office/drawing/2014/main" id="{9F8D95A0-8B69-4353-8397-E719A86AF0E3}"/>
                </a:ext>
              </a:extLst>
            </p:cNvPr>
            <p:cNvSpPr>
              <a:spLocks noChangeShapeType="1"/>
            </p:cNvSpPr>
            <p:nvPr/>
          </p:nvSpPr>
          <p:spPr bwMode="auto">
            <a:xfrm flipH="1">
              <a:off x="6219826" y="3321050"/>
              <a:ext cx="106363" cy="12541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86" name="Line 351">
              <a:extLst>
                <a:ext uri="{FF2B5EF4-FFF2-40B4-BE49-F238E27FC236}">
                  <a16:creationId xmlns:a16="http://schemas.microsoft.com/office/drawing/2014/main" id="{6DA7D657-7587-4801-A318-D0AA775DE0DA}"/>
                </a:ext>
              </a:extLst>
            </p:cNvPr>
            <p:cNvSpPr>
              <a:spLocks noChangeShapeType="1"/>
            </p:cNvSpPr>
            <p:nvPr/>
          </p:nvSpPr>
          <p:spPr bwMode="auto">
            <a:xfrm flipH="1">
              <a:off x="5775326" y="3357563"/>
              <a:ext cx="53975" cy="115888"/>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87" name="Line 352">
              <a:extLst>
                <a:ext uri="{FF2B5EF4-FFF2-40B4-BE49-F238E27FC236}">
                  <a16:creationId xmlns:a16="http://schemas.microsoft.com/office/drawing/2014/main" id="{7792065C-47AA-489D-BD29-E443C2647997}"/>
                </a:ext>
              </a:extLst>
            </p:cNvPr>
            <p:cNvSpPr>
              <a:spLocks noChangeShapeType="1"/>
            </p:cNvSpPr>
            <p:nvPr/>
          </p:nvSpPr>
          <p:spPr bwMode="auto">
            <a:xfrm flipH="1">
              <a:off x="5722939" y="3473450"/>
              <a:ext cx="52388" cy="150813"/>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88" name="Line 353">
              <a:extLst>
                <a:ext uri="{FF2B5EF4-FFF2-40B4-BE49-F238E27FC236}">
                  <a16:creationId xmlns:a16="http://schemas.microsoft.com/office/drawing/2014/main" id="{ABF3E93D-4D2A-4C18-B36D-7B2431A6390C}"/>
                </a:ext>
              </a:extLst>
            </p:cNvPr>
            <p:cNvSpPr>
              <a:spLocks noChangeShapeType="1"/>
            </p:cNvSpPr>
            <p:nvPr/>
          </p:nvSpPr>
          <p:spPr bwMode="auto">
            <a:xfrm>
              <a:off x="5722939" y="3624263"/>
              <a:ext cx="0" cy="7938"/>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89" name="Line 354">
              <a:extLst>
                <a:ext uri="{FF2B5EF4-FFF2-40B4-BE49-F238E27FC236}">
                  <a16:creationId xmlns:a16="http://schemas.microsoft.com/office/drawing/2014/main" id="{4373CDC4-20AC-4C0E-801C-4AA6D1A9FBC5}"/>
                </a:ext>
              </a:extLst>
            </p:cNvPr>
            <p:cNvSpPr>
              <a:spLocks noChangeShapeType="1"/>
            </p:cNvSpPr>
            <p:nvPr/>
          </p:nvSpPr>
          <p:spPr bwMode="auto">
            <a:xfrm>
              <a:off x="5713414" y="3783013"/>
              <a:ext cx="9525" cy="150813"/>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90" name="Line 355">
              <a:extLst>
                <a:ext uri="{FF2B5EF4-FFF2-40B4-BE49-F238E27FC236}">
                  <a16:creationId xmlns:a16="http://schemas.microsoft.com/office/drawing/2014/main" id="{49274A3C-71D8-43A8-AD93-B1BDF4D7F5A6}"/>
                </a:ext>
              </a:extLst>
            </p:cNvPr>
            <p:cNvSpPr>
              <a:spLocks noChangeShapeType="1"/>
            </p:cNvSpPr>
            <p:nvPr/>
          </p:nvSpPr>
          <p:spPr bwMode="auto">
            <a:xfrm>
              <a:off x="5722939" y="3933825"/>
              <a:ext cx="52388" cy="150813"/>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91" name="Line 356">
              <a:extLst>
                <a:ext uri="{FF2B5EF4-FFF2-40B4-BE49-F238E27FC236}">
                  <a16:creationId xmlns:a16="http://schemas.microsoft.com/office/drawing/2014/main" id="{41FCB2B3-20CD-416F-BF3F-034FC6AC0190}"/>
                </a:ext>
              </a:extLst>
            </p:cNvPr>
            <p:cNvSpPr>
              <a:spLocks noChangeShapeType="1"/>
            </p:cNvSpPr>
            <p:nvPr/>
          </p:nvSpPr>
          <p:spPr bwMode="auto">
            <a:xfrm>
              <a:off x="5775326" y="4084638"/>
              <a:ext cx="53975" cy="115888"/>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92" name="Line 357">
              <a:extLst>
                <a:ext uri="{FF2B5EF4-FFF2-40B4-BE49-F238E27FC236}">
                  <a16:creationId xmlns:a16="http://schemas.microsoft.com/office/drawing/2014/main" id="{B90FEFBA-4406-4D78-9E7A-6046CB814EA3}"/>
                </a:ext>
              </a:extLst>
            </p:cNvPr>
            <p:cNvSpPr>
              <a:spLocks noChangeShapeType="1"/>
            </p:cNvSpPr>
            <p:nvPr/>
          </p:nvSpPr>
          <p:spPr bwMode="auto">
            <a:xfrm>
              <a:off x="5829301" y="4200525"/>
              <a:ext cx="17463" cy="36513"/>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93" name="Line 358">
              <a:extLst>
                <a:ext uri="{FF2B5EF4-FFF2-40B4-BE49-F238E27FC236}">
                  <a16:creationId xmlns:a16="http://schemas.microsoft.com/office/drawing/2014/main" id="{3A0BC8F6-F8C4-4BBF-92A8-DEDA420351B5}"/>
                </a:ext>
              </a:extLst>
            </p:cNvPr>
            <p:cNvSpPr>
              <a:spLocks noChangeShapeType="1"/>
            </p:cNvSpPr>
            <p:nvPr/>
          </p:nvSpPr>
          <p:spPr bwMode="auto">
            <a:xfrm>
              <a:off x="5846764" y="4237038"/>
              <a:ext cx="123825" cy="150813"/>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94" name="Line 359">
              <a:extLst>
                <a:ext uri="{FF2B5EF4-FFF2-40B4-BE49-F238E27FC236}">
                  <a16:creationId xmlns:a16="http://schemas.microsoft.com/office/drawing/2014/main" id="{738E3795-8DCF-4520-9FEB-662E584943FB}"/>
                </a:ext>
              </a:extLst>
            </p:cNvPr>
            <p:cNvSpPr>
              <a:spLocks noChangeShapeType="1"/>
            </p:cNvSpPr>
            <p:nvPr/>
          </p:nvSpPr>
          <p:spPr bwMode="auto">
            <a:xfrm>
              <a:off x="5970589" y="4387850"/>
              <a:ext cx="53975" cy="52388"/>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95" name="Line 360">
              <a:extLst>
                <a:ext uri="{FF2B5EF4-FFF2-40B4-BE49-F238E27FC236}">
                  <a16:creationId xmlns:a16="http://schemas.microsoft.com/office/drawing/2014/main" id="{AC3A8003-7BEC-4EA7-9E22-A90AF8504A85}"/>
                </a:ext>
              </a:extLst>
            </p:cNvPr>
            <p:cNvSpPr>
              <a:spLocks noChangeShapeType="1"/>
            </p:cNvSpPr>
            <p:nvPr/>
          </p:nvSpPr>
          <p:spPr bwMode="auto">
            <a:xfrm>
              <a:off x="6024564" y="4440238"/>
              <a:ext cx="123825" cy="98425"/>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96" name="Line 361">
              <a:extLst>
                <a:ext uri="{FF2B5EF4-FFF2-40B4-BE49-F238E27FC236}">
                  <a16:creationId xmlns:a16="http://schemas.microsoft.com/office/drawing/2014/main" id="{FC83B9E0-AFF0-4033-B7CC-4F2DBAC98B83}"/>
                </a:ext>
              </a:extLst>
            </p:cNvPr>
            <p:cNvSpPr>
              <a:spLocks noChangeShapeType="1"/>
            </p:cNvSpPr>
            <p:nvPr/>
          </p:nvSpPr>
          <p:spPr bwMode="auto">
            <a:xfrm>
              <a:off x="6148389" y="4538663"/>
              <a:ext cx="71438" cy="44450"/>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97" name="Line 362">
              <a:extLst>
                <a:ext uri="{FF2B5EF4-FFF2-40B4-BE49-F238E27FC236}">
                  <a16:creationId xmlns:a16="http://schemas.microsoft.com/office/drawing/2014/main" id="{2F382F21-3BB4-4136-8E4E-ED44D4B0D091}"/>
                </a:ext>
              </a:extLst>
            </p:cNvPr>
            <p:cNvSpPr>
              <a:spLocks noChangeShapeType="1"/>
            </p:cNvSpPr>
            <p:nvPr/>
          </p:nvSpPr>
          <p:spPr bwMode="auto">
            <a:xfrm>
              <a:off x="6219826" y="4583113"/>
              <a:ext cx="96838" cy="44450"/>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98" name="Line 363">
              <a:extLst>
                <a:ext uri="{FF2B5EF4-FFF2-40B4-BE49-F238E27FC236}">
                  <a16:creationId xmlns:a16="http://schemas.microsoft.com/office/drawing/2014/main" id="{902F2D05-42E2-42A5-B5A2-EB8B441AC56D}"/>
                </a:ext>
              </a:extLst>
            </p:cNvPr>
            <p:cNvSpPr>
              <a:spLocks noChangeShapeType="1"/>
            </p:cNvSpPr>
            <p:nvPr/>
          </p:nvSpPr>
          <p:spPr bwMode="auto">
            <a:xfrm>
              <a:off x="6440489" y="4689475"/>
              <a:ext cx="9525" cy="0"/>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99" name="Line 364">
              <a:extLst>
                <a:ext uri="{FF2B5EF4-FFF2-40B4-BE49-F238E27FC236}">
                  <a16:creationId xmlns:a16="http://schemas.microsoft.com/office/drawing/2014/main" id="{D615B5AD-03C5-45AF-AF09-01D7EB098925}"/>
                </a:ext>
              </a:extLst>
            </p:cNvPr>
            <p:cNvSpPr>
              <a:spLocks noChangeShapeType="1"/>
            </p:cNvSpPr>
            <p:nvPr/>
          </p:nvSpPr>
          <p:spPr bwMode="auto">
            <a:xfrm>
              <a:off x="6450014" y="4689475"/>
              <a:ext cx="150813" cy="44450"/>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00" name="Line 365">
              <a:extLst>
                <a:ext uri="{FF2B5EF4-FFF2-40B4-BE49-F238E27FC236}">
                  <a16:creationId xmlns:a16="http://schemas.microsoft.com/office/drawing/2014/main" id="{D9C1C2BF-FA11-498A-A6A1-CA4B6640DD18}"/>
                </a:ext>
              </a:extLst>
            </p:cNvPr>
            <p:cNvSpPr>
              <a:spLocks noChangeShapeType="1"/>
            </p:cNvSpPr>
            <p:nvPr/>
          </p:nvSpPr>
          <p:spPr bwMode="auto">
            <a:xfrm>
              <a:off x="6600826" y="4733925"/>
              <a:ext cx="195263" cy="34925"/>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01" name="Line 366">
              <a:extLst>
                <a:ext uri="{FF2B5EF4-FFF2-40B4-BE49-F238E27FC236}">
                  <a16:creationId xmlns:a16="http://schemas.microsoft.com/office/drawing/2014/main" id="{73582FE9-980D-444A-A7AC-3B49ED7709D5}"/>
                </a:ext>
              </a:extLst>
            </p:cNvPr>
            <p:cNvSpPr>
              <a:spLocks noChangeShapeType="1"/>
            </p:cNvSpPr>
            <p:nvPr/>
          </p:nvSpPr>
          <p:spPr bwMode="auto">
            <a:xfrm>
              <a:off x="6796089" y="4768850"/>
              <a:ext cx="195263" cy="17463"/>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02" name="Line 367">
              <a:extLst>
                <a:ext uri="{FF2B5EF4-FFF2-40B4-BE49-F238E27FC236}">
                  <a16:creationId xmlns:a16="http://schemas.microsoft.com/office/drawing/2014/main" id="{FCFED06F-7FB0-4EA3-AA64-F60A800FC91D}"/>
                </a:ext>
              </a:extLst>
            </p:cNvPr>
            <p:cNvSpPr>
              <a:spLocks noChangeShapeType="1"/>
            </p:cNvSpPr>
            <p:nvPr/>
          </p:nvSpPr>
          <p:spPr bwMode="auto">
            <a:xfrm flipV="1">
              <a:off x="6991351" y="4768850"/>
              <a:ext cx="185738" cy="17463"/>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03" name="Line 368">
              <a:extLst>
                <a:ext uri="{FF2B5EF4-FFF2-40B4-BE49-F238E27FC236}">
                  <a16:creationId xmlns:a16="http://schemas.microsoft.com/office/drawing/2014/main" id="{E73465A2-2C0B-4651-A00C-82938EB9AA4A}"/>
                </a:ext>
              </a:extLst>
            </p:cNvPr>
            <p:cNvSpPr>
              <a:spLocks noChangeShapeType="1"/>
            </p:cNvSpPr>
            <p:nvPr/>
          </p:nvSpPr>
          <p:spPr bwMode="auto">
            <a:xfrm flipV="1">
              <a:off x="7177089" y="4733925"/>
              <a:ext cx="195263" cy="34925"/>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04" name="Line 369">
              <a:extLst>
                <a:ext uri="{FF2B5EF4-FFF2-40B4-BE49-F238E27FC236}">
                  <a16:creationId xmlns:a16="http://schemas.microsoft.com/office/drawing/2014/main" id="{F4864102-817B-40A1-8F1D-19C66569B546}"/>
                </a:ext>
              </a:extLst>
            </p:cNvPr>
            <p:cNvSpPr>
              <a:spLocks noChangeShapeType="1"/>
            </p:cNvSpPr>
            <p:nvPr/>
          </p:nvSpPr>
          <p:spPr bwMode="auto">
            <a:xfrm flipV="1">
              <a:off x="7372351" y="4689475"/>
              <a:ext cx="150813" cy="44450"/>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05" name="Line 370">
              <a:extLst>
                <a:ext uri="{FF2B5EF4-FFF2-40B4-BE49-F238E27FC236}">
                  <a16:creationId xmlns:a16="http://schemas.microsoft.com/office/drawing/2014/main" id="{661E820C-959C-4DA7-92E2-D74D7D81EAE2}"/>
                </a:ext>
              </a:extLst>
            </p:cNvPr>
            <p:cNvSpPr>
              <a:spLocks noChangeShapeType="1"/>
            </p:cNvSpPr>
            <p:nvPr/>
          </p:nvSpPr>
          <p:spPr bwMode="auto">
            <a:xfrm flipV="1">
              <a:off x="7656514" y="4583113"/>
              <a:ext cx="98425" cy="52388"/>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06" name="Line 371">
              <a:extLst>
                <a:ext uri="{FF2B5EF4-FFF2-40B4-BE49-F238E27FC236}">
                  <a16:creationId xmlns:a16="http://schemas.microsoft.com/office/drawing/2014/main" id="{98285C17-F03E-49A9-9FCC-22D4087BACE0}"/>
                </a:ext>
              </a:extLst>
            </p:cNvPr>
            <p:cNvSpPr>
              <a:spLocks noChangeShapeType="1"/>
            </p:cNvSpPr>
            <p:nvPr/>
          </p:nvSpPr>
          <p:spPr bwMode="auto">
            <a:xfrm flipV="1">
              <a:off x="7754939" y="4538663"/>
              <a:ext cx="69850" cy="44450"/>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07" name="Line 372">
              <a:extLst>
                <a:ext uri="{FF2B5EF4-FFF2-40B4-BE49-F238E27FC236}">
                  <a16:creationId xmlns:a16="http://schemas.microsoft.com/office/drawing/2014/main" id="{634AF3CB-17E2-42B0-A544-410B44E9435F}"/>
                </a:ext>
              </a:extLst>
            </p:cNvPr>
            <p:cNvSpPr>
              <a:spLocks noChangeShapeType="1"/>
            </p:cNvSpPr>
            <p:nvPr/>
          </p:nvSpPr>
          <p:spPr bwMode="auto">
            <a:xfrm flipV="1">
              <a:off x="7824789" y="4440238"/>
              <a:ext cx="123825" cy="98425"/>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08" name="Line 373">
              <a:extLst>
                <a:ext uri="{FF2B5EF4-FFF2-40B4-BE49-F238E27FC236}">
                  <a16:creationId xmlns:a16="http://schemas.microsoft.com/office/drawing/2014/main" id="{FF9C4567-9CC8-439E-AD7F-BDE7E9F6B7E6}"/>
                </a:ext>
              </a:extLst>
            </p:cNvPr>
            <p:cNvSpPr>
              <a:spLocks noChangeShapeType="1"/>
            </p:cNvSpPr>
            <p:nvPr/>
          </p:nvSpPr>
          <p:spPr bwMode="auto">
            <a:xfrm flipV="1">
              <a:off x="7948614" y="4387850"/>
              <a:ext cx="53975" cy="52388"/>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09" name="Line 374">
              <a:extLst>
                <a:ext uri="{FF2B5EF4-FFF2-40B4-BE49-F238E27FC236}">
                  <a16:creationId xmlns:a16="http://schemas.microsoft.com/office/drawing/2014/main" id="{E0A3E89C-BE6B-4814-8064-A51E5043A1EC}"/>
                </a:ext>
              </a:extLst>
            </p:cNvPr>
            <p:cNvSpPr>
              <a:spLocks noChangeShapeType="1"/>
            </p:cNvSpPr>
            <p:nvPr/>
          </p:nvSpPr>
          <p:spPr bwMode="auto">
            <a:xfrm flipV="1">
              <a:off x="8002589" y="4237038"/>
              <a:ext cx="123825" cy="150813"/>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10" name="Line 375">
              <a:extLst>
                <a:ext uri="{FF2B5EF4-FFF2-40B4-BE49-F238E27FC236}">
                  <a16:creationId xmlns:a16="http://schemas.microsoft.com/office/drawing/2014/main" id="{39E244EC-E50D-4FE2-A3FD-3791972CC755}"/>
                </a:ext>
              </a:extLst>
            </p:cNvPr>
            <p:cNvSpPr>
              <a:spLocks noChangeShapeType="1"/>
            </p:cNvSpPr>
            <p:nvPr/>
          </p:nvSpPr>
          <p:spPr bwMode="auto">
            <a:xfrm flipV="1">
              <a:off x="8126414" y="4200525"/>
              <a:ext cx="17463" cy="36513"/>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11" name="Line 376">
              <a:extLst>
                <a:ext uri="{FF2B5EF4-FFF2-40B4-BE49-F238E27FC236}">
                  <a16:creationId xmlns:a16="http://schemas.microsoft.com/office/drawing/2014/main" id="{6C7C64BC-1761-4AE5-A3F3-1CE3B8B006BE}"/>
                </a:ext>
              </a:extLst>
            </p:cNvPr>
            <p:cNvSpPr>
              <a:spLocks noChangeShapeType="1"/>
            </p:cNvSpPr>
            <p:nvPr/>
          </p:nvSpPr>
          <p:spPr bwMode="auto">
            <a:xfrm flipV="1">
              <a:off x="8143876" y="4084638"/>
              <a:ext cx="53975" cy="115888"/>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12" name="Line 377">
              <a:extLst>
                <a:ext uri="{FF2B5EF4-FFF2-40B4-BE49-F238E27FC236}">
                  <a16:creationId xmlns:a16="http://schemas.microsoft.com/office/drawing/2014/main" id="{4F8EFBDB-59C6-4ACF-9C7F-FEB8B4D6A1CA}"/>
                </a:ext>
              </a:extLst>
            </p:cNvPr>
            <p:cNvSpPr>
              <a:spLocks noChangeShapeType="1"/>
            </p:cNvSpPr>
            <p:nvPr/>
          </p:nvSpPr>
          <p:spPr bwMode="auto">
            <a:xfrm flipV="1">
              <a:off x="8197851" y="3933825"/>
              <a:ext cx="52388" cy="150813"/>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13" name="Line 378">
              <a:extLst>
                <a:ext uri="{FF2B5EF4-FFF2-40B4-BE49-F238E27FC236}">
                  <a16:creationId xmlns:a16="http://schemas.microsoft.com/office/drawing/2014/main" id="{C050A568-C814-4AC8-A295-617DDE283BF4}"/>
                </a:ext>
              </a:extLst>
            </p:cNvPr>
            <p:cNvSpPr>
              <a:spLocks noChangeShapeType="1"/>
            </p:cNvSpPr>
            <p:nvPr/>
          </p:nvSpPr>
          <p:spPr bwMode="auto">
            <a:xfrm flipV="1">
              <a:off x="8250239" y="3792538"/>
              <a:ext cx="9525" cy="141288"/>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14" name="Line 379">
              <a:extLst>
                <a:ext uri="{FF2B5EF4-FFF2-40B4-BE49-F238E27FC236}">
                  <a16:creationId xmlns:a16="http://schemas.microsoft.com/office/drawing/2014/main" id="{8A36C8F6-BBE2-48E5-8559-479AC4B4D3A7}"/>
                </a:ext>
              </a:extLst>
            </p:cNvPr>
            <p:cNvSpPr>
              <a:spLocks noChangeShapeType="1"/>
            </p:cNvSpPr>
            <p:nvPr/>
          </p:nvSpPr>
          <p:spPr bwMode="auto">
            <a:xfrm flipV="1">
              <a:off x="8250239" y="3624263"/>
              <a:ext cx="0" cy="17463"/>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15" name="Line 380">
              <a:extLst>
                <a:ext uri="{FF2B5EF4-FFF2-40B4-BE49-F238E27FC236}">
                  <a16:creationId xmlns:a16="http://schemas.microsoft.com/office/drawing/2014/main" id="{A1EEF9C9-7797-42F3-AF3F-A0A4899E59CC}"/>
                </a:ext>
              </a:extLst>
            </p:cNvPr>
            <p:cNvSpPr>
              <a:spLocks noChangeShapeType="1"/>
            </p:cNvSpPr>
            <p:nvPr/>
          </p:nvSpPr>
          <p:spPr bwMode="auto">
            <a:xfrm flipH="1" flipV="1">
              <a:off x="8197851" y="3473450"/>
              <a:ext cx="52388" cy="150813"/>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16" name="Line 381">
              <a:extLst>
                <a:ext uri="{FF2B5EF4-FFF2-40B4-BE49-F238E27FC236}">
                  <a16:creationId xmlns:a16="http://schemas.microsoft.com/office/drawing/2014/main" id="{1288491D-8988-47B8-83FD-A834721A0EF4}"/>
                </a:ext>
              </a:extLst>
            </p:cNvPr>
            <p:cNvSpPr>
              <a:spLocks noChangeShapeType="1"/>
            </p:cNvSpPr>
            <p:nvPr/>
          </p:nvSpPr>
          <p:spPr bwMode="auto">
            <a:xfrm flipH="1" flipV="1">
              <a:off x="8143876" y="3357563"/>
              <a:ext cx="53975" cy="115888"/>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17" name="Line 382">
              <a:extLst>
                <a:ext uri="{FF2B5EF4-FFF2-40B4-BE49-F238E27FC236}">
                  <a16:creationId xmlns:a16="http://schemas.microsoft.com/office/drawing/2014/main" id="{2BF44299-3FE1-4056-A8D2-23A89CE5AFAF}"/>
                </a:ext>
              </a:extLst>
            </p:cNvPr>
            <p:cNvSpPr>
              <a:spLocks noChangeShapeType="1"/>
            </p:cNvSpPr>
            <p:nvPr/>
          </p:nvSpPr>
          <p:spPr bwMode="auto">
            <a:xfrm flipH="1" flipV="1">
              <a:off x="8126414" y="3321050"/>
              <a:ext cx="17463" cy="36513"/>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18" name="Line 383">
              <a:extLst>
                <a:ext uri="{FF2B5EF4-FFF2-40B4-BE49-F238E27FC236}">
                  <a16:creationId xmlns:a16="http://schemas.microsoft.com/office/drawing/2014/main" id="{FCB8B011-2499-4C6A-8AF4-D030368738DD}"/>
                </a:ext>
              </a:extLst>
            </p:cNvPr>
            <p:cNvSpPr>
              <a:spLocks noChangeShapeType="1"/>
            </p:cNvSpPr>
            <p:nvPr/>
          </p:nvSpPr>
          <p:spPr bwMode="auto">
            <a:xfrm flipH="1" flipV="1">
              <a:off x="8002589" y="3170238"/>
              <a:ext cx="123825" cy="150813"/>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19" name="Line 384">
              <a:extLst>
                <a:ext uri="{FF2B5EF4-FFF2-40B4-BE49-F238E27FC236}">
                  <a16:creationId xmlns:a16="http://schemas.microsoft.com/office/drawing/2014/main" id="{069CC33A-DADE-44CF-BDE1-7901A59ECEE1}"/>
                </a:ext>
              </a:extLst>
            </p:cNvPr>
            <p:cNvSpPr>
              <a:spLocks noChangeShapeType="1"/>
            </p:cNvSpPr>
            <p:nvPr/>
          </p:nvSpPr>
          <p:spPr bwMode="auto">
            <a:xfrm flipH="1" flipV="1">
              <a:off x="7948614" y="3117850"/>
              <a:ext cx="53975" cy="52388"/>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20" name="Line 385">
              <a:extLst>
                <a:ext uri="{FF2B5EF4-FFF2-40B4-BE49-F238E27FC236}">
                  <a16:creationId xmlns:a16="http://schemas.microsoft.com/office/drawing/2014/main" id="{0E4F0BBE-9116-4596-AD1A-0EF67C35F60C}"/>
                </a:ext>
              </a:extLst>
            </p:cNvPr>
            <p:cNvSpPr>
              <a:spLocks noChangeShapeType="1"/>
            </p:cNvSpPr>
            <p:nvPr/>
          </p:nvSpPr>
          <p:spPr bwMode="auto">
            <a:xfrm flipH="1" flipV="1">
              <a:off x="7824789" y="3019425"/>
              <a:ext cx="123825" cy="98425"/>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21" name="Line 386">
              <a:extLst>
                <a:ext uri="{FF2B5EF4-FFF2-40B4-BE49-F238E27FC236}">
                  <a16:creationId xmlns:a16="http://schemas.microsoft.com/office/drawing/2014/main" id="{763791E3-59A5-4045-91C0-726D08005F5A}"/>
                </a:ext>
              </a:extLst>
            </p:cNvPr>
            <p:cNvSpPr>
              <a:spLocks noChangeShapeType="1"/>
            </p:cNvSpPr>
            <p:nvPr/>
          </p:nvSpPr>
          <p:spPr bwMode="auto">
            <a:xfrm flipH="1" flipV="1">
              <a:off x="7754939" y="2974975"/>
              <a:ext cx="69850" cy="44450"/>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22" name="Line 387">
              <a:extLst>
                <a:ext uri="{FF2B5EF4-FFF2-40B4-BE49-F238E27FC236}">
                  <a16:creationId xmlns:a16="http://schemas.microsoft.com/office/drawing/2014/main" id="{8F9FB213-F8F9-4398-8D9A-7005611C9183}"/>
                </a:ext>
              </a:extLst>
            </p:cNvPr>
            <p:cNvSpPr>
              <a:spLocks noChangeShapeType="1"/>
            </p:cNvSpPr>
            <p:nvPr/>
          </p:nvSpPr>
          <p:spPr bwMode="auto">
            <a:xfrm flipH="1" flipV="1">
              <a:off x="7567614" y="2878138"/>
              <a:ext cx="187325" cy="96838"/>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23" name="Line 388">
              <a:extLst>
                <a:ext uri="{FF2B5EF4-FFF2-40B4-BE49-F238E27FC236}">
                  <a16:creationId xmlns:a16="http://schemas.microsoft.com/office/drawing/2014/main" id="{978A7C05-54B5-4824-9C37-12D366F104AC}"/>
                </a:ext>
              </a:extLst>
            </p:cNvPr>
            <p:cNvSpPr>
              <a:spLocks noChangeShapeType="1"/>
            </p:cNvSpPr>
            <p:nvPr/>
          </p:nvSpPr>
          <p:spPr bwMode="auto">
            <a:xfrm flipH="1" flipV="1">
              <a:off x="7540626" y="2868613"/>
              <a:ext cx="26988" cy="9525"/>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24" name="Line 389">
              <a:extLst>
                <a:ext uri="{FF2B5EF4-FFF2-40B4-BE49-F238E27FC236}">
                  <a16:creationId xmlns:a16="http://schemas.microsoft.com/office/drawing/2014/main" id="{F419CE28-D50A-4C64-9A09-C98A60F65315}"/>
                </a:ext>
              </a:extLst>
            </p:cNvPr>
            <p:cNvSpPr>
              <a:spLocks noChangeShapeType="1"/>
            </p:cNvSpPr>
            <p:nvPr/>
          </p:nvSpPr>
          <p:spPr bwMode="auto">
            <a:xfrm flipH="1" flipV="1">
              <a:off x="7372351" y="2824163"/>
              <a:ext cx="26988" cy="9525"/>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25" name="Line 390">
              <a:extLst>
                <a:ext uri="{FF2B5EF4-FFF2-40B4-BE49-F238E27FC236}">
                  <a16:creationId xmlns:a16="http://schemas.microsoft.com/office/drawing/2014/main" id="{D32B1761-E4F0-487E-A79F-2915D475C756}"/>
                </a:ext>
              </a:extLst>
            </p:cNvPr>
            <p:cNvSpPr>
              <a:spLocks noChangeShapeType="1"/>
            </p:cNvSpPr>
            <p:nvPr/>
          </p:nvSpPr>
          <p:spPr bwMode="auto">
            <a:xfrm flipH="1" flipV="1">
              <a:off x="7177089" y="2789238"/>
              <a:ext cx="195263" cy="34925"/>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26" name="Line 391">
              <a:extLst>
                <a:ext uri="{FF2B5EF4-FFF2-40B4-BE49-F238E27FC236}">
                  <a16:creationId xmlns:a16="http://schemas.microsoft.com/office/drawing/2014/main" id="{9863D3DA-DF5F-4340-81CD-23C8F2C972E8}"/>
                </a:ext>
              </a:extLst>
            </p:cNvPr>
            <p:cNvSpPr>
              <a:spLocks noChangeShapeType="1"/>
            </p:cNvSpPr>
            <p:nvPr/>
          </p:nvSpPr>
          <p:spPr bwMode="auto">
            <a:xfrm flipH="1" flipV="1">
              <a:off x="6991351" y="2771775"/>
              <a:ext cx="185738" cy="17463"/>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27" name="Line 392">
              <a:extLst>
                <a:ext uri="{FF2B5EF4-FFF2-40B4-BE49-F238E27FC236}">
                  <a16:creationId xmlns:a16="http://schemas.microsoft.com/office/drawing/2014/main" id="{37648588-84E5-4705-8B3B-FF8D04E90946}"/>
                </a:ext>
              </a:extLst>
            </p:cNvPr>
            <p:cNvSpPr>
              <a:spLocks noChangeShapeType="1"/>
            </p:cNvSpPr>
            <p:nvPr/>
          </p:nvSpPr>
          <p:spPr bwMode="auto">
            <a:xfrm flipH="1">
              <a:off x="6796089" y="2771775"/>
              <a:ext cx="195263" cy="17463"/>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28" name="Line 393">
              <a:extLst>
                <a:ext uri="{FF2B5EF4-FFF2-40B4-BE49-F238E27FC236}">
                  <a16:creationId xmlns:a16="http://schemas.microsoft.com/office/drawing/2014/main" id="{4BD48B88-7DB9-45EA-AAEC-03DC259AD500}"/>
                </a:ext>
              </a:extLst>
            </p:cNvPr>
            <p:cNvSpPr>
              <a:spLocks noChangeShapeType="1"/>
            </p:cNvSpPr>
            <p:nvPr/>
          </p:nvSpPr>
          <p:spPr bwMode="auto">
            <a:xfrm flipH="1">
              <a:off x="6600826" y="2789238"/>
              <a:ext cx="195263" cy="34925"/>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29" name="Line 394">
              <a:extLst>
                <a:ext uri="{FF2B5EF4-FFF2-40B4-BE49-F238E27FC236}">
                  <a16:creationId xmlns:a16="http://schemas.microsoft.com/office/drawing/2014/main" id="{CD88EFBA-3C58-495D-B4C6-860E63DF367B}"/>
                </a:ext>
              </a:extLst>
            </p:cNvPr>
            <p:cNvSpPr>
              <a:spLocks noChangeShapeType="1"/>
            </p:cNvSpPr>
            <p:nvPr/>
          </p:nvSpPr>
          <p:spPr bwMode="auto">
            <a:xfrm flipH="1">
              <a:off x="6450014" y="2824163"/>
              <a:ext cx="150813" cy="44450"/>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30" name="Line 395">
              <a:extLst>
                <a:ext uri="{FF2B5EF4-FFF2-40B4-BE49-F238E27FC236}">
                  <a16:creationId xmlns:a16="http://schemas.microsoft.com/office/drawing/2014/main" id="{171A17E7-5B52-467E-83A3-2E1B40E2B857}"/>
                </a:ext>
              </a:extLst>
            </p:cNvPr>
            <p:cNvSpPr>
              <a:spLocks noChangeShapeType="1"/>
            </p:cNvSpPr>
            <p:nvPr/>
          </p:nvSpPr>
          <p:spPr bwMode="auto">
            <a:xfrm flipH="1">
              <a:off x="6405564" y="2868613"/>
              <a:ext cx="44450" cy="9525"/>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31" name="Line 396">
              <a:extLst>
                <a:ext uri="{FF2B5EF4-FFF2-40B4-BE49-F238E27FC236}">
                  <a16:creationId xmlns:a16="http://schemas.microsoft.com/office/drawing/2014/main" id="{77EDF3BB-92C9-46D6-A172-53D63E10DED6}"/>
                </a:ext>
              </a:extLst>
            </p:cNvPr>
            <p:cNvSpPr>
              <a:spLocks noChangeShapeType="1"/>
            </p:cNvSpPr>
            <p:nvPr/>
          </p:nvSpPr>
          <p:spPr bwMode="auto">
            <a:xfrm flipH="1">
              <a:off x="6334126" y="2878138"/>
              <a:ext cx="71438" cy="44450"/>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32" name="Line 397">
              <a:extLst>
                <a:ext uri="{FF2B5EF4-FFF2-40B4-BE49-F238E27FC236}">
                  <a16:creationId xmlns:a16="http://schemas.microsoft.com/office/drawing/2014/main" id="{E15FADA2-A029-415B-BD97-62D31A98B8B9}"/>
                </a:ext>
              </a:extLst>
            </p:cNvPr>
            <p:cNvSpPr>
              <a:spLocks noChangeShapeType="1"/>
            </p:cNvSpPr>
            <p:nvPr/>
          </p:nvSpPr>
          <p:spPr bwMode="auto">
            <a:xfrm flipH="1">
              <a:off x="6148389" y="2984500"/>
              <a:ext cx="52388" cy="34925"/>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33" name="Line 398">
              <a:extLst>
                <a:ext uri="{FF2B5EF4-FFF2-40B4-BE49-F238E27FC236}">
                  <a16:creationId xmlns:a16="http://schemas.microsoft.com/office/drawing/2014/main" id="{6E530606-0BB2-43B2-A0CE-FC378BED224B}"/>
                </a:ext>
              </a:extLst>
            </p:cNvPr>
            <p:cNvSpPr>
              <a:spLocks noChangeShapeType="1"/>
            </p:cNvSpPr>
            <p:nvPr/>
          </p:nvSpPr>
          <p:spPr bwMode="auto">
            <a:xfrm flipH="1">
              <a:off x="6024564" y="3019425"/>
              <a:ext cx="123825" cy="98425"/>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34" name="Line 399">
              <a:extLst>
                <a:ext uri="{FF2B5EF4-FFF2-40B4-BE49-F238E27FC236}">
                  <a16:creationId xmlns:a16="http://schemas.microsoft.com/office/drawing/2014/main" id="{A50A8421-C0AA-44B8-AF60-6EFD7E17A32A}"/>
                </a:ext>
              </a:extLst>
            </p:cNvPr>
            <p:cNvSpPr>
              <a:spLocks noChangeShapeType="1"/>
            </p:cNvSpPr>
            <p:nvPr/>
          </p:nvSpPr>
          <p:spPr bwMode="auto">
            <a:xfrm flipH="1">
              <a:off x="5970589" y="3117850"/>
              <a:ext cx="53975" cy="52388"/>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35" name="Line 400">
              <a:extLst>
                <a:ext uri="{FF2B5EF4-FFF2-40B4-BE49-F238E27FC236}">
                  <a16:creationId xmlns:a16="http://schemas.microsoft.com/office/drawing/2014/main" id="{35481954-6029-40A5-A15A-BF733A76CB6B}"/>
                </a:ext>
              </a:extLst>
            </p:cNvPr>
            <p:cNvSpPr>
              <a:spLocks noChangeShapeType="1"/>
            </p:cNvSpPr>
            <p:nvPr/>
          </p:nvSpPr>
          <p:spPr bwMode="auto">
            <a:xfrm flipH="1">
              <a:off x="5846764" y="3170238"/>
              <a:ext cx="123825" cy="150813"/>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36" name="Line 401">
              <a:extLst>
                <a:ext uri="{FF2B5EF4-FFF2-40B4-BE49-F238E27FC236}">
                  <a16:creationId xmlns:a16="http://schemas.microsoft.com/office/drawing/2014/main" id="{96111E54-3800-4F50-8402-1146488DE151}"/>
                </a:ext>
              </a:extLst>
            </p:cNvPr>
            <p:cNvSpPr>
              <a:spLocks noChangeShapeType="1"/>
            </p:cNvSpPr>
            <p:nvPr/>
          </p:nvSpPr>
          <p:spPr bwMode="auto">
            <a:xfrm flipH="1">
              <a:off x="5829301" y="3321050"/>
              <a:ext cx="17463" cy="36513"/>
            </a:xfrm>
            <a:prstGeom prst="line">
              <a:avLst/>
            </a:prstGeom>
            <a:noFill/>
            <a:ln w="0">
              <a:solidFill>
                <a:srgbClr val="002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37" name="Line 402">
              <a:extLst>
                <a:ext uri="{FF2B5EF4-FFF2-40B4-BE49-F238E27FC236}">
                  <a16:creationId xmlns:a16="http://schemas.microsoft.com/office/drawing/2014/main" id="{F66E1B9F-EBF0-43B5-A8F6-AD0F37BB9BBC}"/>
                </a:ext>
              </a:extLst>
            </p:cNvPr>
            <p:cNvSpPr>
              <a:spLocks noChangeShapeType="1"/>
            </p:cNvSpPr>
            <p:nvPr/>
          </p:nvSpPr>
          <p:spPr bwMode="auto">
            <a:xfrm flipH="1">
              <a:off x="5438776" y="3446463"/>
              <a:ext cx="7938" cy="26988"/>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38" name="Line 403">
              <a:extLst>
                <a:ext uri="{FF2B5EF4-FFF2-40B4-BE49-F238E27FC236}">
                  <a16:creationId xmlns:a16="http://schemas.microsoft.com/office/drawing/2014/main" id="{4D134585-D051-45F9-95C2-9C016B698B66}"/>
                </a:ext>
              </a:extLst>
            </p:cNvPr>
            <p:cNvSpPr>
              <a:spLocks noChangeShapeType="1"/>
            </p:cNvSpPr>
            <p:nvPr/>
          </p:nvSpPr>
          <p:spPr bwMode="auto">
            <a:xfrm flipH="1">
              <a:off x="5421314" y="3473450"/>
              <a:ext cx="17463" cy="52388"/>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39" name="Line 404">
              <a:extLst>
                <a:ext uri="{FF2B5EF4-FFF2-40B4-BE49-F238E27FC236}">
                  <a16:creationId xmlns:a16="http://schemas.microsoft.com/office/drawing/2014/main" id="{6321B3FE-5425-4382-B2D5-7D4F8669ECF2}"/>
                </a:ext>
              </a:extLst>
            </p:cNvPr>
            <p:cNvSpPr>
              <a:spLocks noChangeShapeType="1"/>
            </p:cNvSpPr>
            <p:nvPr/>
          </p:nvSpPr>
          <p:spPr bwMode="auto">
            <a:xfrm flipH="1">
              <a:off x="5384801" y="3713163"/>
              <a:ext cx="9525" cy="69850"/>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40" name="Line 405">
              <a:extLst>
                <a:ext uri="{FF2B5EF4-FFF2-40B4-BE49-F238E27FC236}">
                  <a16:creationId xmlns:a16="http://schemas.microsoft.com/office/drawing/2014/main" id="{E90FBE65-428E-467C-9DF5-D35938684384}"/>
                </a:ext>
              </a:extLst>
            </p:cNvPr>
            <p:cNvSpPr>
              <a:spLocks noChangeShapeType="1"/>
            </p:cNvSpPr>
            <p:nvPr/>
          </p:nvSpPr>
          <p:spPr bwMode="auto">
            <a:xfrm>
              <a:off x="5384801" y="3783013"/>
              <a:ext cx="17463" cy="150813"/>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41" name="Line 406">
              <a:extLst>
                <a:ext uri="{FF2B5EF4-FFF2-40B4-BE49-F238E27FC236}">
                  <a16:creationId xmlns:a16="http://schemas.microsoft.com/office/drawing/2014/main" id="{42272CF1-288B-4839-ACA5-3F4BD21A91CC}"/>
                </a:ext>
              </a:extLst>
            </p:cNvPr>
            <p:cNvSpPr>
              <a:spLocks noChangeShapeType="1"/>
            </p:cNvSpPr>
            <p:nvPr/>
          </p:nvSpPr>
          <p:spPr bwMode="auto">
            <a:xfrm>
              <a:off x="5402264" y="3933825"/>
              <a:ext cx="36513" cy="150813"/>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42" name="Line 407">
              <a:extLst>
                <a:ext uri="{FF2B5EF4-FFF2-40B4-BE49-F238E27FC236}">
                  <a16:creationId xmlns:a16="http://schemas.microsoft.com/office/drawing/2014/main" id="{80489493-2B02-4BB6-AFCD-7137B099F5CA}"/>
                </a:ext>
              </a:extLst>
            </p:cNvPr>
            <p:cNvSpPr>
              <a:spLocks noChangeShapeType="1"/>
            </p:cNvSpPr>
            <p:nvPr/>
          </p:nvSpPr>
          <p:spPr bwMode="auto">
            <a:xfrm>
              <a:off x="5438776" y="4084638"/>
              <a:ext cx="7938" cy="26988"/>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43" name="Line 408">
              <a:extLst>
                <a:ext uri="{FF2B5EF4-FFF2-40B4-BE49-F238E27FC236}">
                  <a16:creationId xmlns:a16="http://schemas.microsoft.com/office/drawing/2014/main" id="{E214348D-F08E-425C-9EDC-3FF695844A68}"/>
                </a:ext>
              </a:extLst>
            </p:cNvPr>
            <p:cNvSpPr>
              <a:spLocks noChangeShapeType="1"/>
            </p:cNvSpPr>
            <p:nvPr/>
          </p:nvSpPr>
          <p:spPr bwMode="auto">
            <a:xfrm>
              <a:off x="5446714" y="4111625"/>
              <a:ext cx="53975" cy="125413"/>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44" name="Line 409">
              <a:extLst>
                <a:ext uri="{FF2B5EF4-FFF2-40B4-BE49-F238E27FC236}">
                  <a16:creationId xmlns:a16="http://schemas.microsoft.com/office/drawing/2014/main" id="{5DFEE499-7E15-4F79-AF34-BC0CE6D207BC}"/>
                </a:ext>
              </a:extLst>
            </p:cNvPr>
            <p:cNvSpPr>
              <a:spLocks noChangeShapeType="1"/>
            </p:cNvSpPr>
            <p:nvPr/>
          </p:nvSpPr>
          <p:spPr bwMode="auto">
            <a:xfrm>
              <a:off x="5500689" y="4237038"/>
              <a:ext cx="88900" cy="150813"/>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45" name="Line 410">
              <a:extLst>
                <a:ext uri="{FF2B5EF4-FFF2-40B4-BE49-F238E27FC236}">
                  <a16:creationId xmlns:a16="http://schemas.microsoft.com/office/drawing/2014/main" id="{1219003B-05BF-4DA3-8003-4FAF21190489}"/>
                </a:ext>
              </a:extLst>
            </p:cNvPr>
            <p:cNvSpPr>
              <a:spLocks noChangeShapeType="1"/>
            </p:cNvSpPr>
            <p:nvPr/>
          </p:nvSpPr>
          <p:spPr bwMode="auto">
            <a:xfrm>
              <a:off x="5589589" y="4387850"/>
              <a:ext cx="52388" cy="69850"/>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46" name="Line 411">
              <a:extLst>
                <a:ext uri="{FF2B5EF4-FFF2-40B4-BE49-F238E27FC236}">
                  <a16:creationId xmlns:a16="http://schemas.microsoft.com/office/drawing/2014/main" id="{4985DB90-590D-4D7F-A5DB-EC14622310BD}"/>
                </a:ext>
              </a:extLst>
            </p:cNvPr>
            <p:cNvSpPr>
              <a:spLocks noChangeShapeType="1"/>
            </p:cNvSpPr>
            <p:nvPr/>
          </p:nvSpPr>
          <p:spPr bwMode="auto">
            <a:xfrm>
              <a:off x="5641976" y="4457700"/>
              <a:ext cx="71438" cy="80963"/>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47" name="Line 412">
              <a:extLst>
                <a:ext uri="{FF2B5EF4-FFF2-40B4-BE49-F238E27FC236}">
                  <a16:creationId xmlns:a16="http://schemas.microsoft.com/office/drawing/2014/main" id="{8BEBC75E-0C8B-49D3-9221-E982295B1E21}"/>
                </a:ext>
              </a:extLst>
            </p:cNvPr>
            <p:cNvSpPr>
              <a:spLocks noChangeShapeType="1"/>
            </p:cNvSpPr>
            <p:nvPr/>
          </p:nvSpPr>
          <p:spPr bwMode="auto">
            <a:xfrm>
              <a:off x="5713414" y="4538663"/>
              <a:ext cx="96838" cy="96838"/>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48" name="Line 413">
              <a:extLst>
                <a:ext uri="{FF2B5EF4-FFF2-40B4-BE49-F238E27FC236}">
                  <a16:creationId xmlns:a16="http://schemas.microsoft.com/office/drawing/2014/main" id="{30DEC97E-5FAC-44C1-9F27-A9528E45D934}"/>
                </a:ext>
              </a:extLst>
            </p:cNvPr>
            <p:cNvSpPr>
              <a:spLocks noChangeShapeType="1"/>
            </p:cNvSpPr>
            <p:nvPr/>
          </p:nvSpPr>
          <p:spPr bwMode="auto">
            <a:xfrm>
              <a:off x="5970589" y="4751388"/>
              <a:ext cx="53975" cy="34925"/>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49" name="Line 414">
              <a:extLst>
                <a:ext uri="{FF2B5EF4-FFF2-40B4-BE49-F238E27FC236}">
                  <a16:creationId xmlns:a16="http://schemas.microsoft.com/office/drawing/2014/main" id="{5086A732-C96E-4822-942F-2A49B2DCD651}"/>
                </a:ext>
              </a:extLst>
            </p:cNvPr>
            <p:cNvSpPr>
              <a:spLocks noChangeShapeType="1"/>
            </p:cNvSpPr>
            <p:nvPr/>
          </p:nvSpPr>
          <p:spPr bwMode="auto">
            <a:xfrm>
              <a:off x="6024564" y="4786313"/>
              <a:ext cx="106363" cy="53975"/>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50" name="Line 415">
              <a:extLst>
                <a:ext uri="{FF2B5EF4-FFF2-40B4-BE49-F238E27FC236}">
                  <a16:creationId xmlns:a16="http://schemas.microsoft.com/office/drawing/2014/main" id="{0F58C6D5-AF63-4951-A118-3A8021D37853}"/>
                </a:ext>
              </a:extLst>
            </p:cNvPr>
            <p:cNvSpPr>
              <a:spLocks noChangeShapeType="1"/>
            </p:cNvSpPr>
            <p:nvPr/>
          </p:nvSpPr>
          <p:spPr bwMode="auto">
            <a:xfrm>
              <a:off x="6130926" y="4840288"/>
              <a:ext cx="88900" cy="44450"/>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51" name="Line 416">
              <a:extLst>
                <a:ext uri="{FF2B5EF4-FFF2-40B4-BE49-F238E27FC236}">
                  <a16:creationId xmlns:a16="http://schemas.microsoft.com/office/drawing/2014/main" id="{0AF16517-C783-4EE5-9526-FBF1378C1785}"/>
                </a:ext>
              </a:extLst>
            </p:cNvPr>
            <p:cNvSpPr>
              <a:spLocks noChangeShapeType="1"/>
            </p:cNvSpPr>
            <p:nvPr/>
          </p:nvSpPr>
          <p:spPr bwMode="auto">
            <a:xfrm>
              <a:off x="6219826" y="4884738"/>
              <a:ext cx="185738" cy="71438"/>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52" name="Line 417">
              <a:extLst>
                <a:ext uri="{FF2B5EF4-FFF2-40B4-BE49-F238E27FC236}">
                  <a16:creationId xmlns:a16="http://schemas.microsoft.com/office/drawing/2014/main" id="{A6805307-CECA-441F-A3F1-DD12AA44745A}"/>
                </a:ext>
              </a:extLst>
            </p:cNvPr>
            <p:cNvSpPr>
              <a:spLocks noChangeShapeType="1"/>
            </p:cNvSpPr>
            <p:nvPr/>
          </p:nvSpPr>
          <p:spPr bwMode="auto">
            <a:xfrm>
              <a:off x="6405564" y="4956175"/>
              <a:ext cx="160338" cy="34925"/>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53" name="Line 418">
              <a:extLst>
                <a:ext uri="{FF2B5EF4-FFF2-40B4-BE49-F238E27FC236}">
                  <a16:creationId xmlns:a16="http://schemas.microsoft.com/office/drawing/2014/main" id="{7FC7B330-B5B7-454F-99B3-2899E6E73291}"/>
                </a:ext>
              </a:extLst>
            </p:cNvPr>
            <p:cNvSpPr>
              <a:spLocks noChangeShapeType="1"/>
            </p:cNvSpPr>
            <p:nvPr/>
          </p:nvSpPr>
          <p:spPr bwMode="auto">
            <a:xfrm>
              <a:off x="6565901" y="4991100"/>
              <a:ext cx="34925" cy="9525"/>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54" name="Line 419">
              <a:extLst>
                <a:ext uri="{FF2B5EF4-FFF2-40B4-BE49-F238E27FC236}">
                  <a16:creationId xmlns:a16="http://schemas.microsoft.com/office/drawing/2014/main" id="{A94FB3AA-3514-4F41-BBAC-27E945BBCE85}"/>
                </a:ext>
              </a:extLst>
            </p:cNvPr>
            <p:cNvSpPr>
              <a:spLocks noChangeShapeType="1"/>
            </p:cNvSpPr>
            <p:nvPr/>
          </p:nvSpPr>
          <p:spPr bwMode="auto">
            <a:xfrm>
              <a:off x="6600826" y="5000625"/>
              <a:ext cx="195263" cy="25400"/>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55" name="Line 420">
              <a:extLst>
                <a:ext uri="{FF2B5EF4-FFF2-40B4-BE49-F238E27FC236}">
                  <a16:creationId xmlns:a16="http://schemas.microsoft.com/office/drawing/2014/main" id="{BE32F461-5EFC-4D4C-9857-7B49C0DC8712}"/>
                </a:ext>
              </a:extLst>
            </p:cNvPr>
            <p:cNvSpPr>
              <a:spLocks noChangeShapeType="1"/>
            </p:cNvSpPr>
            <p:nvPr/>
          </p:nvSpPr>
          <p:spPr bwMode="auto">
            <a:xfrm>
              <a:off x="6796089" y="5026025"/>
              <a:ext cx="168275" cy="9525"/>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56" name="Line 421">
              <a:extLst>
                <a:ext uri="{FF2B5EF4-FFF2-40B4-BE49-F238E27FC236}">
                  <a16:creationId xmlns:a16="http://schemas.microsoft.com/office/drawing/2014/main" id="{A7391AAB-9E78-4180-8E70-5B645B8DA5C2}"/>
                </a:ext>
              </a:extLst>
            </p:cNvPr>
            <p:cNvSpPr>
              <a:spLocks noChangeShapeType="1"/>
            </p:cNvSpPr>
            <p:nvPr/>
          </p:nvSpPr>
          <p:spPr bwMode="auto">
            <a:xfrm flipV="1">
              <a:off x="7159626" y="5026025"/>
              <a:ext cx="17463" cy="9525"/>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57" name="Line 422">
              <a:extLst>
                <a:ext uri="{FF2B5EF4-FFF2-40B4-BE49-F238E27FC236}">
                  <a16:creationId xmlns:a16="http://schemas.microsoft.com/office/drawing/2014/main" id="{77252B60-FAAB-4402-8A44-6592AB8848D0}"/>
                </a:ext>
              </a:extLst>
            </p:cNvPr>
            <p:cNvSpPr>
              <a:spLocks noChangeShapeType="1"/>
            </p:cNvSpPr>
            <p:nvPr/>
          </p:nvSpPr>
          <p:spPr bwMode="auto">
            <a:xfrm flipV="1">
              <a:off x="7177089" y="5000625"/>
              <a:ext cx="195263" cy="25400"/>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58" name="Line 423">
              <a:extLst>
                <a:ext uri="{FF2B5EF4-FFF2-40B4-BE49-F238E27FC236}">
                  <a16:creationId xmlns:a16="http://schemas.microsoft.com/office/drawing/2014/main" id="{0CF9E6D8-82BB-4B0A-A397-5F818F8CEA44}"/>
                </a:ext>
              </a:extLst>
            </p:cNvPr>
            <p:cNvSpPr>
              <a:spLocks noChangeShapeType="1"/>
            </p:cNvSpPr>
            <p:nvPr/>
          </p:nvSpPr>
          <p:spPr bwMode="auto">
            <a:xfrm flipV="1">
              <a:off x="7372351" y="4991100"/>
              <a:ext cx="36513" cy="9525"/>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59" name="Line 424">
              <a:extLst>
                <a:ext uri="{FF2B5EF4-FFF2-40B4-BE49-F238E27FC236}">
                  <a16:creationId xmlns:a16="http://schemas.microsoft.com/office/drawing/2014/main" id="{12BD6D72-5236-4947-845B-82D69B77232A}"/>
                </a:ext>
              </a:extLst>
            </p:cNvPr>
            <p:cNvSpPr>
              <a:spLocks noChangeShapeType="1"/>
            </p:cNvSpPr>
            <p:nvPr/>
          </p:nvSpPr>
          <p:spPr bwMode="auto">
            <a:xfrm flipV="1">
              <a:off x="7408864" y="4956175"/>
              <a:ext cx="158750" cy="34925"/>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60" name="Line 425">
              <a:extLst>
                <a:ext uri="{FF2B5EF4-FFF2-40B4-BE49-F238E27FC236}">
                  <a16:creationId xmlns:a16="http://schemas.microsoft.com/office/drawing/2014/main" id="{219EA1E7-F0B2-464D-A23F-32F5716BDF13}"/>
                </a:ext>
              </a:extLst>
            </p:cNvPr>
            <p:cNvSpPr>
              <a:spLocks noChangeShapeType="1"/>
            </p:cNvSpPr>
            <p:nvPr/>
          </p:nvSpPr>
          <p:spPr bwMode="auto">
            <a:xfrm flipV="1">
              <a:off x="7567614" y="4884738"/>
              <a:ext cx="187325" cy="71438"/>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61" name="Line 426">
              <a:extLst>
                <a:ext uri="{FF2B5EF4-FFF2-40B4-BE49-F238E27FC236}">
                  <a16:creationId xmlns:a16="http://schemas.microsoft.com/office/drawing/2014/main" id="{F88F6027-18F2-46EF-8F9D-69CAAD5624AF}"/>
                </a:ext>
              </a:extLst>
            </p:cNvPr>
            <p:cNvSpPr>
              <a:spLocks noChangeShapeType="1"/>
            </p:cNvSpPr>
            <p:nvPr/>
          </p:nvSpPr>
          <p:spPr bwMode="auto">
            <a:xfrm flipV="1">
              <a:off x="7754939" y="4840288"/>
              <a:ext cx="87313" cy="44450"/>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62" name="Line 427">
              <a:extLst>
                <a:ext uri="{FF2B5EF4-FFF2-40B4-BE49-F238E27FC236}">
                  <a16:creationId xmlns:a16="http://schemas.microsoft.com/office/drawing/2014/main" id="{A8403E37-3C8F-4C7F-8748-694068DACA4D}"/>
                </a:ext>
              </a:extLst>
            </p:cNvPr>
            <p:cNvSpPr>
              <a:spLocks noChangeShapeType="1"/>
            </p:cNvSpPr>
            <p:nvPr/>
          </p:nvSpPr>
          <p:spPr bwMode="auto">
            <a:xfrm flipV="1">
              <a:off x="7842251" y="4786313"/>
              <a:ext cx="106363" cy="53975"/>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63" name="Line 428">
              <a:extLst>
                <a:ext uri="{FF2B5EF4-FFF2-40B4-BE49-F238E27FC236}">
                  <a16:creationId xmlns:a16="http://schemas.microsoft.com/office/drawing/2014/main" id="{41036BD7-72B5-401D-B2D3-FD0ACCF9F95C}"/>
                </a:ext>
              </a:extLst>
            </p:cNvPr>
            <p:cNvSpPr>
              <a:spLocks noChangeShapeType="1"/>
            </p:cNvSpPr>
            <p:nvPr/>
          </p:nvSpPr>
          <p:spPr bwMode="auto">
            <a:xfrm flipV="1">
              <a:off x="7948614" y="4689475"/>
              <a:ext cx="142875" cy="96838"/>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64" name="Line 429">
              <a:extLst>
                <a:ext uri="{FF2B5EF4-FFF2-40B4-BE49-F238E27FC236}">
                  <a16:creationId xmlns:a16="http://schemas.microsoft.com/office/drawing/2014/main" id="{F8498FBD-E68E-47ED-B6E7-B2F1B999B6F3}"/>
                </a:ext>
              </a:extLst>
            </p:cNvPr>
            <p:cNvSpPr>
              <a:spLocks noChangeShapeType="1"/>
            </p:cNvSpPr>
            <p:nvPr/>
          </p:nvSpPr>
          <p:spPr bwMode="auto">
            <a:xfrm flipV="1">
              <a:off x="8091489" y="4662488"/>
              <a:ext cx="26988" cy="26988"/>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65" name="Line 430">
              <a:extLst>
                <a:ext uri="{FF2B5EF4-FFF2-40B4-BE49-F238E27FC236}">
                  <a16:creationId xmlns:a16="http://schemas.microsoft.com/office/drawing/2014/main" id="{C5615556-CC60-47CB-B696-D3C1E2A493B3}"/>
                </a:ext>
              </a:extLst>
            </p:cNvPr>
            <p:cNvSpPr>
              <a:spLocks noChangeShapeType="1"/>
            </p:cNvSpPr>
            <p:nvPr/>
          </p:nvSpPr>
          <p:spPr bwMode="auto">
            <a:xfrm flipV="1">
              <a:off x="8269289" y="4457700"/>
              <a:ext cx="61913" cy="80963"/>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66" name="Line 431">
              <a:extLst>
                <a:ext uri="{FF2B5EF4-FFF2-40B4-BE49-F238E27FC236}">
                  <a16:creationId xmlns:a16="http://schemas.microsoft.com/office/drawing/2014/main" id="{2D77FD0B-D656-48AF-A42C-E0E15D057C91}"/>
                </a:ext>
              </a:extLst>
            </p:cNvPr>
            <p:cNvSpPr>
              <a:spLocks noChangeShapeType="1"/>
            </p:cNvSpPr>
            <p:nvPr/>
          </p:nvSpPr>
          <p:spPr bwMode="auto">
            <a:xfrm flipV="1">
              <a:off x="8331201" y="4387850"/>
              <a:ext cx="52388" cy="69850"/>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67" name="Line 432">
              <a:extLst>
                <a:ext uri="{FF2B5EF4-FFF2-40B4-BE49-F238E27FC236}">
                  <a16:creationId xmlns:a16="http://schemas.microsoft.com/office/drawing/2014/main" id="{E5FD47D6-061C-402F-9189-43A6C1CDCB79}"/>
                </a:ext>
              </a:extLst>
            </p:cNvPr>
            <p:cNvSpPr>
              <a:spLocks noChangeShapeType="1"/>
            </p:cNvSpPr>
            <p:nvPr/>
          </p:nvSpPr>
          <p:spPr bwMode="auto">
            <a:xfrm flipV="1">
              <a:off x="8383589" y="4237038"/>
              <a:ext cx="88900" cy="150813"/>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68" name="Line 433">
              <a:extLst>
                <a:ext uri="{FF2B5EF4-FFF2-40B4-BE49-F238E27FC236}">
                  <a16:creationId xmlns:a16="http://schemas.microsoft.com/office/drawing/2014/main" id="{D552B0ED-5DB1-492E-A150-BF976E90D683}"/>
                </a:ext>
              </a:extLst>
            </p:cNvPr>
            <p:cNvSpPr>
              <a:spLocks noChangeShapeType="1"/>
            </p:cNvSpPr>
            <p:nvPr/>
          </p:nvSpPr>
          <p:spPr bwMode="auto">
            <a:xfrm flipV="1">
              <a:off x="8472489" y="4111625"/>
              <a:ext cx="53975" cy="125413"/>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69" name="Line 434">
              <a:extLst>
                <a:ext uri="{FF2B5EF4-FFF2-40B4-BE49-F238E27FC236}">
                  <a16:creationId xmlns:a16="http://schemas.microsoft.com/office/drawing/2014/main" id="{C7E35F71-CC7C-41E6-9682-A3428DA0CF7E}"/>
                </a:ext>
              </a:extLst>
            </p:cNvPr>
            <p:cNvSpPr>
              <a:spLocks noChangeShapeType="1"/>
            </p:cNvSpPr>
            <p:nvPr/>
          </p:nvSpPr>
          <p:spPr bwMode="auto">
            <a:xfrm flipV="1">
              <a:off x="8526464" y="4084638"/>
              <a:ext cx="7938" cy="26988"/>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70" name="Line 435">
              <a:extLst>
                <a:ext uri="{FF2B5EF4-FFF2-40B4-BE49-F238E27FC236}">
                  <a16:creationId xmlns:a16="http://schemas.microsoft.com/office/drawing/2014/main" id="{0BC1770C-BDF1-4E21-8954-4DBB096DC2A4}"/>
                </a:ext>
              </a:extLst>
            </p:cNvPr>
            <p:cNvSpPr>
              <a:spLocks noChangeShapeType="1"/>
            </p:cNvSpPr>
            <p:nvPr/>
          </p:nvSpPr>
          <p:spPr bwMode="auto">
            <a:xfrm flipV="1">
              <a:off x="8534401" y="3933825"/>
              <a:ext cx="36513" cy="150813"/>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71" name="Line 436">
              <a:extLst>
                <a:ext uri="{FF2B5EF4-FFF2-40B4-BE49-F238E27FC236}">
                  <a16:creationId xmlns:a16="http://schemas.microsoft.com/office/drawing/2014/main" id="{8F0EB32C-9F77-4427-9297-72D98751441C}"/>
                </a:ext>
              </a:extLst>
            </p:cNvPr>
            <p:cNvSpPr>
              <a:spLocks noChangeShapeType="1"/>
            </p:cNvSpPr>
            <p:nvPr/>
          </p:nvSpPr>
          <p:spPr bwMode="auto">
            <a:xfrm flipV="1">
              <a:off x="8570914" y="3783013"/>
              <a:ext cx="17463" cy="150813"/>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72" name="Line 437">
              <a:extLst>
                <a:ext uri="{FF2B5EF4-FFF2-40B4-BE49-F238E27FC236}">
                  <a16:creationId xmlns:a16="http://schemas.microsoft.com/office/drawing/2014/main" id="{05B8A5A3-A949-4761-86B3-6D5266F58A13}"/>
                </a:ext>
              </a:extLst>
            </p:cNvPr>
            <p:cNvSpPr>
              <a:spLocks noChangeShapeType="1"/>
            </p:cNvSpPr>
            <p:nvPr/>
          </p:nvSpPr>
          <p:spPr bwMode="auto">
            <a:xfrm flipH="1" flipV="1">
              <a:off x="8570914" y="3624263"/>
              <a:ext cx="17463" cy="158750"/>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73" name="Line 438">
              <a:extLst>
                <a:ext uri="{FF2B5EF4-FFF2-40B4-BE49-F238E27FC236}">
                  <a16:creationId xmlns:a16="http://schemas.microsoft.com/office/drawing/2014/main" id="{46FF8F43-3FE3-4F34-93E2-01C9573FBB55}"/>
                </a:ext>
              </a:extLst>
            </p:cNvPr>
            <p:cNvSpPr>
              <a:spLocks noChangeShapeType="1"/>
            </p:cNvSpPr>
            <p:nvPr/>
          </p:nvSpPr>
          <p:spPr bwMode="auto">
            <a:xfrm flipH="1" flipV="1">
              <a:off x="8561389" y="3570288"/>
              <a:ext cx="9525" cy="53975"/>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74" name="Line 439">
              <a:extLst>
                <a:ext uri="{FF2B5EF4-FFF2-40B4-BE49-F238E27FC236}">
                  <a16:creationId xmlns:a16="http://schemas.microsoft.com/office/drawing/2014/main" id="{328B5ECF-C225-4730-A8C0-982AED99235B}"/>
                </a:ext>
              </a:extLst>
            </p:cNvPr>
            <p:cNvSpPr>
              <a:spLocks noChangeShapeType="1"/>
            </p:cNvSpPr>
            <p:nvPr/>
          </p:nvSpPr>
          <p:spPr bwMode="auto">
            <a:xfrm flipH="1" flipV="1">
              <a:off x="8472489" y="3321050"/>
              <a:ext cx="26988" cy="63500"/>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75" name="Line 440">
              <a:extLst>
                <a:ext uri="{FF2B5EF4-FFF2-40B4-BE49-F238E27FC236}">
                  <a16:creationId xmlns:a16="http://schemas.microsoft.com/office/drawing/2014/main" id="{E41372B7-DDD4-4C03-8783-BE875B5EE96A}"/>
                </a:ext>
              </a:extLst>
            </p:cNvPr>
            <p:cNvSpPr>
              <a:spLocks noChangeShapeType="1"/>
            </p:cNvSpPr>
            <p:nvPr/>
          </p:nvSpPr>
          <p:spPr bwMode="auto">
            <a:xfrm flipH="1" flipV="1">
              <a:off x="8383589" y="3170238"/>
              <a:ext cx="88900" cy="150813"/>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82" name="Line 442">
              <a:extLst>
                <a:ext uri="{FF2B5EF4-FFF2-40B4-BE49-F238E27FC236}">
                  <a16:creationId xmlns:a16="http://schemas.microsoft.com/office/drawing/2014/main" id="{80280A48-88E0-4AFC-9BC0-56E965A9AEF9}"/>
                </a:ext>
              </a:extLst>
            </p:cNvPr>
            <p:cNvSpPr>
              <a:spLocks noChangeShapeType="1"/>
            </p:cNvSpPr>
            <p:nvPr/>
          </p:nvSpPr>
          <p:spPr bwMode="auto">
            <a:xfrm flipH="1" flipV="1">
              <a:off x="8331201" y="3100388"/>
              <a:ext cx="52388" cy="69850"/>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83" name="Line 443">
              <a:extLst>
                <a:ext uri="{FF2B5EF4-FFF2-40B4-BE49-F238E27FC236}">
                  <a16:creationId xmlns:a16="http://schemas.microsoft.com/office/drawing/2014/main" id="{2E08E4A2-8226-44BA-97CE-F2C0F5F3027C}"/>
                </a:ext>
              </a:extLst>
            </p:cNvPr>
            <p:cNvSpPr>
              <a:spLocks noChangeShapeType="1"/>
            </p:cNvSpPr>
            <p:nvPr/>
          </p:nvSpPr>
          <p:spPr bwMode="auto">
            <a:xfrm flipH="1" flipV="1">
              <a:off x="8259763" y="3019425"/>
              <a:ext cx="71438" cy="80963"/>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84" name="Line 444">
              <a:extLst>
                <a:ext uri="{FF2B5EF4-FFF2-40B4-BE49-F238E27FC236}">
                  <a16:creationId xmlns:a16="http://schemas.microsoft.com/office/drawing/2014/main" id="{79C47F59-E5B9-410D-A2E2-5A6250489832}"/>
                </a:ext>
              </a:extLst>
            </p:cNvPr>
            <p:cNvSpPr>
              <a:spLocks noChangeShapeType="1"/>
            </p:cNvSpPr>
            <p:nvPr/>
          </p:nvSpPr>
          <p:spPr bwMode="auto">
            <a:xfrm flipH="1" flipV="1">
              <a:off x="8143876" y="2913063"/>
              <a:ext cx="115888" cy="106363"/>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85" name="Line 445">
              <a:extLst>
                <a:ext uri="{FF2B5EF4-FFF2-40B4-BE49-F238E27FC236}">
                  <a16:creationId xmlns:a16="http://schemas.microsoft.com/office/drawing/2014/main" id="{28250713-0500-4A59-A85A-42C7F0BBCB2A}"/>
                </a:ext>
              </a:extLst>
            </p:cNvPr>
            <p:cNvSpPr>
              <a:spLocks noChangeShapeType="1"/>
            </p:cNvSpPr>
            <p:nvPr/>
          </p:nvSpPr>
          <p:spPr bwMode="auto">
            <a:xfrm flipH="1" flipV="1">
              <a:off x="8091488" y="2868613"/>
              <a:ext cx="52388" cy="44450"/>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86" name="Line 446">
              <a:extLst>
                <a:ext uri="{FF2B5EF4-FFF2-40B4-BE49-F238E27FC236}">
                  <a16:creationId xmlns:a16="http://schemas.microsoft.com/office/drawing/2014/main" id="{63FC99A2-56B8-4CF5-B76D-A5FD1EB68046}"/>
                </a:ext>
              </a:extLst>
            </p:cNvPr>
            <p:cNvSpPr>
              <a:spLocks noChangeShapeType="1"/>
            </p:cNvSpPr>
            <p:nvPr/>
          </p:nvSpPr>
          <p:spPr bwMode="auto">
            <a:xfrm flipH="1" flipV="1">
              <a:off x="7948613" y="2771775"/>
              <a:ext cx="142875" cy="96838"/>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87" name="Line 447">
              <a:extLst>
                <a:ext uri="{FF2B5EF4-FFF2-40B4-BE49-F238E27FC236}">
                  <a16:creationId xmlns:a16="http://schemas.microsoft.com/office/drawing/2014/main" id="{DE5A7946-8A08-49FA-9631-0D69671BFC1D}"/>
                </a:ext>
              </a:extLst>
            </p:cNvPr>
            <p:cNvSpPr>
              <a:spLocks noChangeShapeType="1"/>
            </p:cNvSpPr>
            <p:nvPr/>
          </p:nvSpPr>
          <p:spPr bwMode="auto">
            <a:xfrm flipH="1" flipV="1">
              <a:off x="7842251" y="2717800"/>
              <a:ext cx="106363" cy="53975"/>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88" name="Line 448">
              <a:extLst>
                <a:ext uri="{FF2B5EF4-FFF2-40B4-BE49-F238E27FC236}">
                  <a16:creationId xmlns:a16="http://schemas.microsoft.com/office/drawing/2014/main" id="{8E8A00E4-78CC-4346-B76C-62126ED414A6}"/>
                </a:ext>
              </a:extLst>
            </p:cNvPr>
            <p:cNvSpPr>
              <a:spLocks noChangeShapeType="1"/>
            </p:cNvSpPr>
            <p:nvPr/>
          </p:nvSpPr>
          <p:spPr bwMode="auto">
            <a:xfrm flipH="1" flipV="1">
              <a:off x="7762876" y="2682875"/>
              <a:ext cx="79375" cy="34925"/>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89" name="Line 449">
              <a:extLst>
                <a:ext uri="{FF2B5EF4-FFF2-40B4-BE49-F238E27FC236}">
                  <a16:creationId xmlns:a16="http://schemas.microsoft.com/office/drawing/2014/main" id="{DB2477DB-4A83-467C-9D67-EA110D21541E}"/>
                </a:ext>
              </a:extLst>
            </p:cNvPr>
            <p:cNvSpPr>
              <a:spLocks noChangeShapeType="1"/>
            </p:cNvSpPr>
            <p:nvPr/>
          </p:nvSpPr>
          <p:spPr bwMode="auto">
            <a:xfrm flipH="1" flipV="1">
              <a:off x="7567613" y="2601913"/>
              <a:ext cx="17463" cy="9525"/>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90" name="Line 450">
              <a:extLst>
                <a:ext uri="{FF2B5EF4-FFF2-40B4-BE49-F238E27FC236}">
                  <a16:creationId xmlns:a16="http://schemas.microsoft.com/office/drawing/2014/main" id="{36D282DD-BFA0-4AE5-8F14-EFE052BA4EAA}"/>
                </a:ext>
              </a:extLst>
            </p:cNvPr>
            <p:cNvSpPr>
              <a:spLocks noChangeShapeType="1"/>
            </p:cNvSpPr>
            <p:nvPr/>
          </p:nvSpPr>
          <p:spPr bwMode="auto">
            <a:xfrm flipH="1" flipV="1">
              <a:off x="7408863" y="2566988"/>
              <a:ext cx="158750" cy="34925"/>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91" name="Line 451">
              <a:extLst>
                <a:ext uri="{FF2B5EF4-FFF2-40B4-BE49-F238E27FC236}">
                  <a16:creationId xmlns:a16="http://schemas.microsoft.com/office/drawing/2014/main" id="{041D9481-122E-41DD-A78C-597060787CAD}"/>
                </a:ext>
              </a:extLst>
            </p:cNvPr>
            <p:cNvSpPr>
              <a:spLocks noChangeShapeType="1"/>
            </p:cNvSpPr>
            <p:nvPr/>
          </p:nvSpPr>
          <p:spPr bwMode="auto">
            <a:xfrm flipH="1" flipV="1">
              <a:off x="7372351" y="2559050"/>
              <a:ext cx="36513" cy="7938"/>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92" name="Line 452">
              <a:extLst>
                <a:ext uri="{FF2B5EF4-FFF2-40B4-BE49-F238E27FC236}">
                  <a16:creationId xmlns:a16="http://schemas.microsoft.com/office/drawing/2014/main" id="{DE425845-0E49-40A9-977E-4363C4822E60}"/>
                </a:ext>
              </a:extLst>
            </p:cNvPr>
            <p:cNvSpPr>
              <a:spLocks noChangeShapeType="1"/>
            </p:cNvSpPr>
            <p:nvPr/>
          </p:nvSpPr>
          <p:spPr bwMode="auto">
            <a:xfrm flipH="1" flipV="1">
              <a:off x="7177088" y="2532063"/>
              <a:ext cx="195263" cy="26988"/>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93" name="Line 453">
              <a:extLst>
                <a:ext uri="{FF2B5EF4-FFF2-40B4-BE49-F238E27FC236}">
                  <a16:creationId xmlns:a16="http://schemas.microsoft.com/office/drawing/2014/main" id="{3A465158-3E90-4BC7-8A30-D190B48D9A16}"/>
                </a:ext>
              </a:extLst>
            </p:cNvPr>
            <p:cNvSpPr>
              <a:spLocks noChangeShapeType="1"/>
            </p:cNvSpPr>
            <p:nvPr/>
          </p:nvSpPr>
          <p:spPr bwMode="auto">
            <a:xfrm flipH="1" flipV="1">
              <a:off x="6991351" y="2522538"/>
              <a:ext cx="185738" cy="9525"/>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94" name="Line 454">
              <a:extLst>
                <a:ext uri="{FF2B5EF4-FFF2-40B4-BE49-F238E27FC236}">
                  <a16:creationId xmlns:a16="http://schemas.microsoft.com/office/drawing/2014/main" id="{616DF3D4-C020-4975-A91C-613CAF51A24E}"/>
                </a:ext>
              </a:extLst>
            </p:cNvPr>
            <p:cNvSpPr>
              <a:spLocks noChangeShapeType="1"/>
            </p:cNvSpPr>
            <p:nvPr/>
          </p:nvSpPr>
          <p:spPr bwMode="auto">
            <a:xfrm flipH="1">
              <a:off x="6796088" y="2522538"/>
              <a:ext cx="195263" cy="9525"/>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95" name="Line 455">
              <a:extLst>
                <a:ext uri="{FF2B5EF4-FFF2-40B4-BE49-F238E27FC236}">
                  <a16:creationId xmlns:a16="http://schemas.microsoft.com/office/drawing/2014/main" id="{0A0AB216-900A-4114-ABFB-780C6D771E5D}"/>
                </a:ext>
              </a:extLst>
            </p:cNvPr>
            <p:cNvSpPr>
              <a:spLocks noChangeShapeType="1"/>
            </p:cNvSpPr>
            <p:nvPr/>
          </p:nvSpPr>
          <p:spPr bwMode="auto">
            <a:xfrm flipH="1">
              <a:off x="6600826" y="2532063"/>
              <a:ext cx="195263" cy="26988"/>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96" name="Line 456">
              <a:extLst>
                <a:ext uri="{FF2B5EF4-FFF2-40B4-BE49-F238E27FC236}">
                  <a16:creationId xmlns:a16="http://schemas.microsoft.com/office/drawing/2014/main" id="{AE1CBF26-D115-4B19-909E-9B04C1F14DE2}"/>
                </a:ext>
              </a:extLst>
            </p:cNvPr>
            <p:cNvSpPr>
              <a:spLocks noChangeShapeType="1"/>
            </p:cNvSpPr>
            <p:nvPr/>
          </p:nvSpPr>
          <p:spPr bwMode="auto">
            <a:xfrm flipH="1">
              <a:off x="6565901" y="2559050"/>
              <a:ext cx="34925" cy="7938"/>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97" name="Line 457">
              <a:extLst>
                <a:ext uri="{FF2B5EF4-FFF2-40B4-BE49-F238E27FC236}">
                  <a16:creationId xmlns:a16="http://schemas.microsoft.com/office/drawing/2014/main" id="{331DD2A4-5CD3-416F-A249-2482C1BDA42A}"/>
                </a:ext>
              </a:extLst>
            </p:cNvPr>
            <p:cNvSpPr>
              <a:spLocks noChangeShapeType="1"/>
            </p:cNvSpPr>
            <p:nvPr/>
          </p:nvSpPr>
          <p:spPr bwMode="auto">
            <a:xfrm flipH="1">
              <a:off x="6546851" y="2566988"/>
              <a:ext cx="19050" cy="0"/>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98" name="Line 458">
              <a:extLst>
                <a:ext uri="{FF2B5EF4-FFF2-40B4-BE49-F238E27FC236}">
                  <a16:creationId xmlns:a16="http://schemas.microsoft.com/office/drawing/2014/main" id="{7D3EADDC-E1F5-45A2-9904-B153A6CD7081}"/>
                </a:ext>
              </a:extLst>
            </p:cNvPr>
            <p:cNvSpPr>
              <a:spLocks noChangeShapeType="1"/>
            </p:cNvSpPr>
            <p:nvPr/>
          </p:nvSpPr>
          <p:spPr bwMode="auto">
            <a:xfrm flipH="1">
              <a:off x="6219826" y="2620963"/>
              <a:ext cx="141288" cy="52388"/>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99" name="Line 459">
              <a:extLst>
                <a:ext uri="{FF2B5EF4-FFF2-40B4-BE49-F238E27FC236}">
                  <a16:creationId xmlns:a16="http://schemas.microsoft.com/office/drawing/2014/main" id="{AB738C22-046C-4141-8E7A-C454827F4218}"/>
                </a:ext>
              </a:extLst>
            </p:cNvPr>
            <p:cNvSpPr>
              <a:spLocks noChangeShapeType="1"/>
            </p:cNvSpPr>
            <p:nvPr/>
          </p:nvSpPr>
          <p:spPr bwMode="auto">
            <a:xfrm flipH="1">
              <a:off x="6130926" y="2673350"/>
              <a:ext cx="88900" cy="44450"/>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00" name="Line 460">
              <a:extLst>
                <a:ext uri="{FF2B5EF4-FFF2-40B4-BE49-F238E27FC236}">
                  <a16:creationId xmlns:a16="http://schemas.microsoft.com/office/drawing/2014/main" id="{4255F4B7-78E6-490B-99BE-7023C04C8D69}"/>
                </a:ext>
              </a:extLst>
            </p:cNvPr>
            <p:cNvSpPr>
              <a:spLocks noChangeShapeType="1"/>
            </p:cNvSpPr>
            <p:nvPr/>
          </p:nvSpPr>
          <p:spPr bwMode="auto">
            <a:xfrm flipH="1">
              <a:off x="6024563" y="2717800"/>
              <a:ext cx="106363" cy="53975"/>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01" name="Line 461">
              <a:extLst>
                <a:ext uri="{FF2B5EF4-FFF2-40B4-BE49-F238E27FC236}">
                  <a16:creationId xmlns:a16="http://schemas.microsoft.com/office/drawing/2014/main" id="{3F30AE58-42A1-4205-AFAE-33B7D2ABFA3C}"/>
                </a:ext>
              </a:extLst>
            </p:cNvPr>
            <p:cNvSpPr>
              <a:spLocks noChangeShapeType="1"/>
            </p:cNvSpPr>
            <p:nvPr/>
          </p:nvSpPr>
          <p:spPr bwMode="auto">
            <a:xfrm flipH="1">
              <a:off x="5881688" y="2771775"/>
              <a:ext cx="142875" cy="96838"/>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02" name="Line 462">
              <a:extLst>
                <a:ext uri="{FF2B5EF4-FFF2-40B4-BE49-F238E27FC236}">
                  <a16:creationId xmlns:a16="http://schemas.microsoft.com/office/drawing/2014/main" id="{857F0110-0FCE-4750-9728-E601A2115256}"/>
                </a:ext>
              </a:extLst>
            </p:cNvPr>
            <p:cNvSpPr>
              <a:spLocks noChangeShapeType="1"/>
            </p:cNvSpPr>
            <p:nvPr/>
          </p:nvSpPr>
          <p:spPr bwMode="auto">
            <a:xfrm flipH="1">
              <a:off x="5829301" y="2868613"/>
              <a:ext cx="52388" cy="44450"/>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03" name="Line 463">
              <a:extLst>
                <a:ext uri="{FF2B5EF4-FFF2-40B4-BE49-F238E27FC236}">
                  <a16:creationId xmlns:a16="http://schemas.microsoft.com/office/drawing/2014/main" id="{7A71C5BF-4B30-4EB5-B45C-1D2833E674C4}"/>
                </a:ext>
              </a:extLst>
            </p:cNvPr>
            <p:cNvSpPr>
              <a:spLocks noChangeShapeType="1"/>
            </p:cNvSpPr>
            <p:nvPr/>
          </p:nvSpPr>
          <p:spPr bwMode="auto">
            <a:xfrm flipH="1">
              <a:off x="5713413" y="2913063"/>
              <a:ext cx="115888" cy="106363"/>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04" name="Line 464">
              <a:extLst>
                <a:ext uri="{FF2B5EF4-FFF2-40B4-BE49-F238E27FC236}">
                  <a16:creationId xmlns:a16="http://schemas.microsoft.com/office/drawing/2014/main" id="{44B8ECBE-8681-44C0-B750-EE7C37F03116}"/>
                </a:ext>
              </a:extLst>
            </p:cNvPr>
            <p:cNvSpPr>
              <a:spLocks noChangeShapeType="1"/>
            </p:cNvSpPr>
            <p:nvPr/>
          </p:nvSpPr>
          <p:spPr bwMode="auto">
            <a:xfrm flipH="1">
              <a:off x="5641976" y="3019425"/>
              <a:ext cx="71438" cy="80963"/>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05" name="Line 465">
              <a:extLst>
                <a:ext uri="{FF2B5EF4-FFF2-40B4-BE49-F238E27FC236}">
                  <a16:creationId xmlns:a16="http://schemas.microsoft.com/office/drawing/2014/main" id="{11BFF041-DAC0-4453-A693-528095D8ED13}"/>
                </a:ext>
              </a:extLst>
            </p:cNvPr>
            <p:cNvSpPr>
              <a:spLocks noChangeShapeType="1"/>
            </p:cNvSpPr>
            <p:nvPr/>
          </p:nvSpPr>
          <p:spPr bwMode="auto">
            <a:xfrm flipH="1">
              <a:off x="5589588" y="3100388"/>
              <a:ext cx="52388" cy="69850"/>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06" name="Line 466">
              <a:extLst>
                <a:ext uri="{FF2B5EF4-FFF2-40B4-BE49-F238E27FC236}">
                  <a16:creationId xmlns:a16="http://schemas.microsoft.com/office/drawing/2014/main" id="{2016D9E1-07BC-4E06-AA88-3484FA75B8DF}"/>
                </a:ext>
              </a:extLst>
            </p:cNvPr>
            <p:cNvSpPr>
              <a:spLocks noChangeShapeType="1"/>
            </p:cNvSpPr>
            <p:nvPr/>
          </p:nvSpPr>
          <p:spPr bwMode="auto">
            <a:xfrm flipH="1">
              <a:off x="5500688" y="3170238"/>
              <a:ext cx="88900" cy="150813"/>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07" name="Line 467">
              <a:extLst>
                <a:ext uri="{FF2B5EF4-FFF2-40B4-BE49-F238E27FC236}">
                  <a16:creationId xmlns:a16="http://schemas.microsoft.com/office/drawing/2014/main" id="{2F1EDBBF-D222-4E54-B116-B80B63AEAC68}"/>
                </a:ext>
              </a:extLst>
            </p:cNvPr>
            <p:cNvSpPr>
              <a:spLocks noChangeShapeType="1"/>
            </p:cNvSpPr>
            <p:nvPr/>
          </p:nvSpPr>
          <p:spPr bwMode="auto">
            <a:xfrm flipH="1">
              <a:off x="5446713" y="3321050"/>
              <a:ext cx="53975" cy="125413"/>
            </a:xfrm>
            <a:prstGeom prst="line">
              <a:avLst/>
            </a:prstGeom>
            <a:noFill/>
            <a:ln w="0">
              <a:solidFill>
                <a:srgbClr val="00D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08" name="Line 468">
              <a:extLst>
                <a:ext uri="{FF2B5EF4-FFF2-40B4-BE49-F238E27FC236}">
                  <a16:creationId xmlns:a16="http://schemas.microsoft.com/office/drawing/2014/main" id="{60D02CED-AA25-48CA-9122-A6C7EF671705}"/>
                </a:ext>
              </a:extLst>
            </p:cNvPr>
            <p:cNvSpPr>
              <a:spLocks noChangeShapeType="1"/>
            </p:cNvSpPr>
            <p:nvPr/>
          </p:nvSpPr>
          <p:spPr bwMode="auto">
            <a:xfrm flipH="1">
              <a:off x="5189538" y="3197225"/>
              <a:ext cx="61913" cy="123825"/>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09" name="Line 469">
              <a:extLst>
                <a:ext uri="{FF2B5EF4-FFF2-40B4-BE49-F238E27FC236}">
                  <a16:creationId xmlns:a16="http://schemas.microsoft.com/office/drawing/2014/main" id="{CA9765B2-AB9C-45EC-B309-0CBEB8E3F57B}"/>
                </a:ext>
              </a:extLst>
            </p:cNvPr>
            <p:cNvSpPr>
              <a:spLocks noChangeShapeType="1"/>
            </p:cNvSpPr>
            <p:nvPr/>
          </p:nvSpPr>
          <p:spPr bwMode="auto">
            <a:xfrm flipH="1">
              <a:off x="5172076" y="3321050"/>
              <a:ext cx="17463" cy="53975"/>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10" name="Line 470">
              <a:extLst>
                <a:ext uri="{FF2B5EF4-FFF2-40B4-BE49-F238E27FC236}">
                  <a16:creationId xmlns:a16="http://schemas.microsoft.com/office/drawing/2014/main" id="{09F12746-A0AA-4C5C-9C41-8DD98285A35C}"/>
                </a:ext>
              </a:extLst>
            </p:cNvPr>
            <p:cNvSpPr>
              <a:spLocks noChangeShapeType="1"/>
            </p:cNvSpPr>
            <p:nvPr/>
          </p:nvSpPr>
          <p:spPr bwMode="auto">
            <a:xfrm flipH="1">
              <a:off x="5110163" y="3517900"/>
              <a:ext cx="26988" cy="106363"/>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11" name="Line 471">
              <a:extLst>
                <a:ext uri="{FF2B5EF4-FFF2-40B4-BE49-F238E27FC236}">
                  <a16:creationId xmlns:a16="http://schemas.microsoft.com/office/drawing/2014/main" id="{F994595E-92A5-4A58-8A66-413A303E500A}"/>
                </a:ext>
              </a:extLst>
            </p:cNvPr>
            <p:cNvSpPr>
              <a:spLocks noChangeShapeType="1"/>
            </p:cNvSpPr>
            <p:nvPr/>
          </p:nvSpPr>
          <p:spPr bwMode="auto">
            <a:xfrm flipH="1">
              <a:off x="5100638" y="3624263"/>
              <a:ext cx="9525" cy="158750"/>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12" name="Line 472">
              <a:extLst>
                <a:ext uri="{FF2B5EF4-FFF2-40B4-BE49-F238E27FC236}">
                  <a16:creationId xmlns:a16="http://schemas.microsoft.com/office/drawing/2014/main" id="{A51A8524-DF0F-4A64-970A-3643B8B0A06F}"/>
                </a:ext>
              </a:extLst>
            </p:cNvPr>
            <p:cNvSpPr>
              <a:spLocks noChangeShapeType="1"/>
            </p:cNvSpPr>
            <p:nvPr/>
          </p:nvSpPr>
          <p:spPr bwMode="auto">
            <a:xfrm>
              <a:off x="5100638" y="3783013"/>
              <a:ext cx="9525" cy="150813"/>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13" name="Line 473">
              <a:extLst>
                <a:ext uri="{FF2B5EF4-FFF2-40B4-BE49-F238E27FC236}">
                  <a16:creationId xmlns:a16="http://schemas.microsoft.com/office/drawing/2014/main" id="{74551491-4F46-4F98-9424-9F7504925C4A}"/>
                </a:ext>
              </a:extLst>
            </p:cNvPr>
            <p:cNvSpPr>
              <a:spLocks noChangeShapeType="1"/>
            </p:cNvSpPr>
            <p:nvPr/>
          </p:nvSpPr>
          <p:spPr bwMode="auto">
            <a:xfrm>
              <a:off x="5110163" y="3933825"/>
              <a:ext cx="34925" cy="150813"/>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14" name="Line 474">
              <a:extLst>
                <a:ext uri="{FF2B5EF4-FFF2-40B4-BE49-F238E27FC236}">
                  <a16:creationId xmlns:a16="http://schemas.microsoft.com/office/drawing/2014/main" id="{EAD6EE4D-D178-4762-96D0-B2553BA8D577}"/>
                </a:ext>
              </a:extLst>
            </p:cNvPr>
            <p:cNvSpPr>
              <a:spLocks noChangeShapeType="1"/>
            </p:cNvSpPr>
            <p:nvPr/>
          </p:nvSpPr>
          <p:spPr bwMode="auto">
            <a:xfrm>
              <a:off x="5145088" y="4084638"/>
              <a:ext cx="44450" cy="152400"/>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15" name="Line 475">
              <a:extLst>
                <a:ext uri="{FF2B5EF4-FFF2-40B4-BE49-F238E27FC236}">
                  <a16:creationId xmlns:a16="http://schemas.microsoft.com/office/drawing/2014/main" id="{55C9B04F-2973-404B-991A-9AEB59571F87}"/>
                </a:ext>
              </a:extLst>
            </p:cNvPr>
            <p:cNvSpPr>
              <a:spLocks noChangeShapeType="1"/>
            </p:cNvSpPr>
            <p:nvPr/>
          </p:nvSpPr>
          <p:spPr bwMode="auto">
            <a:xfrm>
              <a:off x="5189538" y="4237038"/>
              <a:ext cx="61913" cy="123825"/>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16" name="Line 476">
              <a:extLst>
                <a:ext uri="{FF2B5EF4-FFF2-40B4-BE49-F238E27FC236}">
                  <a16:creationId xmlns:a16="http://schemas.microsoft.com/office/drawing/2014/main" id="{D969D66C-83FA-4F9B-B5AA-CA6DCA869DD1}"/>
                </a:ext>
              </a:extLst>
            </p:cNvPr>
            <p:cNvSpPr>
              <a:spLocks noChangeShapeType="1"/>
            </p:cNvSpPr>
            <p:nvPr/>
          </p:nvSpPr>
          <p:spPr bwMode="auto">
            <a:xfrm>
              <a:off x="5251451" y="4360863"/>
              <a:ext cx="9525" cy="26988"/>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17" name="Line 477">
              <a:extLst>
                <a:ext uri="{FF2B5EF4-FFF2-40B4-BE49-F238E27FC236}">
                  <a16:creationId xmlns:a16="http://schemas.microsoft.com/office/drawing/2014/main" id="{56C74609-5DD3-4E6D-8996-7641688316C8}"/>
                </a:ext>
              </a:extLst>
            </p:cNvPr>
            <p:cNvSpPr>
              <a:spLocks noChangeShapeType="1"/>
            </p:cNvSpPr>
            <p:nvPr/>
          </p:nvSpPr>
          <p:spPr bwMode="auto">
            <a:xfrm>
              <a:off x="5260976" y="4387850"/>
              <a:ext cx="106363" cy="150813"/>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18" name="Line 478">
              <a:extLst>
                <a:ext uri="{FF2B5EF4-FFF2-40B4-BE49-F238E27FC236}">
                  <a16:creationId xmlns:a16="http://schemas.microsoft.com/office/drawing/2014/main" id="{6D018D4F-785C-4C53-B58C-4AA7518661CB}"/>
                </a:ext>
              </a:extLst>
            </p:cNvPr>
            <p:cNvSpPr>
              <a:spLocks noChangeShapeType="1"/>
            </p:cNvSpPr>
            <p:nvPr/>
          </p:nvSpPr>
          <p:spPr bwMode="auto">
            <a:xfrm>
              <a:off x="5367338" y="4538663"/>
              <a:ext cx="9525" cy="7938"/>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19" name="Line 479">
              <a:extLst>
                <a:ext uri="{FF2B5EF4-FFF2-40B4-BE49-F238E27FC236}">
                  <a16:creationId xmlns:a16="http://schemas.microsoft.com/office/drawing/2014/main" id="{67F2F811-17C3-4A92-B423-7B5AB5C55594}"/>
                </a:ext>
              </a:extLst>
            </p:cNvPr>
            <p:cNvSpPr>
              <a:spLocks noChangeShapeType="1"/>
            </p:cNvSpPr>
            <p:nvPr/>
          </p:nvSpPr>
          <p:spPr bwMode="auto">
            <a:xfrm>
              <a:off x="5473701" y="4662488"/>
              <a:ext cx="26988" cy="26988"/>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20" name="Line 480">
              <a:extLst>
                <a:ext uri="{FF2B5EF4-FFF2-40B4-BE49-F238E27FC236}">
                  <a16:creationId xmlns:a16="http://schemas.microsoft.com/office/drawing/2014/main" id="{A4562B96-ED88-48A7-B048-0994B6B748C3}"/>
                </a:ext>
              </a:extLst>
            </p:cNvPr>
            <p:cNvSpPr>
              <a:spLocks noChangeShapeType="1"/>
            </p:cNvSpPr>
            <p:nvPr/>
          </p:nvSpPr>
          <p:spPr bwMode="auto">
            <a:xfrm>
              <a:off x="5500688" y="4689475"/>
              <a:ext cx="141288" cy="133350"/>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21" name="Line 481">
              <a:extLst>
                <a:ext uri="{FF2B5EF4-FFF2-40B4-BE49-F238E27FC236}">
                  <a16:creationId xmlns:a16="http://schemas.microsoft.com/office/drawing/2014/main" id="{A7C427D2-C38C-4A08-8804-6650DF96BD8E}"/>
                </a:ext>
              </a:extLst>
            </p:cNvPr>
            <p:cNvSpPr>
              <a:spLocks noChangeShapeType="1"/>
            </p:cNvSpPr>
            <p:nvPr/>
          </p:nvSpPr>
          <p:spPr bwMode="auto">
            <a:xfrm>
              <a:off x="5641976" y="4822825"/>
              <a:ext cx="26988" cy="17463"/>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22" name="Line 482">
              <a:extLst>
                <a:ext uri="{FF2B5EF4-FFF2-40B4-BE49-F238E27FC236}">
                  <a16:creationId xmlns:a16="http://schemas.microsoft.com/office/drawing/2014/main" id="{20BF16D3-88DF-4DA7-B63F-AA2878514E7E}"/>
                </a:ext>
              </a:extLst>
            </p:cNvPr>
            <p:cNvSpPr>
              <a:spLocks noChangeShapeType="1"/>
            </p:cNvSpPr>
            <p:nvPr/>
          </p:nvSpPr>
          <p:spPr bwMode="auto">
            <a:xfrm>
              <a:off x="5668963" y="4840288"/>
              <a:ext cx="160338" cy="115888"/>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23" name="Line 483">
              <a:extLst>
                <a:ext uri="{FF2B5EF4-FFF2-40B4-BE49-F238E27FC236}">
                  <a16:creationId xmlns:a16="http://schemas.microsoft.com/office/drawing/2014/main" id="{3BB5F984-542B-4524-AA82-5AE24350972A}"/>
                </a:ext>
              </a:extLst>
            </p:cNvPr>
            <p:cNvSpPr>
              <a:spLocks noChangeShapeType="1"/>
            </p:cNvSpPr>
            <p:nvPr/>
          </p:nvSpPr>
          <p:spPr bwMode="auto">
            <a:xfrm>
              <a:off x="5829301" y="4956175"/>
              <a:ext cx="69850" cy="34925"/>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24" name="Line 484">
              <a:extLst>
                <a:ext uri="{FF2B5EF4-FFF2-40B4-BE49-F238E27FC236}">
                  <a16:creationId xmlns:a16="http://schemas.microsoft.com/office/drawing/2014/main" id="{89733AEB-3CC2-41D9-A7B1-1A8D4093E3F2}"/>
                </a:ext>
              </a:extLst>
            </p:cNvPr>
            <p:cNvSpPr>
              <a:spLocks noChangeShapeType="1"/>
            </p:cNvSpPr>
            <p:nvPr/>
          </p:nvSpPr>
          <p:spPr bwMode="auto">
            <a:xfrm>
              <a:off x="5899151" y="4991100"/>
              <a:ext cx="125413" cy="61913"/>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25" name="Line 485">
              <a:extLst>
                <a:ext uri="{FF2B5EF4-FFF2-40B4-BE49-F238E27FC236}">
                  <a16:creationId xmlns:a16="http://schemas.microsoft.com/office/drawing/2014/main" id="{0E544297-D4AB-4223-8C7F-A9313F2227FF}"/>
                </a:ext>
              </a:extLst>
            </p:cNvPr>
            <p:cNvSpPr>
              <a:spLocks noChangeShapeType="1"/>
            </p:cNvSpPr>
            <p:nvPr/>
          </p:nvSpPr>
          <p:spPr bwMode="auto">
            <a:xfrm>
              <a:off x="6024563" y="5053013"/>
              <a:ext cx="195263" cy="79375"/>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26" name="Line 486">
              <a:extLst>
                <a:ext uri="{FF2B5EF4-FFF2-40B4-BE49-F238E27FC236}">
                  <a16:creationId xmlns:a16="http://schemas.microsoft.com/office/drawing/2014/main" id="{EA6CE3F1-7352-4B5C-835F-0B81CB21DC4C}"/>
                </a:ext>
              </a:extLst>
            </p:cNvPr>
            <p:cNvSpPr>
              <a:spLocks noChangeShapeType="1"/>
            </p:cNvSpPr>
            <p:nvPr/>
          </p:nvSpPr>
          <p:spPr bwMode="auto">
            <a:xfrm>
              <a:off x="6219826" y="5132388"/>
              <a:ext cx="25400" cy="9525"/>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27" name="Line 487">
              <a:extLst>
                <a:ext uri="{FF2B5EF4-FFF2-40B4-BE49-F238E27FC236}">
                  <a16:creationId xmlns:a16="http://schemas.microsoft.com/office/drawing/2014/main" id="{2A4300AE-A4E7-4FD1-B303-59786B93FB03}"/>
                </a:ext>
              </a:extLst>
            </p:cNvPr>
            <p:cNvSpPr>
              <a:spLocks noChangeShapeType="1"/>
            </p:cNvSpPr>
            <p:nvPr/>
          </p:nvSpPr>
          <p:spPr bwMode="auto">
            <a:xfrm>
              <a:off x="6245226" y="5141913"/>
              <a:ext cx="160338" cy="53975"/>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28" name="Line 488">
              <a:extLst>
                <a:ext uri="{FF2B5EF4-FFF2-40B4-BE49-F238E27FC236}">
                  <a16:creationId xmlns:a16="http://schemas.microsoft.com/office/drawing/2014/main" id="{03FBA0FE-4CC5-467B-B3DF-9C6BB325C967}"/>
                </a:ext>
              </a:extLst>
            </p:cNvPr>
            <p:cNvSpPr>
              <a:spLocks noChangeShapeType="1"/>
            </p:cNvSpPr>
            <p:nvPr/>
          </p:nvSpPr>
          <p:spPr bwMode="auto">
            <a:xfrm>
              <a:off x="6405563" y="5195888"/>
              <a:ext cx="9525" cy="0"/>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29" name="Line 489">
              <a:extLst>
                <a:ext uri="{FF2B5EF4-FFF2-40B4-BE49-F238E27FC236}">
                  <a16:creationId xmlns:a16="http://schemas.microsoft.com/office/drawing/2014/main" id="{9773F82A-F3BD-474E-B3C5-557A6CD9A03E}"/>
                </a:ext>
              </a:extLst>
            </p:cNvPr>
            <p:cNvSpPr>
              <a:spLocks noChangeShapeType="1"/>
            </p:cNvSpPr>
            <p:nvPr/>
          </p:nvSpPr>
          <p:spPr bwMode="auto">
            <a:xfrm>
              <a:off x="6556376" y="5221288"/>
              <a:ext cx="44450" cy="9525"/>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30" name="Line 490">
              <a:extLst>
                <a:ext uri="{FF2B5EF4-FFF2-40B4-BE49-F238E27FC236}">
                  <a16:creationId xmlns:a16="http://schemas.microsoft.com/office/drawing/2014/main" id="{23589B09-ACE9-48DC-9D6A-FA414B7FCE8B}"/>
                </a:ext>
              </a:extLst>
            </p:cNvPr>
            <p:cNvSpPr>
              <a:spLocks noChangeShapeType="1"/>
            </p:cNvSpPr>
            <p:nvPr/>
          </p:nvSpPr>
          <p:spPr bwMode="auto">
            <a:xfrm>
              <a:off x="6600826" y="5230813"/>
              <a:ext cx="195263" cy="26988"/>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31" name="Line 491">
              <a:extLst>
                <a:ext uri="{FF2B5EF4-FFF2-40B4-BE49-F238E27FC236}">
                  <a16:creationId xmlns:a16="http://schemas.microsoft.com/office/drawing/2014/main" id="{9D43796F-041A-432E-9111-3EE9C41B63D1}"/>
                </a:ext>
              </a:extLst>
            </p:cNvPr>
            <p:cNvSpPr>
              <a:spLocks noChangeShapeType="1"/>
            </p:cNvSpPr>
            <p:nvPr/>
          </p:nvSpPr>
          <p:spPr bwMode="auto">
            <a:xfrm>
              <a:off x="6796088" y="5257800"/>
              <a:ext cx="195263" cy="7938"/>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32" name="Line 492">
              <a:extLst>
                <a:ext uri="{FF2B5EF4-FFF2-40B4-BE49-F238E27FC236}">
                  <a16:creationId xmlns:a16="http://schemas.microsoft.com/office/drawing/2014/main" id="{EBE097F0-1BB0-469B-92D1-DA8065DEF621}"/>
                </a:ext>
              </a:extLst>
            </p:cNvPr>
            <p:cNvSpPr>
              <a:spLocks noChangeShapeType="1"/>
            </p:cNvSpPr>
            <p:nvPr/>
          </p:nvSpPr>
          <p:spPr bwMode="auto">
            <a:xfrm flipV="1">
              <a:off x="6991351" y="5257800"/>
              <a:ext cx="185738" cy="7938"/>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33" name="Line 493">
              <a:extLst>
                <a:ext uri="{FF2B5EF4-FFF2-40B4-BE49-F238E27FC236}">
                  <a16:creationId xmlns:a16="http://schemas.microsoft.com/office/drawing/2014/main" id="{50C14A08-CD25-4613-BD1A-387A779A5874}"/>
                </a:ext>
              </a:extLst>
            </p:cNvPr>
            <p:cNvSpPr>
              <a:spLocks noChangeShapeType="1"/>
            </p:cNvSpPr>
            <p:nvPr/>
          </p:nvSpPr>
          <p:spPr bwMode="auto">
            <a:xfrm flipV="1">
              <a:off x="7177088" y="5230813"/>
              <a:ext cx="195263" cy="26988"/>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34" name="Line 494">
              <a:extLst>
                <a:ext uri="{FF2B5EF4-FFF2-40B4-BE49-F238E27FC236}">
                  <a16:creationId xmlns:a16="http://schemas.microsoft.com/office/drawing/2014/main" id="{4A0E2966-DD3D-471A-94C2-170D1121C044}"/>
                </a:ext>
              </a:extLst>
            </p:cNvPr>
            <p:cNvSpPr>
              <a:spLocks noChangeShapeType="1"/>
            </p:cNvSpPr>
            <p:nvPr/>
          </p:nvSpPr>
          <p:spPr bwMode="auto">
            <a:xfrm flipV="1">
              <a:off x="7372351" y="5195888"/>
              <a:ext cx="195263" cy="34925"/>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35" name="Line 495">
              <a:extLst>
                <a:ext uri="{FF2B5EF4-FFF2-40B4-BE49-F238E27FC236}">
                  <a16:creationId xmlns:a16="http://schemas.microsoft.com/office/drawing/2014/main" id="{A90313D3-A926-43CA-9F5F-3837435979FA}"/>
                </a:ext>
              </a:extLst>
            </p:cNvPr>
            <p:cNvSpPr>
              <a:spLocks noChangeShapeType="1"/>
            </p:cNvSpPr>
            <p:nvPr/>
          </p:nvSpPr>
          <p:spPr bwMode="auto">
            <a:xfrm flipV="1">
              <a:off x="7567613" y="5168900"/>
              <a:ext cx="71438" cy="26988"/>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36" name="Line 496">
              <a:extLst>
                <a:ext uri="{FF2B5EF4-FFF2-40B4-BE49-F238E27FC236}">
                  <a16:creationId xmlns:a16="http://schemas.microsoft.com/office/drawing/2014/main" id="{961A7135-67CF-4A81-A15C-898BB6554FAA}"/>
                </a:ext>
              </a:extLst>
            </p:cNvPr>
            <p:cNvSpPr>
              <a:spLocks noChangeShapeType="1"/>
            </p:cNvSpPr>
            <p:nvPr/>
          </p:nvSpPr>
          <p:spPr bwMode="auto">
            <a:xfrm flipV="1">
              <a:off x="7780338" y="5053013"/>
              <a:ext cx="168275" cy="71438"/>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37" name="Line 497">
              <a:extLst>
                <a:ext uri="{FF2B5EF4-FFF2-40B4-BE49-F238E27FC236}">
                  <a16:creationId xmlns:a16="http://schemas.microsoft.com/office/drawing/2014/main" id="{288F95BC-4CB3-41E6-A161-078EAB956158}"/>
                </a:ext>
              </a:extLst>
            </p:cNvPr>
            <p:cNvSpPr>
              <a:spLocks noChangeShapeType="1"/>
            </p:cNvSpPr>
            <p:nvPr/>
          </p:nvSpPr>
          <p:spPr bwMode="auto">
            <a:xfrm flipV="1">
              <a:off x="7948613" y="4991100"/>
              <a:ext cx="125413" cy="61913"/>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38" name="Line 498">
              <a:extLst>
                <a:ext uri="{FF2B5EF4-FFF2-40B4-BE49-F238E27FC236}">
                  <a16:creationId xmlns:a16="http://schemas.microsoft.com/office/drawing/2014/main" id="{B0B77259-912E-499F-B925-D169BC75CE9F}"/>
                </a:ext>
              </a:extLst>
            </p:cNvPr>
            <p:cNvSpPr>
              <a:spLocks noChangeShapeType="1"/>
            </p:cNvSpPr>
            <p:nvPr/>
          </p:nvSpPr>
          <p:spPr bwMode="auto">
            <a:xfrm flipV="1">
              <a:off x="8074026" y="4956175"/>
              <a:ext cx="69850" cy="34925"/>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39" name="Line 499">
              <a:extLst>
                <a:ext uri="{FF2B5EF4-FFF2-40B4-BE49-F238E27FC236}">
                  <a16:creationId xmlns:a16="http://schemas.microsoft.com/office/drawing/2014/main" id="{358E9173-4C7B-44F9-BF13-C1CDD3617020}"/>
                </a:ext>
              </a:extLst>
            </p:cNvPr>
            <p:cNvSpPr>
              <a:spLocks noChangeShapeType="1"/>
            </p:cNvSpPr>
            <p:nvPr/>
          </p:nvSpPr>
          <p:spPr bwMode="auto">
            <a:xfrm flipV="1">
              <a:off x="8143876" y="4840288"/>
              <a:ext cx="160338" cy="115888"/>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40" name="Line 500">
              <a:extLst>
                <a:ext uri="{FF2B5EF4-FFF2-40B4-BE49-F238E27FC236}">
                  <a16:creationId xmlns:a16="http://schemas.microsoft.com/office/drawing/2014/main" id="{6B1D719A-4A91-4834-BCC9-85F7E4C21917}"/>
                </a:ext>
              </a:extLst>
            </p:cNvPr>
            <p:cNvSpPr>
              <a:spLocks noChangeShapeType="1"/>
            </p:cNvSpPr>
            <p:nvPr/>
          </p:nvSpPr>
          <p:spPr bwMode="auto">
            <a:xfrm flipV="1">
              <a:off x="8304213" y="4822825"/>
              <a:ext cx="26988" cy="17463"/>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41" name="Line 501">
              <a:extLst>
                <a:ext uri="{FF2B5EF4-FFF2-40B4-BE49-F238E27FC236}">
                  <a16:creationId xmlns:a16="http://schemas.microsoft.com/office/drawing/2014/main" id="{802EB7B2-BB35-47FF-9084-A6C09CF5DD0B}"/>
                </a:ext>
              </a:extLst>
            </p:cNvPr>
            <p:cNvSpPr>
              <a:spLocks noChangeShapeType="1"/>
            </p:cNvSpPr>
            <p:nvPr/>
          </p:nvSpPr>
          <p:spPr bwMode="auto">
            <a:xfrm flipV="1">
              <a:off x="8331201" y="4689475"/>
              <a:ext cx="141288" cy="133350"/>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42" name="Line 502">
              <a:extLst>
                <a:ext uri="{FF2B5EF4-FFF2-40B4-BE49-F238E27FC236}">
                  <a16:creationId xmlns:a16="http://schemas.microsoft.com/office/drawing/2014/main" id="{3EE8940F-DA7A-409B-8589-E4FF246BD43C}"/>
                </a:ext>
              </a:extLst>
            </p:cNvPr>
            <p:cNvSpPr>
              <a:spLocks noChangeShapeType="1"/>
            </p:cNvSpPr>
            <p:nvPr/>
          </p:nvSpPr>
          <p:spPr bwMode="auto">
            <a:xfrm flipV="1">
              <a:off x="8472488" y="4635500"/>
              <a:ext cx="53975" cy="53975"/>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43" name="Line 503">
              <a:extLst>
                <a:ext uri="{FF2B5EF4-FFF2-40B4-BE49-F238E27FC236}">
                  <a16:creationId xmlns:a16="http://schemas.microsoft.com/office/drawing/2014/main" id="{4275CB95-6039-4F13-9460-00B451733172}"/>
                </a:ext>
              </a:extLst>
            </p:cNvPr>
            <p:cNvSpPr>
              <a:spLocks noChangeShapeType="1"/>
            </p:cNvSpPr>
            <p:nvPr/>
          </p:nvSpPr>
          <p:spPr bwMode="auto">
            <a:xfrm flipV="1">
              <a:off x="8526463" y="4538663"/>
              <a:ext cx="79375" cy="96838"/>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44" name="Line 504">
              <a:extLst>
                <a:ext uri="{FF2B5EF4-FFF2-40B4-BE49-F238E27FC236}">
                  <a16:creationId xmlns:a16="http://schemas.microsoft.com/office/drawing/2014/main" id="{A3EAE3D0-F0BF-4A0A-8365-B58815F2BE40}"/>
                </a:ext>
              </a:extLst>
            </p:cNvPr>
            <p:cNvSpPr>
              <a:spLocks noChangeShapeType="1"/>
            </p:cNvSpPr>
            <p:nvPr/>
          </p:nvSpPr>
          <p:spPr bwMode="auto">
            <a:xfrm flipV="1">
              <a:off x="8605838" y="4484688"/>
              <a:ext cx="34925" cy="53975"/>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45" name="Line 505">
              <a:extLst>
                <a:ext uri="{FF2B5EF4-FFF2-40B4-BE49-F238E27FC236}">
                  <a16:creationId xmlns:a16="http://schemas.microsoft.com/office/drawing/2014/main" id="{F3C2A117-D629-4574-885A-859CA76C747C}"/>
                </a:ext>
              </a:extLst>
            </p:cNvPr>
            <p:cNvSpPr>
              <a:spLocks noChangeShapeType="1"/>
            </p:cNvSpPr>
            <p:nvPr/>
          </p:nvSpPr>
          <p:spPr bwMode="auto">
            <a:xfrm flipV="1">
              <a:off x="8721726" y="4237038"/>
              <a:ext cx="61913" cy="123825"/>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46" name="Line 506">
              <a:extLst>
                <a:ext uri="{FF2B5EF4-FFF2-40B4-BE49-F238E27FC236}">
                  <a16:creationId xmlns:a16="http://schemas.microsoft.com/office/drawing/2014/main" id="{0F0BF15B-AE50-4E80-B45D-32BFADC598B6}"/>
                </a:ext>
              </a:extLst>
            </p:cNvPr>
            <p:cNvSpPr>
              <a:spLocks noChangeShapeType="1"/>
            </p:cNvSpPr>
            <p:nvPr/>
          </p:nvSpPr>
          <p:spPr bwMode="auto">
            <a:xfrm flipV="1">
              <a:off x="8783638" y="4084638"/>
              <a:ext cx="44450" cy="152400"/>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47" name="Line 507">
              <a:extLst>
                <a:ext uri="{FF2B5EF4-FFF2-40B4-BE49-F238E27FC236}">
                  <a16:creationId xmlns:a16="http://schemas.microsoft.com/office/drawing/2014/main" id="{ED26B1F8-B456-4FDD-82DD-6051EC917B5C}"/>
                </a:ext>
              </a:extLst>
            </p:cNvPr>
            <p:cNvSpPr>
              <a:spLocks noChangeShapeType="1"/>
            </p:cNvSpPr>
            <p:nvPr/>
          </p:nvSpPr>
          <p:spPr bwMode="auto">
            <a:xfrm flipV="1">
              <a:off x="8828088" y="3933825"/>
              <a:ext cx="34925" cy="150813"/>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48" name="Line 508">
              <a:extLst>
                <a:ext uri="{FF2B5EF4-FFF2-40B4-BE49-F238E27FC236}">
                  <a16:creationId xmlns:a16="http://schemas.microsoft.com/office/drawing/2014/main" id="{EC90F12F-761A-4DC2-86EC-3C64257AF242}"/>
                </a:ext>
              </a:extLst>
            </p:cNvPr>
            <p:cNvSpPr>
              <a:spLocks noChangeShapeType="1"/>
            </p:cNvSpPr>
            <p:nvPr/>
          </p:nvSpPr>
          <p:spPr bwMode="auto">
            <a:xfrm flipV="1">
              <a:off x="8863013" y="3783013"/>
              <a:ext cx="9525" cy="150813"/>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49" name="Line 509">
              <a:extLst>
                <a:ext uri="{FF2B5EF4-FFF2-40B4-BE49-F238E27FC236}">
                  <a16:creationId xmlns:a16="http://schemas.microsoft.com/office/drawing/2014/main" id="{6A2F7ABF-6341-47E2-BC32-33809E8829FC}"/>
                </a:ext>
              </a:extLst>
            </p:cNvPr>
            <p:cNvSpPr>
              <a:spLocks noChangeShapeType="1"/>
            </p:cNvSpPr>
            <p:nvPr/>
          </p:nvSpPr>
          <p:spPr bwMode="auto">
            <a:xfrm flipH="1" flipV="1">
              <a:off x="8863013" y="3624263"/>
              <a:ext cx="9525" cy="158750"/>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50" name="Line 510">
              <a:extLst>
                <a:ext uri="{FF2B5EF4-FFF2-40B4-BE49-F238E27FC236}">
                  <a16:creationId xmlns:a16="http://schemas.microsoft.com/office/drawing/2014/main" id="{608DE163-F879-437F-BB96-052D8DBF7AA5}"/>
                </a:ext>
              </a:extLst>
            </p:cNvPr>
            <p:cNvSpPr>
              <a:spLocks noChangeShapeType="1"/>
            </p:cNvSpPr>
            <p:nvPr/>
          </p:nvSpPr>
          <p:spPr bwMode="auto">
            <a:xfrm flipH="1" flipV="1">
              <a:off x="8828088" y="3473450"/>
              <a:ext cx="34925" cy="150813"/>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51" name="Line 511">
              <a:extLst>
                <a:ext uri="{FF2B5EF4-FFF2-40B4-BE49-F238E27FC236}">
                  <a16:creationId xmlns:a16="http://schemas.microsoft.com/office/drawing/2014/main" id="{C8B1472B-BB0A-40BB-B464-CDC4D521CB7C}"/>
                </a:ext>
              </a:extLst>
            </p:cNvPr>
            <p:cNvSpPr>
              <a:spLocks noChangeShapeType="1"/>
            </p:cNvSpPr>
            <p:nvPr/>
          </p:nvSpPr>
          <p:spPr bwMode="auto">
            <a:xfrm flipH="1" flipV="1">
              <a:off x="8783638" y="3321050"/>
              <a:ext cx="44450" cy="152400"/>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52" name="Line 512">
              <a:extLst>
                <a:ext uri="{FF2B5EF4-FFF2-40B4-BE49-F238E27FC236}">
                  <a16:creationId xmlns:a16="http://schemas.microsoft.com/office/drawing/2014/main" id="{5D16FE6F-8E42-457E-9F91-248903BC295E}"/>
                </a:ext>
              </a:extLst>
            </p:cNvPr>
            <p:cNvSpPr>
              <a:spLocks noChangeShapeType="1"/>
            </p:cNvSpPr>
            <p:nvPr/>
          </p:nvSpPr>
          <p:spPr bwMode="auto">
            <a:xfrm flipH="1" flipV="1">
              <a:off x="8774113" y="3303588"/>
              <a:ext cx="9525" cy="17463"/>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53" name="Line 513">
              <a:extLst>
                <a:ext uri="{FF2B5EF4-FFF2-40B4-BE49-F238E27FC236}">
                  <a16:creationId xmlns:a16="http://schemas.microsoft.com/office/drawing/2014/main" id="{FE2E0FC2-2C1A-44CB-B535-D2D4AD28C9F5}"/>
                </a:ext>
              </a:extLst>
            </p:cNvPr>
            <p:cNvSpPr>
              <a:spLocks noChangeShapeType="1"/>
            </p:cNvSpPr>
            <p:nvPr/>
          </p:nvSpPr>
          <p:spPr bwMode="auto">
            <a:xfrm flipH="1" flipV="1">
              <a:off x="8605838" y="3019425"/>
              <a:ext cx="106363" cy="150813"/>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54" name="Line 514">
              <a:extLst>
                <a:ext uri="{FF2B5EF4-FFF2-40B4-BE49-F238E27FC236}">
                  <a16:creationId xmlns:a16="http://schemas.microsoft.com/office/drawing/2014/main" id="{F42E0016-2808-4721-AC56-F0840AFA42C6}"/>
                </a:ext>
              </a:extLst>
            </p:cNvPr>
            <p:cNvSpPr>
              <a:spLocks noChangeShapeType="1"/>
            </p:cNvSpPr>
            <p:nvPr/>
          </p:nvSpPr>
          <p:spPr bwMode="auto">
            <a:xfrm flipH="1" flipV="1">
              <a:off x="8526463" y="2922588"/>
              <a:ext cx="79375" cy="96838"/>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55" name="Line 515">
              <a:extLst>
                <a:ext uri="{FF2B5EF4-FFF2-40B4-BE49-F238E27FC236}">
                  <a16:creationId xmlns:a16="http://schemas.microsoft.com/office/drawing/2014/main" id="{ABCFE87C-601D-42DF-A168-2C3688D54279}"/>
                </a:ext>
              </a:extLst>
            </p:cNvPr>
            <p:cNvSpPr>
              <a:spLocks noChangeShapeType="1"/>
            </p:cNvSpPr>
            <p:nvPr/>
          </p:nvSpPr>
          <p:spPr bwMode="auto">
            <a:xfrm flipH="1" flipV="1">
              <a:off x="8472488" y="2868613"/>
              <a:ext cx="53975" cy="53975"/>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56" name="Line 516">
              <a:extLst>
                <a:ext uri="{FF2B5EF4-FFF2-40B4-BE49-F238E27FC236}">
                  <a16:creationId xmlns:a16="http://schemas.microsoft.com/office/drawing/2014/main" id="{1C0A5BB9-6F84-4B1E-AD62-EB45919FF3A6}"/>
                </a:ext>
              </a:extLst>
            </p:cNvPr>
            <p:cNvSpPr>
              <a:spLocks noChangeShapeType="1"/>
            </p:cNvSpPr>
            <p:nvPr/>
          </p:nvSpPr>
          <p:spPr bwMode="auto">
            <a:xfrm flipH="1" flipV="1">
              <a:off x="8331201" y="2735263"/>
              <a:ext cx="141288" cy="133350"/>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57" name="Line 517">
              <a:extLst>
                <a:ext uri="{FF2B5EF4-FFF2-40B4-BE49-F238E27FC236}">
                  <a16:creationId xmlns:a16="http://schemas.microsoft.com/office/drawing/2014/main" id="{DC611808-B7EC-4F6D-8C01-32A46219C311}"/>
                </a:ext>
              </a:extLst>
            </p:cNvPr>
            <p:cNvSpPr>
              <a:spLocks noChangeShapeType="1"/>
            </p:cNvSpPr>
            <p:nvPr/>
          </p:nvSpPr>
          <p:spPr bwMode="auto">
            <a:xfrm flipH="1" flipV="1">
              <a:off x="8304213" y="2717800"/>
              <a:ext cx="26988" cy="17463"/>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58" name="Line 518">
              <a:extLst>
                <a:ext uri="{FF2B5EF4-FFF2-40B4-BE49-F238E27FC236}">
                  <a16:creationId xmlns:a16="http://schemas.microsoft.com/office/drawing/2014/main" id="{225D0A43-070B-4080-8905-1210EFD86B6F}"/>
                </a:ext>
              </a:extLst>
            </p:cNvPr>
            <p:cNvSpPr>
              <a:spLocks noChangeShapeType="1"/>
            </p:cNvSpPr>
            <p:nvPr/>
          </p:nvSpPr>
          <p:spPr bwMode="auto">
            <a:xfrm flipH="1" flipV="1">
              <a:off x="8143876" y="2601913"/>
              <a:ext cx="160338" cy="115888"/>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59" name="Line 519">
              <a:extLst>
                <a:ext uri="{FF2B5EF4-FFF2-40B4-BE49-F238E27FC236}">
                  <a16:creationId xmlns:a16="http://schemas.microsoft.com/office/drawing/2014/main" id="{CD6EB27C-56BD-4532-9DA3-CD501FC6D825}"/>
                </a:ext>
              </a:extLst>
            </p:cNvPr>
            <p:cNvSpPr>
              <a:spLocks noChangeShapeType="1"/>
            </p:cNvSpPr>
            <p:nvPr/>
          </p:nvSpPr>
          <p:spPr bwMode="auto">
            <a:xfrm flipH="1" flipV="1">
              <a:off x="8074026" y="2566988"/>
              <a:ext cx="69850" cy="34925"/>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60" name="Line 520">
              <a:extLst>
                <a:ext uri="{FF2B5EF4-FFF2-40B4-BE49-F238E27FC236}">
                  <a16:creationId xmlns:a16="http://schemas.microsoft.com/office/drawing/2014/main" id="{4BB46B58-B41F-48CD-AD30-446DED1F65F0}"/>
                </a:ext>
              </a:extLst>
            </p:cNvPr>
            <p:cNvSpPr>
              <a:spLocks noChangeShapeType="1"/>
            </p:cNvSpPr>
            <p:nvPr/>
          </p:nvSpPr>
          <p:spPr bwMode="auto">
            <a:xfrm flipH="1" flipV="1">
              <a:off x="7948613" y="2505075"/>
              <a:ext cx="125413" cy="61913"/>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61" name="Line 521">
              <a:extLst>
                <a:ext uri="{FF2B5EF4-FFF2-40B4-BE49-F238E27FC236}">
                  <a16:creationId xmlns:a16="http://schemas.microsoft.com/office/drawing/2014/main" id="{E277C7C8-699F-4497-8888-3E5FC80A2F31}"/>
                </a:ext>
              </a:extLst>
            </p:cNvPr>
            <p:cNvSpPr>
              <a:spLocks noChangeShapeType="1"/>
            </p:cNvSpPr>
            <p:nvPr/>
          </p:nvSpPr>
          <p:spPr bwMode="auto">
            <a:xfrm flipH="1" flipV="1">
              <a:off x="7886701" y="2478088"/>
              <a:ext cx="61913" cy="26988"/>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62" name="Line 522">
              <a:extLst>
                <a:ext uri="{FF2B5EF4-FFF2-40B4-BE49-F238E27FC236}">
                  <a16:creationId xmlns:a16="http://schemas.microsoft.com/office/drawing/2014/main" id="{FE3C6950-5FEE-4DA3-88B5-3607B13BDE97}"/>
                </a:ext>
              </a:extLst>
            </p:cNvPr>
            <p:cNvSpPr>
              <a:spLocks noChangeShapeType="1"/>
            </p:cNvSpPr>
            <p:nvPr/>
          </p:nvSpPr>
          <p:spPr bwMode="auto">
            <a:xfrm flipH="1">
              <a:off x="7727951" y="2416175"/>
              <a:ext cx="26988" cy="0"/>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63" name="Line 523">
              <a:extLst>
                <a:ext uri="{FF2B5EF4-FFF2-40B4-BE49-F238E27FC236}">
                  <a16:creationId xmlns:a16="http://schemas.microsoft.com/office/drawing/2014/main" id="{2C7BCF17-265B-448A-8C3C-FFFF8050FF69}"/>
                </a:ext>
              </a:extLst>
            </p:cNvPr>
            <p:cNvSpPr>
              <a:spLocks noChangeShapeType="1"/>
            </p:cNvSpPr>
            <p:nvPr/>
          </p:nvSpPr>
          <p:spPr bwMode="auto">
            <a:xfrm flipH="1" flipV="1">
              <a:off x="7567613" y="2362200"/>
              <a:ext cx="160338" cy="53975"/>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64" name="Line 524">
              <a:extLst>
                <a:ext uri="{FF2B5EF4-FFF2-40B4-BE49-F238E27FC236}">
                  <a16:creationId xmlns:a16="http://schemas.microsoft.com/office/drawing/2014/main" id="{8E125D6D-9824-4DEE-9E5E-1B4A2B50053E}"/>
                </a:ext>
              </a:extLst>
            </p:cNvPr>
            <p:cNvSpPr>
              <a:spLocks noChangeShapeType="1"/>
            </p:cNvSpPr>
            <p:nvPr/>
          </p:nvSpPr>
          <p:spPr bwMode="auto">
            <a:xfrm flipH="1" flipV="1">
              <a:off x="7372351" y="2327275"/>
              <a:ext cx="195263" cy="34925"/>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65" name="Line 525">
              <a:extLst>
                <a:ext uri="{FF2B5EF4-FFF2-40B4-BE49-F238E27FC236}">
                  <a16:creationId xmlns:a16="http://schemas.microsoft.com/office/drawing/2014/main" id="{6AE04702-FAE0-49AA-8723-B712FF84AF9C}"/>
                </a:ext>
              </a:extLst>
            </p:cNvPr>
            <p:cNvSpPr>
              <a:spLocks noChangeShapeType="1"/>
            </p:cNvSpPr>
            <p:nvPr/>
          </p:nvSpPr>
          <p:spPr bwMode="auto">
            <a:xfrm flipH="1" flipV="1">
              <a:off x="7177088" y="2300288"/>
              <a:ext cx="195263" cy="26988"/>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66" name="Line 526">
              <a:extLst>
                <a:ext uri="{FF2B5EF4-FFF2-40B4-BE49-F238E27FC236}">
                  <a16:creationId xmlns:a16="http://schemas.microsoft.com/office/drawing/2014/main" id="{CCE395B9-E932-4582-BB4C-CE87179271BD}"/>
                </a:ext>
              </a:extLst>
            </p:cNvPr>
            <p:cNvSpPr>
              <a:spLocks noChangeShapeType="1"/>
            </p:cNvSpPr>
            <p:nvPr/>
          </p:nvSpPr>
          <p:spPr bwMode="auto">
            <a:xfrm flipH="1" flipV="1">
              <a:off x="6991351" y="2292350"/>
              <a:ext cx="185738" cy="7938"/>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67" name="Line 527">
              <a:extLst>
                <a:ext uri="{FF2B5EF4-FFF2-40B4-BE49-F238E27FC236}">
                  <a16:creationId xmlns:a16="http://schemas.microsoft.com/office/drawing/2014/main" id="{D21FD553-9627-4F12-AABB-90D23DD947E6}"/>
                </a:ext>
              </a:extLst>
            </p:cNvPr>
            <p:cNvSpPr>
              <a:spLocks noChangeShapeType="1"/>
            </p:cNvSpPr>
            <p:nvPr/>
          </p:nvSpPr>
          <p:spPr bwMode="auto">
            <a:xfrm flipH="1">
              <a:off x="6796088" y="2292350"/>
              <a:ext cx="195263" cy="7938"/>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68" name="Line 528">
              <a:extLst>
                <a:ext uri="{FF2B5EF4-FFF2-40B4-BE49-F238E27FC236}">
                  <a16:creationId xmlns:a16="http://schemas.microsoft.com/office/drawing/2014/main" id="{0A46ECD3-9CB3-4D64-838E-DF1106592FEB}"/>
                </a:ext>
              </a:extLst>
            </p:cNvPr>
            <p:cNvSpPr>
              <a:spLocks noChangeShapeType="1"/>
            </p:cNvSpPr>
            <p:nvPr/>
          </p:nvSpPr>
          <p:spPr bwMode="auto">
            <a:xfrm flipH="1">
              <a:off x="6672263" y="2300288"/>
              <a:ext cx="123825" cy="19050"/>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69" name="Line 529">
              <a:extLst>
                <a:ext uri="{FF2B5EF4-FFF2-40B4-BE49-F238E27FC236}">
                  <a16:creationId xmlns:a16="http://schemas.microsoft.com/office/drawing/2014/main" id="{6B2D3C55-E65F-403C-97CB-4506D813A2D3}"/>
                </a:ext>
              </a:extLst>
            </p:cNvPr>
            <p:cNvSpPr>
              <a:spLocks noChangeShapeType="1"/>
            </p:cNvSpPr>
            <p:nvPr/>
          </p:nvSpPr>
          <p:spPr bwMode="auto">
            <a:xfrm flipH="1">
              <a:off x="6405563" y="2336800"/>
              <a:ext cx="123825" cy="25400"/>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70" name="Line 530">
              <a:extLst>
                <a:ext uri="{FF2B5EF4-FFF2-40B4-BE49-F238E27FC236}">
                  <a16:creationId xmlns:a16="http://schemas.microsoft.com/office/drawing/2014/main" id="{A59EA660-E0E3-43DE-B2B1-DB4FA58A7C30}"/>
                </a:ext>
              </a:extLst>
            </p:cNvPr>
            <p:cNvSpPr>
              <a:spLocks noChangeShapeType="1"/>
            </p:cNvSpPr>
            <p:nvPr/>
          </p:nvSpPr>
          <p:spPr bwMode="auto">
            <a:xfrm flipH="1">
              <a:off x="6245226" y="2362200"/>
              <a:ext cx="160338" cy="53975"/>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71" name="Line 531">
              <a:extLst>
                <a:ext uri="{FF2B5EF4-FFF2-40B4-BE49-F238E27FC236}">
                  <a16:creationId xmlns:a16="http://schemas.microsoft.com/office/drawing/2014/main" id="{62142C16-E572-4C2E-85BC-E2D861AE9BCE}"/>
                </a:ext>
              </a:extLst>
            </p:cNvPr>
            <p:cNvSpPr>
              <a:spLocks noChangeShapeType="1"/>
            </p:cNvSpPr>
            <p:nvPr/>
          </p:nvSpPr>
          <p:spPr bwMode="auto">
            <a:xfrm flipH="1">
              <a:off x="6219826" y="2416175"/>
              <a:ext cx="25400" cy="9525"/>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72" name="Line 532">
              <a:extLst>
                <a:ext uri="{FF2B5EF4-FFF2-40B4-BE49-F238E27FC236}">
                  <a16:creationId xmlns:a16="http://schemas.microsoft.com/office/drawing/2014/main" id="{0872CE5A-FD20-49F0-861A-30078A370F6C}"/>
                </a:ext>
              </a:extLst>
            </p:cNvPr>
            <p:cNvSpPr>
              <a:spLocks noChangeShapeType="1"/>
            </p:cNvSpPr>
            <p:nvPr/>
          </p:nvSpPr>
          <p:spPr bwMode="auto">
            <a:xfrm flipH="1">
              <a:off x="6024563" y="2425700"/>
              <a:ext cx="195263" cy="79375"/>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73" name="Line 533">
              <a:extLst>
                <a:ext uri="{FF2B5EF4-FFF2-40B4-BE49-F238E27FC236}">
                  <a16:creationId xmlns:a16="http://schemas.microsoft.com/office/drawing/2014/main" id="{EEB43657-6AEB-406F-8BFF-53AA7737E6C2}"/>
                </a:ext>
              </a:extLst>
            </p:cNvPr>
            <p:cNvSpPr>
              <a:spLocks noChangeShapeType="1"/>
            </p:cNvSpPr>
            <p:nvPr/>
          </p:nvSpPr>
          <p:spPr bwMode="auto">
            <a:xfrm flipH="1">
              <a:off x="5899151" y="2505075"/>
              <a:ext cx="125413" cy="61913"/>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74" name="Line 534">
              <a:extLst>
                <a:ext uri="{FF2B5EF4-FFF2-40B4-BE49-F238E27FC236}">
                  <a16:creationId xmlns:a16="http://schemas.microsoft.com/office/drawing/2014/main" id="{E971C0AC-1591-42B3-A817-0BA9C128219F}"/>
                </a:ext>
              </a:extLst>
            </p:cNvPr>
            <p:cNvSpPr>
              <a:spLocks noChangeShapeType="1"/>
            </p:cNvSpPr>
            <p:nvPr/>
          </p:nvSpPr>
          <p:spPr bwMode="auto">
            <a:xfrm flipH="1">
              <a:off x="5829301" y="2566988"/>
              <a:ext cx="69850" cy="34925"/>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75" name="Line 535">
              <a:extLst>
                <a:ext uri="{FF2B5EF4-FFF2-40B4-BE49-F238E27FC236}">
                  <a16:creationId xmlns:a16="http://schemas.microsoft.com/office/drawing/2014/main" id="{30F22C2D-38C5-41AB-BEB8-161DF8025A72}"/>
                </a:ext>
              </a:extLst>
            </p:cNvPr>
            <p:cNvSpPr>
              <a:spLocks noChangeShapeType="1"/>
            </p:cNvSpPr>
            <p:nvPr/>
          </p:nvSpPr>
          <p:spPr bwMode="auto">
            <a:xfrm flipH="1">
              <a:off x="5668963" y="2601913"/>
              <a:ext cx="160338" cy="115888"/>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76" name="Line 536">
              <a:extLst>
                <a:ext uri="{FF2B5EF4-FFF2-40B4-BE49-F238E27FC236}">
                  <a16:creationId xmlns:a16="http://schemas.microsoft.com/office/drawing/2014/main" id="{D271DE1C-74A9-4394-9855-7665735767AA}"/>
                </a:ext>
              </a:extLst>
            </p:cNvPr>
            <p:cNvSpPr>
              <a:spLocks noChangeShapeType="1"/>
            </p:cNvSpPr>
            <p:nvPr/>
          </p:nvSpPr>
          <p:spPr bwMode="auto">
            <a:xfrm flipH="1">
              <a:off x="5641976" y="2717800"/>
              <a:ext cx="26988" cy="17463"/>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77" name="Line 537">
              <a:extLst>
                <a:ext uri="{FF2B5EF4-FFF2-40B4-BE49-F238E27FC236}">
                  <a16:creationId xmlns:a16="http://schemas.microsoft.com/office/drawing/2014/main" id="{AA8D4B65-6F84-4214-9A95-17A4C615AE8B}"/>
                </a:ext>
              </a:extLst>
            </p:cNvPr>
            <p:cNvSpPr>
              <a:spLocks noChangeShapeType="1"/>
            </p:cNvSpPr>
            <p:nvPr/>
          </p:nvSpPr>
          <p:spPr bwMode="auto">
            <a:xfrm flipH="1">
              <a:off x="5553076" y="2735263"/>
              <a:ext cx="88900" cy="80963"/>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78" name="Line 538">
              <a:extLst>
                <a:ext uri="{FF2B5EF4-FFF2-40B4-BE49-F238E27FC236}">
                  <a16:creationId xmlns:a16="http://schemas.microsoft.com/office/drawing/2014/main" id="{B4C2BC30-E512-48FC-A82A-15D03F99F465}"/>
                </a:ext>
              </a:extLst>
            </p:cNvPr>
            <p:cNvSpPr>
              <a:spLocks noChangeShapeType="1"/>
            </p:cNvSpPr>
            <p:nvPr/>
          </p:nvSpPr>
          <p:spPr bwMode="auto">
            <a:xfrm flipH="1">
              <a:off x="5446713" y="2913063"/>
              <a:ext cx="9525" cy="9525"/>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79" name="Line 539">
              <a:extLst>
                <a:ext uri="{FF2B5EF4-FFF2-40B4-BE49-F238E27FC236}">
                  <a16:creationId xmlns:a16="http://schemas.microsoft.com/office/drawing/2014/main" id="{0D3EEDDE-DAEE-40DE-93DD-E080B309ADFE}"/>
                </a:ext>
              </a:extLst>
            </p:cNvPr>
            <p:cNvSpPr>
              <a:spLocks noChangeShapeType="1"/>
            </p:cNvSpPr>
            <p:nvPr/>
          </p:nvSpPr>
          <p:spPr bwMode="auto">
            <a:xfrm flipH="1">
              <a:off x="5367338" y="2922588"/>
              <a:ext cx="79375" cy="96838"/>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80" name="Line 540">
              <a:extLst>
                <a:ext uri="{FF2B5EF4-FFF2-40B4-BE49-F238E27FC236}">
                  <a16:creationId xmlns:a16="http://schemas.microsoft.com/office/drawing/2014/main" id="{432E74C4-5D9E-456E-9F0E-7EB67C048C67}"/>
                </a:ext>
              </a:extLst>
            </p:cNvPr>
            <p:cNvSpPr>
              <a:spLocks noChangeShapeType="1"/>
            </p:cNvSpPr>
            <p:nvPr/>
          </p:nvSpPr>
          <p:spPr bwMode="auto">
            <a:xfrm flipH="1">
              <a:off x="5260976" y="3019425"/>
              <a:ext cx="106363" cy="150813"/>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81" name="Line 541">
              <a:extLst>
                <a:ext uri="{FF2B5EF4-FFF2-40B4-BE49-F238E27FC236}">
                  <a16:creationId xmlns:a16="http://schemas.microsoft.com/office/drawing/2014/main" id="{9A21AB47-5748-4FDE-8CA4-17B14F0E715F}"/>
                </a:ext>
              </a:extLst>
            </p:cNvPr>
            <p:cNvSpPr>
              <a:spLocks noChangeShapeType="1"/>
            </p:cNvSpPr>
            <p:nvPr/>
          </p:nvSpPr>
          <p:spPr bwMode="auto">
            <a:xfrm flipH="1">
              <a:off x="5251451" y="3170238"/>
              <a:ext cx="9525" cy="26988"/>
            </a:xfrm>
            <a:prstGeom prst="line">
              <a:avLst/>
            </a:prstGeom>
            <a:noFill/>
            <a:ln w="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82" name="Line 542">
              <a:extLst>
                <a:ext uri="{FF2B5EF4-FFF2-40B4-BE49-F238E27FC236}">
                  <a16:creationId xmlns:a16="http://schemas.microsoft.com/office/drawing/2014/main" id="{FDCD9666-3C61-4B7F-97DF-4418AB04F86C}"/>
                </a:ext>
              </a:extLst>
            </p:cNvPr>
            <p:cNvSpPr>
              <a:spLocks noChangeShapeType="1"/>
            </p:cNvSpPr>
            <p:nvPr/>
          </p:nvSpPr>
          <p:spPr bwMode="auto">
            <a:xfrm flipH="1">
              <a:off x="5829301" y="2265363"/>
              <a:ext cx="195263" cy="79375"/>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83" name="Line 543">
              <a:extLst>
                <a:ext uri="{FF2B5EF4-FFF2-40B4-BE49-F238E27FC236}">
                  <a16:creationId xmlns:a16="http://schemas.microsoft.com/office/drawing/2014/main" id="{587F253C-0856-4D28-B0C0-C5E5680217FD}"/>
                </a:ext>
              </a:extLst>
            </p:cNvPr>
            <p:cNvSpPr>
              <a:spLocks noChangeShapeType="1"/>
            </p:cNvSpPr>
            <p:nvPr/>
          </p:nvSpPr>
          <p:spPr bwMode="auto">
            <a:xfrm flipH="1">
              <a:off x="5713413" y="2344738"/>
              <a:ext cx="115888" cy="71438"/>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84" name="Line 544">
              <a:extLst>
                <a:ext uri="{FF2B5EF4-FFF2-40B4-BE49-F238E27FC236}">
                  <a16:creationId xmlns:a16="http://schemas.microsoft.com/office/drawing/2014/main" id="{EB81B45C-57D5-4F3C-AE58-E9F7A2B961D1}"/>
                </a:ext>
              </a:extLst>
            </p:cNvPr>
            <p:cNvSpPr>
              <a:spLocks noChangeShapeType="1"/>
            </p:cNvSpPr>
            <p:nvPr/>
          </p:nvSpPr>
          <p:spPr bwMode="auto">
            <a:xfrm flipH="1">
              <a:off x="5678488" y="2416175"/>
              <a:ext cx="34925" cy="17463"/>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85" name="Line 545">
              <a:extLst>
                <a:ext uri="{FF2B5EF4-FFF2-40B4-BE49-F238E27FC236}">
                  <a16:creationId xmlns:a16="http://schemas.microsoft.com/office/drawing/2014/main" id="{6B042076-908B-4A94-9F07-D8D7BB959544}"/>
                </a:ext>
              </a:extLst>
            </p:cNvPr>
            <p:cNvSpPr>
              <a:spLocks noChangeShapeType="1"/>
            </p:cNvSpPr>
            <p:nvPr/>
          </p:nvSpPr>
          <p:spPr bwMode="auto">
            <a:xfrm flipH="1">
              <a:off x="5483226" y="2540000"/>
              <a:ext cx="34925" cy="26988"/>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86" name="Line 546">
              <a:extLst>
                <a:ext uri="{FF2B5EF4-FFF2-40B4-BE49-F238E27FC236}">
                  <a16:creationId xmlns:a16="http://schemas.microsoft.com/office/drawing/2014/main" id="{4F65426A-EC70-40DB-A26B-289D2CFC3F13}"/>
                </a:ext>
              </a:extLst>
            </p:cNvPr>
            <p:cNvSpPr>
              <a:spLocks noChangeShapeType="1"/>
            </p:cNvSpPr>
            <p:nvPr/>
          </p:nvSpPr>
          <p:spPr bwMode="auto">
            <a:xfrm flipH="1">
              <a:off x="5446713" y="2566988"/>
              <a:ext cx="36513" cy="26988"/>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87" name="Line 547">
              <a:extLst>
                <a:ext uri="{FF2B5EF4-FFF2-40B4-BE49-F238E27FC236}">
                  <a16:creationId xmlns:a16="http://schemas.microsoft.com/office/drawing/2014/main" id="{AFF0B414-7B82-4E2E-A4E9-B459E01F1F5B}"/>
                </a:ext>
              </a:extLst>
            </p:cNvPr>
            <p:cNvSpPr>
              <a:spLocks noChangeShapeType="1"/>
            </p:cNvSpPr>
            <p:nvPr/>
          </p:nvSpPr>
          <p:spPr bwMode="auto">
            <a:xfrm flipH="1">
              <a:off x="5305426" y="2593975"/>
              <a:ext cx="141288" cy="123825"/>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88" name="Line 548">
              <a:extLst>
                <a:ext uri="{FF2B5EF4-FFF2-40B4-BE49-F238E27FC236}">
                  <a16:creationId xmlns:a16="http://schemas.microsoft.com/office/drawing/2014/main" id="{98542ACC-E6CD-43A4-A38A-AFE240846A4B}"/>
                </a:ext>
              </a:extLst>
            </p:cNvPr>
            <p:cNvSpPr>
              <a:spLocks noChangeShapeType="1"/>
            </p:cNvSpPr>
            <p:nvPr/>
          </p:nvSpPr>
          <p:spPr bwMode="auto">
            <a:xfrm flipH="1">
              <a:off x="5251451" y="2717800"/>
              <a:ext cx="53975" cy="53975"/>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89" name="Line 549">
              <a:extLst>
                <a:ext uri="{FF2B5EF4-FFF2-40B4-BE49-F238E27FC236}">
                  <a16:creationId xmlns:a16="http://schemas.microsoft.com/office/drawing/2014/main" id="{0EB75646-FF1E-465C-93A8-6E34010AE377}"/>
                </a:ext>
              </a:extLst>
            </p:cNvPr>
            <p:cNvSpPr>
              <a:spLocks noChangeShapeType="1"/>
            </p:cNvSpPr>
            <p:nvPr/>
          </p:nvSpPr>
          <p:spPr bwMode="auto">
            <a:xfrm flipH="1">
              <a:off x="5172076" y="2771775"/>
              <a:ext cx="79375" cy="96838"/>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90" name="Line 550">
              <a:extLst>
                <a:ext uri="{FF2B5EF4-FFF2-40B4-BE49-F238E27FC236}">
                  <a16:creationId xmlns:a16="http://schemas.microsoft.com/office/drawing/2014/main" id="{898AA940-8BBE-49E1-A645-854B684B839E}"/>
                </a:ext>
              </a:extLst>
            </p:cNvPr>
            <p:cNvSpPr>
              <a:spLocks noChangeShapeType="1"/>
            </p:cNvSpPr>
            <p:nvPr/>
          </p:nvSpPr>
          <p:spPr bwMode="auto">
            <a:xfrm flipH="1">
              <a:off x="5065713" y="2868613"/>
              <a:ext cx="106363" cy="150813"/>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91" name="Line 551">
              <a:extLst>
                <a:ext uri="{FF2B5EF4-FFF2-40B4-BE49-F238E27FC236}">
                  <a16:creationId xmlns:a16="http://schemas.microsoft.com/office/drawing/2014/main" id="{0334BD14-4B9E-4FE1-A1A6-FB26EDAFD5E1}"/>
                </a:ext>
              </a:extLst>
            </p:cNvPr>
            <p:cNvSpPr>
              <a:spLocks noChangeShapeType="1"/>
            </p:cNvSpPr>
            <p:nvPr/>
          </p:nvSpPr>
          <p:spPr bwMode="auto">
            <a:xfrm flipH="1" flipV="1">
              <a:off x="5829301" y="5213350"/>
              <a:ext cx="195263" cy="88900"/>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92" name="Line 552">
              <a:extLst>
                <a:ext uri="{FF2B5EF4-FFF2-40B4-BE49-F238E27FC236}">
                  <a16:creationId xmlns:a16="http://schemas.microsoft.com/office/drawing/2014/main" id="{B5F1C559-01EB-4A46-BF3E-D682A39A7F32}"/>
                </a:ext>
              </a:extLst>
            </p:cNvPr>
            <p:cNvSpPr>
              <a:spLocks noChangeShapeType="1"/>
            </p:cNvSpPr>
            <p:nvPr/>
          </p:nvSpPr>
          <p:spPr bwMode="auto">
            <a:xfrm flipH="1" flipV="1">
              <a:off x="5713413" y="5141913"/>
              <a:ext cx="115888" cy="71438"/>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93" name="Line 553">
              <a:extLst>
                <a:ext uri="{FF2B5EF4-FFF2-40B4-BE49-F238E27FC236}">
                  <a16:creationId xmlns:a16="http://schemas.microsoft.com/office/drawing/2014/main" id="{42DBE664-4E7F-42B9-8BC8-01645655AAD1}"/>
                </a:ext>
              </a:extLst>
            </p:cNvPr>
            <p:cNvSpPr>
              <a:spLocks noChangeShapeType="1"/>
            </p:cNvSpPr>
            <p:nvPr/>
          </p:nvSpPr>
          <p:spPr bwMode="auto">
            <a:xfrm flipH="1" flipV="1">
              <a:off x="5678488" y="5124450"/>
              <a:ext cx="34925" cy="17463"/>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94" name="Line 554">
              <a:extLst>
                <a:ext uri="{FF2B5EF4-FFF2-40B4-BE49-F238E27FC236}">
                  <a16:creationId xmlns:a16="http://schemas.microsoft.com/office/drawing/2014/main" id="{41196A7A-49E2-49ED-BFEA-B648BE14EC3C}"/>
                </a:ext>
              </a:extLst>
            </p:cNvPr>
            <p:cNvSpPr>
              <a:spLocks noChangeShapeType="1"/>
            </p:cNvSpPr>
            <p:nvPr/>
          </p:nvSpPr>
          <p:spPr bwMode="auto">
            <a:xfrm flipH="1" flipV="1">
              <a:off x="5483226" y="4991100"/>
              <a:ext cx="34925" cy="26988"/>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95" name="Line 555">
              <a:extLst>
                <a:ext uri="{FF2B5EF4-FFF2-40B4-BE49-F238E27FC236}">
                  <a16:creationId xmlns:a16="http://schemas.microsoft.com/office/drawing/2014/main" id="{F4DC435F-215B-49BE-A72E-3F30F795BD50}"/>
                </a:ext>
              </a:extLst>
            </p:cNvPr>
            <p:cNvSpPr>
              <a:spLocks noChangeShapeType="1"/>
            </p:cNvSpPr>
            <p:nvPr/>
          </p:nvSpPr>
          <p:spPr bwMode="auto">
            <a:xfrm flipH="1" flipV="1">
              <a:off x="5446713" y="4964113"/>
              <a:ext cx="36513" cy="26988"/>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96" name="Line 556">
              <a:extLst>
                <a:ext uri="{FF2B5EF4-FFF2-40B4-BE49-F238E27FC236}">
                  <a16:creationId xmlns:a16="http://schemas.microsoft.com/office/drawing/2014/main" id="{8AE2F9C5-FE17-411A-8562-606767ADE569}"/>
                </a:ext>
              </a:extLst>
            </p:cNvPr>
            <p:cNvSpPr>
              <a:spLocks noChangeShapeType="1"/>
            </p:cNvSpPr>
            <p:nvPr/>
          </p:nvSpPr>
          <p:spPr bwMode="auto">
            <a:xfrm flipH="1" flipV="1">
              <a:off x="5305426" y="4840288"/>
              <a:ext cx="141288" cy="123825"/>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97" name="Line 557">
              <a:extLst>
                <a:ext uri="{FF2B5EF4-FFF2-40B4-BE49-F238E27FC236}">
                  <a16:creationId xmlns:a16="http://schemas.microsoft.com/office/drawing/2014/main" id="{27F2EAFB-4348-44E1-98DC-F2A2631A38B8}"/>
                </a:ext>
              </a:extLst>
            </p:cNvPr>
            <p:cNvSpPr>
              <a:spLocks noChangeShapeType="1"/>
            </p:cNvSpPr>
            <p:nvPr/>
          </p:nvSpPr>
          <p:spPr bwMode="auto">
            <a:xfrm flipH="1" flipV="1">
              <a:off x="5251451" y="4786313"/>
              <a:ext cx="53975" cy="53975"/>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98" name="Line 558">
              <a:extLst>
                <a:ext uri="{FF2B5EF4-FFF2-40B4-BE49-F238E27FC236}">
                  <a16:creationId xmlns:a16="http://schemas.microsoft.com/office/drawing/2014/main" id="{909E958B-DB81-49A1-80B1-0ABBC5EF75FF}"/>
                </a:ext>
              </a:extLst>
            </p:cNvPr>
            <p:cNvSpPr>
              <a:spLocks noChangeShapeType="1"/>
            </p:cNvSpPr>
            <p:nvPr/>
          </p:nvSpPr>
          <p:spPr bwMode="auto">
            <a:xfrm flipH="1" flipV="1">
              <a:off x="5172076" y="4689475"/>
              <a:ext cx="79375" cy="96838"/>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99" name="Line 559">
              <a:extLst>
                <a:ext uri="{FF2B5EF4-FFF2-40B4-BE49-F238E27FC236}">
                  <a16:creationId xmlns:a16="http://schemas.microsoft.com/office/drawing/2014/main" id="{5492BC0E-8C85-4E43-9854-54C3044B78B3}"/>
                </a:ext>
              </a:extLst>
            </p:cNvPr>
            <p:cNvSpPr>
              <a:spLocks noChangeShapeType="1"/>
            </p:cNvSpPr>
            <p:nvPr/>
          </p:nvSpPr>
          <p:spPr bwMode="auto">
            <a:xfrm flipH="1" flipV="1">
              <a:off x="5065713" y="4538663"/>
              <a:ext cx="106363" cy="150813"/>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00" name="Line 560">
              <a:extLst>
                <a:ext uri="{FF2B5EF4-FFF2-40B4-BE49-F238E27FC236}">
                  <a16:creationId xmlns:a16="http://schemas.microsoft.com/office/drawing/2014/main" id="{A2F7A2E5-0B86-42D1-B49B-CE75CCA9CE79}"/>
                </a:ext>
              </a:extLst>
            </p:cNvPr>
            <p:cNvSpPr>
              <a:spLocks noChangeShapeType="1"/>
            </p:cNvSpPr>
            <p:nvPr/>
          </p:nvSpPr>
          <p:spPr bwMode="auto">
            <a:xfrm>
              <a:off x="7948613" y="2265363"/>
              <a:ext cx="195263" cy="79375"/>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01" name="Line 561">
              <a:extLst>
                <a:ext uri="{FF2B5EF4-FFF2-40B4-BE49-F238E27FC236}">
                  <a16:creationId xmlns:a16="http://schemas.microsoft.com/office/drawing/2014/main" id="{8D25122F-905A-4721-9328-D57F87E6DFFC}"/>
                </a:ext>
              </a:extLst>
            </p:cNvPr>
            <p:cNvSpPr>
              <a:spLocks noChangeShapeType="1"/>
            </p:cNvSpPr>
            <p:nvPr/>
          </p:nvSpPr>
          <p:spPr bwMode="auto">
            <a:xfrm>
              <a:off x="8143876" y="2344738"/>
              <a:ext cx="115888" cy="71438"/>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02" name="Line 562">
              <a:extLst>
                <a:ext uri="{FF2B5EF4-FFF2-40B4-BE49-F238E27FC236}">
                  <a16:creationId xmlns:a16="http://schemas.microsoft.com/office/drawing/2014/main" id="{D1033713-1D43-4973-85B7-A10998894B59}"/>
                </a:ext>
              </a:extLst>
            </p:cNvPr>
            <p:cNvSpPr>
              <a:spLocks noChangeShapeType="1"/>
            </p:cNvSpPr>
            <p:nvPr/>
          </p:nvSpPr>
          <p:spPr bwMode="auto">
            <a:xfrm>
              <a:off x="8259763" y="2416175"/>
              <a:ext cx="34925" cy="17463"/>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03" name="Line 563">
              <a:extLst>
                <a:ext uri="{FF2B5EF4-FFF2-40B4-BE49-F238E27FC236}">
                  <a16:creationId xmlns:a16="http://schemas.microsoft.com/office/drawing/2014/main" id="{21A96018-CB01-45AF-8B52-51FD4DD98E36}"/>
                </a:ext>
              </a:extLst>
            </p:cNvPr>
            <p:cNvSpPr>
              <a:spLocks noChangeShapeType="1"/>
            </p:cNvSpPr>
            <p:nvPr/>
          </p:nvSpPr>
          <p:spPr bwMode="auto">
            <a:xfrm>
              <a:off x="8455026" y="2540000"/>
              <a:ext cx="34925" cy="26988"/>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04" name="Line 564">
              <a:extLst>
                <a:ext uri="{FF2B5EF4-FFF2-40B4-BE49-F238E27FC236}">
                  <a16:creationId xmlns:a16="http://schemas.microsoft.com/office/drawing/2014/main" id="{B893CBA6-C3C2-4826-92D6-6FCBA21AC994}"/>
                </a:ext>
              </a:extLst>
            </p:cNvPr>
            <p:cNvSpPr>
              <a:spLocks noChangeShapeType="1"/>
            </p:cNvSpPr>
            <p:nvPr/>
          </p:nvSpPr>
          <p:spPr bwMode="auto">
            <a:xfrm>
              <a:off x="8489951" y="2566988"/>
              <a:ext cx="36513" cy="26988"/>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05" name="Line 565">
              <a:extLst>
                <a:ext uri="{FF2B5EF4-FFF2-40B4-BE49-F238E27FC236}">
                  <a16:creationId xmlns:a16="http://schemas.microsoft.com/office/drawing/2014/main" id="{101BDFA0-2741-4951-B9F4-62DA68E9011D}"/>
                </a:ext>
              </a:extLst>
            </p:cNvPr>
            <p:cNvSpPr>
              <a:spLocks noChangeShapeType="1"/>
            </p:cNvSpPr>
            <p:nvPr/>
          </p:nvSpPr>
          <p:spPr bwMode="auto">
            <a:xfrm>
              <a:off x="8526463" y="2593975"/>
              <a:ext cx="141288" cy="123825"/>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06" name="Line 566">
              <a:extLst>
                <a:ext uri="{FF2B5EF4-FFF2-40B4-BE49-F238E27FC236}">
                  <a16:creationId xmlns:a16="http://schemas.microsoft.com/office/drawing/2014/main" id="{7F524B03-93F2-46D9-B29C-0BD0265E29FB}"/>
                </a:ext>
              </a:extLst>
            </p:cNvPr>
            <p:cNvSpPr>
              <a:spLocks noChangeShapeType="1"/>
            </p:cNvSpPr>
            <p:nvPr/>
          </p:nvSpPr>
          <p:spPr bwMode="auto">
            <a:xfrm>
              <a:off x="8667751" y="2717800"/>
              <a:ext cx="53975" cy="53975"/>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07" name="Line 567">
              <a:extLst>
                <a:ext uri="{FF2B5EF4-FFF2-40B4-BE49-F238E27FC236}">
                  <a16:creationId xmlns:a16="http://schemas.microsoft.com/office/drawing/2014/main" id="{061A062C-5886-4914-93B6-D48D028485D1}"/>
                </a:ext>
              </a:extLst>
            </p:cNvPr>
            <p:cNvSpPr>
              <a:spLocks noChangeShapeType="1"/>
            </p:cNvSpPr>
            <p:nvPr/>
          </p:nvSpPr>
          <p:spPr bwMode="auto">
            <a:xfrm>
              <a:off x="8721726" y="2771775"/>
              <a:ext cx="79375" cy="96838"/>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08" name="Line 568">
              <a:extLst>
                <a:ext uri="{FF2B5EF4-FFF2-40B4-BE49-F238E27FC236}">
                  <a16:creationId xmlns:a16="http://schemas.microsoft.com/office/drawing/2014/main" id="{166A55F4-5A69-4A9A-8AFE-E28E087E1C60}"/>
                </a:ext>
              </a:extLst>
            </p:cNvPr>
            <p:cNvSpPr>
              <a:spLocks noChangeShapeType="1"/>
            </p:cNvSpPr>
            <p:nvPr/>
          </p:nvSpPr>
          <p:spPr bwMode="auto">
            <a:xfrm>
              <a:off x="8801101" y="2868613"/>
              <a:ext cx="115888" cy="150813"/>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09" name="Line 569">
              <a:extLst>
                <a:ext uri="{FF2B5EF4-FFF2-40B4-BE49-F238E27FC236}">
                  <a16:creationId xmlns:a16="http://schemas.microsoft.com/office/drawing/2014/main" id="{739C266A-4026-4150-8410-E11B9936E992}"/>
                </a:ext>
              </a:extLst>
            </p:cNvPr>
            <p:cNvSpPr>
              <a:spLocks noChangeShapeType="1"/>
            </p:cNvSpPr>
            <p:nvPr/>
          </p:nvSpPr>
          <p:spPr bwMode="auto">
            <a:xfrm flipV="1">
              <a:off x="7948613" y="5213350"/>
              <a:ext cx="195263" cy="88900"/>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10" name="Line 570">
              <a:extLst>
                <a:ext uri="{FF2B5EF4-FFF2-40B4-BE49-F238E27FC236}">
                  <a16:creationId xmlns:a16="http://schemas.microsoft.com/office/drawing/2014/main" id="{732268A2-1ECF-4B14-8459-FF257BD4891C}"/>
                </a:ext>
              </a:extLst>
            </p:cNvPr>
            <p:cNvSpPr>
              <a:spLocks noChangeShapeType="1"/>
            </p:cNvSpPr>
            <p:nvPr/>
          </p:nvSpPr>
          <p:spPr bwMode="auto">
            <a:xfrm flipV="1">
              <a:off x="8143876" y="5141913"/>
              <a:ext cx="115888" cy="71438"/>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11" name="Line 571">
              <a:extLst>
                <a:ext uri="{FF2B5EF4-FFF2-40B4-BE49-F238E27FC236}">
                  <a16:creationId xmlns:a16="http://schemas.microsoft.com/office/drawing/2014/main" id="{5D8ACC40-F4B4-4187-8071-9BEBEBEA1D2E}"/>
                </a:ext>
              </a:extLst>
            </p:cNvPr>
            <p:cNvSpPr>
              <a:spLocks noChangeShapeType="1"/>
            </p:cNvSpPr>
            <p:nvPr/>
          </p:nvSpPr>
          <p:spPr bwMode="auto">
            <a:xfrm flipV="1">
              <a:off x="8259763" y="5124450"/>
              <a:ext cx="34925" cy="17463"/>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12" name="Line 572">
              <a:extLst>
                <a:ext uri="{FF2B5EF4-FFF2-40B4-BE49-F238E27FC236}">
                  <a16:creationId xmlns:a16="http://schemas.microsoft.com/office/drawing/2014/main" id="{059EA336-CE17-4B08-BC9F-5C66D8F9AA1D}"/>
                </a:ext>
              </a:extLst>
            </p:cNvPr>
            <p:cNvSpPr>
              <a:spLocks noChangeShapeType="1"/>
            </p:cNvSpPr>
            <p:nvPr/>
          </p:nvSpPr>
          <p:spPr bwMode="auto">
            <a:xfrm flipV="1">
              <a:off x="8455026" y="4991100"/>
              <a:ext cx="34925" cy="26988"/>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13" name="Line 573">
              <a:extLst>
                <a:ext uri="{FF2B5EF4-FFF2-40B4-BE49-F238E27FC236}">
                  <a16:creationId xmlns:a16="http://schemas.microsoft.com/office/drawing/2014/main" id="{B791420D-E296-49D4-BBEC-D272027810CF}"/>
                </a:ext>
              </a:extLst>
            </p:cNvPr>
            <p:cNvSpPr>
              <a:spLocks noChangeShapeType="1"/>
            </p:cNvSpPr>
            <p:nvPr/>
          </p:nvSpPr>
          <p:spPr bwMode="auto">
            <a:xfrm flipV="1">
              <a:off x="8489951" y="4964113"/>
              <a:ext cx="36513" cy="26988"/>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14" name="Line 574">
              <a:extLst>
                <a:ext uri="{FF2B5EF4-FFF2-40B4-BE49-F238E27FC236}">
                  <a16:creationId xmlns:a16="http://schemas.microsoft.com/office/drawing/2014/main" id="{3C2A2222-499F-4C47-97F3-C4548D20744B}"/>
                </a:ext>
              </a:extLst>
            </p:cNvPr>
            <p:cNvSpPr>
              <a:spLocks noChangeShapeType="1"/>
            </p:cNvSpPr>
            <p:nvPr/>
          </p:nvSpPr>
          <p:spPr bwMode="auto">
            <a:xfrm flipV="1">
              <a:off x="8526463" y="4840288"/>
              <a:ext cx="141288" cy="123825"/>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15" name="Line 575">
              <a:extLst>
                <a:ext uri="{FF2B5EF4-FFF2-40B4-BE49-F238E27FC236}">
                  <a16:creationId xmlns:a16="http://schemas.microsoft.com/office/drawing/2014/main" id="{77F6B32B-864A-4EED-BFD6-00A85B5ADA22}"/>
                </a:ext>
              </a:extLst>
            </p:cNvPr>
            <p:cNvSpPr>
              <a:spLocks noChangeShapeType="1"/>
            </p:cNvSpPr>
            <p:nvPr/>
          </p:nvSpPr>
          <p:spPr bwMode="auto">
            <a:xfrm flipV="1">
              <a:off x="8667751" y="4786313"/>
              <a:ext cx="53975" cy="53975"/>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16" name="Line 576">
              <a:extLst>
                <a:ext uri="{FF2B5EF4-FFF2-40B4-BE49-F238E27FC236}">
                  <a16:creationId xmlns:a16="http://schemas.microsoft.com/office/drawing/2014/main" id="{1EDB81C8-AAD2-47CA-8D21-6DD19CA6DE97}"/>
                </a:ext>
              </a:extLst>
            </p:cNvPr>
            <p:cNvSpPr>
              <a:spLocks noChangeShapeType="1"/>
            </p:cNvSpPr>
            <p:nvPr/>
          </p:nvSpPr>
          <p:spPr bwMode="auto">
            <a:xfrm flipV="1">
              <a:off x="8721726" y="4689475"/>
              <a:ext cx="79375" cy="96838"/>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17" name="Line 577">
              <a:extLst>
                <a:ext uri="{FF2B5EF4-FFF2-40B4-BE49-F238E27FC236}">
                  <a16:creationId xmlns:a16="http://schemas.microsoft.com/office/drawing/2014/main" id="{A97A987C-1A99-417D-B6FF-1FCC11460640}"/>
                </a:ext>
              </a:extLst>
            </p:cNvPr>
            <p:cNvSpPr>
              <a:spLocks noChangeShapeType="1"/>
            </p:cNvSpPr>
            <p:nvPr/>
          </p:nvSpPr>
          <p:spPr bwMode="auto">
            <a:xfrm flipV="1">
              <a:off x="8801101" y="4538663"/>
              <a:ext cx="115888" cy="150813"/>
            </a:xfrm>
            <a:prstGeom prst="line">
              <a:avLst/>
            </a:prstGeom>
            <a:noFill/>
            <a:ln w="0">
              <a:solidFill>
                <a:srgbClr val="FFC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18" name="Line 578">
              <a:extLst>
                <a:ext uri="{FF2B5EF4-FFF2-40B4-BE49-F238E27FC236}">
                  <a16:creationId xmlns:a16="http://schemas.microsoft.com/office/drawing/2014/main" id="{E43F5BFE-0B72-4865-B52C-79B078CF8197}"/>
                </a:ext>
              </a:extLst>
            </p:cNvPr>
            <p:cNvSpPr>
              <a:spLocks noChangeShapeType="1"/>
            </p:cNvSpPr>
            <p:nvPr/>
          </p:nvSpPr>
          <p:spPr bwMode="auto">
            <a:xfrm flipH="1">
              <a:off x="5446713" y="2265363"/>
              <a:ext cx="98425" cy="61913"/>
            </a:xfrm>
            <a:prstGeom prst="line">
              <a:avLst/>
            </a:prstGeom>
            <a:noFill/>
            <a:ln w="0">
              <a:solidFill>
                <a:srgbClr val="FF1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19" name="Line 579">
              <a:extLst>
                <a:ext uri="{FF2B5EF4-FFF2-40B4-BE49-F238E27FC236}">
                  <a16:creationId xmlns:a16="http://schemas.microsoft.com/office/drawing/2014/main" id="{9CC6D97E-399A-4C96-98C6-D24F4387A4A2}"/>
                </a:ext>
              </a:extLst>
            </p:cNvPr>
            <p:cNvSpPr>
              <a:spLocks noChangeShapeType="1"/>
            </p:cNvSpPr>
            <p:nvPr/>
          </p:nvSpPr>
          <p:spPr bwMode="auto">
            <a:xfrm flipH="1">
              <a:off x="5402263" y="2327275"/>
              <a:ext cx="44450" cy="26988"/>
            </a:xfrm>
            <a:prstGeom prst="line">
              <a:avLst/>
            </a:prstGeom>
            <a:noFill/>
            <a:ln w="0">
              <a:solidFill>
                <a:srgbClr val="FF1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20" name="Line 580">
              <a:extLst>
                <a:ext uri="{FF2B5EF4-FFF2-40B4-BE49-F238E27FC236}">
                  <a16:creationId xmlns:a16="http://schemas.microsoft.com/office/drawing/2014/main" id="{46FD8FFC-3687-43DC-BDE6-D7665FFF9207}"/>
                </a:ext>
              </a:extLst>
            </p:cNvPr>
            <p:cNvSpPr>
              <a:spLocks noChangeShapeType="1"/>
            </p:cNvSpPr>
            <p:nvPr/>
          </p:nvSpPr>
          <p:spPr bwMode="auto">
            <a:xfrm flipH="1">
              <a:off x="5251451" y="2443163"/>
              <a:ext cx="26988" cy="26988"/>
            </a:xfrm>
            <a:prstGeom prst="line">
              <a:avLst/>
            </a:prstGeom>
            <a:noFill/>
            <a:ln w="0">
              <a:solidFill>
                <a:srgbClr val="FF1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21" name="Line 581">
              <a:extLst>
                <a:ext uri="{FF2B5EF4-FFF2-40B4-BE49-F238E27FC236}">
                  <a16:creationId xmlns:a16="http://schemas.microsoft.com/office/drawing/2014/main" id="{F6657C59-F890-4262-A3D5-A38FB4E572DD}"/>
                </a:ext>
              </a:extLst>
            </p:cNvPr>
            <p:cNvSpPr>
              <a:spLocks noChangeShapeType="1"/>
            </p:cNvSpPr>
            <p:nvPr/>
          </p:nvSpPr>
          <p:spPr bwMode="auto">
            <a:xfrm flipH="1">
              <a:off x="5145088" y="2470150"/>
              <a:ext cx="106363" cy="96838"/>
            </a:xfrm>
            <a:prstGeom prst="line">
              <a:avLst/>
            </a:prstGeom>
            <a:noFill/>
            <a:ln w="0">
              <a:solidFill>
                <a:srgbClr val="FF1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22" name="Line 582">
              <a:extLst>
                <a:ext uri="{FF2B5EF4-FFF2-40B4-BE49-F238E27FC236}">
                  <a16:creationId xmlns:a16="http://schemas.microsoft.com/office/drawing/2014/main" id="{0D1B6AC4-FD58-4CED-BB63-409524DC9D56}"/>
                </a:ext>
              </a:extLst>
            </p:cNvPr>
            <p:cNvSpPr>
              <a:spLocks noChangeShapeType="1"/>
            </p:cNvSpPr>
            <p:nvPr/>
          </p:nvSpPr>
          <p:spPr bwMode="auto">
            <a:xfrm flipH="1">
              <a:off x="5065713" y="2566988"/>
              <a:ext cx="79375" cy="79375"/>
            </a:xfrm>
            <a:prstGeom prst="line">
              <a:avLst/>
            </a:prstGeom>
            <a:noFill/>
            <a:ln w="0">
              <a:solidFill>
                <a:srgbClr val="FF1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23" name="Line 583">
              <a:extLst>
                <a:ext uri="{FF2B5EF4-FFF2-40B4-BE49-F238E27FC236}">
                  <a16:creationId xmlns:a16="http://schemas.microsoft.com/office/drawing/2014/main" id="{AE351970-BEAD-4FF1-99FF-4D35DEBC09E7}"/>
                </a:ext>
              </a:extLst>
            </p:cNvPr>
            <p:cNvSpPr>
              <a:spLocks noChangeShapeType="1"/>
            </p:cNvSpPr>
            <p:nvPr/>
          </p:nvSpPr>
          <p:spPr bwMode="auto">
            <a:xfrm flipH="1" flipV="1">
              <a:off x="5446713" y="5230813"/>
              <a:ext cx="98425" cy="71438"/>
            </a:xfrm>
            <a:prstGeom prst="line">
              <a:avLst/>
            </a:prstGeom>
            <a:noFill/>
            <a:ln w="0">
              <a:solidFill>
                <a:srgbClr val="FF1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24" name="Line 584">
              <a:extLst>
                <a:ext uri="{FF2B5EF4-FFF2-40B4-BE49-F238E27FC236}">
                  <a16:creationId xmlns:a16="http://schemas.microsoft.com/office/drawing/2014/main" id="{706EA34E-9F95-46B2-9B70-B5C2D795E3BB}"/>
                </a:ext>
              </a:extLst>
            </p:cNvPr>
            <p:cNvSpPr>
              <a:spLocks noChangeShapeType="1"/>
            </p:cNvSpPr>
            <p:nvPr/>
          </p:nvSpPr>
          <p:spPr bwMode="auto">
            <a:xfrm flipH="1" flipV="1">
              <a:off x="5402263" y="5203825"/>
              <a:ext cx="44450" cy="26988"/>
            </a:xfrm>
            <a:prstGeom prst="line">
              <a:avLst/>
            </a:prstGeom>
            <a:noFill/>
            <a:ln w="0">
              <a:solidFill>
                <a:srgbClr val="FF1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25" name="Line 585">
              <a:extLst>
                <a:ext uri="{FF2B5EF4-FFF2-40B4-BE49-F238E27FC236}">
                  <a16:creationId xmlns:a16="http://schemas.microsoft.com/office/drawing/2014/main" id="{4B23F028-415C-41F9-8889-65C3DAC59BA5}"/>
                </a:ext>
              </a:extLst>
            </p:cNvPr>
            <p:cNvSpPr>
              <a:spLocks noChangeShapeType="1"/>
            </p:cNvSpPr>
            <p:nvPr/>
          </p:nvSpPr>
          <p:spPr bwMode="auto">
            <a:xfrm flipH="1" flipV="1">
              <a:off x="5251451" y="5087938"/>
              <a:ext cx="26988" cy="26988"/>
            </a:xfrm>
            <a:prstGeom prst="line">
              <a:avLst/>
            </a:prstGeom>
            <a:noFill/>
            <a:ln w="0">
              <a:solidFill>
                <a:srgbClr val="FF1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26" name="Line 586">
              <a:extLst>
                <a:ext uri="{FF2B5EF4-FFF2-40B4-BE49-F238E27FC236}">
                  <a16:creationId xmlns:a16="http://schemas.microsoft.com/office/drawing/2014/main" id="{5C5D5B6A-56B9-4A07-A3C1-154F4D4EF135}"/>
                </a:ext>
              </a:extLst>
            </p:cNvPr>
            <p:cNvSpPr>
              <a:spLocks noChangeShapeType="1"/>
            </p:cNvSpPr>
            <p:nvPr/>
          </p:nvSpPr>
          <p:spPr bwMode="auto">
            <a:xfrm flipH="1" flipV="1">
              <a:off x="5145088" y="4991100"/>
              <a:ext cx="106363" cy="96838"/>
            </a:xfrm>
            <a:prstGeom prst="line">
              <a:avLst/>
            </a:prstGeom>
            <a:noFill/>
            <a:ln w="0">
              <a:solidFill>
                <a:srgbClr val="FF1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27" name="Line 587">
              <a:extLst>
                <a:ext uri="{FF2B5EF4-FFF2-40B4-BE49-F238E27FC236}">
                  <a16:creationId xmlns:a16="http://schemas.microsoft.com/office/drawing/2014/main" id="{FEA2ABD7-B55C-4C9F-B182-F3F96C588C57}"/>
                </a:ext>
              </a:extLst>
            </p:cNvPr>
            <p:cNvSpPr>
              <a:spLocks noChangeShapeType="1"/>
            </p:cNvSpPr>
            <p:nvPr/>
          </p:nvSpPr>
          <p:spPr bwMode="auto">
            <a:xfrm flipH="1" flipV="1">
              <a:off x="5065713" y="4911725"/>
              <a:ext cx="79375" cy="79375"/>
            </a:xfrm>
            <a:prstGeom prst="line">
              <a:avLst/>
            </a:prstGeom>
            <a:noFill/>
            <a:ln w="0">
              <a:solidFill>
                <a:srgbClr val="FF1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28" name="Line 588">
              <a:extLst>
                <a:ext uri="{FF2B5EF4-FFF2-40B4-BE49-F238E27FC236}">
                  <a16:creationId xmlns:a16="http://schemas.microsoft.com/office/drawing/2014/main" id="{DA7C0131-C2DE-4FDF-B4B6-A20B880069CF}"/>
                </a:ext>
              </a:extLst>
            </p:cNvPr>
            <p:cNvSpPr>
              <a:spLocks noChangeShapeType="1"/>
            </p:cNvSpPr>
            <p:nvPr/>
          </p:nvSpPr>
          <p:spPr bwMode="auto">
            <a:xfrm>
              <a:off x="8428038" y="2265363"/>
              <a:ext cx="98425" cy="61913"/>
            </a:xfrm>
            <a:prstGeom prst="line">
              <a:avLst/>
            </a:prstGeom>
            <a:noFill/>
            <a:ln w="0">
              <a:solidFill>
                <a:srgbClr val="FF1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29" name="Line 589">
              <a:extLst>
                <a:ext uri="{FF2B5EF4-FFF2-40B4-BE49-F238E27FC236}">
                  <a16:creationId xmlns:a16="http://schemas.microsoft.com/office/drawing/2014/main" id="{EC70075C-A49A-4A90-9BA8-C9A0971D4AFB}"/>
                </a:ext>
              </a:extLst>
            </p:cNvPr>
            <p:cNvSpPr>
              <a:spLocks noChangeShapeType="1"/>
            </p:cNvSpPr>
            <p:nvPr/>
          </p:nvSpPr>
          <p:spPr bwMode="auto">
            <a:xfrm>
              <a:off x="8526463" y="2327275"/>
              <a:ext cx="44450" cy="26988"/>
            </a:xfrm>
            <a:prstGeom prst="line">
              <a:avLst/>
            </a:prstGeom>
            <a:noFill/>
            <a:ln w="0">
              <a:solidFill>
                <a:srgbClr val="FF1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30" name="Line 590">
              <a:extLst>
                <a:ext uri="{FF2B5EF4-FFF2-40B4-BE49-F238E27FC236}">
                  <a16:creationId xmlns:a16="http://schemas.microsoft.com/office/drawing/2014/main" id="{4D2BDFFE-597A-492B-8475-7E3521D7B34C}"/>
                </a:ext>
              </a:extLst>
            </p:cNvPr>
            <p:cNvSpPr>
              <a:spLocks noChangeShapeType="1"/>
            </p:cNvSpPr>
            <p:nvPr/>
          </p:nvSpPr>
          <p:spPr bwMode="auto">
            <a:xfrm>
              <a:off x="8694738" y="2443163"/>
              <a:ext cx="26988" cy="26988"/>
            </a:xfrm>
            <a:prstGeom prst="line">
              <a:avLst/>
            </a:prstGeom>
            <a:noFill/>
            <a:ln w="0">
              <a:solidFill>
                <a:srgbClr val="FF1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31" name="Line 591">
              <a:extLst>
                <a:ext uri="{FF2B5EF4-FFF2-40B4-BE49-F238E27FC236}">
                  <a16:creationId xmlns:a16="http://schemas.microsoft.com/office/drawing/2014/main" id="{D31A06F1-0876-4EE8-873B-6BC31779E2E1}"/>
                </a:ext>
              </a:extLst>
            </p:cNvPr>
            <p:cNvSpPr>
              <a:spLocks noChangeShapeType="1"/>
            </p:cNvSpPr>
            <p:nvPr/>
          </p:nvSpPr>
          <p:spPr bwMode="auto">
            <a:xfrm>
              <a:off x="8721726" y="2470150"/>
              <a:ext cx="106363" cy="96838"/>
            </a:xfrm>
            <a:prstGeom prst="line">
              <a:avLst/>
            </a:prstGeom>
            <a:noFill/>
            <a:ln w="0">
              <a:solidFill>
                <a:srgbClr val="FF1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32" name="Line 592">
              <a:extLst>
                <a:ext uri="{FF2B5EF4-FFF2-40B4-BE49-F238E27FC236}">
                  <a16:creationId xmlns:a16="http://schemas.microsoft.com/office/drawing/2014/main" id="{B1D371AA-21D2-4721-AB44-E66EA12982F8}"/>
                </a:ext>
              </a:extLst>
            </p:cNvPr>
            <p:cNvSpPr>
              <a:spLocks noChangeShapeType="1"/>
            </p:cNvSpPr>
            <p:nvPr/>
          </p:nvSpPr>
          <p:spPr bwMode="auto">
            <a:xfrm>
              <a:off x="8828088" y="2566988"/>
              <a:ext cx="88900" cy="79375"/>
            </a:xfrm>
            <a:prstGeom prst="line">
              <a:avLst/>
            </a:prstGeom>
            <a:noFill/>
            <a:ln w="0">
              <a:solidFill>
                <a:srgbClr val="FF1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33" name="Line 593">
              <a:extLst>
                <a:ext uri="{FF2B5EF4-FFF2-40B4-BE49-F238E27FC236}">
                  <a16:creationId xmlns:a16="http://schemas.microsoft.com/office/drawing/2014/main" id="{83C0395D-347D-4F51-9B48-DAE28785BAC6}"/>
                </a:ext>
              </a:extLst>
            </p:cNvPr>
            <p:cNvSpPr>
              <a:spLocks noChangeShapeType="1"/>
            </p:cNvSpPr>
            <p:nvPr/>
          </p:nvSpPr>
          <p:spPr bwMode="auto">
            <a:xfrm flipV="1">
              <a:off x="8428038" y="5230813"/>
              <a:ext cx="98425" cy="71438"/>
            </a:xfrm>
            <a:prstGeom prst="line">
              <a:avLst/>
            </a:prstGeom>
            <a:noFill/>
            <a:ln w="0">
              <a:solidFill>
                <a:srgbClr val="FF1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34" name="Line 594">
              <a:extLst>
                <a:ext uri="{FF2B5EF4-FFF2-40B4-BE49-F238E27FC236}">
                  <a16:creationId xmlns:a16="http://schemas.microsoft.com/office/drawing/2014/main" id="{6CF89BDF-238C-49AD-8253-787C26AA8DCF}"/>
                </a:ext>
              </a:extLst>
            </p:cNvPr>
            <p:cNvSpPr>
              <a:spLocks noChangeShapeType="1"/>
            </p:cNvSpPr>
            <p:nvPr/>
          </p:nvSpPr>
          <p:spPr bwMode="auto">
            <a:xfrm flipV="1">
              <a:off x="8526463" y="5203825"/>
              <a:ext cx="44450" cy="26988"/>
            </a:xfrm>
            <a:prstGeom prst="line">
              <a:avLst/>
            </a:prstGeom>
            <a:noFill/>
            <a:ln w="0">
              <a:solidFill>
                <a:srgbClr val="FF1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35" name="Line 595">
              <a:extLst>
                <a:ext uri="{FF2B5EF4-FFF2-40B4-BE49-F238E27FC236}">
                  <a16:creationId xmlns:a16="http://schemas.microsoft.com/office/drawing/2014/main" id="{F2836532-FE4D-446F-8ACE-ADB4E39D1B6A}"/>
                </a:ext>
              </a:extLst>
            </p:cNvPr>
            <p:cNvSpPr>
              <a:spLocks noChangeShapeType="1"/>
            </p:cNvSpPr>
            <p:nvPr/>
          </p:nvSpPr>
          <p:spPr bwMode="auto">
            <a:xfrm flipV="1">
              <a:off x="8694738" y="5087938"/>
              <a:ext cx="26988" cy="26988"/>
            </a:xfrm>
            <a:prstGeom prst="line">
              <a:avLst/>
            </a:prstGeom>
            <a:noFill/>
            <a:ln w="0">
              <a:solidFill>
                <a:srgbClr val="FF1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36" name="Line 596">
              <a:extLst>
                <a:ext uri="{FF2B5EF4-FFF2-40B4-BE49-F238E27FC236}">
                  <a16:creationId xmlns:a16="http://schemas.microsoft.com/office/drawing/2014/main" id="{EC53A1E4-BDD9-4772-A3BE-1D154DAC79BB}"/>
                </a:ext>
              </a:extLst>
            </p:cNvPr>
            <p:cNvSpPr>
              <a:spLocks noChangeShapeType="1"/>
            </p:cNvSpPr>
            <p:nvPr/>
          </p:nvSpPr>
          <p:spPr bwMode="auto">
            <a:xfrm flipV="1">
              <a:off x="8721726" y="4991100"/>
              <a:ext cx="106363" cy="96838"/>
            </a:xfrm>
            <a:prstGeom prst="line">
              <a:avLst/>
            </a:prstGeom>
            <a:noFill/>
            <a:ln w="0">
              <a:solidFill>
                <a:srgbClr val="FF1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37" name="Line 597">
              <a:extLst>
                <a:ext uri="{FF2B5EF4-FFF2-40B4-BE49-F238E27FC236}">
                  <a16:creationId xmlns:a16="http://schemas.microsoft.com/office/drawing/2014/main" id="{4B31F5FE-9044-4D7B-AA59-27D53FBBA9F3}"/>
                </a:ext>
              </a:extLst>
            </p:cNvPr>
            <p:cNvSpPr>
              <a:spLocks noChangeShapeType="1"/>
            </p:cNvSpPr>
            <p:nvPr/>
          </p:nvSpPr>
          <p:spPr bwMode="auto">
            <a:xfrm flipV="1">
              <a:off x="8828088" y="4911725"/>
              <a:ext cx="88900" cy="79375"/>
            </a:xfrm>
            <a:prstGeom prst="line">
              <a:avLst/>
            </a:prstGeom>
            <a:noFill/>
            <a:ln w="0">
              <a:solidFill>
                <a:srgbClr val="FF1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38" name="Line 598">
              <a:extLst>
                <a:ext uri="{FF2B5EF4-FFF2-40B4-BE49-F238E27FC236}">
                  <a16:creationId xmlns:a16="http://schemas.microsoft.com/office/drawing/2014/main" id="{7BC89E96-577B-4DD0-A157-D2C7D2827FFC}"/>
                </a:ext>
              </a:extLst>
            </p:cNvPr>
            <p:cNvSpPr>
              <a:spLocks noChangeShapeType="1"/>
            </p:cNvSpPr>
            <p:nvPr/>
          </p:nvSpPr>
          <p:spPr bwMode="auto">
            <a:xfrm flipH="1">
              <a:off x="5065713" y="2265363"/>
              <a:ext cx="106363" cy="79375"/>
            </a:xfrm>
            <a:prstGeom prst="line">
              <a:avLst/>
            </a:prstGeom>
            <a:noFill/>
            <a:ln w="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39" name="Line 599">
              <a:extLst>
                <a:ext uri="{FF2B5EF4-FFF2-40B4-BE49-F238E27FC236}">
                  <a16:creationId xmlns:a16="http://schemas.microsoft.com/office/drawing/2014/main" id="{F894947B-E5D9-4EF4-B198-B453D2A30BBA}"/>
                </a:ext>
              </a:extLst>
            </p:cNvPr>
            <p:cNvSpPr>
              <a:spLocks noChangeShapeType="1"/>
            </p:cNvSpPr>
            <p:nvPr/>
          </p:nvSpPr>
          <p:spPr bwMode="auto">
            <a:xfrm flipH="1" flipV="1">
              <a:off x="5065713" y="5213350"/>
              <a:ext cx="106363" cy="88900"/>
            </a:xfrm>
            <a:prstGeom prst="line">
              <a:avLst/>
            </a:prstGeom>
            <a:noFill/>
            <a:ln w="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40" name="Line 600">
              <a:extLst>
                <a:ext uri="{FF2B5EF4-FFF2-40B4-BE49-F238E27FC236}">
                  <a16:creationId xmlns:a16="http://schemas.microsoft.com/office/drawing/2014/main" id="{F85CC84F-BA69-4DB8-BB93-B2DEE08384D0}"/>
                </a:ext>
              </a:extLst>
            </p:cNvPr>
            <p:cNvSpPr>
              <a:spLocks noChangeShapeType="1"/>
            </p:cNvSpPr>
            <p:nvPr/>
          </p:nvSpPr>
          <p:spPr bwMode="auto">
            <a:xfrm>
              <a:off x="8801101" y="2265363"/>
              <a:ext cx="115888" cy="79375"/>
            </a:xfrm>
            <a:prstGeom prst="line">
              <a:avLst/>
            </a:prstGeom>
            <a:noFill/>
            <a:ln w="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41" name="Line 601">
              <a:extLst>
                <a:ext uri="{FF2B5EF4-FFF2-40B4-BE49-F238E27FC236}">
                  <a16:creationId xmlns:a16="http://schemas.microsoft.com/office/drawing/2014/main" id="{2538FE1D-8CA1-48FC-9B1F-D80A4B502C34}"/>
                </a:ext>
              </a:extLst>
            </p:cNvPr>
            <p:cNvSpPr>
              <a:spLocks noChangeShapeType="1"/>
            </p:cNvSpPr>
            <p:nvPr/>
          </p:nvSpPr>
          <p:spPr bwMode="auto">
            <a:xfrm flipV="1">
              <a:off x="8801101" y="5213350"/>
              <a:ext cx="115888" cy="88900"/>
            </a:xfrm>
            <a:prstGeom prst="line">
              <a:avLst/>
            </a:prstGeom>
            <a:noFill/>
            <a:ln w="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42" name="Rectangle 602">
              <a:extLst>
                <a:ext uri="{FF2B5EF4-FFF2-40B4-BE49-F238E27FC236}">
                  <a16:creationId xmlns:a16="http://schemas.microsoft.com/office/drawing/2014/main" id="{0DFE374A-7405-4C80-B32B-511FC2676EBE}"/>
                </a:ext>
              </a:extLst>
            </p:cNvPr>
            <p:cNvSpPr>
              <a:spLocks noChangeArrowheads="1"/>
            </p:cNvSpPr>
            <p:nvPr/>
          </p:nvSpPr>
          <p:spPr bwMode="auto">
            <a:xfrm rot="4680000">
              <a:off x="5965825" y="3835400"/>
              <a:ext cx="298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0.55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43" name="Rectangle 603">
              <a:extLst>
                <a:ext uri="{FF2B5EF4-FFF2-40B4-BE49-F238E27FC236}">
                  <a16:creationId xmlns:a16="http://schemas.microsoft.com/office/drawing/2014/main" id="{28FC9AAD-2AD7-414C-9D08-078AE10CF1EF}"/>
                </a:ext>
              </a:extLst>
            </p:cNvPr>
            <p:cNvSpPr>
              <a:spLocks noChangeArrowheads="1"/>
            </p:cNvSpPr>
            <p:nvPr/>
          </p:nvSpPr>
          <p:spPr bwMode="auto">
            <a:xfrm rot="21240000">
              <a:off x="6997701" y="4383088"/>
              <a:ext cx="298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0.55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44" name="Rectangle 604">
              <a:extLst>
                <a:ext uri="{FF2B5EF4-FFF2-40B4-BE49-F238E27FC236}">
                  <a16:creationId xmlns:a16="http://schemas.microsoft.com/office/drawing/2014/main" id="{79B8B35C-A875-42E8-ACE5-92B439FDF32C}"/>
                </a:ext>
              </a:extLst>
            </p:cNvPr>
            <p:cNvSpPr>
              <a:spLocks noChangeArrowheads="1"/>
            </p:cNvSpPr>
            <p:nvPr/>
          </p:nvSpPr>
          <p:spPr bwMode="auto">
            <a:xfrm rot="4620000">
              <a:off x="7681913" y="3595688"/>
              <a:ext cx="298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0.55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45" name="Rectangle 605">
              <a:extLst>
                <a:ext uri="{FF2B5EF4-FFF2-40B4-BE49-F238E27FC236}">
                  <a16:creationId xmlns:a16="http://schemas.microsoft.com/office/drawing/2014/main" id="{08EEC134-5340-4D8E-88AF-612C3DC2EC9F}"/>
                </a:ext>
              </a:extLst>
            </p:cNvPr>
            <p:cNvSpPr>
              <a:spLocks noChangeArrowheads="1"/>
            </p:cNvSpPr>
            <p:nvPr/>
          </p:nvSpPr>
          <p:spPr bwMode="auto">
            <a:xfrm rot="21240000">
              <a:off x="6748463" y="3033713"/>
              <a:ext cx="298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0.55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46" name="Rectangle 606">
              <a:extLst>
                <a:ext uri="{FF2B5EF4-FFF2-40B4-BE49-F238E27FC236}">
                  <a16:creationId xmlns:a16="http://schemas.microsoft.com/office/drawing/2014/main" id="{B4ACECD9-CAD1-4BB9-BBD1-6DBC09AB90C6}"/>
                </a:ext>
              </a:extLst>
            </p:cNvPr>
            <p:cNvSpPr>
              <a:spLocks noChangeArrowheads="1"/>
            </p:cNvSpPr>
            <p:nvPr/>
          </p:nvSpPr>
          <p:spPr bwMode="auto">
            <a:xfrm rot="16560000">
              <a:off x="5637213" y="358140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47" name="Rectangle 607">
              <a:extLst>
                <a:ext uri="{FF2B5EF4-FFF2-40B4-BE49-F238E27FC236}">
                  <a16:creationId xmlns:a16="http://schemas.microsoft.com/office/drawing/2014/main" id="{AB48D1B4-0AA8-4F45-BB9E-9FB13362827A}"/>
                </a:ext>
              </a:extLst>
            </p:cNvPr>
            <p:cNvSpPr>
              <a:spLocks noChangeArrowheads="1"/>
            </p:cNvSpPr>
            <p:nvPr/>
          </p:nvSpPr>
          <p:spPr bwMode="auto">
            <a:xfrm rot="1500000">
              <a:off x="6289676" y="460533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48" name="Rectangle 608">
              <a:extLst>
                <a:ext uri="{FF2B5EF4-FFF2-40B4-BE49-F238E27FC236}">
                  <a16:creationId xmlns:a16="http://schemas.microsoft.com/office/drawing/2014/main" id="{A4921A62-0B69-4870-87A9-E5BF0AF6E3FB}"/>
                </a:ext>
              </a:extLst>
            </p:cNvPr>
            <p:cNvSpPr>
              <a:spLocks noChangeArrowheads="1"/>
            </p:cNvSpPr>
            <p:nvPr/>
          </p:nvSpPr>
          <p:spPr bwMode="auto">
            <a:xfrm rot="20160000">
              <a:off x="7513638" y="4575175"/>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49" name="Rectangle 609">
              <a:extLst>
                <a:ext uri="{FF2B5EF4-FFF2-40B4-BE49-F238E27FC236}">
                  <a16:creationId xmlns:a16="http://schemas.microsoft.com/office/drawing/2014/main" id="{C837991F-432C-4D3E-93AB-CC0CCA8CC10F}"/>
                </a:ext>
              </a:extLst>
            </p:cNvPr>
            <p:cNvSpPr>
              <a:spLocks noChangeArrowheads="1"/>
            </p:cNvSpPr>
            <p:nvPr/>
          </p:nvSpPr>
          <p:spPr bwMode="auto">
            <a:xfrm rot="5160000">
              <a:off x="8118475" y="3649663"/>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50" name="Rectangle 610">
              <a:extLst>
                <a:ext uri="{FF2B5EF4-FFF2-40B4-BE49-F238E27FC236}">
                  <a16:creationId xmlns:a16="http://schemas.microsoft.com/office/drawing/2014/main" id="{F7C797F9-084E-4AA2-A8A2-4AE3D91E4627}"/>
                </a:ext>
              </a:extLst>
            </p:cNvPr>
            <p:cNvSpPr>
              <a:spLocks noChangeArrowheads="1"/>
            </p:cNvSpPr>
            <p:nvPr/>
          </p:nvSpPr>
          <p:spPr bwMode="auto">
            <a:xfrm rot="1080000">
              <a:off x="7386638" y="279558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51" name="Rectangle 611">
              <a:extLst>
                <a:ext uri="{FF2B5EF4-FFF2-40B4-BE49-F238E27FC236}">
                  <a16:creationId xmlns:a16="http://schemas.microsoft.com/office/drawing/2014/main" id="{847304F4-DEC4-4FB0-8214-F42E0A6AE015}"/>
                </a:ext>
              </a:extLst>
            </p:cNvPr>
            <p:cNvSpPr>
              <a:spLocks noChangeArrowheads="1"/>
            </p:cNvSpPr>
            <p:nvPr/>
          </p:nvSpPr>
          <p:spPr bwMode="auto">
            <a:xfrm rot="19980000">
              <a:off x="6192838" y="2873375"/>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52" name="Rectangle 612">
              <a:extLst>
                <a:ext uri="{FF2B5EF4-FFF2-40B4-BE49-F238E27FC236}">
                  <a16:creationId xmlns:a16="http://schemas.microsoft.com/office/drawing/2014/main" id="{E40C9DB7-55D6-4DE6-A65C-4F26B97253B1}"/>
                </a:ext>
              </a:extLst>
            </p:cNvPr>
            <p:cNvSpPr>
              <a:spLocks noChangeArrowheads="1"/>
            </p:cNvSpPr>
            <p:nvPr/>
          </p:nvSpPr>
          <p:spPr bwMode="auto">
            <a:xfrm rot="16740000">
              <a:off x="5280025" y="3498850"/>
              <a:ext cx="298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53" name="Rectangle 613">
              <a:extLst>
                <a:ext uri="{FF2B5EF4-FFF2-40B4-BE49-F238E27FC236}">
                  <a16:creationId xmlns:a16="http://schemas.microsoft.com/office/drawing/2014/main" id="{53F5E5BC-2720-4BD3-AF3C-F8B05D25C1AA}"/>
                </a:ext>
              </a:extLst>
            </p:cNvPr>
            <p:cNvSpPr>
              <a:spLocks noChangeArrowheads="1"/>
            </p:cNvSpPr>
            <p:nvPr/>
          </p:nvSpPr>
          <p:spPr bwMode="auto">
            <a:xfrm rot="2220000">
              <a:off x="5754688" y="4627563"/>
              <a:ext cx="298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54" name="Rectangle 614">
              <a:extLst>
                <a:ext uri="{FF2B5EF4-FFF2-40B4-BE49-F238E27FC236}">
                  <a16:creationId xmlns:a16="http://schemas.microsoft.com/office/drawing/2014/main" id="{4E3B1AA7-BBCA-4DBA-8324-9611DBA6A8DA}"/>
                </a:ext>
              </a:extLst>
            </p:cNvPr>
            <p:cNvSpPr>
              <a:spLocks noChangeArrowheads="1"/>
            </p:cNvSpPr>
            <p:nvPr/>
          </p:nvSpPr>
          <p:spPr bwMode="auto">
            <a:xfrm rot="21540000">
              <a:off x="6945313" y="4964113"/>
              <a:ext cx="298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55" name="Rectangle 615">
              <a:extLst>
                <a:ext uri="{FF2B5EF4-FFF2-40B4-BE49-F238E27FC236}">
                  <a16:creationId xmlns:a16="http://schemas.microsoft.com/office/drawing/2014/main" id="{AF14C6B6-1E3A-4952-A671-D89533A0D461}"/>
                </a:ext>
              </a:extLst>
            </p:cNvPr>
            <p:cNvSpPr>
              <a:spLocks noChangeArrowheads="1"/>
            </p:cNvSpPr>
            <p:nvPr/>
          </p:nvSpPr>
          <p:spPr bwMode="auto">
            <a:xfrm rot="19080000">
              <a:off x="8089901" y="4500563"/>
              <a:ext cx="298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56" name="Rectangle 616">
              <a:extLst>
                <a:ext uri="{FF2B5EF4-FFF2-40B4-BE49-F238E27FC236}">
                  <a16:creationId xmlns:a16="http://schemas.microsoft.com/office/drawing/2014/main" id="{86E5BA3F-CA81-4F67-90C9-A239B9D8F966}"/>
                </a:ext>
              </a:extLst>
            </p:cNvPr>
            <p:cNvSpPr>
              <a:spLocks noChangeArrowheads="1"/>
            </p:cNvSpPr>
            <p:nvPr/>
          </p:nvSpPr>
          <p:spPr bwMode="auto">
            <a:xfrm rot="4380000">
              <a:off x="8367713" y="3421063"/>
              <a:ext cx="298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57" name="Rectangle 617">
              <a:extLst>
                <a:ext uri="{FF2B5EF4-FFF2-40B4-BE49-F238E27FC236}">
                  <a16:creationId xmlns:a16="http://schemas.microsoft.com/office/drawing/2014/main" id="{1564BADD-C199-4E27-B092-5FCD848E078F}"/>
                </a:ext>
              </a:extLst>
            </p:cNvPr>
            <p:cNvSpPr>
              <a:spLocks noChangeArrowheads="1"/>
            </p:cNvSpPr>
            <p:nvPr/>
          </p:nvSpPr>
          <p:spPr bwMode="auto">
            <a:xfrm rot="1260000">
              <a:off x="7542213" y="2589213"/>
              <a:ext cx="298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58" name="Rectangle 618">
              <a:extLst>
                <a:ext uri="{FF2B5EF4-FFF2-40B4-BE49-F238E27FC236}">
                  <a16:creationId xmlns:a16="http://schemas.microsoft.com/office/drawing/2014/main" id="{41E773D3-E143-4B98-A6B3-B5156DCD59C6}"/>
                </a:ext>
              </a:extLst>
            </p:cNvPr>
            <p:cNvSpPr>
              <a:spLocks noChangeArrowheads="1"/>
            </p:cNvSpPr>
            <p:nvPr/>
          </p:nvSpPr>
          <p:spPr bwMode="auto">
            <a:xfrm rot="20700000">
              <a:off x="6348413" y="2511425"/>
              <a:ext cx="298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59" name="Rectangle 619">
              <a:extLst>
                <a:ext uri="{FF2B5EF4-FFF2-40B4-BE49-F238E27FC236}">
                  <a16:creationId xmlns:a16="http://schemas.microsoft.com/office/drawing/2014/main" id="{540B4171-E2CA-4104-8F26-AB991B7208DB}"/>
                </a:ext>
              </a:extLst>
            </p:cNvPr>
            <p:cNvSpPr>
              <a:spLocks noChangeArrowheads="1"/>
            </p:cNvSpPr>
            <p:nvPr/>
          </p:nvSpPr>
          <p:spPr bwMode="auto">
            <a:xfrm rot="17220000">
              <a:off x="5078413" y="3325813"/>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0.7</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60" name="Rectangle 620">
              <a:extLst>
                <a:ext uri="{FF2B5EF4-FFF2-40B4-BE49-F238E27FC236}">
                  <a16:creationId xmlns:a16="http://schemas.microsoft.com/office/drawing/2014/main" id="{28F79A2E-DE9B-4FBF-BEDF-343611FBA56C}"/>
                </a:ext>
              </a:extLst>
            </p:cNvPr>
            <p:cNvSpPr>
              <a:spLocks noChangeArrowheads="1"/>
            </p:cNvSpPr>
            <p:nvPr/>
          </p:nvSpPr>
          <p:spPr bwMode="auto">
            <a:xfrm rot="3000000">
              <a:off x="5308600" y="4549775"/>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0.7</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61" name="Rectangle 621">
              <a:extLst>
                <a:ext uri="{FF2B5EF4-FFF2-40B4-BE49-F238E27FC236}">
                  <a16:creationId xmlns:a16="http://schemas.microsoft.com/office/drawing/2014/main" id="{7C1362CC-7211-41D0-8BBA-3AF0F66D4E5D}"/>
                </a:ext>
              </a:extLst>
            </p:cNvPr>
            <p:cNvSpPr>
              <a:spLocks noChangeArrowheads="1"/>
            </p:cNvSpPr>
            <p:nvPr/>
          </p:nvSpPr>
          <p:spPr bwMode="auto">
            <a:xfrm rot="720000">
              <a:off x="6396038" y="5146675"/>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0.7</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62" name="Rectangle 622">
              <a:extLst>
                <a:ext uri="{FF2B5EF4-FFF2-40B4-BE49-F238E27FC236}">
                  <a16:creationId xmlns:a16="http://schemas.microsoft.com/office/drawing/2014/main" id="{EB96EF75-959D-481E-B11C-FBBD0F51343B}"/>
                </a:ext>
              </a:extLst>
            </p:cNvPr>
            <p:cNvSpPr>
              <a:spLocks noChangeArrowheads="1"/>
            </p:cNvSpPr>
            <p:nvPr/>
          </p:nvSpPr>
          <p:spPr bwMode="auto">
            <a:xfrm rot="20580000">
              <a:off x="7632701" y="5072063"/>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0.7</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63" name="Rectangle 623">
              <a:extLst>
                <a:ext uri="{FF2B5EF4-FFF2-40B4-BE49-F238E27FC236}">
                  <a16:creationId xmlns:a16="http://schemas.microsoft.com/office/drawing/2014/main" id="{F1BF2364-DC0D-44D4-9D4C-607836DC672F}"/>
                </a:ext>
              </a:extLst>
            </p:cNvPr>
            <p:cNvSpPr>
              <a:spLocks noChangeArrowheads="1"/>
            </p:cNvSpPr>
            <p:nvPr/>
          </p:nvSpPr>
          <p:spPr bwMode="auto">
            <a:xfrm rot="18180000">
              <a:off x="8609013" y="431165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0.7</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64" name="Rectangle 624">
              <a:extLst>
                <a:ext uri="{FF2B5EF4-FFF2-40B4-BE49-F238E27FC236}">
                  <a16:creationId xmlns:a16="http://schemas.microsoft.com/office/drawing/2014/main" id="{42AF1A7F-9BE8-4C2D-83F0-19838C27C82E}"/>
                </a:ext>
              </a:extLst>
            </p:cNvPr>
            <p:cNvSpPr>
              <a:spLocks noChangeArrowheads="1"/>
            </p:cNvSpPr>
            <p:nvPr/>
          </p:nvSpPr>
          <p:spPr bwMode="auto">
            <a:xfrm rot="3900000">
              <a:off x="8626475" y="318928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0.7</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65" name="Rectangle 625">
              <a:extLst>
                <a:ext uri="{FF2B5EF4-FFF2-40B4-BE49-F238E27FC236}">
                  <a16:creationId xmlns:a16="http://schemas.microsoft.com/office/drawing/2014/main" id="{BD0C2F92-3BBF-45DE-87A1-52E639AC50DD}"/>
                </a:ext>
              </a:extLst>
            </p:cNvPr>
            <p:cNvSpPr>
              <a:spLocks noChangeArrowheads="1"/>
            </p:cNvSpPr>
            <p:nvPr/>
          </p:nvSpPr>
          <p:spPr bwMode="auto">
            <a:xfrm rot="1380000">
              <a:off x="7739063" y="2392363"/>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0.7</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66" name="Rectangle 626">
              <a:extLst>
                <a:ext uri="{FF2B5EF4-FFF2-40B4-BE49-F238E27FC236}">
                  <a16:creationId xmlns:a16="http://schemas.microsoft.com/office/drawing/2014/main" id="{02654E67-B10E-4914-B46F-95A9EF0A3335}"/>
                </a:ext>
              </a:extLst>
            </p:cNvPr>
            <p:cNvSpPr>
              <a:spLocks noChangeArrowheads="1"/>
            </p:cNvSpPr>
            <p:nvPr/>
          </p:nvSpPr>
          <p:spPr bwMode="auto">
            <a:xfrm rot="21060000">
              <a:off x="6524626" y="224948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0.7</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67" name="Rectangle 627">
              <a:extLst>
                <a:ext uri="{FF2B5EF4-FFF2-40B4-BE49-F238E27FC236}">
                  <a16:creationId xmlns:a16="http://schemas.microsoft.com/office/drawing/2014/main" id="{0E6DCD26-861A-401B-9E73-270A49E26FED}"/>
                </a:ext>
              </a:extLst>
            </p:cNvPr>
            <p:cNvSpPr>
              <a:spLocks noChangeArrowheads="1"/>
            </p:cNvSpPr>
            <p:nvPr/>
          </p:nvSpPr>
          <p:spPr bwMode="auto">
            <a:xfrm rot="18960000">
              <a:off x="5430838" y="2760663"/>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0.7</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68" name="Rectangle 628">
              <a:extLst>
                <a:ext uri="{FF2B5EF4-FFF2-40B4-BE49-F238E27FC236}">
                  <a16:creationId xmlns:a16="http://schemas.microsoft.com/office/drawing/2014/main" id="{3BF1D413-B878-43DB-AA1D-D995658B328F}"/>
                </a:ext>
              </a:extLst>
            </p:cNvPr>
            <p:cNvSpPr>
              <a:spLocks noChangeArrowheads="1"/>
            </p:cNvSpPr>
            <p:nvPr/>
          </p:nvSpPr>
          <p:spPr bwMode="auto">
            <a:xfrm rot="19620000">
              <a:off x="5486401" y="2395538"/>
              <a:ext cx="298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0.75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69" name="Rectangle 629">
              <a:extLst>
                <a:ext uri="{FF2B5EF4-FFF2-40B4-BE49-F238E27FC236}">
                  <a16:creationId xmlns:a16="http://schemas.microsoft.com/office/drawing/2014/main" id="{F120D674-579A-49A1-845C-3F7F511294BC}"/>
                </a:ext>
              </a:extLst>
            </p:cNvPr>
            <p:cNvSpPr>
              <a:spLocks noChangeArrowheads="1"/>
            </p:cNvSpPr>
            <p:nvPr/>
          </p:nvSpPr>
          <p:spPr bwMode="auto">
            <a:xfrm rot="2040000">
              <a:off x="5461001" y="5016500"/>
              <a:ext cx="298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0.75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70" name="Rectangle 630">
              <a:extLst>
                <a:ext uri="{FF2B5EF4-FFF2-40B4-BE49-F238E27FC236}">
                  <a16:creationId xmlns:a16="http://schemas.microsoft.com/office/drawing/2014/main" id="{A17E57A6-D793-476A-9769-9A14EAC91500}"/>
                </a:ext>
              </a:extLst>
            </p:cNvPr>
            <p:cNvSpPr>
              <a:spLocks noChangeArrowheads="1"/>
            </p:cNvSpPr>
            <p:nvPr/>
          </p:nvSpPr>
          <p:spPr bwMode="auto">
            <a:xfrm rot="2040000">
              <a:off x="8239126" y="2432050"/>
              <a:ext cx="298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0.75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71" name="Rectangle 631">
              <a:extLst>
                <a:ext uri="{FF2B5EF4-FFF2-40B4-BE49-F238E27FC236}">
                  <a16:creationId xmlns:a16="http://schemas.microsoft.com/office/drawing/2014/main" id="{B2C38085-0EC5-47D5-8674-8DE50D29FDFD}"/>
                </a:ext>
              </a:extLst>
            </p:cNvPr>
            <p:cNvSpPr>
              <a:spLocks noChangeArrowheads="1"/>
            </p:cNvSpPr>
            <p:nvPr/>
          </p:nvSpPr>
          <p:spPr bwMode="auto">
            <a:xfrm rot="19620000">
              <a:off x="8262938" y="4979988"/>
              <a:ext cx="298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0.75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72" name="Rectangle 632">
              <a:extLst>
                <a:ext uri="{FF2B5EF4-FFF2-40B4-BE49-F238E27FC236}">
                  <a16:creationId xmlns:a16="http://schemas.microsoft.com/office/drawing/2014/main" id="{CDD5314A-9F8A-4168-B550-E6D8CD4530EF}"/>
                </a:ext>
              </a:extLst>
            </p:cNvPr>
            <p:cNvSpPr>
              <a:spLocks noChangeArrowheads="1"/>
            </p:cNvSpPr>
            <p:nvPr/>
          </p:nvSpPr>
          <p:spPr bwMode="auto">
            <a:xfrm rot="19440000">
              <a:off x="5272088" y="230028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73" name="Rectangle 633">
              <a:extLst>
                <a:ext uri="{FF2B5EF4-FFF2-40B4-BE49-F238E27FC236}">
                  <a16:creationId xmlns:a16="http://schemas.microsoft.com/office/drawing/2014/main" id="{D20ADA40-9D35-4F31-AA73-8883A3FB81FF}"/>
                </a:ext>
              </a:extLst>
            </p:cNvPr>
            <p:cNvSpPr>
              <a:spLocks noChangeArrowheads="1"/>
            </p:cNvSpPr>
            <p:nvPr/>
          </p:nvSpPr>
          <p:spPr bwMode="auto">
            <a:xfrm rot="2220000">
              <a:off x="5241926" y="510540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74" name="Rectangle 634">
              <a:extLst>
                <a:ext uri="{FF2B5EF4-FFF2-40B4-BE49-F238E27FC236}">
                  <a16:creationId xmlns:a16="http://schemas.microsoft.com/office/drawing/2014/main" id="{C8AA9613-C891-464D-A610-8F0EEE2CE1A3}"/>
                </a:ext>
              </a:extLst>
            </p:cNvPr>
            <p:cNvSpPr>
              <a:spLocks noChangeArrowheads="1"/>
            </p:cNvSpPr>
            <p:nvPr/>
          </p:nvSpPr>
          <p:spPr bwMode="auto">
            <a:xfrm rot="2220000">
              <a:off x="8534401" y="234315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575" name="Rectangle 635">
              <a:extLst>
                <a:ext uri="{FF2B5EF4-FFF2-40B4-BE49-F238E27FC236}">
                  <a16:creationId xmlns:a16="http://schemas.microsoft.com/office/drawing/2014/main" id="{69A9FBED-4B8C-444F-9B0E-16BBEB77720C}"/>
                </a:ext>
              </a:extLst>
            </p:cNvPr>
            <p:cNvSpPr>
              <a:spLocks noChangeArrowheads="1"/>
            </p:cNvSpPr>
            <p:nvPr/>
          </p:nvSpPr>
          <p:spPr bwMode="auto">
            <a:xfrm rot="19440000">
              <a:off x="8562976" y="506253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3200" b="0" i="0" u="none" strike="noStrike" cap="none" normalizeH="0" baseline="0">
                <a:ln>
                  <a:noFill/>
                </a:ln>
                <a:solidFill>
                  <a:schemeClr val="tx1"/>
                </a:solidFill>
                <a:effectLst/>
                <a:latin typeface="Arial" panose="020B0604020202020204" pitchFamily="34" charset="0"/>
              </a:endParaRPr>
            </a:p>
          </p:txBody>
        </p:sp>
      </p:grpSp>
      <p:sp>
        <p:nvSpPr>
          <p:cNvPr id="7778" name="TextBox 7777">
            <a:extLst>
              <a:ext uri="{FF2B5EF4-FFF2-40B4-BE49-F238E27FC236}">
                <a16:creationId xmlns:a16="http://schemas.microsoft.com/office/drawing/2014/main" id="{DAEB1302-5F3B-4398-956B-9AD2623B3EA7}"/>
              </a:ext>
            </a:extLst>
          </p:cNvPr>
          <p:cNvSpPr txBox="1"/>
          <p:nvPr/>
        </p:nvSpPr>
        <p:spPr>
          <a:xfrm>
            <a:off x="1395619" y="876807"/>
            <a:ext cx="2180405" cy="400110"/>
          </a:xfrm>
          <a:prstGeom prst="rect">
            <a:avLst/>
          </a:prstGeom>
          <a:noFill/>
        </p:spPr>
        <p:txBody>
          <a:bodyPr wrap="none" rtlCol="0">
            <a:spAutoFit/>
          </a:bodyPr>
          <a:lstStyle/>
          <a:p>
            <a:pPr algn="l"/>
            <a:r>
              <a:rPr lang="en-US" sz="2000" dirty="0"/>
              <a:t>3 sampling points</a:t>
            </a:r>
          </a:p>
        </p:txBody>
      </p:sp>
      <p:sp>
        <p:nvSpPr>
          <p:cNvPr id="643" name="TextBox 642">
            <a:extLst>
              <a:ext uri="{FF2B5EF4-FFF2-40B4-BE49-F238E27FC236}">
                <a16:creationId xmlns:a16="http://schemas.microsoft.com/office/drawing/2014/main" id="{23AA4416-A42B-4667-8E33-BAD69F09DFC9}"/>
              </a:ext>
            </a:extLst>
          </p:cNvPr>
          <p:cNvSpPr txBox="1"/>
          <p:nvPr/>
        </p:nvSpPr>
        <p:spPr>
          <a:xfrm>
            <a:off x="5806104" y="876807"/>
            <a:ext cx="2180405" cy="400110"/>
          </a:xfrm>
          <a:prstGeom prst="rect">
            <a:avLst/>
          </a:prstGeom>
          <a:noFill/>
        </p:spPr>
        <p:txBody>
          <a:bodyPr wrap="none" rtlCol="0">
            <a:spAutoFit/>
          </a:bodyPr>
          <a:lstStyle/>
          <a:p>
            <a:pPr algn="l"/>
            <a:r>
              <a:rPr lang="en-US" sz="2000" dirty="0"/>
              <a:t>4 sampling points</a:t>
            </a:r>
          </a:p>
        </p:txBody>
      </p:sp>
    </p:spTree>
    <p:extLst>
      <p:ext uri="{BB962C8B-B14F-4D97-AF65-F5344CB8AC3E}">
        <p14:creationId xmlns:p14="http://schemas.microsoft.com/office/powerpoint/2010/main" val="219663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AC878C9-A1EE-12CD-BA9C-65B5BAA99485}"/>
                  </a:ext>
                </a:extLst>
              </p:cNvPr>
              <p:cNvSpPr>
                <a:spLocks noGrp="1"/>
              </p:cNvSpPr>
              <p:nvPr>
                <p:ph type="body" sz="quarter" idx="10"/>
              </p:nvPr>
            </p:nvSpPr>
            <p:spPr/>
            <p:txBody>
              <a:bodyPr/>
              <a:lstStyle/>
              <a:p>
                <a:r>
                  <a:rPr lang="en-US" dirty="0"/>
                  <a:t>Known basis functions and unknown coefficients</a:t>
                </a:r>
              </a:p>
              <a:p>
                <a:pPr marL="742950" lvl="1" indent="-457200">
                  <a:buFont typeface="+mj-lt"/>
                  <a:buAutoNum type="arabicPeriod"/>
                </a:pPr>
                <a:r>
                  <a:rPr lang="en-US" dirty="0"/>
                  <a:t>how to determine the numbers and orders of basis functions</a:t>
                </a:r>
              </a:p>
              <a:p>
                <a:pPr marL="742950" lvl="1" indent="-457200">
                  <a:buFont typeface="+mj-lt"/>
                  <a:buAutoNum type="arabicPeriod"/>
                </a:pPr>
                <a:r>
                  <a:rPr lang="en-US" dirty="0"/>
                  <a:t>how to determine the unknown coefficients</a:t>
                </a:r>
              </a:p>
              <a:p>
                <a:pPr marL="742950" lvl="1" indent="-457200">
                  <a:buFont typeface="+mj-lt"/>
                  <a:buAutoNum type="arabicPeriod"/>
                </a:pPr>
                <a:r>
                  <a:rPr lang="en-US" dirty="0"/>
                  <a:t>how many data are required to build the surrogate model</a:t>
                </a:r>
              </a:p>
              <a:p>
                <a:r>
                  <a:rPr lang="en-US" dirty="0"/>
                  <a:t>Regression: unknown coefficients are determined by minimizing square sum of errors</a:t>
                </a:r>
              </a:p>
              <a:p>
                <a:r>
                  <a:rPr lang="en-US" dirty="0"/>
                  <a:t>How to determine basis functions</a:t>
                </a:r>
              </a:p>
              <a:p>
                <a:pPr lvl="1"/>
                <a:r>
                  <a:rPr lang="en-US" dirty="0"/>
                  <a:t>Subjective. Domain knowledge is required. Taylor series expansion</a:t>
                </a:r>
              </a:p>
              <a:p>
                <a:pPr lvl="1"/>
                <a:r>
                  <a:rPr lang="en-US" dirty="0"/>
                  <a:t>Stepwise regression gradually remove insignificant basis</a:t>
                </a:r>
              </a:p>
              <a:p>
                <a:r>
                  <a:rPr lang="en-US" dirty="0"/>
                  <a:t>No. of samples </a:t>
                </a:r>
                <a14:m>
                  <m:oMath xmlns:m="http://schemas.openxmlformats.org/officeDocument/2006/math">
                    <m:r>
                      <a:rPr lang="en-US" i="1" dirty="0" smtClean="0">
                        <a:latin typeface="Cambria Math" panose="02040503050406030204" pitchFamily="18" charset="0"/>
                      </a:rPr>
                      <m:t>&gt; (2~3)</m:t>
                    </m:r>
                    <m:r>
                      <a:rPr lang="en-US" i="1" dirty="0" smtClean="0">
                        <a:latin typeface="Cambria Math" panose="02040503050406030204" pitchFamily="18" charset="0"/>
                        <a:ea typeface="Cambria Math" panose="02040503050406030204" pitchFamily="18" charset="0"/>
                      </a:rPr>
                      <m:t>×</m:t>
                    </m:r>
                  </m:oMath>
                </a14:m>
                <a:r>
                  <a:rPr lang="en-US" dirty="0"/>
                  <a:t>No. of coefficients</a:t>
                </a:r>
              </a:p>
              <a:p>
                <a:pPr lvl="1"/>
                <a:r>
                  <a:rPr lang="en-US" dirty="0"/>
                  <a:t>sample locations are populated in the entire input space</a:t>
                </a:r>
              </a:p>
            </p:txBody>
          </p:sp>
        </mc:Choice>
        <mc:Fallback xmlns="">
          <p:sp>
            <p:nvSpPr>
              <p:cNvPr id="2" name="Text Placeholder 1">
                <a:extLst>
                  <a:ext uri="{FF2B5EF4-FFF2-40B4-BE49-F238E27FC236}">
                    <a16:creationId xmlns:a16="http://schemas.microsoft.com/office/drawing/2014/main" id="{0AC878C9-A1EE-12CD-BA9C-65B5BAA9948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D1435E1-E3FC-3837-2B35-E9FE425EC855}"/>
              </a:ext>
            </a:extLst>
          </p:cNvPr>
          <p:cNvSpPr>
            <a:spLocks noGrp="1"/>
          </p:cNvSpPr>
          <p:nvPr>
            <p:ph type="title"/>
          </p:nvPr>
        </p:nvSpPr>
        <p:spPr/>
        <p:txBody>
          <a:bodyPr>
            <a:normAutofit fontScale="90000"/>
          </a:bodyPr>
          <a:lstStyle/>
          <a:p>
            <a:r>
              <a:rPr lang="en-US" dirty="0"/>
              <a:t>Linear Regression </a:t>
            </a:r>
            <a:r>
              <a:rPr lang="en-US" i="1" dirty="0"/>
              <a:t>cont</a:t>
            </a:r>
            <a:r>
              <a:rPr lang="en-US" dirty="0"/>
              <a:t>.</a:t>
            </a:r>
          </a:p>
        </p:txBody>
      </p:sp>
    </p:spTree>
    <p:extLst>
      <p:ext uri="{BB962C8B-B14F-4D97-AF65-F5344CB8AC3E}">
        <p14:creationId xmlns:p14="http://schemas.microsoft.com/office/powerpoint/2010/main" val="41446431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Redo analytically the four point example, when the data points are not at the corners but inside the domain, at </a:t>
                </a:r>
                <a14:m>
                  <m:oMath xmlns:m="http://schemas.openxmlformats.org/officeDocument/2006/math">
                    <m:r>
                      <a:rPr lang="en-US" i="1" dirty="0" smtClean="0">
                        <a:latin typeface="Cambria Math" panose="02040503050406030204" pitchFamily="18" charset="0"/>
                      </a:rPr>
                      <m:t>±0.7</m:t>
                    </m:r>
                  </m:oMath>
                </a14:m>
                <a:r>
                  <a:rPr lang="en-US" dirty="0"/>
                  <a:t>. What does the difference in the results tells you?</a:t>
                </a:r>
              </a:p>
              <a:p>
                <a:r>
                  <a:rPr lang="en-US" dirty="0"/>
                  <a:t>For a grid of </a:t>
                </a:r>
                <a14:m>
                  <m:oMath xmlns:m="http://schemas.openxmlformats.org/officeDocument/2006/math">
                    <m:r>
                      <a:rPr lang="en-US" i="1" dirty="0" smtClean="0">
                        <a:latin typeface="Cambria Math" panose="02040503050406030204" pitchFamily="18" charset="0"/>
                      </a:rPr>
                      <m:t>3</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3</m:t>
                    </m:r>
                  </m:oMath>
                </a14:m>
                <a:r>
                  <a:rPr lang="en-US" dirty="0"/>
                  <a:t> data points, compare the standard error contours for linear and quadratic fits.</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2"/>
                <a:stretch>
                  <a:fillRect l="-929" t="-1408" r="-1286"/>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dirty="0"/>
              <a:t>Exercise</a:t>
            </a:r>
          </a:p>
        </p:txBody>
      </p:sp>
    </p:spTree>
    <p:extLst>
      <p:ext uri="{BB962C8B-B14F-4D97-AF65-F5344CB8AC3E}">
        <p14:creationId xmlns:p14="http://schemas.microsoft.com/office/powerpoint/2010/main" val="34826533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So far, we consider the case when noise of all data points are from an identical random distribution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𝑁</m:t>
                    </m:r>
                    <m:r>
                      <a:rPr lang="en-US" i="1" dirty="0" smtClean="0">
                        <a:latin typeface="Cambria Math" panose="02040503050406030204" pitchFamily="18" charset="0"/>
                      </a:rPr>
                      <m:t>(0,</m:t>
                    </m:r>
                    <m:r>
                      <a:rPr lang="en-US" b="0" i="1" dirty="0" smtClean="0">
                        <a:latin typeface="Cambria Math" panose="02040503050406030204" pitchFamily="18" charset="0"/>
                      </a:rPr>
                      <m:t>𝜎</m:t>
                    </m:r>
                    <m:r>
                      <a:rPr lang="en-US" i="1" baseline="30000" dirty="0">
                        <a:latin typeface="Cambria Math" panose="02040503050406030204" pitchFamily="18" charset="0"/>
                      </a:rPr>
                      <m:t>2</m:t>
                    </m:r>
                    <m:r>
                      <a:rPr lang="en-US" i="1" dirty="0">
                        <a:latin typeface="Cambria Math" panose="02040503050406030204" pitchFamily="18" charset="0"/>
                      </a:rPr>
                      <m:t>)</m:t>
                    </m:r>
                  </m:oMath>
                </a14:m>
                <a:endParaRPr lang="en-US" dirty="0"/>
              </a:p>
              <a:p>
                <a:endParaRPr lang="en-US" dirty="0"/>
              </a:p>
              <a:p>
                <a:endParaRPr lang="en-US" dirty="0"/>
              </a:p>
              <a:p>
                <a:r>
                  <a:rPr lang="en-US" dirty="0"/>
                  <a:t>In some cases, noises at different locations may have different magnitudes</a:t>
                </a:r>
              </a:p>
              <a:p>
                <a:r>
                  <a:rPr lang="en-US" dirty="0"/>
                  <a:t>Data sensitivity can be used to estimate the prediction variance when each data has noise variance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12ED82FE-C97E-43DB-BB02-7EA7021655DB}"/>
              </a:ext>
            </a:extLst>
          </p:cNvPr>
          <p:cNvSpPr/>
          <p:nvPr/>
        </p:nvSpPr>
        <p:spPr>
          <a:xfrm>
            <a:off x="2321170" y="4881716"/>
            <a:ext cx="4255476" cy="1150374"/>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normAutofit fontScale="90000"/>
          </a:bodyPr>
          <a:lstStyle/>
          <a:p>
            <a:r>
              <a:rPr lang="en-US" dirty="0"/>
              <a:t>Prediction variance with variable noise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93A3641-98D3-5CD3-4C1D-DA48C0F45BC4}"/>
                  </a:ext>
                </a:extLst>
              </p:cNvPr>
              <p:cNvSpPr txBox="1"/>
              <p:nvPr/>
            </p:nvSpPr>
            <p:spPr>
              <a:xfrm>
                <a:off x="1793146" y="1928004"/>
                <a:ext cx="5336931" cy="589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𝑉</m:t>
                      </m:r>
                      <m:d>
                        <m:dPr>
                          <m:begChr m:val="["/>
                          <m:endChr m:val="]"/>
                          <m:ctrlPr>
                            <a:rPr lang="en-US" sz="2400" i="1">
                              <a:solidFill>
                                <a:srgbClr val="836967"/>
                              </a:solidFill>
                              <a:latin typeface="Cambria Math" panose="02040503050406030204" pitchFamily="18" charset="0"/>
                            </a:rPr>
                          </m:ctrlPr>
                        </m:dPr>
                        <m:e>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𝑦</m:t>
                              </m:r>
                            </m:e>
                          </m:acc>
                          <m:d>
                            <m:dPr>
                              <m:ctrlPr>
                                <a:rPr lang="en-US" sz="2400" i="1">
                                  <a:solidFill>
                                    <a:srgbClr val="836967"/>
                                  </a:solidFill>
                                  <a:latin typeface="Cambria Math" panose="02040503050406030204" pitchFamily="18" charset="0"/>
                                </a:rPr>
                              </m:ctrlPr>
                            </m:dPr>
                            <m:e>
                              <m:sSub>
                                <m:sSubPr>
                                  <m:ctrlPr>
                                    <a:rPr lang="en-US" sz="2400" i="1">
                                      <a:solidFill>
                                        <a:srgbClr val="836967"/>
                                      </a:solidFill>
                                      <a:latin typeface="Cambria Math" panose="02040503050406030204" pitchFamily="18" charset="0"/>
                                    </a:rPr>
                                  </m:ctrlPr>
                                </m:sSubPr>
                                <m:e>
                                  <m:r>
                                    <a:rPr lang="en-US" sz="2400" b="1" i="0">
                                      <a:latin typeface="Cambria Math" panose="02040503050406030204" pitchFamily="18" charset="0"/>
                                    </a:rPr>
                                    <m:t>𝐱</m:t>
                                  </m:r>
                                </m:e>
                                <m:sub>
                                  <m:r>
                                    <a:rPr lang="en-US" sz="2400" b="0" i="1">
                                      <a:latin typeface="Cambria Math" panose="02040503050406030204" pitchFamily="18" charset="0"/>
                                    </a:rPr>
                                    <m:t>𝑝</m:t>
                                  </m:r>
                                </m:sub>
                              </m:sSub>
                            </m:e>
                          </m:d>
                        </m:e>
                      </m:d>
                      <m:r>
                        <a:rPr lang="en-US" sz="2400" b="0" i="0">
                          <a:latin typeface="Cambria Math" panose="02040503050406030204" pitchFamily="18" charset="0"/>
                        </a:rPr>
                        <m:t>=</m:t>
                      </m:r>
                      <m:sSup>
                        <m:sSupPr>
                          <m:ctrlPr>
                            <a:rPr lang="en-US" sz="2400" b="0" i="1">
                              <a:solidFill>
                                <a:srgbClr val="836967"/>
                              </a:solidFill>
                              <a:latin typeface="Cambria Math" panose="02040503050406030204" pitchFamily="18" charset="0"/>
                            </a:rPr>
                          </m:ctrlPr>
                        </m:sSupPr>
                        <m:e>
                          <m:r>
                            <a:rPr lang="en-US" sz="2400" b="0" i="1">
                              <a:latin typeface="Cambria Math" panose="02040503050406030204" pitchFamily="18" charset="0"/>
                            </a:rPr>
                            <m:t>𝜎</m:t>
                          </m:r>
                        </m:e>
                        <m:sup>
                          <m:r>
                            <a:rPr lang="en-US" sz="2400" b="0" i="0">
                              <a:latin typeface="Cambria Math" panose="02040503050406030204" pitchFamily="18" charset="0"/>
                            </a:rPr>
                            <m:t>2</m:t>
                          </m:r>
                        </m:sup>
                      </m:sSup>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𝛏</m:t>
                          </m:r>
                          <m:d>
                            <m:dPr>
                              <m:ctrlPr>
                                <a:rPr lang="en-US" sz="2400" b="1" i="1">
                                  <a:latin typeface="Cambria Math" panose="02040503050406030204" pitchFamily="18" charset="0"/>
                                </a:rPr>
                              </m:ctrlPr>
                            </m:dPr>
                            <m:e>
                              <m:sSub>
                                <m:sSubPr>
                                  <m:ctrlPr>
                                    <a:rPr lang="en-US" sz="2400" b="1" i="1">
                                      <a:solidFill>
                                        <a:srgbClr val="836967"/>
                                      </a:solidFill>
                                      <a:latin typeface="Cambria Math" panose="02040503050406030204" pitchFamily="18" charset="0"/>
                                    </a:rPr>
                                  </m:ctrlPr>
                                </m:sSubPr>
                                <m:e>
                                  <m:r>
                                    <a:rPr lang="en-US" sz="2400" b="1" i="0">
                                      <a:latin typeface="Cambria Math" panose="02040503050406030204" pitchFamily="18" charset="0"/>
                                    </a:rPr>
                                    <m:t>𝐱</m:t>
                                  </m:r>
                                </m:e>
                                <m:sub>
                                  <m:r>
                                    <a:rPr lang="en-US" sz="2400" b="0" i="1">
                                      <a:latin typeface="Cambria Math" panose="02040503050406030204" pitchFamily="18" charset="0"/>
                                    </a:rPr>
                                    <m:t>𝑝</m:t>
                                  </m:r>
                                </m:sub>
                              </m:sSub>
                            </m:e>
                          </m:d>
                        </m:e>
                        <m:sup>
                          <m:r>
                            <a:rPr lang="en-US" sz="2400" b="0" i="1">
                              <a:latin typeface="Cambria Math" panose="02040503050406030204" pitchFamily="18" charset="0"/>
                            </a:rPr>
                            <m:t>𝑇</m:t>
                          </m:r>
                        </m:sup>
                      </m:sSup>
                      <m:sSup>
                        <m:sSupPr>
                          <m:ctrlPr>
                            <a:rPr lang="en-US" sz="2400" b="0" i="1">
                              <a:solidFill>
                                <a:srgbClr val="836967"/>
                              </a:solidFill>
                              <a:latin typeface="Cambria Math" panose="02040503050406030204" pitchFamily="18" charset="0"/>
                            </a:rPr>
                          </m:ctrlPr>
                        </m:sSupPr>
                        <m:e>
                          <m:d>
                            <m:dPr>
                              <m:ctrlPr>
                                <a:rPr lang="en-US" sz="2400" b="0" i="1">
                                  <a:latin typeface="Cambria Math" panose="02040503050406030204" pitchFamily="18" charset="0"/>
                                </a:rPr>
                              </m:ctrlPr>
                            </m:dPr>
                            <m:e>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m:t>
                              </m:r>
                            </m:e>
                          </m:d>
                        </m:e>
                        <m:sup>
                          <m:r>
                            <a:rPr lang="en-US" sz="2400" b="0" i="0">
                              <a:latin typeface="Cambria Math" panose="02040503050406030204" pitchFamily="18" charset="0"/>
                            </a:rPr>
                            <m:t>−1</m:t>
                          </m:r>
                        </m:sup>
                      </m:sSup>
                      <m:r>
                        <a:rPr lang="en-US" sz="2400" b="1" i="0">
                          <a:latin typeface="Cambria Math" panose="02040503050406030204" pitchFamily="18" charset="0"/>
                        </a:rPr>
                        <m:t>𝛏</m:t>
                      </m:r>
                      <m:d>
                        <m:dPr>
                          <m:ctrlPr>
                            <a:rPr lang="en-US" sz="2400" b="1" i="1">
                              <a:latin typeface="Cambria Math" panose="02040503050406030204" pitchFamily="18" charset="0"/>
                            </a:rPr>
                          </m:ctrlPr>
                        </m:dPr>
                        <m:e>
                          <m:sSub>
                            <m:sSubPr>
                              <m:ctrlPr>
                                <a:rPr lang="en-US" sz="2400" b="1" i="1">
                                  <a:solidFill>
                                    <a:srgbClr val="836967"/>
                                  </a:solidFill>
                                  <a:latin typeface="Cambria Math" panose="02040503050406030204" pitchFamily="18" charset="0"/>
                                </a:rPr>
                              </m:ctrlPr>
                            </m:sSubPr>
                            <m:e>
                              <m:r>
                                <a:rPr lang="en-US" sz="2400" b="1" i="0">
                                  <a:latin typeface="Cambria Math" panose="02040503050406030204" pitchFamily="18" charset="0"/>
                                </a:rPr>
                                <m:t>𝐱</m:t>
                              </m:r>
                            </m:e>
                            <m:sub>
                              <m:r>
                                <a:rPr lang="en-US" sz="2400" b="0" i="1">
                                  <a:latin typeface="Cambria Math" panose="02040503050406030204" pitchFamily="18" charset="0"/>
                                </a:rPr>
                                <m:t>𝑝</m:t>
                              </m:r>
                            </m:sub>
                          </m:sSub>
                        </m:e>
                      </m:d>
                    </m:oMath>
                  </m:oMathPara>
                </a14:m>
                <a:endParaRPr lang="en-US" dirty="0"/>
              </a:p>
            </p:txBody>
          </p:sp>
        </mc:Choice>
        <mc:Fallback xmlns="">
          <p:sp>
            <p:nvSpPr>
              <p:cNvPr id="10" name="TextBox 9">
                <a:extLst>
                  <a:ext uri="{FF2B5EF4-FFF2-40B4-BE49-F238E27FC236}">
                    <a16:creationId xmlns:a16="http://schemas.microsoft.com/office/drawing/2014/main" id="{393A3641-98D3-5CD3-4C1D-DA48C0F45BC4}"/>
                  </a:ext>
                </a:extLst>
              </p:cNvPr>
              <p:cNvSpPr txBox="1">
                <a:spLocks noRot="1" noChangeAspect="1" noMove="1" noResize="1" noEditPoints="1" noAdjustHandles="1" noChangeArrowheads="1" noChangeShapeType="1" noTextEdit="1"/>
              </p:cNvSpPr>
              <p:nvPr/>
            </p:nvSpPr>
            <p:spPr>
              <a:xfrm>
                <a:off x="1793146" y="1928004"/>
                <a:ext cx="5336931" cy="589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C9DBF57-A2A8-74C4-B750-A1A485FEB9DA}"/>
                  </a:ext>
                </a:extLst>
              </p:cNvPr>
              <p:cNvSpPr txBox="1"/>
              <p:nvPr/>
            </p:nvSpPr>
            <p:spPr>
              <a:xfrm>
                <a:off x="2110964" y="4884853"/>
                <a:ext cx="4619730" cy="11472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𝑉</m:t>
                      </m:r>
                      <m:d>
                        <m:dPr>
                          <m:begChr m:val="["/>
                          <m:endChr m:val="]"/>
                          <m:ctrlPr>
                            <a:rPr lang="en-US" sz="2400" i="1">
                              <a:latin typeface="Cambria Math" panose="02040503050406030204" pitchFamily="18" charset="0"/>
                            </a:rPr>
                          </m:ctrlPr>
                        </m:dPr>
                        <m:e>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𝑦</m:t>
                              </m:r>
                            </m:e>
                          </m:acc>
                          <m:d>
                            <m:dPr>
                              <m:ctrlPr>
                                <a:rPr lang="en-US" sz="2400" i="1">
                                  <a:solidFill>
                                    <a:srgbClr val="836967"/>
                                  </a:solidFill>
                                  <a:latin typeface="Cambria Math" panose="02040503050406030204" pitchFamily="18" charset="0"/>
                                </a:rPr>
                              </m:ctrlPr>
                            </m:dPr>
                            <m:e>
                              <m:sSub>
                                <m:sSubPr>
                                  <m:ctrlPr>
                                    <a:rPr lang="en-US" sz="2400" i="1">
                                      <a:solidFill>
                                        <a:srgbClr val="836967"/>
                                      </a:solidFill>
                                      <a:latin typeface="Cambria Math" panose="02040503050406030204" pitchFamily="18" charset="0"/>
                                    </a:rPr>
                                  </m:ctrlPr>
                                </m:sSubPr>
                                <m:e>
                                  <m:r>
                                    <a:rPr lang="en-US" sz="2400" b="1" i="0">
                                      <a:latin typeface="Cambria Math" panose="02040503050406030204" pitchFamily="18" charset="0"/>
                                    </a:rPr>
                                    <m:t>𝐱</m:t>
                                  </m:r>
                                </m:e>
                                <m:sub>
                                  <m:r>
                                    <a:rPr lang="en-US" sz="2400" b="0" i="1">
                                      <a:latin typeface="Cambria Math" panose="02040503050406030204" pitchFamily="18" charset="0"/>
                                    </a:rPr>
                                    <m:t>𝑝</m:t>
                                  </m:r>
                                </m:sub>
                              </m:sSub>
                            </m:e>
                          </m:d>
                        </m:e>
                      </m:d>
                      <m:r>
                        <a:rPr lang="en-US" sz="2400" b="0" i="0">
                          <a:latin typeface="Cambria Math" panose="02040503050406030204" pitchFamily="18" charset="0"/>
                        </a:rPr>
                        <m:t>=</m:t>
                      </m:r>
                      <m:nary>
                        <m:naryPr>
                          <m:chr m:val="∑"/>
                          <m:limLoc m:val="undOvr"/>
                          <m:ctrlPr>
                            <a:rPr lang="en-US" sz="2400" b="0" i="1">
                              <a:latin typeface="Cambria Math" panose="02040503050406030204" pitchFamily="18" charset="0"/>
                            </a:rPr>
                          </m:ctrlPr>
                        </m:naryPr>
                        <m:sub>
                          <m:r>
                            <a:rPr lang="en-US" sz="2400" b="0" i="1">
                              <a:latin typeface="Cambria Math" panose="02040503050406030204" pitchFamily="18" charset="0"/>
                            </a:rPr>
                            <m:t>𝑖</m:t>
                          </m:r>
                          <m:r>
                            <a:rPr lang="en-US" sz="2400" b="0" i="0">
                              <a:latin typeface="Cambria Math" panose="02040503050406030204" pitchFamily="18" charset="0"/>
                            </a:rPr>
                            <m:t>=1</m:t>
                          </m:r>
                        </m:sub>
                        <m:sup>
                          <m:sSub>
                            <m:sSubPr>
                              <m:ctrlPr>
                                <a:rPr lang="en-US" sz="2400" b="0" i="1">
                                  <a:solidFill>
                                    <a:srgbClr val="836967"/>
                                  </a:solidFill>
                                  <a:latin typeface="Cambria Math" panose="02040503050406030204" pitchFamily="18" charset="0"/>
                                </a:rPr>
                              </m:ctrlPr>
                            </m:sSubPr>
                            <m:e>
                              <m:r>
                                <a:rPr lang="en-US" sz="2400" b="0" i="1">
                                  <a:latin typeface="Cambria Math" panose="02040503050406030204" pitchFamily="18" charset="0"/>
                                </a:rPr>
                                <m:t>𝑛</m:t>
                              </m:r>
                            </m:e>
                            <m:sub>
                              <m:r>
                                <a:rPr lang="en-US" sz="2400" b="0" i="1">
                                  <a:latin typeface="Cambria Math" panose="02040503050406030204" pitchFamily="18" charset="0"/>
                                </a:rPr>
                                <m:t>𝑦</m:t>
                              </m:r>
                            </m:sub>
                          </m:sSub>
                        </m:sup>
                        <m:e>
                          <m:sSup>
                            <m:sSupPr>
                              <m:ctrlPr>
                                <a:rPr lang="en-US" sz="2400" b="0" i="1">
                                  <a:solidFill>
                                    <a:srgbClr val="836967"/>
                                  </a:solidFill>
                                  <a:latin typeface="Cambria Math" panose="02040503050406030204" pitchFamily="18" charset="0"/>
                                </a:rPr>
                              </m:ctrlPr>
                            </m:sSupPr>
                            <m:e>
                              <m:d>
                                <m:dPr>
                                  <m:ctrlPr>
                                    <a:rPr lang="en-US" sz="2400" b="0" i="1">
                                      <a:solidFill>
                                        <a:srgbClr val="836967"/>
                                      </a:solidFill>
                                      <a:latin typeface="Cambria Math" panose="02040503050406030204" pitchFamily="18" charset="0"/>
                                    </a:rPr>
                                  </m:ctrlPr>
                                </m:dPr>
                                <m:e>
                                  <m:f>
                                    <m:fPr>
                                      <m:ctrlPr>
                                        <a:rPr lang="en-US" sz="2400" b="0" i="1">
                                          <a:solidFill>
                                            <a:srgbClr val="836967"/>
                                          </a:solidFill>
                                          <a:latin typeface="Cambria Math" panose="02040503050406030204" pitchFamily="18" charset="0"/>
                                        </a:rPr>
                                      </m:ctrlPr>
                                    </m:fPr>
                                    <m:num>
                                      <m:r>
                                        <a:rPr lang="en-US" sz="2400" b="0" i="0">
                                          <a:latin typeface="Cambria Math" panose="02040503050406030204" pitchFamily="18" charset="0"/>
                                        </a:rPr>
                                        <m:t>𝜕</m:t>
                                      </m:r>
                                      <m:acc>
                                        <m:accPr>
                                          <m:chr m:val="̂"/>
                                          <m:ctrlPr>
                                            <a:rPr lang="en-US" sz="2400" b="0" i="1">
                                              <a:solidFill>
                                                <a:srgbClr val="836967"/>
                                              </a:solidFill>
                                              <a:latin typeface="Cambria Math" panose="02040503050406030204" pitchFamily="18" charset="0"/>
                                            </a:rPr>
                                          </m:ctrlPr>
                                        </m:accPr>
                                        <m:e>
                                          <m:r>
                                            <a:rPr lang="en-US" sz="2400" b="0" i="1">
                                              <a:latin typeface="Cambria Math" panose="02040503050406030204" pitchFamily="18" charset="0"/>
                                            </a:rPr>
                                            <m:t>𝑦</m:t>
                                          </m:r>
                                        </m:e>
                                      </m:acc>
                                      <m:d>
                                        <m:dPr>
                                          <m:ctrlPr>
                                            <a:rPr lang="en-US" sz="2400" b="0" i="1">
                                              <a:solidFill>
                                                <a:srgbClr val="836967"/>
                                              </a:solidFill>
                                              <a:latin typeface="Cambria Math" panose="02040503050406030204" pitchFamily="18" charset="0"/>
                                            </a:rPr>
                                          </m:ctrlPr>
                                        </m:dPr>
                                        <m:e>
                                          <m:sSub>
                                            <m:sSubPr>
                                              <m:ctrlPr>
                                                <a:rPr lang="en-US" sz="2400" b="0" i="1">
                                                  <a:solidFill>
                                                    <a:srgbClr val="836967"/>
                                                  </a:solidFill>
                                                  <a:latin typeface="Cambria Math" panose="02040503050406030204" pitchFamily="18" charset="0"/>
                                                </a:rPr>
                                              </m:ctrlPr>
                                            </m:sSubPr>
                                            <m:e>
                                              <m:r>
                                                <a:rPr lang="en-US" sz="2400" b="1" i="0">
                                                  <a:latin typeface="Cambria Math" panose="02040503050406030204" pitchFamily="18" charset="0"/>
                                                </a:rPr>
                                                <m:t>𝐱</m:t>
                                              </m:r>
                                            </m:e>
                                            <m:sub>
                                              <m:r>
                                                <a:rPr lang="en-US" sz="2400" b="0" i="1">
                                                  <a:latin typeface="Cambria Math" panose="02040503050406030204" pitchFamily="18" charset="0"/>
                                                </a:rPr>
                                                <m:t>𝑝</m:t>
                                              </m:r>
                                            </m:sub>
                                          </m:sSub>
                                        </m:e>
                                      </m:d>
                                    </m:num>
                                    <m:den>
                                      <m:r>
                                        <a:rPr lang="en-US" sz="2400" b="0" i="0">
                                          <a:latin typeface="Cambria Math" panose="02040503050406030204" pitchFamily="18" charset="0"/>
                                        </a:rPr>
                                        <m:t>𝜕</m:t>
                                      </m:r>
                                      <m:sSub>
                                        <m:sSubPr>
                                          <m:ctrlPr>
                                            <a:rPr lang="en-US" sz="2400" b="0" i="1">
                                              <a:solidFill>
                                                <a:srgbClr val="836967"/>
                                              </a:solidFill>
                                              <a:latin typeface="Cambria Math" panose="02040503050406030204" pitchFamily="18" charset="0"/>
                                            </a:rPr>
                                          </m:ctrlPr>
                                        </m:sSubPr>
                                        <m:e>
                                          <m:r>
                                            <a:rPr lang="en-US" sz="2400" b="0" i="1">
                                              <a:latin typeface="Cambria Math" panose="02040503050406030204" pitchFamily="18" charset="0"/>
                                            </a:rPr>
                                            <m:t>𝑦</m:t>
                                          </m:r>
                                        </m:e>
                                        <m:sub>
                                          <m:r>
                                            <a:rPr lang="en-US" sz="2400" b="0" i="1">
                                              <a:latin typeface="Cambria Math" panose="02040503050406030204" pitchFamily="18" charset="0"/>
                                            </a:rPr>
                                            <m:t>𝑖</m:t>
                                          </m:r>
                                        </m:sub>
                                      </m:sSub>
                                    </m:den>
                                  </m:f>
                                </m:e>
                              </m:d>
                            </m:e>
                            <m:sup>
                              <m:r>
                                <a:rPr lang="en-US" sz="2400" b="0" i="0">
                                  <a:latin typeface="Cambria Math" panose="02040503050406030204" pitchFamily="18" charset="0"/>
                                </a:rPr>
                                <m:t>2</m:t>
                              </m:r>
                            </m:sup>
                          </m:sSup>
                        </m:e>
                      </m:nary>
                      <m:sSubSup>
                        <m:sSubSupPr>
                          <m:ctrlPr>
                            <a:rPr lang="en-US" sz="2400" b="0" i="1">
                              <a:solidFill>
                                <a:srgbClr val="836967"/>
                              </a:solidFill>
                              <a:latin typeface="Cambria Math" panose="02040503050406030204" pitchFamily="18" charset="0"/>
                            </a:rPr>
                          </m:ctrlPr>
                        </m:sSubSupPr>
                        <m:e>
                          <m:r>
                            <a:rPr lang="en-US" sz="2400" b="0" i="1">
                              <a:latin typeface="Cambria Math" panose="02040503050406030204" pitchFamily="18" charset="0"/>
                            </a:rPr>
                            <m:t>𝜎</m:t>
                          </m:r>
                        </m:e>
                        <m:sub>
                          <m:r>
                            <a:rPr lang="en-US" sz="2400" b="0" i="1">
                              <a:latin typeface="Cambria Math" panose="02040503050406030204" pitchFamily="18" charset="0"/>
                            </a:rPr>
                            <m:t>𝑖</m:t>
                          </m:r>
                        </m:sub>
                        <m:sup>
                          <m:r>
                            <a:rPr lang="en-US" sz="2400" b="0" i="0">
                              <a:latin typeface="Cambria Math" panose="02040503050406030204" pitchFamily="18" charset="0"/>
                            </a:rPr>
                            <m:t>2</m:t>
                          </m:r>
                        </m:sup>
                      </m:sSubSup>
                    </m:oMath>
                  </m:oMathPara>
                </a14:m>
                <a:endParaRPr lang="en-US" sz="2400" dirty="0"/>
              </a:p>
            </p:txBody>
          </p:sp>
        </mc:Choice>
        <mc:Fallback xmlns="">
          <p:sp>
            <p:nvSpPr>
              <p:cNvPr id="13" name="TextBox 12">
                <a:extLst>
                  <a:ext uri="{FF2B5EF4-FFF2-40B4-BE49-F238E27FC236}">
                    <a16:creationId xmlns:a16="http://schemas.microsoft.com/office/drawing/2014/main" id="{4C9DBF57-A2A8-74C4-B750-A1A485FEB9DA}"/>
                  </a:ext>
                </a:extLst>
              </p:cNvPr>
              <p:cNvSpPr txBox="1">
                <a:spLocks noRot="1" noChangeAspect="1" noMove="1" noResize="1" noEditPoints="1" noAdjustHandles="1" noChangeArrowheads="1" noChangeShapeType="1" noTextEdit="1"/>
              </p:cNvSpPr>
              <p:nvPr/>
            </p:nvSpPr>
            <p:spPr>
              <a:xfrm>
                <a:off x="2110964" y="4884853"/>
                <a:ext cx="4619730" cy="114723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173242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quarter" idx="10"/>
          </p:nvPr>
        </p:nvSpPr>
        <p:spPr/>
        <p:txBody>
          <a:bodyPr/>
          <a:lstStyle/>
          <a:p>
            <a:r>
              <a:rPr lang="en-US" dirty="0"/>
              <a:t>Linear fit the data</a:t>
            </a:r>
          </a:p>
          <a:p>
            <a:endParaRPr lang="en-US" dirty="0"/>
          </a:p>
          <a:p>
            <a:endParaRPr lang="en-US" dirty="0"/>
          </a:p>
          <a:p>
            <a:endParaRPr lang="en-US" dirty="0"/>
          </a:p>
          <a:p>
            <a:endParaRPr lang="en-US" dirty="0"/>
          </a:p>
          <a:p>
            <a:r>
              <a:rPr lang="en-US" dirty="0"/>
              <a:t>PRS</a:t>
            </a:r>
          </a:p>
          <a:p>
            <a:endParaRPr lang="en-US" dirty="0"/>
          </a:p>
          <a:p>
            <a:r>
              <a:rPr lang="en-US" dirty="0"/>
              <a:t>Sample sensitivity</a:t>
            </a:r>
          </a:p>
        </p:txBody>
      </p:sp>
      <p:sp>
        <p:nvSpPr>
          <p:cNvPr id="41986" name="Rectangle 2"/>
          <p:cNvSpPr>
            <a:spLocks noGrp="1" noChangeArrowheads="1"/>
          </p:cNvSpPr>
          <p:nvPr>
            <p:ph type="title"/>
          </p:nvPr>
        </p:nvSpPr>
        <p:spPr/>
        <p:txBody>
          <a:bodyPr>
            <a:normAutofit fontScale="90000"/>
          </a:bodyPr>
          <a:lstStyle/>
          <a:p>
            <a:r>
              <a:rPr lang="en-US" dirty="0"/>
              <a:t>Ex2-11) Prediction Variance</a:t>
            </a:r>
          </a:p>
        </p:txBody>
      </p:sp>
      <p:graphicFrame>
        <p:nvGraphicFramePr>
          <p:cNvPr id="42023" name="Group 39"/>
          <p:cNvGraphicFramePr>
            <a:graphicFrameLocks noGrp="1"/>
          </p:cNvGraphicFramePr>
          <p:nvPr>
            <p:ph sz="half" idx="4294967295"/>
          </p:nvPr>
        </p:nvGraphicFramePr>
        <p:xfrm>
          <a:off x="4176251" y="724807"/>
          <a:ext cx="4724400" cy="1066800"/>
        </p:xfrm>
        <a:graphic>
          <a:graphicData uri="http://schemas.openxmlformats.org/drawingml/2006/table">
            <a:tbl>
              <a:tblPr/>
              <a:tblGrid>
                <a:gridCol w="787400">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7400">
                  <a:extLst>
                    <a:ext uri="{9D8B030D-6E8A-4147-A177-3AD203B41FA5}">
                      <a16:colId xmlns:a16="http://schemas.microsoft.com/office/drawing/2014/main" val="20003"/>
                    </a:ext>
                  </a:extLst>
                </a:gridCol>
                <a:gridCol w="787400">
                  <a:extLst>
                    <a:ext uri="{9D8B030D-6E8A-4147-A177-3AD203B41FA5}">
                      <a16:colId xmlns:a16="http://schemas.microsoft.com/office/drawing/2014/main" val="20004"/>
                    </a:ext>
                  </a:extLst>
                </a:gridCol>
                <a:gridCol w="787400">
                  <a:extLst>
                    <a:ext uri="{9D8B030D-6E8A-4147-A177-3AD203B41FA5}">
                      <a16:colId xmlns:a16="http://schemas.microsoft.com/office/drawing/2014/main" val="20005"/>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F7D0DD6-92A9-790E-8310-5A43549A44CF}"/>
                  </a:ext>
                </a:extLst>
              </p:cNvPr>
              <p:cNvSpPr txBox="1"/>
              <p:nvPr/>
            </p:nvSpPr>
            <p:spPr>
              <a:xfrm>
                <a:off x="95460" y="1629996"/>
                <a:ext cx="7124281" cy="17575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smtClean="0">
                          <a:latin typeface="Cambria Math" panose="02040503050406030204" pitchFamily="18" charset="0"/>
                        </a:rPr>
                        <m:t>𝐗</m:t>
                      </m:r>
                      <m:r>
                        <a:rPr lang="en-US" sz="2400" b="0" i="0">
                          <a:latin typeface="Cambria Math" panose="02040503050406030204" pitchFamily="18" charset="0"/>
                        </a:rPr>
                        <m:t>=</m:t>
                      </m:r>
                      <m:d>
                        <m:dPr>
                          <m:begChr m:val="["/>
                          <m:endChr m:val="]"/>
                          <m:ctrlPr>
                            <a:rPr lang="en-US" sz="2400" b="0" i="1">
                              <a:solidFill>
                                <a:srgbClr val="836967"/>
                              </a:solidFill>
                              <a:latin typeface="Cambria Math" panose="02040503050406030204" pitchFamily="18" charset="0"/>
                            </a:rPr>
                          </m:ctrlPr>
                        </m:dPr>
                        <m:e>
                          <m:m>
                            <m:mPr>
                              <m:plcHide m:val="on"/>
                              <m:mcs>
                                <m:mc>
                                  <m:mcPr>
                                    <m:count m:val="2"/>
                                    <m:mcJc m:val="center"/>
                                  </m:mcPr>
                                </m:mc>
                              </m:mcs>
                              <m:ctrlPr>
                                <a:rPr lang="en-US" sz="2400" b="0" i="1">
                                  <a:solidFill>
                                    <a:srgbClr val="836967"/>
                                  </a:solidFill>
                                  <a:latin typeface="Cambria Math" panose="02040503050406030204" pitchFamily="18" charset="0"/>
                                </a:rPr>
                              </m:ctrlPr>
                            </m:mPr>
                            <m:mr>
                              <m:e>
                                <m:m>
                                  <m:mPr>
                                    <m:plcHide m:val="on"/>
                                    <m:mcs>
                                      <m:mc>
                                        <m:mcPr>
                                          <m:count m:val="1"/>
                                          <m:mcJc m:val="center"/>
                                        </m:mcPr>
                                      </m:mc>
                                    </m:mcs>
                                    <m:ctrlPr>
                                      <a:rPr lang="en-US" sz="2400" b="0" i="1">
                                        <a:solidFill>
                                          <a:srgbClr val="836967"/>
                                        </a:solidFill>
                                        <a:latin typeface="Cambria Math" panose="02040503050406030204" pitchFamily="18" charset="0"/>
                                      </a:rPr>
                                    </m:ctrlPr>
                                  </m:mPr>
                                  <m:mr>
                                    <m:e>
                                      <m:r>
                                        <a:rPr lang="en-US" sz="2400" b="0" i="0">
                                          <a:latin typeface="Cambria Math" panose="02040503050406030204" pitchFamily="18" charset="0"/>
                                        </a:rPr>
                                        <m:t>1</m:t>
                                      </m:r>
                                    </m:e>
                                  </m:mr>
                                  <m:mr>
                                    <m:e>
                                      <m:r>
                                        <a:rPr lang="en-US" sz="2400" b="0" i="0">
                                          <a:latin typeface="Cambria Math" panose="02040503050406030204" pitchFamily="18" charset="0"/>
                                        </a:rPr>
                                        <m:t>1</m:t>
                                      </m:r>
                                    </m:e>
                                  </m:mr>
                                </m:m>
                              </m:e>
                              <m:e>
                                <m:m>
                                  <m:mPr>
                                    <m:plcHide m:val="on"/>
                                    <m:mcs>
                                      <m:mc>
                                        <m:mcPr>
                                          <m:count m:val="1"/>
                                          <m:mcJc m:val="center"/>
                                        </m:mcPr>
                                      </m:mc>
                                    </m:mcs>
                                    <m:ctrlPr>
                                      <a:rPr lang="en-US" sz="2400" b="0" i="1">
                                        <a:solidFill>
                                          <a:srgbClr val="836967"/>
                                        </a:solidFill>
                                        <a:latin typeface="Cambria Math" panose="02040503050406030204" pitchFamily="18" charset="0"/>
                                      </a:rPr>
                                    </m:ctrlPr>
                                  </m:mPr>
                                  <m:mr>
                                    <m:e>
                                      <m:r>
                                        <a:rPr lang="en-US" sz="2400" b="0" i="0">
                                          <a:latin typeface="Cambria Math" panose="02040503050406030204" pitchFamily="18" charset="0"/>
                                        </a:rPr>
                                        <m:t>−2</m:t>
                                      </m:r>
                                    </m:e>
                                  </m:mr>
                                  <m:mr>
                                    <m:e>
                                      <m:r>
                                        <a:rPr lang="en-US" sz="2400" b="0" i="0">
                                          <a:latin typeface="Cambria Math" panose="02040503050406030204" pitchFamily="18" charset="0"/>
                                        </a:rPr>
                                        <m:t>−1</m:t>
                                      </m:r>
                                    </m:e>
                                  </m:mr>
                                </m:m>
                              </m:e>
                            </m:mr>
                            <m:mr>
                              <m:e>
                                <m:m>
                                  <m:mPr>
                                    <m:plcHide m:val="on"/>
                                    <m:mcs>
                                      <m:mc>
                                        <m:mcPr>
                                          <m:count m:val="1"/>
                                          <m:mcJc m:val="center"/>
                                        </m:mcPr>
                                      </m:mc>
                                    </m:mcs>
                                    <m:ctrlPr>
                                      <a:rPr lang="en-US" sz="2400" b="0" i="1">
                                        <a:solidFill>
                                          <a:srgbClr val="836967"/>
                                        </a:solidFill>
                                        <a:latin typeface="Cambria Math" panose="02040503050406030204" pitchFamily="18" charset="0"/>
                                      </a:rPr>
                                    </m:ctrlPr>
                                  </m:mPr>
                                  <m:mr>
                                    <m:e>
                                      <m:r>
                                        <a:rPr lang="en-US" sz="2400" b="0" i="0">
                                          <a:latin typeface="Cambria Math" panose="02040503050406030204" pitchFamily="18" charset="0"/>
                                        </a:rPr>
                                        <m:t>1</m:t>
                                      </m:r>
                                    </m:e>
                                  </m:mr>
                                  <m:mr>
                                    <m:e>
                                      <m:r>
                                        <a:rPr lang="en-US" sz="2400" b="0" i="0">
                                          <a:latin typeface="Cambria Math" panose="02040503050406030204" pitchFamily="18" charset="0"/>
                                        </a:rPr>
                                        <m:t>1</m:t>
                                      </m:r>
                                    </m:e>
                                  </m:mr>
                                </m:m>
                              </m:e>
                              <m:e>
                                <m:m>
                                  <m:mPr>
                                    <m:plcHide m:val="on"/>
                                    <m:mcs>
                                      <m:mc>
                                        <m:mcPr>
                                          <m:count m:val="1"/>
                                          <m:mcJc m:val="center"/>
                                        </m:mcPr>
                                      </m:mc>
                                    </m:mcs>
                                    <m:ctrlPr>
                                      <a:rPr lang="en-US" sz="2400" b="0" i="1">
                                        <a:solidFill>
                                          <a:srgbClr val="836967"/>
                                        </a:solidFill>
                                        <a:latin typeface="Cambria Math" panose="02040503050406030204" pitchFamily="18" charset="0"/>
                                      </a:rPr>
                                    </m:ctrlPr>
                                  </m:mPr>
                                  <m:mr>
                                    <m:e>
                                      <m:r>
                                        <a:rPr lang="en-US" sz="2400" b="0" i="0">
                                          <a:latin typeface="Cambria Math" panose="02040503050406030204" pitchFamily="18" charset="0"/>
                                        </a:rPr>
                                        <m:t>0</m:t>
                                      </m:r>
                                    </m:e>
                                  </m:mr>
                                  <m:mr>
                                    <m:e>
                                      <m:r>
                                        <a:rPr lang="en-US" sz="2400" b="0" i="0">
                                          <a:latin typeface="Cambria Math" panose="02040503050406030204" pitchFamily="18" charset="0"/>
                                        </a:rPr>
                                        <m:t>1</m:t>
                                      </m:r>
                                    </m:e>
                                  </m:mr>
                                </m:m>
                              </m:e>
                            </m:mr>
                            <m:mr>
                              <m:e>
                                <m:r>
                                  <a:rPr lang="en-US" sz="2400" b="0" i="0">
                                    <a:latin typeface="Cambria Math" panose="02040503050406030204" pitchFamily="18" charset="0"/>
                                  </a:rPr>
                                  <m:t>1</m:t>
                                </m:r>
                              </m:e>
                              <m:e>
                                <m:r>
                                  <a:rPr lang="en-US" sz="2400" b="0" i="0">
                                    <a:latin typeface="Cambria Math" panose="02040503050406030204" pitchFamily="18" charset="0"/>
                                  </a:rPr>
                                  <m:t>2</m:t>
                                </m:r>
                              </m:e>
                            </m:mr>
                          </m:m>
                        </m:e>
                      </m:d>
                      <m:r>
                        <a:rPr lang="en-US" sz="2400" b="0" i="0">
                          <a:latin typeface="Cambria Math" panose="02040503050406030204" pitchFamily="18" charset="0"/>
                        </a:rPr>
                        <m:t>,</m:t>
                      </m:r>
                      <m:r>
                        <a:rPr lang="en-US" sz="2400" b="0" i="0" smtClean="0">
                          <a:latin typeface="Cambria Math" panose="02040503050406030204" pitchFamily="18" charset="0"/>
                        </a:rPr>
                        <m:t> </m:t>
                      </m:r>
                      <m:r>
                        <a:rPr lang="en-US" sz="2400" b="1" i="0">
                          <a:latin typeface="Cambria Math" panose="02040503050406030204" pitchFamily="18" charset="0"/>
                        </a:rPr>
                        <m:t>𝐲</m:t>
                      </m:r>
                      <m:r>
                        <a:rPr lang="en-US" sz="2400" b="0" i="0">
                          <a:latin typeface="Cambria Math" panose="02040503050406030204" pitchFamily="18" charset="0"/>
                        </a:rPr>
                        <m:t>=</m:t>
                      </m:r>
                      <m:d>
                        <m:dPr>
                          <m:begChr m:val="{"/>
                          <m:endChr m:val="}"/>
                          <m:ctrlPr>
                            <a:rPr lang="en-US" sz="2400" b="0" i="1">
                              <a:solidFill>
                                <a:srgbClr val="836967"/>
                              </a:solidFill>
                              <a:latin typeface="Cambria Math" panose="02040503050406030204" pitchFamily="18" charset="0"/>
                            </a:rPr>
                          </m:ctrlPr>
                        </m:dPr>
                        <m:e>
                          <m:m>
                            <m:mPr>
                              <m:plcHide m:val="on"/>
                              <m:mcs>
                                <m:mc>
                                  <m:mcPr>
                                    <m:count m:val="1"/>
                                    <m:mcJc m:val="center"/>
                                  </m:mcPr>
                                </m:mc>
                              </m:mcs>
                              <m:ctrlPr>
                                <a:rPr lang="en-US" sz="2400" b="0" i="1">
                                  <a:solidFill>
                                    <a:srgbClr val="836967"/>
                                  </a:solidFill>
                                  <a:latin typeface="Cambria Math" panose="02040503050406030204" pitchFamily="18" charset="0"/>
                                </a:rPr>
                              </m:ctrlPr>
                            </m:mPr>
                            <m:mr>
                              <m:e>
                                <m:m>
                                  <m:mPr>
                                    <m:plcHide m:val="on"/>
                                    <m:mcs>
                                      <m:mc>
                                        <m:mcPr>
                                          <m:count m:val="1"/>
                                          <m:mcJc m:val="center"/>
                                        </m:mcPr>
                                      </m:mc>
                                    </m:mcs>
                                    <m:ctrlPr>
                                      <a:rPr lang="en-US" sz="2400" b="0" i="1">
                                        <a:solidFill>
                                          <a:srgbClr val="836967"/>
                                        </a:solidFill>
                                        <a:latin typeface="Cambria Math" panose="02040503050406030204" pitchFamily="18" charset="0"/>
                                      </a:rPr>
                                    </m:ctrlPr>
                                  </m:mPr>
                                  <m:mr>
                                    <m:e>
                                      <m:r>
                                        <a:rPr lang="en-US" sz="2400" b="0" i="0">
                                          <a:latin typeface="Cambria Math" panose="02040503050406030204" pitchFamily="18" charset="0"/>
                                        </a:rPr>
                                        <m:t>−1.5</m:t>
                                      </m:r>
                                    </m:e>
                                  </m:mr>
                                  <m:mr>
                                    <m:e>
                                      <m:r>
                                        <a:rPr lang="en-US" sz="2400" b="0" i="0">
                                          <a:latin typeface="Cambria Math" panose="02040503050406030204" pitchFamily="18" charset="0"/>
                                        </a:rPr>
                                        <m:t>−1.5</m:t>
                                      </m:r>
                                    </m:e>
                                  </m:mr>
                                </m:m>
                              </m:e>
                            </m:mr>
                            <m:mr>
                              <m:e>
                                <m:m>
                                  <m:mPr>
                                    <m:plcHide m:val="on"/>
                                    <m:mcs>
                                      <m:mc>
                                        <m:mcPr>
                                          <m:count m:val="1"/>
                                          <m:mcJc m:val="center"/>
                                        </m:mcPr>
                                      </m:mc>
                                    </m:mcs>
                                    <m:ctrlPr>
                                      <a:rPr lang="en-US" sz="2400" b="0" i="1">
                                        <a:solidFill>
                                          <a:srgbClr val="836967"/>
                                        </a:solidFill>
                                        <a:latin typeface="Cambria Math" panose="02040503050406030204" pitchFamily="18" charset="0"/>
                                      </a:rPr>
                                    </m:ctrlPr>
                                  </m:mPr>
                                  <m:mr>
                                    <m:e>
                                      <m:r>
                                        <a:rPr lang="en-US" sz="2400" b="0" i="0">
                                          <a:latin typeface="Cambria Math" panose="02040503050406030204" pitchFamily="18" charset="0"/>
                                        </a:rPr>
                                        <m:t>0</m:t>
                                      </m:r>
                                    </m:e>
                                  </m:mr>
                                  <m:mr>
                                    <m:e>
                                      <m:r>
                                        <a:rPr lang="en-US" sz="2400" b="0" i="0">
                                          <a:latin typeface="Cambria Math" panose="02040503050406030204" pitchFamily="18" charset="0"/>
                                        </a:rPr>
                                        <m:t>1.25</m:t>
                                      </m:r>
                                    </m:e>
                                  </m:mr>
                                </m:m>
                              </m:e>
                            </m:mr>
                            <m:mr>
                              <m:e>
                                <m:r>
                                  <a:rPr lang="en-US" sz="2400" b="0" i="0">
                                    <a:latin typeface="Cambria Math" panose="02040503050406030204" pitchFamily="18" charset="0"/>
                                  </a:rPr>
                                  <m:t>1.75</m:t>
                                </m:r>
                              </m:e>
                            </m:mr>
                          </m:m>
                        </m:e>
                      </m:d>
                      <m:r>
                        <a:rPr lang="en-US" sz="2400" b="0" i="0">
                          <a:latin typeface="Cambria Math" panose="02040503050406030204" pitchFamily="18" charset="0"/>
                        </a:rPr>
                        <m:t>, </m:t>
                      </m:r>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m:t>
                      </m:r>
                      <m:r>
                        <a:rPr lang="en-US" sz="2400" b="0" i="0">
                          <a:latin typeface="Cambria Math" panose="02040503050406030204" pitchFamily="18" charset="0"/>
                        </a:rPr>
                        <m:t>=</m:t>
                      </m:r>
                      <m:d>
                        <m:dPr>
                          <m:begChr m:val="["/>
                          <m:endChr m:val="]"/>
                          <m:ctrlPr>
                            <a:rPr lang="en-US" sz="2400" b="0" i="1">
                              <a:solidFill>
                                <a:srgbClr val="836967"/>
                              </a:solidFill>
                              <a:latin typeface="Cambria Math" panose="02040503050406030204" pitchFamily="18" charset="0"/>
                            </a:rPr>
                          </m:ctrlPr>
                        </m:dPr>
                        <m:e>
                          <m:m>
                            <m:mPr>
                              <m:plcHide m:val="on"/>
                              <m:mcs>
                                <m:mc>
                                  <m:mcPr>
                                    <m:count m:val="2"/>
                                    <m:mcJc m:val="center"/>
                                  </m:mcPr>
                                </m:mc>
                              </m:mcs>
                              <m:ctrlPr>
                                <a:rPr lang="en-US" sz="2400" b="0" i="1">
                                  <a:solidFill>
                                    <a:srgbClr val="836967"/>
                                  </a:solidFill>
                                  <a:latin typeface="Cambria Math" panose="02040503050406030204" pitchFamily="18" charset="0"/>
                                </a:rPr>
                              </m:ctrlPr>
                            </m:mPr>
                            <m:mr>
                              <m:e>
                                <m:r>
                                  <a:rPr lang="en-US" sz="2400" b="0" i="0">
                                    <a:latin typeface="Cambria Math" panose="02040503050406030204" pitchFamily="18" charset="0"/>
                                  </a:rPr>
                                  <m:t>5</m:t>
                                </m:r>
                              </m:e>
                              <m:e>
                                <m:r>
                                  <a:rPr lang="en-US" sz="2400" b="0" i="0">
                                    <a:latin typeface="Cambria Math" panose="02040503050406030204" pitchFamily="18" charset="0"/>
                                  </a:rPr>
                                  <m:t>0</m:t>
                                </m:r>
                              </m:e>
                            </m:mr>
                            <m:mr>
                              <m:e>
                                <m:r>
                                  <a:rPr lang="en-US" sz="2400" b="0" i="0">
                                    <a:latin typeface="Cambria Math" panose="02040503050406030204" pitchFamily="18" charset="0"/>
                                  </a:rPr>
                                  <m:t>0</m:t>
                                </m:r>
                              </m:e>
                              <m:e>
                                <m:r>
                                  <a:rPr lang="en-US" sz="2400" b="0" i="0">
                                    <a:latin typeface="Cambria Math" panose="02040503050406030204" pitchFamily="18" charset="0"/>
                                  </a:rPr>
                                  <m:t>10</m:t>
                                </m:r>
                              </m:e>
                            </m:mr>
                          </m:m>
                        </m:e>
                      </m:d>
                      <m:r>
                        <a:rPr lang="en-US" sz="2400" b="0" i="0">
                          <a:latin typeface="Cambria Math" panose="02040503050406030204" pitchFamily="18" charset="0"/>
                        </a:rPr>
                        <m:t>, </m:t>
                      </m:r>
                      <m:r>
                        <a:rPr lang="en-US" sz="2400" b="1" i="0">
                          <a:latin typeface="Cambria Math" panose="02040503050406030204" pitchFamily="18" charset="0"/>
                        </a:rPr>
                        <m:t>𝛏</m:t>
                      </m:r>
                      <m:r>
                        <a:rPr lang="en-US" sz="2400" b="0" i="0">
                          <a:latin typeface="Cambria Math" panose="02040503050406030204" pitchFamily="18" charset="0"/>
                        </a:rPr>
                        <m:t>=</m:t>
                      </m:r>
                      <m:d>
                        <m:dPr>
                          <m:begChr m:val="{"/>
                          <m:endChr m:val="}"/>
                          <m:ctrlPr>
                            <a:rPr lang="en-US" sz="2400" b="0" i="1">
                              <a:solidFill>
                                <a:srgbClr val="836967"/>
                              </a:solidFill>
                              <a:latin typeface="Cambria Math" panose="02040503050406030204" pitchFamily="18" charset="0"/>
                            </a:rPr>
                          </m:ctrlPr>
                        </m:dPr>
                        <m:e>
                          <m:m>
                            <m:mPr>
                              <m:plcHide m:val="on"/>
                              <m:mcs>
                                <m:mc>
                                  <m:mcPr>
                                    <m:count m:val="1"/>
                                    <m:mcJc m:val="center"/>
                                  </m:mcPr>
                                </m:mc>
                              </m:mcs>
                              <m:ctrlPr>
                                <a:rPr lang="en-US" sz="2400" b="0" i="1">
                                  <a:solidFill>
                                    <a:srgbClr val="836967"/>
                                  </a:solidFill>
                                  <a:latin typeface="Cambria Math" panose="02040503050406030204" pitchFamily="18" charset="0"/>
                                </a:rPr>
                              </m:ctrlPr>
                            </m:mPr>
                            <m:mr>
                              <m:e>
                                <m:r>
                                  <a:rPr lang="en-US" sz="2400" b="0" i="0">
                                    <a:latin typeface="Cambria Math" panose="02040503050406030204" pitchFamily="18" charset="0"/>
                                  </a:rPr>
                                  <m:t>1</m:t>
                                </m:r>
                              </m:e>
                            </m:mr>
                            <m:mr>
                              <m:e>
                                <m:r>
                                  <a:rPr lang="en-US" sz="2400" b="0" i="1">
                                    <a:latin typeface="Cambria Math" panose="02040503050406030204" pitchFamily="18" charset="0"/>
                                  </a:rPr>
                                  <m:t>𝑥</m:t>
                                </m:r>
                              </m:e>
                            </m:mr>
                          </m:m>
                        </m:e>
                      </m:d>
                    </m:oMath>
                  </m:oMathPara>
                </a14:m>
                <a:endParaRPr lang="en-US" sz="2400" dirty="0"/>
              </a:p>
            </p:txBody>
          </p:sp>
        </mc:Choice>
        <mc:Fallback xmlns="">
          <p:sp>
            <p:nvSpPr>
              <p:cNvPr id="6" name="TextBox 5">
                <a:extLst>
                  <a:ext uri="{FF2B5EF4-FFF2-40B4-BE49-F238E27FC236}">
                    <a16:creationId xmlns:a16="http://schemas.microsoft.com/office/drawing/2014/main" id="{6F7D0DD6-92A9-790E-8310-5A43549A44CF}"/>
                  </a:ext>
                </a:extLst>
              </p:cNvPr>
              <p:cNvSpPr txBox="1">
                <a:spLocks noRot="1" noChangeAspect="1" noMove="1" noResize="1" noEditPoints="1" noAdjustHandles="1" noChangeArrowheads="1" noChangeShapeType="1" noTextEdit="1"/>
              </p:cNvSpPr>
              <p:nvPr/>
            </p:nvSpPr>
            <p:spPr>
              <a:xfrm>
                <a:off x="95460" y="1629996"/>
                <a:ext cx="7124281" cy="17575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CAD807F-A6D4-3AE2-D47C-44E1478E11A8}"/>
                  </a:ext>
                </a:extLst>
              </p:cNvPr>
              <p:cNvSpPr txBox="1"/>
              <p:nvPr/>
            </p:nvSpPr>
            <p:spPr>
              <a:xfrm>
                <a:off x="1212187" y="4033410"/>
                <a:ext cx="461973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836967"/>
                              </a:solidFill>
                              <a:latin typeface="Cambria Math" panose="02040503050406030204" pitchFamily="18" charset="0"/>
                            </a:rPr>
                          </m:ctrlPr>
                        </m:accPr>
                        <m:e>
                          <m:r>
                            <a:rPr lang="en-US" sz="2400" i="1">
                              <a:latin typeface="Cambria Math" panose="02040503050406030204" pitchFamily="18" charset="0"/>
                            </a:rPr>
                            <m:t>𝑦</m:t>
                          </m:r>
                        </m:e>
                      </m:acc>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𝑥</m:t>
                          </m:r>
                        </m:e>
                      </m:d>
                      <m:r>
                        <a:rPr lang="en-US" sz="2400" i="0">
                          <a:latin typeface="Cambria Math" panose="02040503050406030204" pitchFamily="18" charset="0"/>
                        </a:rPr>
                        <m:t>=</m:t>
                      </m:r>
                      <m:sSup>
                        <m:sSupPr>
                          <m:ctrlPr>
                            <a:rPr lang="en-US" sz="2400" i="1">
                              <a:solidFill>
                                <a:srgbClr val="836967"/>
                              </a:solidFill>
                              <a:latin typeface="Cambria Math" panose="02040503050406030204" pitchFamily="18" charset="0"/>
                            </a:rPr>
                          </m:ctrlPr>
                        </m:sSupPr>
                        <m:e>
                          <m:r>
                            <a:rPr lang="en-US" sz="2400" b="1" i="0">
                              <a:latin typeface="Cambria Math" panose="02040503050406030204" pitchFamily="18" charset="0"/>
                            </a:rPr>
                            <m:t>𝛏</m:t>
                          </m:r>
                        </m:e>
                        <m:sup>
                          <m:r>
                            <a:rPr lang="en-US" sz="2400" b="0" i="1">
                              <a:latin typeface="Cambria Math" panose="02040503050406030204" pitchFamily="18" charset="0"/>
                            </a:rPr>
                            <m:t>𝑇</m:t>
                          </m:r>
                        </m:sup>
                      </m:sSup>
                      <m:sSup>
                        <m:sSupPr>
                          <m:ctrlPr>
                            <a:rPr lang="en-US" sz="2400" b="0" i="1">
                              <a:solidFill>
                                <a:srgbClr val="836967"/>
                              </a:solidFill>
                              <a:latin typeface="Cambria Math" panose="02040503050406030204" pitchFamily="18" charset="0"/>
                            </a:rPr>
                          </m:ctrlPr>
                        </m:sSupPr>
                        <m:e>
                          <m:d>
                            <m:dPr>
                              <m:ctrlPr>
                                <a:rPr lang="en-US" sz="2400" b="0" i="1">
                                  <a:solidFill>
                                    <a:srgbClr val="836967"/>
                                  </a:solidFill>
                                  <a:latin typeface="Cambria Math" panose="02040503050406030204" pitchFamily="18" charset="0"/>
                                </a:rPr>
                              </m:ctrlPr>
                            </m:dPr>
                            <m:e>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m:t>
                              </m:r>
                            </m:e>
                          </m:d>
                        </m:e>
                        <m:sup>
                          <m:r>
                            <a:rPr lang="en-US" sz="2400" b="0" i="0">
                              <a:latin typeface="Cambria Math" panose="02040503050406030204" pitchFamily="18" charset="0"/>
                            </a:rPr>
                            <m:t>−1</m:t>
                          </m:r>
                        </m:sup>
                      </m:sSup>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𝐲</m:t>
                      </m:r>
                      <m:r>
                        <a:rPr lang="en-US" sz="2400" b="0" i="0">
                          <a:latin typeface="Cambria Math" panose="02040503050406030204" pitchFamily="18" charset="0"/>
                        </a:rPr>
                        <m:t>=0.925</m:t>
                      </m:r>
                      <m:r>
                        <a:rPr lang="en-US" sz="2400" b="0" i="1">
                          <a:latin typeface="Cambria Math" panose="02040503050406030204" pitchFamily="18" charset="0"/>
                        </a:rPr>
                        <m:t>𝑥</m:t>
                      </m:r>
                    </m:oMath>
                  </m:oMathPara>
                </a14:m>
                <a:endParaRPr lang="en-US" dirty="0"/>
              </a:p>
            </p:txBody>
          </p:sp>
        </mc:Choice>
        <mc:Fallback xmlns="">
          <p:sp>
            <p:nvSpPr>
              <p:cNvPr id="10" name="TextBox 9">
                <a:extLst>
                  <a:ext uri="{FF2B5EF4-FFF2-40B4-BE49-F238E27FC236}">
                    <a16:creationId xmlns:a16="http://schemas.microsoft.com/office/drawing/2014/main" id="{5CAD807F-A6D4-3AE2-D47C-44E1478E11A8}"/>
                  </a:ext>
                </a:extLst>
              </p:cNvPr>
              <p:cNvSpPr txBox="1">
                <a:spLocks noRot="1" noChangeAspect="1" noMove="1" noResize="1" noEditPoints="1" noAdjustHandles="1" noChangeArrowheads="1" noChangeShapeType="1" noTextEdit="1"/>
              </p:cNvSpPr>
              <p:nvPr/>
            </p:nvSpPr>
            <p:spPr>
              <a:xfrm>
                <a:off x="1212187" y="4033410"/>
                <a:ext cx="4619730" cy="461665"/>
              </a:xfrm>
              <a:prstGeom prst="rect">
                <a:avLst/>
              </a:prstGeom>
              <a:blipFill>
                <a:blip r:embed="rId4"/>
                <a:stretch>
                  <a:fillRect t="-4000"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EFD5FEA-371B-0134-B627-873C4692AC11}"/>
                  </a:ext>
                </a:extLst>
              </p:cNvPr>
              <p:cNvSpPr txBox="1"/>
              <p:nvPr/>
            </p:nvSpPr>
            <p:spPr>
              <a:xfrm>
                <a:off x="243035" y="5481692"/>
                <a:ext cx="8673402" cy="8585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836967"/>
                              </a:solidFill>
                              <a:latin typeface="Cambria Math" panose="02040503050406030204" pitchFamily="18" charset="0"/>
                            </a:rPr>
                          </m:ctrlPr>
                        </m:fPr>
                        <m:num>
                          <m:r>
                            <a:rPr lang="en-US" sz="2400">
                              <a:latin typeface="Cambria Math" panose="02040503050406030204" pitchFamily="18" charset="0"/>
                            </a:rPr>
                            <m:t>𝜕</m:t>
                          </m:r>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𝑦</m:t>
                              </m:r>
                            </m:e>
                          </m:acc>
                        </m:num>
                        <m:den>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en>
                      </m:f>
                      <m:r>
                        <a:rPr lang="en-US" sz="2400" i="0">
                          <a:latin typeface="Cambria Math" panose="02040503050406030204" pitchFamily="18" charset="0"/>
                        </a:rPr>
                        <m:t>=</m:t>
                      </m:r>
                      <m:sSup>
                        <m:sSupPr>
                          <m:ctrlPr>
                            <a:rPr lang="en-US" sz="2400" i="1">
                              <a:solidFill>
                                <a:srgbClr val="836967"/>
                              </a:solidFill>
                              <a:latin typeface="Cambria Math" panose="02040503050406030204" pitchFamily="18" charset="0"/>
                            </a:rPr>
                          </m:ctrlPr>
                        </m:sSupPr>
                        <m:e>
                          <m:r>
                            <a:rPr lang="en-US" sz="2400" b="1" i="0">
                              <a:latin typeface="Cambria Math" panose="02040503050406030204" pitchFamily="18" charset="0"/>
                            </a:rPr>
                            <m:t>𝛏</m:t>
                          </m:r>
                        </m:e>
                        <m:sup>
                          <m:r>
                            <a:rPr lang="en-US" sz="2400" b="0" i="1">
                              <a:latin typeface="Cambria Math" panose="02040503050406030204" pitchFamily="18" charset="0"/>
                            </a:rPr>
                            <m:t>𝑇</m:t>
                          </m:r>
                        </m:sup>
                      </m:sSup>
                      <m:sSup>
                        <m:sSupPr>
                          <m:ctrlPr>
                            <a:rPr lang="en-US" sz="2400" b="0" i="1">
                              <a:solidFill>
                                <a:srgbClr val="836967"/>
                              </a:solidFill>
                              <a:latin typeface="Cambria Math" panose="02040503050406030204" pitchFamily="18" charset="0"/>
                            </a:rPr>
                          </m:ctrlPr>
                        </m:sSupPr>
                        <m:e>
                          <m:d>
                            <m:dPr>
                              <m:ctrlPr>
                                <a:rPr lang="en-US" sz="2400" b="0" i="1">
                                  <a:solidFill>
                                    <a:srgbClr val="836967"/>
                                  </a:solidFill>
                                  <a:latin typeface="Cambria Math" panose="02040503050406030204" pitchFamily="18" charset="0"/>
                                </a:rPr>
                              </m:ctrlPr>
                            </m:dPr>
                            <m:e>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m:t>
                              </m:r>
                            </m:e>
                          </m:d>
                        </m:e>
                        <m:sup>
                          <m:r>
                            <a:rPr lang="en-US" sz="2400" b="0" i="0">
                              <a:latin typeface="Cambria Math" panose="02040503050406030204" pitchFamily="18" charset="0"/>
                            </a:rPr>
                            <m:t>−1</m:t>
                          </m:r>
                        </m:sup>
                      </m:sSup>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0" i="0">
                          <a:latin typeface="Cambria Math" panose="02040503050406030204" pitchFamily="18" charset="0"/>
                        </a:rPr>
                        <m:t>=0.1</m:t>
                      </m:r>
                      <m:d>
                        <m:dPr>
                          <m:begChr m:val="["/>
                          <m:endChr m:val="]"/>
                          <m:ctrlPr>
                            <a:rPr lang="en-US" sz="2400" b="0" i="1">
                              <a:solidFill>
                                <a:srgbClr val="836967"/>
                              </a:solidFill>
                              <a:latin typeface="Cambria Math" panose="02040503050406030204" pitchFamily="18" charset="0"/>
                            </a:rPr>
                          </m:ctrlPr>
                        </m:dPr>
                        <m:e>
                          <m:m>
                            <m:mPr>
                              <m:plcHide m:val="on"/>
                              <m:mcs>
                                <m:mc>
                                  <m:mcPr>
                                    <m:count m:val="3"/>
                                    <m:mcJc m:val="center"/>
                                  </m:mcPr>
                                </m:mc>
                              </m:mcs>
                              <m:ctrlPr>
                                <a:rPr lang="en-US" sz="2400" b="0" i="1">
                                  <a:solidFill>
                                    <a:srgbClr val="836967"/>
                                  </a:solidFill>
                                  <a:latin typeface="Cambria Math" panose="02040503050406030204" pitchFamily="18" charset="0"/>
                                </a:rPr>
                              </m:ctrlPr>
                            </m:mPr>
                            <m:mr>
                              <m:e>
                                <m:m>
                                  <m:mPr>
                                    <m:plcHide m:val="on"/>
                                    <m:mcs>
                                      <m:mc>
                                        <m:mcPr>
                                          <m:count m:val="3"/>
                                          <m:mcJc m:val="center"/>
                                        </m:mcPr>
                                      </m:mc>
                                    </m:mcs>
                                    <m:ctrlPr>
                                      <a:rPr lang="en-US" sz="2400" b="0" i="1">
                                        <a:solidFill>
                                          <a:srgbClr val="836967"/>
                                        </a:solidFill>
                                        <a:latin typeface="Cambria Math" panose="02040503050406030204" pitchFamily="18" charset="0"/>
                                      </a:rPr>
                                    </m:ctrlPr>
                                  </m:mPr>
                                  <m:mr>
                                    <m:e>
                                      <m:r>
                                        <a:rPr lang="en-US" sz="2400" b="0" i="0">
                                          <a:latin typeface="Cambria Math" panose="02040503050406030204" pitchFamily="18" charset="0"/>
                                        </a:rPr>
                                        <m:t>2−2</m:t>
                                      </m:r>
                                      <m:r>
                                        <a:rPr lang="en-US" sz="2400" b="0" i="1">
                                          <a:latin typeface="Cambria Math" panose="02040503050406030204" pitchFamily="18" charset="0"/>
                                        </a:rPr>
                                        <m:t>𝑥</m:t>
                                      </m:r>
                                    </m:e>
                                    <m:e>
                                      <m:r>
                                        <a:rPr lang="en-US" sz="2400" b="0" i="0">
                                          <a:latin typeface="Cambria Math" panose="02040503050406030204" pitchFamily="18" charset="0"/>
                                        </a:rPr>
                                        <m:t>2−</m:t>
                                      </m:r>
                                      <m:r>
                                        <a:rPr lang="en-US" sz="2400" b="0" i="1">
                                          <a:latin typeface="Cambria Math" panose="02040503050406030204" pitchFamily="18" charset="0"/>
                                        </a:rPr>
                                        <m:t>𝑥</m:t>
                                      </m:r>
                                    </m:e>
                                    <m:e>
                                      <m:r>
                                        <a:rPr lang="en-US" sz="2400" b="0" i="0">
                                          <a:latin typeface="Cambria Math" panose="02040503050406030204" pitchFamily="18" charset="0"/>
                                        </a:rPr>
                                        <m:t>2</m:t>
                                      </m:r>
                                    </m:e>
                                  </m:mr>
                                </m:m>
                              </m:e>
                              <m:e>
                                <m:r>
                                  <a:rPr lang="en-US" sz="2400" b="0" i="0">
                                    <a:latin typeface="Cambria Math" panose="02040503050406030204" pitchFamily="18" charset="0"/>
                                  </a:rPr>
                                  <m:t>2+</m:t>
                                </m:r>
                                <m:r>
                                  <a:rPr lang="en-US" sz="2400" b="0" i="1">
                                    <a:latin typeface="Cambria Math" panose="02040503050406030204" pitchFamily="18" charset="0"/>
                                  </a:rPr>
                                  <m:t>𝑥</m:t>
                                </m:r>
                              </m:e>
                              <m:e>
                                <m:r>
                                  <a:rPr lang="en-US" sz="2400" b="0" i="0">
                                    <a:latin typeface="Cambria Math" panose="02040503050406030204" pitchFamily="18" charset="0"/>
                                  </a:rPr>
                                  <m:t>2+2</m:t>
                                </m:r>
                                <m:r>
                                  <a:rPr lang="en-US" sz="2400" b="0" i="1">
                                    <a:latin typeface="Cambria Math" panose="02040503050406030204" pitchFamily="18" charset="0"/>
                                  </a:rPr>
                                  <m:t>𝑥</m:t>
                                </m:r>
                              </m:e>
                            </m:mr>
                          </m:m>
                        </m:e>
                      </m:d>
                    </m:oMath>
                  </m:oMathPara>
                </a14:m>
                <a:endParaRPr lang="en-US" dirty="0"/>
              </a:p>
            </p:txBody>
          </p:sp>
        </mc:Choice>
        <mc:Fallback xmlns="">
          <p:sp>
            <p:nvSpPr>
              <p:cNvPr id="16" name="TextBox 15">
                <a:extLst>
                  <a:ext uri="{FF2B5EF4-FFF2-40B4-BE49-F238E27FC236}">
                    <a16:creationId xmlns:a16="http://schemas.microsoft.com/office/drawing/2014/main" id="{EEFD5FEA-371B-0134-B627-873C4692AC11}"/>
                  </a:ext>
                </a:extLst>
              </p:cNvPr>
              <p:cNvSpPr txBox="1">
                <a:spLocks noRot="1" noChangeAspect="1" noMove="1" noResize="1" noEditPoints="1" noAdjustHandles="1" noChangeArrowheads="1" noChangeShapeType="1" noTextEdit="1"/>
              </p:cNvSpPr>
              <p:nvPr/>
            </p:nvSpPr>
            <p:spPr>
              <a:xfrm>
                <a:off x="243035" y="5481692"/>
                <a:ext cx="8673402" cy="85850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778463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Prediction variance</a:t>
                </a:r>
              </a:p>
              <a:p>
                <a:endParaRPr lang="en-US" dirty="0"/>
              </a:p>
              <a:p>
                <a:endParaRPr lang="en-US" dirty="0"/>
              </a:p>
              <a:p>
                <a:pPr>
                  <a:spcBef>
                    <a:spcPts val="3600"/>
                  </a:spcBef>
                </a:pPr>
                <a:r>
                  <a:rPr lang="en-US" dirty="0"/>
                  <a:t>Variance of prediction </a:t>
                </a:r>
              </a:p>
              <a:p>
                <a:endParaRPr lang="en-US" dirty="0"/>
              </a:p>
              <a:p>
                <a:pPr>
                  <a:spcBef>
                    <a:spcPts val="3600"/>
                  </a:spcBef>
                </a:pPr>
                <a:r>
                  <a:rPr lang="en-US" dirty="0"/>
                  <a:t>If all data variances are the same, </a:t>
                </a:r>
                <a14:m>
                  <m:oMath xmlns:m="http://schemas.openxmlformats.org/officeDocument/2006/math">
                    <m:r>
                      <a:rPr lang="en-US" i="1" smtClean="0">
                        <a:effectLst/>
                        <a:latin typeface="Cambria Math" panose="02040503050406030204" pitchFamily="18" charset="0"/>
                        <a:ea typeface="Malgun Gothic" panose="020B0503020000020004" pitchFamily="34" charset="-127"/>
                        <a:cs typeface="Times New Roman" panose="02020603050405020304" pitchFamily="18" charset="0"/>
                      </a:rPr>
                      <m:t>𝑉</m:t>
                    </m:r>
                    <m:d>
                      <m:dPr>
                        <m:begChr m:val="["/>
                        <m:endChr m:val="]"/>
                        <m:ctrlPr>
                          <a:rPr lang="en-US" i="1">
                            <a:effectLst/>
                            <a:latin typeface="Cambria Math" panose="02040503050406030204" pitchFamily="18" charset="0"/>
                          </a:rPr>
                        </m:ctrlPr>
                      </m:dPr>
                      <m:e>
                        <m:acc>
                          <m:accPr>
                            <m:chr m:val="̂"/>
                            <m:ctrlPr>
                              <a:rPr lang="en-US" i="1">
                                <a:effectLst/>
                                <a:latin typeface="Cambria Math" panose="02040503050406030204" pitchFamily="18" charset="0"/>
                              </a:rPr>
                            </m:ctrlPr>
                          </m:acc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𝑦</m:t>
                            </m:r>
                          </m:e>
                        </m:acc>
                        <m:d>
                          <m:dPr>
                            <m:ctrlPr>
                              <a:rPr lang="en-US" i="1">
                                <a:effectLst/>
                                <a:latin typeface="Cambria Math" panose="02040503050406030204" pitchFamily="18" charset="0"/>
                              </a:rPr>
                            </m:ctrlPr>
                          </m:d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𝑥</m:t>
                            </m:r>
                          </m:e>
                        </m:d>
                      </m:e>
                    </m:d>
                    <m:r>
                      <a:rPr lang="en-US">
                        <a:effectLst/>
                        <a:latin typeface="Cambria Math" panose="02040503050406030204" pitchFamily="18" charset="0"/>
                        <a:ea typeface="Malgun Gothic" panose="020B0503020000020004" pitchFamily="34" charset="-127"/>
                        <a:cs typeface="Times New Roman" panose="02020603050405020304" pitchFamily="18" charset="0"/>
                      </a:rPr>
                      <m:t>=1.1</m:t>
                    </m:r>
                    <m:sSup>
                      <m:sSupPr>
                        <m:ctrlPr>
                          <a:rPr lang="en-US" i="1">
                            <a:effectLst/>
                            <a:latin typeface="Cambria Math" panose="02040503050406030204" pitchFamily="18" charset="0"/>
                          </a:rPr>
                        </m:ctrlPr>
                      </m:sSup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𝜎</m:t>
                        </m:r>
                      </m:e>
                      <m:sup>
                        <m:r>
                          <a:rPr lang="en-US">
                            <a:effectLst/>
                            <a:latin typeface="Cambria Math" panose="02040503050406030204" pitchFamily="18" charset="0"/>
                            <a:ea typeface="Malgun Gothic" panose="020B0503020000020004" pitchFamily="34" charset="-127"/>
                            <a:cs typeface="Times New Roman" panose="02020603050405020304" pitchFamily="18" charset="0"/>
                          </a:rPr>
                          <m:t>2</m:t>
                        </m:r>
                      </m:sup>
                    </m:sSup>
                  </m:oMath>
                </a14:m>
                <a:r>
                  <a:rPr lang="en-US" dirty="0"/>
                  <a:t> </a:t>
                </a:r>
              </a:p>
              <a:p>
                <a:r>
                  <a:rPr lang="en-US" dirty="0"/>
                  <a:t>If not, variance of </a:t>
                </a:r>
                <a14:m>
                  <m:oMath xmlns:m="http://schemas.openxmlformats.org/officeDocument/2006/math">
                    <m:r>
                      <a:rPr lang="en-US" i="1" dirty="0" smtClean="0">
                        <a:latin typeface="Cambria Math" panose="02040503050406030204" pitchFamily="18" charset="0"/>
                      </a:rPr>
                      <m:t>𝑦</m:t>
                    </m:r>
                    <m:r>
                      <a:rPr lang="en-US" i="1" baseline="-25000" dirty="0">
                        <a:latin typeface="Cambria Math" panose="02040503050406030204" pitchFamily="18" charset="0"/>
                      </a:rPr>
                      <m:t>5</m:t>
                    </m:r>
                  </m:oMath>
                </a14:m>
                <a:r>
                  <a:rPr lang="en-US" dirty="0"/>
                  <a:t> is most important </a:t>
                </a:r>
              </a:p>
              <a:p>
                <a:pPr lvl="1"/>
                <a14:m>
                  <m:oMath xmlns:m="http://schemas.openxmlformats.org/officeDocument/2006/math">
                    <m:r>
                      <a:rPr lang="en-US" i="1" dirty="0" smtClean="0">
                        <a:latin typeface="Cambria Math" panose="02040503050406030204" pitchFamily="18" charset="0"/>
                      </a:rPr>
                      <m:t>𝑦</m:t>
                    </m:r>
                    <m:r>
                      <a:rPr lang="en-US" i="1" baseline="-25000" dirty="0">
                        <a:latin typeface="Cambria Math" panose="02040503050406030204" pitchFamily="18" charset="0"/>
                      </a:rPr>
                      <m:t>5</m:t>
                    </m:r>
                  </m:oMath>
                </a14:m>
                <a:r>
                  <a:rPr lang="en-US" dirty="0"/>
                  <a:t> is closest to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 3</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Ex2-11) Prediction variance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=3</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868" t="-14493" b="-275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6A7814D-901A-4D80-69D6-6BB09FF623C2}"/>
                  </a:ext>
                </a:extLst>
              </p:cNvPr>
              <p:cNvSpPr txBox="1"/>
              <p:nvPr/>
            </p:nvSpPr>
            <p:spPr>
              <a:xfrm>
                <a:off x="365547" y="1391846"/>
                <a:ext cx="8428378" cy="11201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𝑉</m:t>
                      </m:r>
                      <m:d>
                        <m:dPr>
                          <m:begChr m:val="["/>
                          <m:endChr m:val="]"/>
                          <m:ctrlPr>
                            <a:rPr lang="en-US" sz="2400" i="1">
                              <a:solidFill>
                                <a:srgbClr val="836967"/>
                              </a:solidFill>
                              <a:latin typeface="Cambria Math" panose="02040503050406030204" pitchFamily="18" charset="0"/>
                            </a:rPr>
                          </m:ctrlPr>
                        </m:dPr>
                        <m:e>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𝑦</m:t>
                              </m:r>
                            </m:e>
                          </m:acc>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𝑥</m:t>
                              </m:r>
                            </m:e>
                          </m:d>
                        </m:e>
                      </m:d>
                      <m:r>
                        <a:rPr lang="en-US" sz="2400" i="0">
                          <a:latin typeface="Cambria Math" panose="02040503050406030204" pitchFamily="18" charset="0"/>
                        </a:rPr>
                        <m:t>=</m:t>
                      </m:r>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𝜎</m:t>
                          </m:r>
                        </m:e>
                        <m:sup>
                          <m:r>
                            <a:rPr lang="en-US" sz="2400" i="0">
                              <a:latin typeface="Cambria Math" panose="02040503050406030204" pitchFamily="18" charset="0"/>
                            </a:rPr>
                            <m:t>2</m:t>
                          </m:r>
                        </m:sup>
                      </m:sSup>
                      <m:sSup>
                        <m:sSupPr>
                          <m:ctrlPr>
                            <a:rPr lang="en-US" sz="2400" i="1">
                              <a:solidFill>
                                <a:srgbClr val="836967"/>
                              </a:solidFill>
                              <a:latin typeface="Cambria Math" panose="02040503050406030204" pitchFamily="18" charset="0"/>
                            </a:rPr>
                          </m:ctrlPr>
                        </m:sSupPr>
                        <m:e>
                          <m:r>
                            <a:rPr lang="en-US" sz="2400" b="1" i="0">
                              <a:latin typeface="Cambria Math" panose="02040503050406030204" pitchFamily="18" charset="0"/>
                            </a:rPr>
                            <m:t>𝛏</m:t>
                          </m:r>
                        </m:e>
                        <m:sup>
                          <m:r>
                            <a:rPr lang="en-US" sz="2400" b="0" i="1">
                              <a:latin typeface="Cambria Math" panose="02040503050406030204" pitchFamily="18" charset="0"/>
                            </a:rPr>
                            <m:t>𝑇</m:t>
                          </m:r>
                        </m:sup>
                      </m:sSup>
                      <m:sSup>
                        <m:sSupPr>
                          <m:ctrlPr>
                            <a:rPr lang="en-US" sz="2400" b="0" i="1">
                              <a:solidFill>
                                <a:srgbClr val="836967"/>
                              </a:solidFill>
                              <a:latin typeface="Cambria Math" panose="02040503050406030204" pitchFamily="18" charset="0"/>
                            </a:rPr>
                          </m:ctrlPr>
                        </m:sSupPr>
                        <m:e>
                          <m:d>
                            <m:dPr>
                              <m:ctrlPr>
                                <a:rPr lang="en-US" sz="2400" b="0" i="1">
                                  <a:solidFill>
                                    <a:srgbClr val="836967"/>
                                  </a:solidFill>
                                  <a:latin typeface="Cambria Math" panose="02040503050406030204" pitchFamily="18" charset="0"/>
                                </a:rPr>
                              </m:ctrlPr>
                            </m:dPr>
                            <m:e>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m:t>
                              </m:r>
                            </m:e>
                          </m:d>
                        </m:e>
                        <m:sup>
                          <m:r>
                            <a:rPr lang="en-US" sz="2400" b="0" i="0">
                              <a:latin typeface="Cambria Math" panose="02040503050406030204" pitchFamily="18" charset="0"/>
                            </a:rPr>
                            <m:t>−1</m:t>
                          </m:r>
                        </m:sup>
                      </m:sSup>
                      <m:r>
                        <a:rPr lang="en-US" sz="2400" b="1" i="0">
                          <a:latin typeface="Cambria Math" panose="02040503050406030204" pitchFamily="18" charset="0"/>
                        </a:rPr>
                        <m:t>𝛏</m:t>
                      </m:r>
                    </m:oMath>
                    <m:oMath xmlns:m="http://schemas.openxmlformats.org/officeDocument/2006/math">
                      <m:r>
                        <a:rPr lang="en-US" sz="2400" b="1" i="0" smtClean="0">
                          <a:latin typeface="Cambria Math" panose="02040503050406030204" pitchFamily="18" charset="0"/>
                        </a:rPr>
                        <m:t>                 </m:t>
                      </m:r>
                      <m:r>
                        <a:rPr lang="en-US" sz="2400" b="0" i="0">
                          <a:latin typeface="Cambria Math" panose="02040503050406030204" pitchFamily="18" charset="0"/>
                        </a:rPr>
                        <m:t>=</m:t>
                      </m:r>
                      <m:sSup>
                        <m:sSupPr>
                          <m:ctrlPr>
                            <a:rPr lang="en-US" sz="2400" b="0" i="1">
                              <a:solidFill>
                                <a:srgbClr val="836967"/>
                              </a:solidFill>
                              <a:latin typeface="Cambria Math" panose="02040503050406030204" pitchFamily="18" charset="0"/>
                            </a:rPr>
                          </m:ctrlPr>
                        </m:sSupPr>
                        <m:e>
                          <m:r>
                            <a:rPr lang="en-US" sz="2400" b="0" i="1">
                              <a:latin typeface="Cambria Math" panose="02040503050406030204" pitchFamily="18" charset="0"/>
                            </a:rPr>
                            <m:t>𝜎</m:t>
                          </m:r>
                        </m:e>
                        <m:sup>
                          <m:r>
                            <a:rPr lang="en-US" sz="2400" b="0" i="0">
                              <a:latin typeface="Cambria Math" panose="02040503050406030204" pitchFamily="18" charset="0"/>
                            </a:rPr>
                            <m:t>2</m:t>
                          </m:r>
                        </m:sup>
                      </m:sSup>
                      <m:d>
                        <m:dPr>
                          <m:begChr m:val="{"/>
                          <m:endChr m:val="}"/>
                          <m:ctrlPr>
                            <a:rPr lang="en-US" sz="2400" b="0" i="1">
                              <a:solidFill>
                                <a:srgbClr val="836967"/>
                              </a:solidFill>
                              <a:latin typeface="Cambria Math" panose="02040503050406030204" pitchFamily="18" charset="0"/>
                            </a:rPr>
                          </m:ctrlPr>
                        </m:dPr>
                        <m:e>
                          <m:r>
                            <a:rPr lang="en-US" sz="2400" b="0" i="0">
                              <a:latin typeface="Cambria Math" panose="02040503050406030204" pitchFamily="18" charset="0"/>
                            </a:rPr>
                            <m:t>1, </m:t>
                          </m:r>
                          <m:r>
                            <a:rPr lang="en-US" sz="2400" b="0" i="1">
                              <a:latin typeface="Cambria Math" panose="02040503050406030204" pitchFamily="18" charset="0"/>
                            </a:rPr>
                            <m:t>𝑥</m:t>
                          </m:r>
                        </m:e>
                      </m:d>
                      <m:d>
                        <m:dPr>
                          <m:begChr m:val="["/>
                          <m:endChr m:val="]"/>
                          <m:ctrlPr>
                            <a:rPr lang="en-US" sz="2400" b="0" i="1">
                              <a:solidFill>
                                <a:srgbClr val="836967"/>
                              </a:solidFill>
                              <a:latin typeface="Cambria Math" panose="02040503050406030204" pitchFamily="18" charset="0"/>
                            </a:rPr>
                          </m:ctrlPr>
                        </m:dPr>
                        <m:e>
                          <m:m>
                            <m:mPr>
                              <m:plcHide m:val="on"/>
                              <m:mcs>
                                <m:mc>
                                  <m:mcPr>
                                    <m:count m:val="2"/>
                                    <m:mcJc m:val="center"/>
                                  </m:mcPr>
                                </m:mc>
                              </m:mcs>
                              <m:ctrlPr>
                                <a:rPr lang="en-US" sz="2400" b="0" i="1">
                                  <a:solidFill>
                                    <a:srgbClr val="836967"/>
                                  </a:solidFill>
                                  <a:latin typeface="Cambria Math" panose="02040503050406030204" pitchFamily="18" charset="0"/>
                                </a:rPr>
                              </m:ctrlPr>
                            </m:mPr>
                            <m:mr>
                              <m:e>
                                <m:r>
                                  <a:rPr lang="en-US" sz="2400" b="0" i="0">
                                    <a:latin typeface="Cambria Math" panose="02040503050406030204" pitchFamily="18" charset="0"/>
                                  </a:rPr>
                                  <m:t>0.2</m:t>
                                </m:r>
                              </m:e>
                              <m:e>
                                <m:r>
                                  <a:rPr lang="en-US" sz="2400" b="0" i="0">
                                    <a:latin typeface="Cambria Math" panose="02040503050406030204" pitchFamily="18" charset="0"/>
                                  </a:rPr>
                                  <m:t>0</m:t>
                                </m:r>
                              </m:e>
                            </m:mr>
                            <m:mr>
                              <m:e>
                                <m:r>
                                  <a:rPr lang="en-US" sz="2400" b="0" i="0">
                                    <a:latin typeface="Cambria Math" panose="02040503050406030204" pitchFamily="18" charset="0"/>
                                  </a:rPr>
                                  <m:t>0</m:t>
                                </m:r>
                              </m:e>
                              <m:e>
                                <m:r>
                                  <a:rPr lang="en-US" sz="2400" b="0" i="0">
                                    <a:latin typeface="Cambria Math" panose="02040503050406030204" pitchFamily="18" charset="0"/>
                                  </a:rPr>
                                  <m:t>0.1</m:t>
                                </m:r>
                              </m:e>
                            </m:mr>
                          </m:m>
                        </m:e>
                      </m:d>
                      <m:d>
                        <m:dPr>
                          <m:begChr m:val="{"/>
                          <m:endChr m:val="}"/>
                          <m:ctrlPr>
                            <a:rPr lang="en-US" sz="2400" b="0" i="1">
                              <a:solidFill>
                                <a:srgbClr val="836967"/>
                              </a:solidFill>
                              <a:latin typeface="Cambria Math" panose="02040503050406030204" pitchFamily="18" charset="0"/>
                            </a:rPr>
                          </m:ctrlPr>
                        </m:dPr>
                        <m:e>
                          <m:m>
                            <m:mPr>
                              <m:plcHide m:val="on"/>
                              <m:mcs>
                                <m:mc>
                                  <m:mcPr>
                                    <m:count m:val="1"/>
                                    <m:mcJc m:val="center"/>
                                  </m:mcPr>
                                </m:mc>
                              </m:mcs>
                              <m:ctrlPr>
                                <a:rPr lang="en-US" sz="2400" b="0" i="1">
                                  <a:solidFill>
                                    <a:srgbClr val="836967"/>
                                  </a:solidFill>
                                  <a:latin typeface="Cambria Math" panose="02040503050406030204" pitchFamily="18" charset="0"/>
                                </a:rPr>
                              </m:ctrlPr>
                            </m:mPr>
                            <m:mr>
                              <m:e>
                                <m:r>
                                  <a:rPr lang="en-US" sz="2400" b="0" i="0">
                                    <a:latin typeface="Cambria Math" panose="02040503050406030204" pitchFamily="18" charset="0"/>
                                  </a:rPr>
                                  <m:t>1</m:t>
                                </m:r>
                              </m:e>
                            </m:mr>
                            <m:mr>
                              <m:e>
                                <m:r>
                                  <a:rPr lang="en-US" sz="2400" b="0" i="1">
                                    <a:latin typeface="Cambria Math" panose="02040503050406030204" pitchFamily="18" charset="0"/>
                                  </a:rPr>
                                  <m:t>𝑥</m:t>
                                </m:r>
                              </m:e>
                            </m:mr>
                          </m:m>
                        </m:e>
                      </m:d>
                      <m:r>
                        <a:rPr lang="en-US" sz="2400" b="0" i="0">
                          <a:latin typeface="Cambria Math" panose="02040503050406030204" pitchFamily="18" charset="0"/>
                        </a:rPr>
                        <m:t>=</m:t>
                      </m:r>
                      <m:d>
                        <m:dPr>
                          <m:ctrlPr>
                            <a:rPr lang="en-US" sz="2400" b="0" i="1">
                              <a:solidFill>
                                <a:srgbClr val="836967"/>
                              </a:solidFill>
                              <a:latin typeface="Cambria Math" panose="02040503050406030204" pitchFamily="18" charset="0"/>
                            </a:rPr>
                          </m:ctrlPr>
                        </m:dPr>
                        <m:e>
                          <m:r>
                            <a:rPr lang="en-US" sz="2400" b="0" i="0">
                              <a:latin typeface="Cambria Math" panose="02040503050406030204" pitchFamily="18" charset="0"/>
                            </a:rPr>
                            <m:t>0.2+0.1</m:t>
                          </m:r>
                          <m:sSup>
                            <m:sSupPr>
                              <m:ctrlPr>
                                <a:rPr lang="en-US" sz="2400" b="0" i="1">
                                  <a:solidFill>
                                    <a:srgbClr val="836967"/>
                                  </a:solidFill>
                                  <a:latin typeface="Cambria Math" panose="02040503050406030204" pitchFamily="18" charset="0"/>
                                </a:rPr>
                              </m:ctrlPr>
                            </m:sSupPr>
                            <m:e>
                              <m:r>
                                <a:rPr lang="en-US" sz="2400" b="0" i="1">
                                  <a:latin typeface="Cambria Math" panose="02040503050406030204" pitchFamily="18" charset="0"/>
                                </a:rPr>
                                <m:t>𝑥</m:t>
                              </m:r>
                            </m:e>
                            <m:sup>
                              <m:r>
                                <a:rPr lang="en-US" sz="2400" b="0" i="0">
                                  <a:latin typeface="Cambria Math" panose="02040503050406030204" pitchFamily="18" charset="0"/>
                                </a:rPr>
                                <m:t>2</m:t>
                              </m:r>
                            </m:sup>
                          </m:sSup>
                        </m:e>
                      </m:d>
                      <m:sSup>
                        <m:sSupPr>
                          <m:ctrlPr>
                            <a:rPr lang="en-US" sz="2400" b="0" i="1">
                              <a:solidFill>
                                <a:srgbClr val="836967"/>
                              </a:solidFill>
                              <a:latin typeface="Cambria Math" panose="02040503050406030204" pitchFamily="18" charset="0"/>
                            </a:rPr>
                          </m:ctrlPr>
                        </m:sSupPr>
                        <m:e>
                          <m:r>
                            <a:rPr lang="en-US" sz="2400" b="0" i="1">
                              <a:latin typeface="Cambria Math" panose="02040503050406030204" pitchFamily="18" charset="0"/>
                            </a:rPr>
                            <m:t>𝜎</m:t>
                          </m:r>
                        </m:e>
                        <m:sup>
                          <m:r>
                            <a:rPr lang="en-US" sz="2400" b="0" i="0">
                              <a:latin typeface="Cambria Math" panose="02040503050406030204" pitchFamily="18" charset="0"/>
                            </a:rPr>
                            <m:t>2</m:t>
                          </m:r>
                        </m:sup>
                      </m:sSup>
                      <m:r>
                        <a:rPr lang="en-US" sz="2400" b="0" i="0">
                          <a:latin typeface="Cambria Math" panose="02040503050406030204" pitchFamily="18" charset="0"/>
                        </a:rPr>
                        <m:t>=1.1</m:t>
                      </m:r>
                      <m:sSup>
                        <m:sSupPr>
                          <m:ctrlPr>
                            <a:rPr lang="en-US" sz="2400" b="0" i="1">
                              <a:solidFill>
                                <a:srgbClr val="836967"/>
                              </a:solidFill>
                              <a:latin typeface="Cambria Math" panose="02040503050406030204" pitchFamily="18" charset="0"/>
                            </a:rPr>
                          </m:ctrlPr>
                        </m:sSupPr>
                        <m:e>
                          <m:r>
                            <a:rPr lang="en-US" sz="2400" b="0" i="1">
                              <a:latin typeface="Cambria Math" panose="02040503050406030204" pitchFamily="18" charset="0"/>
                            </a:rPr>
                            <m:t>𝜎</m:t>
                          </m:r>
                        </m:e>
                        <m:sup>
                          <m:r>
                            <a:rPr lang="en-US" sz="2400" b="0" i="0">
                              <a:latin typeface="Cambria Math" panose="02040503050406030204" pitchFamily="18" charset="0"/>
                            </a:rPr>
                            <m:t>2</m:t>
                          </m:r>
                        </m:sup>
                      </m:sSup>
                    </m:oMath>
                  </m:oMathPara>
                </a14:m>
                <a:endParaRPr lang="en-US" dirty="0"/>
              </a:p>
            </p:txBody>
          </p:sp>
        </mc:Choice>
        <mc:Fallback xmlns="">
          <p:sp>
            <p:nvSpPr>
              <p:cNvPr id="13" name="TextBox 12">
                <a:extLst>
                  <a:ext uri="{FF2B5EF4-FFF2-40B4-BE49-F238E27FC236}">
                    <a16:creationId xmlns:a16="http://schemas.microsoft.com/office/drawing/2014/main" id="{36A7814D-901A-4D80-69D6-6BB09FF623C2}"/>
                  </a:ext>
                </a:extLst>
              </p:cNvPr>
              <p:cNvSpPr txBox="1">
                <a:spLocks noRot="1" noChangeAspect="1" noMove="1" noResize="1" noEditPoints="1" noAdjustHandles="1" noChangeArrowheads="1" noChangeShapeType="1" noTextEdit="1"/>
              </p:cNvSpPr>
              <p:nvPr/>
            </p:nvSpPr>
            <p:spPr>
              <a:xfrm>
                <a:off x="365547" y="1391846"/>
                <a:ext cx="8428378" cy="1120178"/>
              </a:xfrm>
              <a:prstGeom prst="rect">
                <a:avLst/>
              </a:prstGeom>
              <a:blipFill>
                <a:blip r:embed="rId4"/>
                <a:stretch>
                  <a:fillRect t="-5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843ABB8-AAC5-3AA2-E41E-42174379D052}"/>
                  </a:ext>
                </a:extLst>
              </p:cNvPr>
              <p:cNvSpPr txBox="1"/>
              <p:nvPr/>
            </p:nvSpPr>
            <p:spPr>
              <a:xfrm>
                <a:off x="1581358" y="3265500"/>
                <a:ext cx="4619730" cy="8585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836967"/>
                              </a:solidFill>
                              <a:latin typeface="Cambria Math" panose="02040503050406030204" pitchFamily="18" charset="0"/>
                            </a:rPr>
                          </m:ctrlPr>
                        </m:fPr>
                        <m:num>
                          <m:r>
                            <a:rPr lang="en-US" sz="2400">
                              <a:latin typeface="Cambria Math" panose="02040503050406030204" pitchFamily="18" charset="0"/>
                            </a:rPr>
                            <m:t>𝜕</m:t>
                          </m:r>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𝑦</m:t>
                              </m:r>
                            </m:e>
                          </m:acc>
                        </m:num>
                        <m:den>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en>
                      </m:f>
                      <m:r>
                        <a:rPr lang="en-US" sz="2400" i="1">
                          <a:latin typeface="Cambria Math" panose="02040503050406030204" pitchFamily="18" charset="0"/>
                        </a:rPr>
                        <m:t>=0.1</m:t>
                      </m:r>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m>
                                  <m:mPr>
                                    <m:mcs>
                                      <m:mc>
                                        <m:mcPr>
                                          <m:count m:val="3"/>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−4</m:t>
                                      </m:r>
                                    </m:e>
                                    <m:e>
                                      <m:r>
                                        <a:rPr lang="en-US" sz="2400" i="1">
                                          <a:latin typeface="Cambria Math" panose="02040503050406030204" pitchFamily="18" charset="0"/>
                                        </a:rPr>
                                        <m:t>−1</m:t>
                                      </m:r>
                                    </m:e>
                                    <m:e>
                                      <m:r>
                                        <a:rPr lang="en-US" sz="2400" i="1">
                                          <a:latin typeface="Cambria Math" panose="02040503050406030204" pitchFamily="18" charset="0"/>
                                        </a:rPr>
                                        <m:t>2</m:t>
                                      </m:r>
                                    </m:e>
                                  </m:mr>
                                </m:m>
                              </m:e>
                              <m:e>
                                <m:r>
                                  <a:rPr lang="en-US" sz="2400" i="1">
                                    <a:latin typeface="Cambria Math" panose="02040503050406030204" pitchFamily="18" charset="0"/>
                                  </a:rPr>
                                  <m:t>5</m:t>
                                </m:r>
                              </m:e>
                              <m:e>
                                <m:r>
                                  <a:rPr lang="en-US" sz="2400" i="1">
                                    <a:latin typeface="Cambria Math" panose="02040503050406030204" pitchFamily="18" charset="0"/>
                                  </a:rPr>
                                  <m:t>8</m:t>
                                </m:r>
                              </m:e>
                            </m:mr>
                          </m:m>
                        </m:e>
                      </m:d>
                    </m:oMath>
                  </m:oMathPara>
                </a14:m>
                <a:endParaRPr lang="en-US" sz="2400" dirty="0"/>
              </a:p>
            </p:txBody>
          </p:sp>
        </mc:Choice>
        <mc:Fallback xmlns="">
          <p:sp>
            <p:nvSpPr>
              <p:cNvPr id="9" name="TextBox 8">
                <a:extLst>
                  <a:ext uri="{FF2B5EF4-FFF2-40B4-BE49-F238E27FC236}">
                    <a16:creationId xmlns:a16="http://schemas.microsoft.com/office/drawing/2014/main" id="{0843ABB8-AAC5-3AA2-E41E-42174379D052}"/>
                  </a:ext>
                </a:extLst>
              </p:cNvPr>
              <p:cNvSpPr txBox="1">
                <a:spLocks noRot="1" noChangeAspect="1" noMove="1" noResize="1" noEditPoints="1" noAdjustHandles="1" noChangeArrowheads="1" noChangeShapeType="1" noTextEdit="1"/>
              </p:cNvSpPr>
              <p:nvPr/>
            </p:nvSpPr>
            <p:spPr>
              <a:xfrm>
                <a:off x="1581358" y="3265500"/>
                <a:ext cx="4619730" cy="85850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31969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When we calculate statistics from random data bootstrapping can provide </a:t>
            </a:r>
            <a:r>
              <a:rPr lang="en-US" dirty="0">
                <a:solidFill>
                  <a:srgbClr val="FF0000"/>
                </a:solidFill>
              </a:rPr>
              <a:t>error estimates</a:t>
            </a:r>
            <a:r>
              <a:rPr lang="en-US" dirty="0"/>
              <a:t>.</a:t>
            </a:r>
          </a:p>
          <a:p>
            <a:r>
              <a:rPr lang="en-US" dirty="0"/>
              <a:t>If we had multiple sets of samples, we could use them to estimate the error in the computation.</a:t>
            </a:r>
          </a:p>
          <a:p>
            <a:r>
              <a:rPr lang="en-US" dirty="0"/>
              <a:t>With bootstrapping we perform the amazing feat of getting the error from a single set of samples.</a:t>
            </a:r>
          </a:p>
          <a:p>
            <a:r>
              <a:rPr lang="en-US" dirty="0"/>
              <a:t>This is done by </a:t>
            </a:r>
            <a:r>
              <a:rPr lang="en-US" dirty="0">
                <a:solidFill>
                  <a:srgbClr val="FF0000"/>
                </a:solidFill>
              </a:rPr>
              <a:t>resampling with replacement</a:t>
            </a:r>
            <a:r>
              <a:rPr lang="en-US" dirty="0"/>
              <a:t> of</a:t>
            </a:r>
            <a:r>
              <a:rPr lang="en-US" dirty="0">
                <a:solidFill>
                  <a:srgbClr val="FF0000"/>
                </a:solidFill>
              </a:rPr>
              <a:t> </a:t>
            </a:r>
            <a:r>
              <a:rPr lang="en-US" dirty="0"/>
              <a:t>the same data.</a:t>
            </a:r>
          </a:p>
          <a:p>
            <a:pPr lvl="1"/>
            <a:r>
              <a:rPr lang="en-US" dirty="0"/>
              <a:t>We draw a samples from the original data without removing it so that the new sample may have </a:t>
            </a:r>
            <a:r>
              <a:rPr lang="en-US" dirty="0">
                <a:solidFill>
                  <a:srgbClr val="FF0000"/>
                </a:solidFill>
              </a:rPr>
              <a:t>repetitions</a:t>
            </a:r>
            <a:r>
              <a:rPr lang="en-US" dirty="0"/>
              <a:t>.</a:t>
            </a:r>
          </a:p>
          <a:p>
            <a:r>
              <a:rPr lang="en-US" dirty="0"/>
              <a:t>We repeat for many bootstrap samples to get a </a:t>
            </a:r>
            <a:r>
              <a:rPr lang="en-US" dirty="0">
                <a:solidFill>
                  <a:srgbClr val="FF0000"/>
                </a:solidFill>
              </a:rPr>
              <a:t>distribution of the statistic of interest</a:t>
            </a:r>
            <a:r>
              <a:rPr lang="en-US" dirty="0"/>
              <a:t>.</a:t>
            </a:r>
          </a:p>
        </p:txBody>
      </p:sp>
      <p:sp>
        <p:nvSpPr>
          <p:cNvPr id="2" name="Title 1"/>
          <p:cNvSpPr>
            <a:spLocks noGrp="1"/>
          </p:cNvSpPr>
          <p:nvPr>
            <p:ph type="title"/>
          </p:nvPr>
        </p:nvSpPr>
        <p:spPr/>
        <p:txBody>
          <a:bodyPr>
            <a:normAutofit fontScale="90000"/>
          </a:bodyPr>
          <a:lstStyle/>
          <a:p>
            <a:r>
              <a:rPr lang="en-US"/>
              <a:t>Bootstrapping</a:t>
            </a:r>
            <a:endParaRPr lang="en-US" dirty="0"/>
          </a:p>
        </p:txBody>
      </p:sp>
      <p:sp>
        <p:nvSpPr>
          <p:cNvPr id="4" name="TextBox 3"/>
          <p:cNvSpPr txBox="1"/>
          <p:nvPr/>
        </p:nvSpPr>
        <p:spPr>
          <a:xfrm>
            <a:off x="7162800" y="914400"/>
            <a:ext cx="12954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7801984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a:t>bootstat = bootstrp(nboot,bootfun,d1,...) draws nboot bootstrap data samples, computes statistics on each sample using bootfun, and returns the results in the matrix bootstat. bootfun is a function handle specified with @. Each row of bootstat contains the results of applying bootfun to one bootstrap sample. </a:t>
            </a:r>
          </a:p>
          <a:p>
            <a:r>
              <a:rPr lang="en-US"/>
              <a:t>[bootstat,bootsam] = bootstrp(...) returns an n-by-nboot matrix of bootstrap indices, bootsam. Each column in bootsam contains indices of the values that were drawn from the original data sets to constitute the corresponding bootstrap sample</a:t>
            </a:r>
            <a:endParaRPr lang="en-US" dirty="0"/>
          </a:p>
        </p:txBody>
      </p:sp>
      <p:sp>
        <p:nvSpPr>
          <p:cNvPr id="2" name="Title 1"/>
          <p:cNvSpPr>
            <a:spLocks noGrp="1"/>
          </p:cNvSpPr>
          <p:nvPr>
            <p:ph type="title"/>
          </p:nvPr>
        </p:nvSpPr>
        <p:spPr/>
        <p:txBody>
          <a:bodyPr>
            <a:normAutofit fontScale="90000"/>
          </a:bodyPr>
          <a:lstStyle/>
          <a:p>
            <a:r>
              <a:rPr lang="en-US"/>
              <a:t>Matlab bootstrp routine</a:t>
            </a:r>
            <a:endParaRPr lang="en-US" dirty="0"/>
          </a:p>
        </p:txBody>
      </p:sp>
    </p:spTree>
    <p:extLst>
      <p:ext uri="{BB962C8B-B14F-4D97-AF65-F5344CB8AC3E}">
        <p14:creationId xmlns:p14="http://schemas.microsoft.com/office/powerpoint/2010/main" val="3549400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nn-NO" dirty="0"/>
              <a:t>Generate 10 randome samples: </a:t>
            </a:r>
            <a:r>
              <a:rPr lang="nn-NO" i="1" dirty="0"/>
              <a:t>x</a:t>
            </a:r>
            <a:r>
              <a:rPr lang="nn-NO" dirty="0"/>
              <a:t> = randn(1,10)</a:t>
            </a:r>
          </a:p>
          <a:p>
            <a:endParaRPr lang="sv-SE" dirty="0"/>
          </a:p>
          <a:p>
            <a:r>
              <a:rPr lang="sv-SE" dirty="0"/>
              <a:t>[bootstat,bootsam]=bootstrp(1000,@</a:t>
            </a:r>
            <a:r>
              <a:rPr lang="sv-SE" dirty="0">
                <a:solidFill>
                  <a:srgbClr val="0000FF"/>
                </a:solidFill>
              </a:rPr>
              <a:t>mean</a:t>
            </a:r>
            <a:r>
              <a:rPr lang="sv-SE" dirty="0"/>
              <a:t>,x);</a:t>
            </a:r>
          </a:p>
          <a:p>
            <a:pPr lvl="1"/>
            <a:r>
              <a:rPr lang="sv-SE" dirty="0"/>
              <a:t>Generate 1000 bootstrap sets of samples and means</a:t>
            </a:r>
          </a:p>
          <a:p>
            <a:r>
              <a:rPr lang="sv-SE" dirty="0"/>
              <a:t>bootsam(:,1:5) shows the first 5 sets of bootstrap samples</a:t>
            </a:r>
          </a:p>
        </p:txBody>
      </p:sp>
      <p:sp>
        <p:nvSpPr>
          <p:cNvPr id="2" name="Title 1"/>
          <p:cNvSpPr>
            <a:spLocks noGrp="1"/>
          </p:cNvSpPr>
          <p:nvPr>
            <p:ph type="title"/>
          </p:nvPr>
        </p:nvSpPr>
        <p:spPr/>
        <p:txBody>
          <a:bodyPr>
            <a:normAutofit fontScale="90000"/>
          </a:bodyPr>
          <a:lstStyle/>
          <a:p>
            <a:r>
              <a:rPr lang="en-US" dirty="0"/>
              <a:t>Ex) Sample mean</a:t>
            </a:r>
          </a:p>
        </p:txBody>
      </p:sp>
      <p:sp>
        <p:nvSpPr>
          <p:cNvPr id="4" name="TextBox 3"/>
          <p:cNvSpPr txBox="1"/>
          <p:nvPr/>
        </p:nvSpPr>
        <p:spPr>
          <a:xfrm>
            <a:off x="3846619" y="3855154"/>
            <a:ext cx="4648200" cy="2246769"/>
          </a:xfrm>
          <a:prstGeom prst="rect">
            <a:avLst/>
          </a:prstGeom>
          <a:noFill/>
        </p:spPr>
        <p:txBody>
          <a:bodyPr wrap="square" rtlCol="0">
            <a:spAutoFit/>
          </a:bodyPr>
          <a:lstStyle/>
          <a:p>
            <a:r>
              <a:rPr lang="en-US" sz="2000" dirty="0"/>
              <a:t>Each column contains the indices of one set of bootstrap samples. For example, the last column indicates that we drew x(1), x(10), x(8), x(5), x(6), x(3), x(5), x(10), x(6), and x(6). That is, we drew x(6) three times, x(5) and x(10) twice.</a:t>
            </a:r>
          </a:p>
        </p:txBody>
      </p:sp>
      <p:sp>
        <p:nvSpPr>
          <p:cNvPr id="5" name="TextBox 4">
            <a:extLst>
              <a:ext uri="{FF2B5EF4-FFF2-40B4-BE49-F238E27FC236}">
                <a16:creationId xmlns:a16="http://schemas.microsoft.com/office/drawing/2014/main" id="{9C7074E5-5AD1-4365-A1AC-C3675E43211C}"/>
              </a:ext>
            </a:extLst>
          </p:cNvPr>
          <p:cNvSpPr txBox="1"/>
          <p:nvPr/>
        </p:nvSpPr>
        <p:spPr>
          <a:xfrm>
            <a:off x="634181" y="1264238"/>
            <a:ext cx="7417415" cy="707886"/>
          </a:xfrm>
          <a:prstGeom prst="rect">
            <a:avLst/>
          </a:prstGeom>
          <a:noFill/>
        </p:spPr>
        <p:txBody>
          <a:bodyPr wrap="none" rtlCol="0">
            <a:spAutoFit/>
          </a:bodyPr>
          <a:lstStyle/>
          <a:p>
            <a:r>
              <a:rPr lang="nn-NO" sz="2000" dirty="0">
                <a:latin typeface="Courier New" panose="02070309020205020404" pitchFamily="49" charset="0"/>
                <a:cs typeface="Courier New" panose="02070309020205020404" pitchFamily="49" charset="0"/>
              </a:rPr>
              <a:t>x =[0.5377,  1.8339, -2.2588, 0.8622, 0.3188, </a:t>
            </a:r>
          </a:p>
          <a:p>
            <a:r>
              <a:rPr lang="nn-NO" sz="2000" dirty="0">
                <a:latin typeface="Courier New" panose="02070309020205020404" pitchFamily="49" charset="0"/>
                <a:cs typeface="Courier New" panose="02070309020205020404" pitchFamily="49" charset="0"/>
              </a:rPr>
              <a:t>   -1.3077, -0.4336,  0.3426, 3.5784, 2.7694];</a:t>
            </a:r>
          </a:p>
        </p:txBody>
      </p:sp>
      <p:sp>
        <p:nvSpPr>
          <p:cNvPr id="7" name="TextBox 6">
            <a:extLst>
              <a:ext uri="{FF2B5EF4-FFF2-40B4-BE49-F238E27FC236}">
                <a16:creationId xmlns:a16="http://schemas.microsoft.com/office/drawing/2014/main" id="{737105CF-415A-4E52-BEDB-FB8D21835C07}"/>
              </a:ext>
            </a:extLst>
          </p:cNvPr>
          <p:cNvSpPr txBox="1"/>
          <p:nvPr/>
        </p:nvSpPr>
        <p:spPr>
          <a:xfrm>
            <a:off x="634181" y="3396570"/>
            <a:ext cx="2339102" cy="3170099"/>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 6  3  2  8  1</a:t>
            </a:r>
          </a:p>
          <a:p>
            <a:r>
              <a:rPr lang="en-US" sz="2000" dirty="0">
                <a:latin typeface="Courier New" panose="02070309020205020404" pitchFamily="49" charset="0"/>
                <a:cs typeface="Courier New" panose="02070309020205020404" pitchFamily="49" charset="0"/>
              </a:rPr>
              <a:t> 4  9 10  3 10</a:t>
            </a:r>
          </a:p>
          <a:p>
            <a:r>
              <a:rPr lang="en-US" sz="2000" dirty="0">
                <a:latin typeface="Courier New" panose="02070309020205020404" pitchFamily="49" charset="0"/>
                <a:cs typeface="Courier New" panose="02070309020205020404" pitchFamily="49" charset="0"/>
              </a:rPr>
              <a:t>10  2 10  2  8</a:t>
            </a:r>
          </a:p>
          <a:p>
            <a:r>
              <a:rPr lang="en-US" sz="2000" dirty="0">
                <a:latin typeface="Courier New" panose="02070309020205020404" pitchFamily="49" charset="0"/>
                <a:cs typeface="Courier New" panose="02070309020205020404" pitchFamily="49" charset="0"/>
              </a:rPr>
              <a:t> 9  3  5  3  5</a:t>
            </a:r>
          </a:p>
          <a:p>
            <a:r>
              <a:rPr lang="en-US" sz="2000" dirty="0">
                <a:latin typeface="Courier New" panose="02070309020205020404" pitchFamily="49" charset="0"/>
                <a:cs typeface="Courier New" panose="02070309020205020404" pitchFamily="49" charset="0"/>
              </a:rPr>
              <a:t> 6  2  2  4  6</a:t>
            </a:r>
          </a:p>
          <a:p>
            <a:r>
              <a:rPr lang="en-US" sz="2000" dirty="0">
                <a:latin typeface="Courier New" panose="02070309020205020404" pitchFamily="49" charset="0"/>
                <a:cs typeface="Courier New" panose="02070309020205020404" pitchFamily="49" charset="0"/>
              </a:rPr>
              <a:t> 7  3  3  5  3</a:t>
            </a:r>
          </a:p>
          <a:p>
            <a:r>
              <a:rPr lang="en-US" sz="2000" dirty="0">
                <a:latin typeface="Courier New" panose="02070309020205020404" pitchFamily="49" charset="0"/>
                <a:cs typeface="Courier New" panose="02070309020205020404" pitchFamily="49" charset="0"/>
              </a:rPr>
              <a:t> 6  5  5  6  5</a:t>
            </a:r>
          </a:p>
          <a:p>
            <a:r>
              <a:rPr lang="en-US" sz="2000" dirty="0">
                <a:latin typeface="Courier New" panose="02070309020205020404" pitchFamily="49" charset="0"/>
                <a:cs typeface="Courier New" panose="02070309020205020404" pitchFamily="49" charset="0"/>
              </a:rPr>
              <a:t> 3  4  6  1 10</a:t>
            </a:r>
          </a:p>
          <a:p>
            <a:r>
              <a:rPr lang="en-US" sz="2000" dirty="0">
                <a:latin typeface="Courier New" panose="02070309020205020404" pitchFamily="49" charset="0"/>
                <a:cs typeface="Courier New" panose="02070309020205020404" pitchFamily="49" charset="0"/>
              </a:rPr>
              <a:t> 4 10  3  3  6</a:t>
            </a:r>
          </a:p>
          <a:p>
            <a:r>
              <a:rPr lang="en-US" sz="2000" dirty="0">
                <a:latin typeface="Courier New" panose="02070309020205020404" pitchFamily="49" charset="0"/>
                <a:cs typeface="Courier New" panose="02070309020205020404" pitchFamily="49" charset="0"/>
              </a:rPr>
              <a:t> 5  5  7  9  6</a:t>
            </a:r>
          </a:p>
        </p:txBody>
      </p:sp>
    </p:spTree>
    <p:extLst>
      <p:ext uri="{BB962C8B-B14F-4D97-AF65-F5344CB8AC3E}">
        <p14:creationId xmlns:p14="http://schemas.microsoft.com/office/powerpoint/2010/main" val="31069633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mean(x) = 0.6243</a:t>
            </a:r>
          </a:p>
          <a:p>
            <a:r>
              <a:rPr lang="en-US" dirty="0"/>
              <a:t>std(x) = 1.7699</a:t>
            </a:r>
          </a:p>
          <a:p>
            <a:r>
              <a:rPr lang="en-US" dirty="0"/>
              <a:t>mean(</a:t>
            </a:r>
            <a:r>
              <a:rPr lang="en-US" dirty="0" err="1"/>
              <a:t>bootstat</a:t>
            </a:r>
            <a:r>
              <a:rPr lang="en-US" dirty="0"/>
              <a:t>) = 0.6068</a:t>
            </a:r>
          </a:p>
          <a:p>
            <a:r>
              <a:rPr lang="en-US" dirty="0"/>
              <a:t>std(</a:t>
            </a:r>
            <a:r>
              <a:rPr lang="en-US" dirty="0" err="1"/>
              <a:t>bootstat</a:t>
            </a:r>
            <a:r>
              <a:rPr lang="en-US" dirty="0"/>
              <a:t>) = 0.5191</a:t>
            </a:r>
          </a:p>
          <a:p>
            <a:pPr>
              <a:spcBef>
                <a:spcPts val="3600"/>
              </a:spcBef>
            </a:pPr>
            <a:r>
              <a:rPr lang="en-US" dirty="0"/>
              <a:t>Standard deviation of sample mean:</a:t>
            </a:r>
          </a:p>
          <a:p>
            <a:endParaRPr lang="en-US" dirty="0"/>
          </a:p>
          <a:p>
            <a:r>
              <a:rPr lang="en-US" dirty="0"/>
              <a:t>In other cases we may not have a formula. May use bootstrapping to estimate accuracy of probability</a:t>
            </a:r>
          </a:p>
        </p:txBody>
      </p:sp>
      <p:sp>
        <p:nvSpPr>
          <p:cNvPr id="2" name="Title 1"/>
          <p:cNvSpPr>
            <a:spLocks noGrp="1"/>
          </p:cNvSpPr>
          <p:nvPr>
            <p:ph type="title"/>
          </p:nvPr>
        </p:nvSpPr>
        <p:spPr/>
        <p:txBody>
          <a:bodyPr>
            <a:normAutofit fontScale="90000"/>
          </a:bodyPr>
          <a:lstStyle/>
          <a:p>
            <a:r>
              <a:rPr lang="en-US" dirty="0"/>
              <a:t>Ex) Statistics for sample mean</a:t>
            </a:r>
          </a:p>
        </p:txBody>
      </p:sp>
      <p:pic>
        <p:nvPicPr>
          <p:cNvPr id="4" name="Picture 3">
            <a:extLst>
              <a:ext uri="{FF2B5EF4-FFF2-40B4-BE49-F238E27FC236}">
                <a16:creationId xmlns:a16="http://schemas.microsoft.com/office/drawing/2014/main" id="{D2B8AF6D-0BCD-444A-AAA1-A7C4DFEB5752}"/>
              </a:ext>
            </a:extLst>
          </p:cNvPr>
          <p:cNvPicPr>
            <a:picLocks noChangeAspect="1"/>
          </p:cNvPicPr>
          <p:nvPr/>
        </p:nvPicPr>
        <p:blipFill>
          <a:blip r:embed="rId2"/>
          <a:stretch>
            <a:fillRect/>
          </a:stretch>
        </p:blipFill>
        <p:spPr>
          <a:xfrm>
            <a:off x="4580182" y="449823"/>
            <a:ext cx="4165612" cy="3125293"/>
          </a:xfrm>
          <a:prstGeom prst="rect">
            <a:avLst/>
          </a:prstGeom>
        </p:spPr>
      </p:pic>
      <p:sp>
        <p:nvSpPr>
          <p:cNvPr id="6" name="TextBox 5">
            <a:extLst>
              <a:ext uri="{FF2B5EF4-FFF2-40B4-BE49-F238E27FC236}">
                <a16:creationId xmlns:a16="http://schemas.microsoft.com/office/drawing/2014/main" id="{A35B94FB-B995-4354-94D1-3956971C4477}"/>
              </a:ext>
            </a:extLst>
          </p:cNvPr>
          <p:cNvSpPr txBox="1"/>
          <p:nvPr/>
        </p:nvSpPr>
        <p:spPr>
          <a:xfrm>
            <a:off x="6719922" y="715206"/>
            <a:ext cx="1713931" cy="584775"/>
          </a:xfrm>
          <a:prstGeom prst="rect">
            <a:avLst/>
          </a:prstGeom>
          <a:noFill/>
        </p:spPr>
        <p:txBody>
          <a:bodyPr wrap="none" rtlCol="0">
            <a:spAutoFit/>
          </a:bodyPr>
          <a:lstStyle/>
          <a:p>
            <a:pPr algn="l"/>
            <a:r>
              <a:rPr lang="en-US" sz="1600" dirty="0"/>
              <a:t>Histogram of</a:t>
            </a:r>
            <a:br>
              <a:rPr lang="en-US" sz="1600" dirty="0"/>
            </a:br>
            <a:r>
              <a:rPr lang="en-US" sz="1600" dirty="0"/>
              <a:t>bootstrap means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7239365-878F-9E67-296E-77494BA239D4}"/>
                  </a:ext>
                </a:extLst>
              </p:cNvPr>
              <p:cNvSpPr txBox="1"/>
              <p:nvPr/>
            </p:nvSpPr>
            <p:spPr>
              <a:xfrm>
                <a:off x="2285603" y="3634110"/>
                <a:ext cx="2426494" cy="7914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𝜇</m:t>
                          </m:r>
                        </m:sub>
                      </m:sSub>
                      <m:r>
                        <a:rPr lang="en-US" sz="2400" i="0">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𝑥</m:t>
                              </m:r>
                            </m:sub>
                          </m:sSub>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𝑛</m:t>
                              </m:r>
                            </m:e>
                          </m:rad>
                        </m:den>
                      </m:f>
                      <m:r>
                        <a:rPr lang="en-US" sz="2400" i="0">
                          <a:latin typeface="Cambria Math" panose="02040503050406030204" pitchFamily="18" charset="0"/>
                        </a:rPr>
                        <m:t>=0.56</m:t>
                      </m:r>
                    </m:oMath>
                  </m:oMathPara>
                </a14:m>
                <a:endParaRPr lang="en-US" sz="2400" dirty="0"/>
              </a:p>
            </p:txBody>
          </p:sp>
        </mc:Choice>
        <mc:Fallback xmlns="">
          <p:sp>
            <p:nvSpPr>
              <p:cNvPr id="8" name="TextBox 7">
                <a:extLst>
                  <a:ext uri="{FF2B5EF4-FFF2-40B4-BE49-F238E27FC236}">
                    <a16:creationId xmlns:a16="http://schemas.microsoft.com/office/drawing/2014/main" id="{47239365-878F-9E67-296E-77494BA239D4}"/>
                  </a:ext>
                </a:extLst>
              </p:cNvPr>
              <p:cNvSpPr txBox="1">
                <a:spLocks noRot="1" noChangeAspect="1" noMove="1" noResize="1" noEditPoints="1" noAdjustHandles="1" noChangeArrowheads="1" noChangeShapeType="1" noTextEdit="1"/>
              </p:cNvSpPr>
              <p:nvPr/>
            </p:nvSpPr>
            <p:spPr>
              <a:xfrm>
                <a:off x="2285603" y="3634110"/>
                <a:ext cx="2426494" cy="79143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577294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a:t>
            </a:r>
            <a:r>
              <a:rPr lang="en-US" dirty="0" err="1"/>
              <a:t>bootstat,bootsam</a:t>
            </a:r>
            <a:r>
              <a:rPr lang="en-US" dirty="0"/>
              <a:t>]=</a:t>
            </a:r>
            <a:r>
              <a:rPr lang="en-US" dirty="0" err="1"/>
              <a:t>bootstrp</a:t>
            </a:r>
            <a:r>
              <a:rPr lang="en-US" dirty="0"/>
              <a:t>(10000,@</a:t>
            </a:r>
            <a:r>
              <a:rPr lang="en-US" dirty="0">
                <a:solidFill>
                  <a:srgbClr val="0000FF"/>
                </a:solidFill>
              </a:rPr>
              <a:t>std</a:t>
            </a:r>
            <a:r>
              <a:rPr lang="en-US" dirty="0"/>
              <a:t>,x);</a:t>
            </a:r>
          </a:p>
          <a:p>
            <a:r>
              <a:rPr lang="en-US" dirty="0"/>
              <a:t>mean(</a:t>
            </a:r>
            <a:r>
              <a:rPr lang="en-US" dirty="0" err="1"/>
              <a:t>bootstat</a:t>
            </a:r>
            <a:r>
              <a:rPr lang="en-US" dirty="0"/>
              <a:t>)=1.6387</a:t>
            </a:r>
          </a:p>
          <a:p>
            <a:r>
              <a:rPr lang="en-US" dirty="0"/>
              <a:t>std(</a:t>
            </a:r>
            <a:r>
              <a:rPr lang="en-US" dirty="0" err="1"/>
              <a:t>bootstat</a:t>
            </a:r>
            <a:r>
              <a:rPr lang="en-US" dirty="0"/>
              <a:t>)=0.3415</a:t>
            </a:r>
          </a:p>
          <a:p>
            <a:r>
              <a:rPr lang="en-US" dirty="0"/>
              <a:t>Check ratio</a:t>
            </a:r>
          </a:p>
          <a:p>
            <a:pPr lvl="1"/>
            <a:r>
              <a:rPr lang="en-US" dirty="0"/>
              <a:t>a=</a:t>
            </a:r>
            <a:r>
              <a:rPr lang="en-US" dirty="0" err="1"/>
              <a:t>randn</a:t>
            </a:r>
            <a:r>
              <a:rPr lang="en-US" dirty="0"/>
              <a:t>(10,10000);</a:t>
            </a:r>
          </a:p>
          <a:p>
            <a:pPr lvl="1"/>
            <a:r>
              <a:rPr lang="en-US" dirty="0"/>
              <a:t>s=std(a);</a:t>
            </a:r>
          </a:p>
          <a:p>
            <a:pPr lvl="1"/>
            <a:r>
              <a:rPr lang="en-US" dirty="0"/>
              <a:t>mean(s) = 0.9728</a:t>
            </a:r>
          </a:p>
          <a:p>
            <a:pPr lvl="1"/>
            <a:r>
              <a:rPr lang="en-US" dirty="0"/>
              <a:t>std(s)=0.2302</a:t>
            </a:r>
          </a:p>
          <a:p>
            <a:r>
              <a:rPr lang="en-US" dirty="0"/>
              <a:t>Bootstrap ratio is 0.208, actual ratio 0.237</a:t>
            </a:r>
          </a:p>
        </p:txBody>
      </p:sp>
      <p:sp>
        <p:nvSpPr>
          <p:cNvPr id="2" name="Title 1"/>
          <p:cNvSpPr>
            <a:spLocks noGrp="1"/>
          </p:cNvSpPr>
          <p:nvPr>
            <p:ph type="title"/>
          </p:nvPr>
        </p:nvSpPr>
        <p:spPr/>
        <p:txBody>
          <a:bodyPr>
            <a:normAutofit fontScale="90000"/>
          </a:bodyPr>
          <a:lstStyle/>
          <a:p>
            <a:r>
              <a:rPr lang="en-US" dirty="0"/>
              <a:t>Ex) Statistics of sample standard deviation</a:t>
            </a:r>
          </a:p>
        </p:txBody>
      </p:sp>
      <p:pic>
        <p:nvPicPr>
          <p:cNvPr id="4" name="Picture 3">
            <a:extLst>
              <a:ext uri="{FF2B5EF4-FFF2-40B4-BE49-F238E27FC236}">
                <a16:creationId xmlns:a16="http://schemas.microsoft.com/office/drawing/2014/main" id="{1CF8CF50-1887-4B11-9B24-3665122656F4}"/>
              </a:ext>
            </a:extLst>
          </p:cNvPr>
          <p:cNvPicPr>
            <a:picLocks noChangeAspect="1"/>
          </p:cNvPicPr>
          <p:nvPr/>
        </p:nvPicPr>
        <p:blipFill>
          <a:blip r:embed="rId2"/>
          <a:stretch>
            <a:fillRect/>
          </a:stretch>
        </p:blipFill>
        <p:spPr>
          <a:xfrm>
            <a:off x="4579736" y="1183553"/>
            <a:ext cx="4688373" cy="3517500"/>
          </a:xfrm>
          <a:prstGeom prst="rect">
            <a:avLst/>
          </a:prstGeom>
        </p:spPr>
      </p:pic>
    </p:spTree>
    <p:extLst>
      <p:ext uri="{BB962C8B-B14F-4D97-AF65-F5344CB8AC3E}">
        <p14:creationId xmlns:p14="http://schemas.microsoft.com/office/powerpoint/2010/main" val="36931415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The variables </a:t>
                </a:r>
                <a:r>
                  <a:rPr lang="en-US" i="1" dirty="0"/>
                  <a:t>x</a:t>
                </a:r>
                <a:r>
                  <a:rPr lang="en-US" dirty="0"/>
                  <a:t> and </a:t>
                </a:r>
                <a:r>
                  <a:rPr lang="en-US" i="1" dirty="0"/>
                  <a:t>y</a:t>
                </a:r>
                <a:r>
                  <a:rPr lang="en-US" dirty="0"/>
                  <a:t> are normally distributed with </a:t>
                </a:r>
                <a14:m>
                  <m:oMath xmlns:m="http://schemas.openxmlformats.org/officeDocument/2006/math">
                    <m:r>
                      <a:rPr lang="en-US" i="1" dirty="0" smtClean="0">
                        <a:latin typeface="Cambria Math" panose="02040503050406030204" pitchFamily="18" charset="0"/>
                      </a:rPr>
                      <m:t>𝑁</m:t>
                    </m:r>
                    <m:r>
                      <a:rPr lang="en-US" i="1" dirty="0" smtClean="0">
                        <a:latin typeface="Cambria Math" panose="02040503050406030204" pitchFamily="18" charset="0"/>
                      </a:rPr>
                      <m:t>(0,12)</m:t>
                    </m:r>
                  </m:oMath>
                </a14:m>
                <a:r>
                  <a:rPr lang="en-US" dirty="0"/>
                  <a:t> marginal distributions and a correlation coefficient of 0.7.</a:t>
                </a:r>
              </a:p>
              <a:p>
                <a:pPr lvl="1"/>
                <a:r>
                  <a:rPr lang="en-US" dirty="0"/>
                  <a:t>Generate a sample of 10 pairs and use bootstrap to estimate the accuracy of the correlation coefficient you obtain from the sample.</a:t>
                </a:r>
              </a:p>
              <a:p>
                <a:pPr lvl="1"/>
                <a:r>
                  <a:rPr lang="en-US" dirty="0"/>
                  <a:t>Compare to the accuracy you can get from a formula or by repeating step 1 many times.</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a:t>Exercise</a:t>
            </a:r>
            <a:endParaRPr lang="en-US" dirty="0"/>
          </a:p>
        </p:txBody>
      </p:sp>
    </p:spTree>
    <p:extLst>
      <p:ext uri="{BB962C8B-B14F-4D97-AF65-F5344CB8AC3E}">
        <p14:creationId xmlns:p14="http://schemas.microsoft.com/office/powerpoint/2010/main" val="280497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61B2A-6021-6E80-93FC-1FF1C7D909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092690-DB74-C3BA-02F7-9678676F783E}"/>
              </a:ext>
            </a:extLst>
          </p:cNvPr>
          <p:cNvSpPr>
            <a:spLocks noGrp="1"/>
          </p:cNvSpPr>
          <p:nvPr>
            <p:ph type="ctrTitle"/>
          </p:nvPr>
        </p:nvSpPr>
        <p:spPr>
          <a:xfrm>
            <a:off x="685800" y="1657351"/>
            <a:ext cx="7772400" cy="1943100"/>
          </a:xfrm>
        </p:spPr>
        <p:txBody>
          <a:bodyPr>
            <a:normAutofit/>
          </a:bodyPr>
          <a:lstStyle/>
          <a:p>
            <a:r>
              <a:rPr lang="en-US" dirty="0"/>
              <a:t>2.2</a:t>
            </a:r>
            <a:br>
              <a:rPr lang="en-US" dirty="0"/>
            </a:br>
            <a:br>
              <a:rPr lang="en-US" dirty="0"/>
            </a:br>
            <a:r>
              <a:rPr lang="en-US" dirty="0"/>
              <a:t>Curve Fitting</a:t>
            </a:r>
          </a:p>
        </p:txBody>
      </p:sp>
      <p:sp>
        <p:nvSpPr>
          <p:cNvPr id="2" name="Subtitle 1">
            <a:extLst>
              <a:ext uri="{FF2B5EF4-FFF2-40B4-BE49-F238E27FC236}">
                <a16:creationId xmlns:a16="http://schemas.microsoft.com/office/drawing/2014/main" id="{4DA5169A-BC3B-EE3F-1D90-30709977A115}"/>
              </a:ext>
            </a:extLst>
          </p:cNvPr>
          <p:cNvSpPr>
            <a:spLocks noGrp="1"/>
          </p:cNvSpPr>
          <p:nvPr>
            <p:ph type="subTitle" idx="1"/>
          </p:nvPr>
        </p:nvSpPr>
        <p:spPr/>
        <p:txBody>
          <a:bodyPr/>
          <a:lstStyle/>
          <a:p>
            <a:r>
              <a:rPr lang="en-US" dirty="0"/>
              <a:t>Which one is more accurate? The surrogate or the samples?</a:t>
            </a:r>
          </a:p>
        </p:txBody>
      </p:sp>
    </p:spTree>
    <p:extLst>
      <p:ext uri="{BB962C8B-B14F-4D97-AF65-F5344CB8AC3E}">
        <p14:creationId xmlns:p14="http://schemas.microsoft.com/office/powerpoint/2010/main" val="30779220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D6BBD-6B27-586B-F672-9FE79DB4C2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80CD7E-7705-1B8C-8268-8CC6286EFBCA}"/>
              </a:ext>
            </a:extLst>
          </p:cNvPr>
          <p:cNvSpPr>
            <a:spLocks noGrp="1"/>
          </p:cNvSpPr>
          <p:nvPr>
            <p:ph type="ctrTitle"/>
          </p:nvPr>
        </p:nvSpPr>
        <p:spPr>
          <a:xfrm>
            <a:off x="685800" y="1657351"/>
            <a:ext cx="7772400" cy="1943100"/>
          </a:xfrm>
        </p:spPr>
        <p:txBody>
          <a:bodyPr>
            <a:normAutofit/>
          </a:bodyPr>
          <a:lstStyle/>
          <a:p>
            <a:r>
              <a:rPr lang="en-US" dirty="0"/>
              <a:t>2.7</a:t>
            </a:r>
            <a:br>
              <a:rPr lang="en-US" dirty="0"/>
            </a:br>
            <a:br>
              <a:rPr lang="en-US" dirty="0"/>
            </a:br>
            <a:r>
              <a:rPr lang="en-US" dirty="0"/>
              <a:t>Outliers</a:t>
            </a:r>
          </a:p>
        </p:txBody>
      </p:sp>
      <p:sp>
        <p:nvSpPr>
          <p:cNvPr id="2" name="Subtitle 1">
            <a:extLst>
              <a:ext uri="{FF2B5EF4-FFF2-40B4-BE49-F238E27FC236}">
                <a16:creationId xmlns:a16="http://schemas.microsoft.com/office/drawing/2014/main" id="{B6F3F9E4-E977-A50C-0A9D-DED11BB23D3A}"/>
              </a:ext>
            </a:extLst>
          </p:cNvPr>
          <p:cNvSpPr>
            <a:spLocks noGrp="1"/>
          </p:cNvSpPr>
          <p:nvPr>
            <p:ph type="subTitle" idx="1"/>
          </p:nvPr>
        </p:nvSpPr>
        <p:spPr/>
        <p:txBody>
          <a:bodyPr/>
          <a:lstStyle/>
          <a:p>
            <a:r>
              <a:rPr lang="en-US" dirty="0"/>
              <a:t>Statistical justification of eliminating outliers</a:t>
            </a:r>
          </a:p>
        </p:txBody>
      </p:sp>
    </p:spTree>
    <p:extLst>
      <p:ext uri="{BB962C8B-B14F-4D97-AF65-F5344CB8AC3E}">
        <p14:creationId xmlns:p14="http://schemas.microsoft.com/office/powerpoint/2010/main" val="24453247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7933FF9-C3CD-BE9D-68D8-C5D2391EA640}"/>
                  </a:ext>
                </a:extLst>
              </p:cNvPr>
              <p:cNvSpPr>
                <a:spLocks noGrp="1"/>
              </p:cNvSpPr>
              <p:nvPr>
                <p:ph type="body" sz="quarter" idx="10"/>
              </p:nvPr>
            </p:nvSpPr>
            <p:spPr/>
            <p:txBody>
              <a:bodyPr/>
              <a:lstStyle/>
              <a:p>
                <a:r>
                  <a:rPr lang="en-US" dirty="0"/>
                  <a:t>Due to simulation error or measurement error, some samples have excessively large errors (called </a:t>
                </a:r>
                <a:r>
                  <a:rPr lang="en-US" dirty="0">
                    <a:solidFill>
                      <a:srgbClr val="0000CC"/>
                    </a:solidFill>
                  </a:rPr>
                  <a:t>outliers</a:t>
                </a:r>
                <a:r>
                  <a:rPr lang="en-US" dirty="0"/>
                  <a:t>)</a:t>
                </a:r>
              </a:p>
              <a:p>
                <a:pPr lvl="1"/>
                <a:r>
                  <a:rPr lang="en-US" dirty="0"/>
                  <a:t>Such large errors have detrimental effects on the prediction accuracy</a:t>
                </a:r>
              </a:p>
              <a:p>
                <a:pPr lvl="1"/>
                <a:r>
                  <a:rPr lang="en-US" dirty="0"/>
                  <a:t>Need to detect them and either remove or repair them </a:t>
                </a:r>
              </a:p>
              <a:p>
                <a:r>
                  <a:rPr lang="en-US" dirty="0">
                    <a:solidFill>
                      <a:srgbClr val="0000CC"/>
                    </a:solidFill>
                  </a:rPr>
                  <a:t>Iteratively Reweighted Least Squares (IRLS) procedure</a:t>
                </a:r>
                <a:r>
                  <a:rPr lang="en-US" dirty="0"/>
                  <a:t>: standard tool for detecting outliers </a:t>
                </a:r>
              </a:p>
              <a:p>
                <a:r>
                  <a:rPr lang="en-US" dirty="0"/>
                  <a:t>Weighted least squares (WLS) procedure</a:t>
                </a:r>
              </a:p>
              <a:p>
                <a:pPr lvl="1"/>
                <a:r>
                  <a:rPr lang="en-US" dirty="0"/>
                  <a:t>Each sample has different weight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a:t> (due to different confidences)</a:t>
                </a:r>
              </a:p>
              <a:p>
                <a:pPr lvl="1"/>
                <a:r>
                  <a:rPr lang="en-US" dirty="0"/>
                  <a:t>Weighted root-mean-squared error</a:t>
                </a:r>
              </a:p>
              <a:p>
                <a:endParaRPr lang="en-US" dirty="0"/>
              </a:p>
            </p:txBody>
          </p:sp>
        </mc:Choice>
        <mc:Fallback xmlns="">
          <p:sp>
            <p:nvSpPr>
              <p:cNvPr id="2" name="Text Placeholder 1">
                <a:extLst>
                  <a:ext uri="{FF2B5EF4-FFF2-40B4-BE49-F238E27FC236}">
                    <a16:creationId xmlns:a16="http://schemas.microsoft.com/office/drawing/2014/main" id="{E7933FF9-C3CD-BE9D-68D8-C5D2391EA640}"/>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72974E5-16BA-897D-57A3-7F3748E21B44}"/>
              </a:ext>
            </a:extLst>
          </p:cNvPr>
          <p:cNvSpPr>
            <a:spLocks noGrp="1"/>
          </p:cNvSpPr>
          <p:nvPr>
            <p:ph type="title"/>
          </p:nvPr>
        </p:nvSpPr>
        <p:spPr/>
        <p:txBody>
          <a:bodyPr>
            <a:normAutofit fontScale="90000"/>
          </a:bodyPr>
          <a:lstStyle/>
          <a:p>
            <a:r>
              <a:rPr lang="en-US" dirty="0"/>
              <a:t>Outliers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950F524-DD48-79E2-E976-163781DCC4AC}"/>
                  </a:ext>
                </a:extLst>
              </p:cNvPr>
              <p:cNvSpPr txBox="1"/>
              <p:nvPr/>
            </p:nvSpPr>
            <p:spPr>
              <a:xfrm>
                <a:off x="1777302" y="5065552"/>
                <a:ext cx="4619730" cy="12897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836967"/>
                              </a:solidFill>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𝑤𝑅𝑀𝑆</m:t>
                          </m:r>
                        </m:sub>
                      </m:sSub>
                      <m:r>
                        <a:rPr lang="en-US" sz="2000" i="0">
                          <a:latin typeface="Cambria Math" panose="02040503050406030204" pitchFamily="18" charset="0"/>
                        </a:rPr>
                        <m:t>=</m:t>
                      </m:r>
                      <m:rad>
                        <m:radPr>
                          <m:degHide m:val="on"/>
                          <m:ctrlPr>
                            <a:rPr lang="en-US" sz="2000" i="1">
                              <a:solidFill>
                                <a:srgbClr val="836967"/>
                              </a:solidFill>
                              <a:latin typeface="Cambria Math" panose="02040503050406030204" pitchFamily="18" charset="0"/>
                            </a:rPr>
                          </m:ctrlPr>
                        </m:radPr>
                        <m:deg/>
                        <m:e>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1</m:t>
                              </m:r>
                            </m:num>
                            <m:den>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den>
                          </m:f>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0">
                                  <a:latin typeface="Cambria Math" panose="02040503050406030204" pitchFamily="18" charset="0"/>
                                </a:rPr>
                                <m:t>=1</m:t>
                              </m:r>
                            </m:sub>
                            <m:sup>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p>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𝑖</m:t>
                                  </m:r>
                                </m:sub>
                              </m:sSub>
                              <m:sSubSup>
                                <m:sSubSupPr>
                                  <m:ctrlPr>
                                    <a:rPr lang="en-US" sz="2000" i="1">
                                      <a:solidFill>
                                        <a:srgbClr val="836967"/>
                                      </a:solidFill>
                                      <a:latin typeface="Cambria Math" panose="02040503050406030204" pitchFamily="18" charset="0"/>
                                    </a:rPr>
                                  </m:ctrlPr>
                                </m:sSubSupPr>
                                <m:e>
                                  <m:r>
                                    <a:rPr lang="en-US" sz="2000" i="1">
                                      <a:latin typeface="Cambria Math" panose="02040503050406030204" pitchFamily="18" charset="0"/>
                                    </a:rPr>
                                    <m:t>𝑒</m:t>
                                  </m:r>
                                </m:e>
                                <m:sub>
                                  <m:r>
                                    <a:rPr lang="en-US" sz="2000" i="1">
                                      <a:latin typeface="Cambria Math" panose="02040503050406030204" pitchFamily="18" charset="0"/>
                                    </a:rPr>
                                    <m:t>𝑖</m:t>
                                  </m:r>
                                </m:sub>
                                <m:sup>
                                  <m:r>
                                    <a:rPr lang="en-US" sz="2000" i="0">
                                      <a:latin typeface="Cambria Math" panose="02040503050406030204" pitchFamily="18" charset="0"/>
                                    </a:rPr>
                                    <m:t>2</m:t>
                                  </m:r>
                                </m:sup>
                              </m:sSubSup>
                            </m:e>
                          </m:nary>
                        </m:e>
                      </m:rad>
                      <m:r>
                        <a:rPr lang="en-US" sz="2000" i="0">
                          <a:latin typeface="Cambria Math" panose="02040503050406030204" pitchFamily="18" charset="0"/>
                        </a:rPr>
                        <m:t>=</m:t>
                      </m:r>
                      <m:rad>
                        <m:radPr>
                          <m:degHide m:val="on"/>
                          <m:ctrlPr>
                            <a:rPr lang="en-US" sz="2000" i="1">
                              <a:solidFill>
                                <a:srgbClr val="836967"/>
                              </a:solidFill>
                              <a:latin typeface="Cambria Math" panose="02040503050406030204" pitchFamily="18" charset="0"/>
                            </a:rPr>
                          </m:ctrlPr>
                        </m:radPr>
                        <m:deg/>
                        <m:e>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1</m:t>
                              </m:r>
                            </m:num>
                            <m:den>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den>
                          </m:f>
                          <m:sSup>
                            <m:sSupPr>
                              <m:ctrlPr>
                                <a:rPr lang="en-US" sz="2000" i="1">
                                  <a:solidFill>
                                    <a:srgbClr val="836967"/>
                                  </a:solidFill>
                                  <a:latin typeface="Cambria Math" panose="02040503050406030204" pitchFamily="18" charset="0"/>
                                </a:rPr>
                              </m:ctrlPr>
                            </m:sSupPr>
                            <m:e>
                              <m:r>
                                <a:rPr lang="en-US" sz="2000" b="1" i="0">
                                  <a:latin typeface="Cambria Math" panose="02040503050406030204" pitchFamily="18" charset="0"/>
                                </a:rPr>
                                <m:t>𝐞</m:t>
                              </m:r>
                            </m:e>
                            <m:sup>
                              <m:r>
                                <a:rPr lang="en-US" sz="2000" b="0" i="1">
                                  <a:latin typeface="Cambria Math" panose="02040503050406030204" pitchFamily="18" charset="0"/>
                                </a:rPr>
                                <m:t>𝑇</m:t>
                              </m:r>
                            </m:sup>
                          </m:sSup>
                          <m:r>
                            <a:rPr lang="en-US" sz="2000" b="1" i="0">
                              <a:latin typeface="Cambria Math" panose="02040503050406030204" pitchFamily="18" charset="0"/>
                            </a:rPr>
                            <m:t>𝐖𝐞</m:t>
                          </m:r>
                        </m:e>
                      </m:rad>
                    </m:oMath>
                  </m:oMathPara>
                </a14:m>
                <a:endParaRPr lang="en-US" dirty="0"/>
              </a:p>
            </p:txBody>
          </p:sp>
        </mc:Choice>
        <mc:Fallback xmlns="">
          <p:sp>
            <p:nvSpPr>
              <p:cNvPr id="6" name="TextBox 5">
                <a:extLst>
                  <a:ext uri="{FF2B5EF4-FFF2-40B4-BE49-F238E27FC236}">
                    <a16:creationId xmlns:a16="http://schemas.microsoft.com/office/drawing/2014/main" id="{1950F524-DD48-79E2-E976-163781DCC4AC}"/>
                  </a:ext>
                </a:extLst>
              </p:cNvPr>
              <p:cNvSpPr txBox="1">
                <a:spLocks noRot="1" noChangeAspect="1" noMove="1" noResize="1" noEditPoints="1" noAdjustHandles="1" noChangeArrowheads="1" noChangeShapeType="1" noTextEdit="1"/>
              </p:cNvSpPr>
              <p:nvPr/>
            </p:nvSpPr>
            <p:spPr>
              <a:xfrm>
                <a:off x="1777302" y="5065552"/>
                <a:ext cx="4619730" cy="128971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05901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D296C68-1ED4-5441-5987-11B116DCD333}"/>
                  </a:ext>
                </a:extLst>
              </p:cNvPr>
              <p:cNvSpPr>
                <a:spLocks noGrp="1"/>
              </p:cNvSpPr>
              <p:nvPr>
                <p:ph type="body" sz="quarter" idx="10"/>
              </p:nvPr>
            </p:nvSpPr>
            <p:spPr/>
            <p:txBody>
              <a:bodyPr/>
              <a:lstStyle/>
              <a:p>
                <a:pPr>
                  <a:spcAft>
                    <a:spcPts val="1200"/>
                  </a:spcAft>
                </a:pPr>
                <a:r>
                  <a:rPr lang="en-US" dirty="0"/>
                  <a:t>Minimizing the weighted RMS error:</a:t>
                </a:r>
              </a:p>
              <a:p>
                <a:pPr marL="0" indent="0">
                  <a:spcBef>
                    <a:spcPts val="3000"/>
                  </a:spcBef>
                  <a:buNone/>
                </a:pPr>
                <a14:m>
                  <m:oMathPara xmlns:m="http://schemas.openxmlformats.org/officeDocument/2006/math">
                    <m:oMathParaPr>
                      <m:jc m:val="centerGroup"/>
                    </m:oMathParaPr>
                    <m:oMath xmlns:m="http://schemas.openxmlformats.org/officeDocument/2006/math">
                      <m:sSup>
                        <m:sSupPr>
                          <m:ctrlPr>
                            <a:rPr lang="en-US" i="1" smtClean="0">
                              <a:effectLst/>
                              <a:latin typeface="Cambria Math" panose="02040503050406030204" pitchFamily="18" charset="0"/>
                            </a:rPr>
                          </m:ctrlPr>
                        </m:sSup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𝐗</m:t>
                          </m:r>
                        </m:e>
                        <m:sup>
                          <m:r>
                            <a:rPr lang="en-US" i="1">
                              <a:effectLst/>
                              <a:latin typeface="Cambria Math" panose="02040503050406030204" pitchFamily="18" charset="0"/>
                              <a:ea typeface="Malgun Gothic" panose="020B0503020000020004" pitchFamily="34" charset="-127"/>
                              <a:cs typeface="Times New Roman" panose="02020603050405020304" pitchFamily="18" charset="0"/>
                            </a:rPr>
                            <m:t>𝑇</m:t>
                          </m:r>
                        </m:sup>
                      </m:sSup>
                      <m:r>
                        <a:rPr lang="en-US" b="1" i="1">
                          <a:effectLst/>
                          <a:latin typeface="Cambria Math" panose="02040503050406030204" pitchFamily="18" charset="0"/>
                          <a:ea typeface="Malgun Gothic" panose="020B0503020000020004" pitchFamily="34" charset="-127"/>
                          <a:cs typeface="Times New Roman" panose="02020603050405020304" pitchFamily="18" charset="0"/>
                        </a:rPr>
                        <m:t>𝐖𝐗𝐛</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i="1">
                              <a:effectLst/>
                              <a:latin typeface="Cambria Math" panose="02040503050406030204" pitchFamily="18" charset="0"/>
                            </a:rPr>
                          </m:ctrlPr>
                        </m:sSup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𝐗</m:t>
                          </m:r>
                        </m:e>
                        <m:sup>
                          <m:r>
                            <a:rPr lang="en-US" i="1">
                              <a:effectLst/>
                              <a:latin typeface="Cambria Math" panose="02040503050406030204" pitchFamily="18" charset="0"/>
                              <a:ea typeface="Malgun Gothic" panose="020B0503020000020004" pitchFamily="34" charset="-127"/>
                              <a:cs typeface="Times New Roman" panose="02020603050405020304" pitchFamily="18" charset="0"/>
                            </a:rPr>
                            <m:t>𝑇</m:t>
                          </m:r>
                        </m:sup>
                      </m:sSup>
                      <m:r>
                        <a:rPr lang="en-US" b="1" i="1">
                          <a:effectLst/>
                          <a:latin typeface="Cambria Math" panose="02040503050406030204" pitchFamily="18" charset="0"/>
                          <a:ea typeface="Malgun Gothic" panose="020B0503020000020004" pitchFamily="34" charset="-127"/>
                          <a:cs typeface="Times New Roman" panose="02020603050405020304" pitchFamily="18" charset="0"/>
                        </a:rPr>
                        <m:t>𝐖𝐲</m:t>
                      </m:r>
                    </m:oMath>
                  </m:oMathPara>
                </a14:m>
                <a:endParaRPr lang="en-US" dirty="0"/>
              </a:p>
              <a:p>
                <a:r>
                  <a:rPr lang="en-US" dirty="0"/>
                  <a:t>IRLS procedures</a:t>
                </a:r>
              </a:p>
              <a:p>
                <a:pPr lvl="1"/>
                <a:r>
                  <a:rPr lang="en-US" dirty="0"/>
                  <a:t>weigh points with large residuals with small weights</a:t>
                </a:r>
              </a:p>
              <a:p>
                <a:pPr lvl="1"/>
                <a:r>
                  <a:rPr lang="en-US" dirty="0"/>
                  <a:t>If the point is an outlier, the surrogate model will move away from it, so its residual will increase</a:t>
                </a:r>
              </a:p>
              <a:p>
                <a:pPr lvl="1"/>
                <a:r>
                  <a:rPr lang="en-US" dirty="0"/>
                  <a:t>Huber’s weighting scheme:</a:t>
                </a:r>
              </a:p>
              <a:p>
                <a:pPr lvl="1"/>
                <a:endParaRPr lang="en-US" dirty="0"/>
              </a:p>
              <a:p>
                <a:pPr lvl="1"/>
                <a:endParaRPr lang="en-US" dirty="0"/>
              </a:p>
              <a:p>
                <a:pPr lvl="1"/>
                <a:r>
                  <a:rPr lang="en-US" dirty="0"/>
                  <a:t>Repeat the procedures until the weight of the outlier decreases enough, or the samples can be removed in the regular regression</a:t>
                </a:r>
              </a:p>
            </p:txBody>
          </p:sp>
        </mc:Choice>
        <mc:Fallback xmlns="">
          <p:sp>
            <p:nvSpPr>
              <p:cNvPr id="2" name="Text Placeholder 1">
                <a:extLst>
                  <a:ext uri="{FF2B5EF4-FFF2-40B4-BE49-F238E27FC236}">
                    <a16:creationId xmlns:a16="http://schemas.microsoft.com/office/drawing/2014/main" id="{AD296C68-1ED4-5441-5987-11B116DCD333}"/>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F073757-22AF-FE4A-6237-5B0546CB29D2}"/>
              </a:ext>
            </a:extLst>
          </p:cNvPr>
          <p:cNvSpPr>
            <a:spLocks noGrp="1"/>
          </p:cNvSpPr>
          <p:nvPr>
            <p:ph type="title"/>
          </p:nvPr>
        </p:nvSpPr>
        <p:spPr/>
        <p:txBody>
          <a:bodyPr>
            <a:normAutofit fontScale="90000"/>
          </a:bodyPr>
          <a:lstStyle/>
          <a:p>
            <a:r>
              <a:rPr lang="en-US" dirty="0"/>
              <a:t>Iterative Reweighted Least Squares (IRLS)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7717AE6-D793-8750-02EF-36DAC682C814}"/>
                  </a:ext>
                </a:extLst>
              </p:cNvPr>
              <p:cNvSpPr txBox="1"/>
              <p:nvPr/>
            </p:nvSpPr>
            <p:spPr>
              <a:xfrm>
                <a:off x="1624170" y="4153582"/>
                <a:ext cx="4619730" cy="9161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sub>
                      </m:sSub>
                      <m:r>
                        <a:rPr lang="en-US" sz="2400" i="0">
                          <a:latin typeface="Cambria Math" panose="02040503050406030204" pitchFamily="18" charset="0"/>
                        </a:rPr>
                        <m:t>=</m:t>
                      </m:r>
                      <m:d>
                        <m:dPr>
                          <m:begChr m:val="{"/>
                          <m:endChr m:val=""/>
                          <m:ctrlPr>
                            <a:rPr lang="en-US" sz="2400" i="1">
                              <a:solidFill>
                                <a:srgbClr val="836967"/>
                              </a:solidFill>
                              <a:latin typeface="Cambria Math" panose="02040503050406030204" pitchFamily="18" charset="0"/>
                            </a:rPr>
                          </m:ctrlPr>
                        </m:dPr>
                        <m:e>
                          <m:m>
                            <m:mPr>
                              <m:plcHide m:val="on"/>
                              <m:mcs>
                                <m:mc>
                                  <m:mcPr>
                                    <m:count m:val="2"/>
                                    <m:mcJc m:val="center"/>
                                  </m:mcPr>
                                </m:mc>
                              </m:mcs>
                              <m:ctrlPr>
                                <a:rPr lang="en-US" sz="2400" i="1">
                                  <a:solidFill>
                                    <a:srgbClr val="836967"/>
                                  </a:solidFill>
                                  <a:latin typeface="Cambria Math" panose="02040503050406030204" pitchFamily="18" charset="0"/>
                                </a:rPr>
                              </m:ctrlPr>
                            </m:mPr>
                            <m:mr>
                              <m:e>
                                <m:r>
                                  <a:rPr lang="en-US" sz="2400" i="0">
                                    <a:latin typeface="Cambria Math" panose="02040503050406030204" pitchFamily="18" charset="0"/>
                                  </a:rPr>
                                  <m:t>1</m:t>
                                </m:r>
                              </m:e>
                              <m:e>
                                <m:r>
                                  <m:rPr>
                                    <m:sty m:val="p"/>
                                  </m:rPr>
                                  <a:rPr lang="en-US" sz="2400" i="0">
                                    <a:latin typeface="Cambria Math" panose="02040503050406030204" pitchFamily="18" charset="0"/>
                                  </a:rPr>
                                  <m:t>if</m:t>
                                </m:r>
                                <m:r>
                                  <a:rPr lang="en-US" sz="2400" i="0">
                                    <a:latin typeface="Cambria Math" panose="02040503050406030204" pitchFamily="18" charset="0"/>
                                  </a:rPr>
                                  <m:t> </m:t>
                                </m:r>
                                <m:f>
                                  <m:fPr>
                                    <m:type m:val="lin"/>
                                    <m:ctrlPr>
                                      <a:rPr lang="en-US" sz="2400" i="1">
                                        <a:latin typeface="Cambria Math" panose="02040503050406030204" pitchFamily="18" charset="0"/>
                                      </a:rPr>
                                    </m:ctrlPr>
                                  </m:fPr>
                                  <m:num>
                                    <m:d>
                                      <m:dPr>
                                        <m:begChr m:val="|"/>
                                        <m:endChr m:val="|"/>
                                        <m:ctrlPr>
                                          <a:rPr lang="en-US" sz="2400" i="1">
                                            <a:solidFill>
                                              <a:srgbClr val="836967"/>
                                            </a:solidFill>
                                            <a:latin typeface="Cambria Math" panose="02040503050406030204" pitchFamily="18" charset="0"/>
                                          </a:rPr>
                                        </m:ctrlPr>
                                      </m:dPr>
                                      <m:e>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𝑖</m:t>
                                            </m:r>
                                          </m:sub>
                                        </m:sSub>
                                      </m:e>
                                    </m:d>
                                  </m:num>
                                  <m:den>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𝜎</m:t>
                                        </m:r>
                                      </m:e>
                                    </m:acc>
                                  </m:den>
                                </m:f>
                                <m:r>
                                  <a:rPr lang="en-US" sz="2400" i="0">
                                    <a:latin typeface="Cambria Math" panose="02040503050406030204" pitchFamily="18" charset="0"/>
                                  </a:rPr>
                                  <m:t>≤1</m:t>
                                </m:r>
                              </m:e>
                            </m:mr>
                            <m:mr>
                              <m:e>
                                <m:f>
                                  <m:fPr>
                                    <m:type m:val="lin"/>
                                    <m:ctrlPr>
                                      <a:rPr lang="en-US" sz="2400" i="1">
                                        <a:latin typeface="Cambria Math" panose="02040503050406030204" pitchFamily="18" charset="0"/>
                                      </a:rPr>
                                    </m:ctrlPr>
                                  </m:fPr>
                                  <m:num>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𝜎</m:t>
                                        </m:r>
                                      </m:e>
                                    </m:acc>
                                  </m:num>
                                  <m:den>
                                    <m:d>
                                      <m:dPr>
                                        <m:begChr m:val="|"/>
                                        <m:endChr m:val="|"/>
                                        <m:ctrlPr>
                                          <a:rPr lang="en-US" sz="2400" i="1">
                                            <a:solidFill>
                                              <a:srgbClr val="836967"/>
                                            </a:solidFill>
                                            <a:latin typeface="Cambria Math" panose="02040503050406030204" pitchFamily="18" charset="0"/>
                                          </a:rPr>
                                        </m:ctrlPr>
                                      </m:dPr>
                                      <m:e>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𝑖</m:t>
                                            </m:r>
                                          </m:sub>
                                        </m:sSub>
                                      </m:e>
                                    </m:d>
                                  </m:den>
                                </m:f>
                              </m:e>
                              <m:e>
                                <m:r>
                                  <m:rPr>
                                    <m:sty m:val="p"/>
                                  </m:rPr>
                                  <a:rPr lang="en-US" sz="2400" i="0">
                                    <a:latin typeface="Cambria Math" panose="02040503050406030204" pitchFamily="18" charset="0"/>
                                  </a:rPr>
                                  <m:t>otherwise</m:t>
                                </m:r>
                              </m:e>
                            </m:mr>
                          </m:m>
                        </m:e>
                      </m:d>
                    </m:oMath>
                  </m:oMathPara>
                </a14:m>
                <a:endParaRPr lang="en-US" sz="2000" dirty="0"/>
              </a:p>
            </p:txBody>
          </p:sp>
        </mc:Choice>
        <mc:Fallback xmlns="">
          <p:sp>
            <p:nvSpPr>
              <p:cNvPr id="7" name="TextBox 6">
                <a:extLst>
                  <a:ext uri="{FF2B5EF4-FFF2-40B4-BE49-F238E27FC236}">
                    <a16:creationId xmlns:a16="http://schemas.microsoft.com/office/drawing/2014/main" id="{27717AE6-D793-8750-02EF-36DAC682C814}"/>
                  </a:ext>
                </a:extLst>
              </p:cNvPr>
              <p:cNvSpPr txBox="1">
                <a:spLocks noRot="1" noChangeAspect="1" noMove="1" noResize="1" noEditPoints="1" noAdjustHandles="1" noChangeArrowheads="1" noChangeShapeType="1" noTextEdit="1"/>
              </p:cNvSpPr>
              <p:nvPr/>
            </p:nvSpPr>
            <p:spPr>
              <a:xfrm>
                <a:off x="1624170" y="4153582"/>
                <a:ext cx="4619730" cy="91614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342762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D9C4FC3-523F-3032-FC24-3C19D71E89D9}"/>
                  </a:ext>
                </a:extLst>
              </p:cNvPr>
              <p:cNvSpPr>
                <a:spLocks noGrp="1"/>
              </p:cNvSpPr>
              <p:nvPr>
                <p:ph type="body" sz="quarter" idx="10"/>
              </p:nvPr>
            </p:nvSpPr>
            <p:spPr/>
            <p:txBody>
              <a:bodyPr/>
              <a:lstStyle/>
              <a:p>
                <a:r>
                  <a:rPr lang="en-US" dirty="0"/>
                  <a:t>Model: </a:t>
                </a:r>
                <a14:m>
                  <m:oMath xmlns:m="http://schemas.openxmlformats.org/officeDocument/2006/math">
                    <m:r>
                      <m:rPr>
                        <m:sty m:val="p"/>
                      </m:rPr>
                      <a:rPr lang="en-US" b="0" i="0" smtClean="0">
                        <a:latin typeface="Cambria Math" panose="02040503050406030204" pitchFamily="18" charset="0"/>
                      </a:rPr>
                      <m:t>Stress</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strain</m:t>
                    </m:r>
                  </m:oMath>
                </a14:m>
                <a:endParaRPr lang="en-US" dirty="0"/>
              </a:p>
              <a:p>
                <a:endParaRPr lang="en-US" dirty="0"/>
              </a:p>
              <a:p>
                <a:r>
                  <a:rPr lang="en-US" dirty="0"/>
                  <a:t>Initially regular regression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a14:m>
                <a:endParaRPr lang="en-US" dirty="0"/>
              </a:p>
              <a:p>
                <a:endParaRPr lang="en-US" dirty="0"/>
              </a:p>
              <a:p>
                <a:endParaRPr lang="en-US" dirty="0"/>
              </a:p>
              <a:p>
                <a:r>
                  <a:rPr lang="en-US" dirty="0"/>
                  <a:t>Residual error </a:t>
                </a:r>
                <a14:m>
                  <m:oMath xmlns:m="http://schemas.openxmlformats.org/officeDocument/2006/math">
                    <m:r>
                      <a:rPr lang="en-US" b="1" i="1" smtClean="0">
                        <a:effectLst/>
                        <a:latin typeface="Cambria Math" panose="02040503050406030204" pitchFamily="18" charset="0"/>
                        <a:ea typeface="Malgun Gothic" panose="020B0503020000020004" pitchFamily="34" charset="-127"/>
                        <a:cs typeface="Times New Roman" panose="02020603050405020304" pitchFamily="18" charset="0"/>
                      </a:rPr>
                      <m:t>𝐞</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r>
                      <a:rPr lang="en-US" b="1" i="1">
                        <a:effectLst/>
                        <a:latin typeface="Cambria Math" panose="02040503050406030204" pitchFamily="18" charset="0"/>
                        <a:ea typeface="Malgun Gothic" panose="020B0503020000020004" pitchFamily="34" charset="-127"/>
                        <a:cs typeface="Times New Roman" panose="02020603050405020304" pitchFamily="18" charset="0"/>
                      </a:rPr>
                      <m:t>𝐲</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3200" i="1">
                            <a:effectLst/>
                            <a:latin typeface="Cambria Math" panose="02040503050406030204" pitchFamily="18" charset="0"/>
                          </a:rPr>
                        </m:ctrlPr>
                      </m:acc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𝐲</m:t>
                        </m:r>
                      </m:e>
                    </m:acc>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3200" i="1">
                            <a:effectLst/>
                            <a:latin typeface="Cambria Math" panose="02040503050406030204" pitchFamily="18" charset="0"/>
                          </a:rPr>
                        </m:ctrlPr>
                      </m:sSupPr>
                      <m:e>
                        <m:d>
                          <m:dPr>
                            <m:begChr m:val="{"/>
                            <m:endChr m:val="}"/>
                            <m:ctrlPr>
                              <a:rPr lang="en-US" sz="3200" i="1">
                                <a:effectLst/>
                                <a:latin typeface="Cambria Math" panose="02040503050406030204" pitchFamily="18" charset="0"/>
                              </a:rPr>
                            </m:ctrlPr>
                          </m:dPr>
                          <m:e>
                            <m:r>
                              <a:rPr lang="en-US" i="1">
                                <a:effectLst/>
                                <a:latin typeface="Cambria Math" panose="02040503050406030204" pitchFamily="18" charset="0"/>
                                <a:ea typeface="Malgun Gothic" panose="020B0503020000020004" pitchFamily="34" charset="-127"/>
                                <a:cs typeface="Times New Roman" panose="02020603050405020304" pitchFamily="18" charset="0"/>
                              </a:rPr>
                              <m:t>1.567, −0.867, 4.3, −3.267</m:t>
                            </m:r>
                          </m:e>
                        </m:d>
                      </m:e>
                      <m:sup>
                        <m:r>
                          <a:rPr lang="en-US" i="1">
                            <a:effectLst/>
                            <a:latin typeface="Cambria Math" panose="02040503050406030204" pitchFamily="18" charset="0"/>
                            <a:ea typeface="Malgun Gothic" panose="020B0503020000020004" pitchFamily="34" charset="-127"/>
                            <a:cs typeface="Times New Roman" panose="02020603050405020304" pitchFamily="18" charset="0"/>
                          </a:rPr>
                          <m:t>𝑇</m:t>
                        </m:r>
                      </m:sup>
                    </m:sSup>
                  </m:oMath>
                </a14:m>
                <a:endParaRPr lang="en-US" dirty="0"/>
              </a:p>
              <a:p>
                <a:endParaRPr lang="en-US" dirty="0"/>
              </a:p>
              <a:p>
                <a:endParaRPr lang="en-US" dirty="0"/>
              </a:p>
              <a:p>
                <a:r>
                  <a:rPr lang="en-US" dirty="0"/>
                  <a:t>Decrease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r>
                      <a:rPr lang="en-US" b="0" i="1" smtClean="0">
                        <a:latin typeface="Cambria Math" panose="02040503050406030204" pitchFamily="18" charset="0"/>
                      </a:rPr>
                      <m:t>=3.2846/4.3=0.764</m:t>
                    </m:r>
                  </m:oMath>
                </a14:m>
                <a:endParaRPr lang="en-US" dirty="0"/>
              </a:p>
            </p:txBody>
          </p:sp>
        </mc:Choice>
        <mc:Fallback xmlns="">
          <p:sp>
            <p:nvSpPr>
              <p:cNvPr id="2" name="Text Placeholder 1">
                <a:extLst>
                  <a:ext uri="{FF2B5EF4-FFF2-40B4-BE49-F238E27FC236}">
                    <a16:creationId xmlns:a16="http://schemas.microsoft.com/office/drawing/2014/main" id="{AD9C4FC3-523F-3032-FC24-3C19D71E89D9}"/>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E006214-E4B6-F837-CAAD-FC83C942CA75}"/>
              </a:ext>
            </a:extLst>
          </p:cNvPr>
          <p:cNvSpPr>
            <a:spLocks noGrp="1"/>
          </p:cNvSpPr>
          <p:nvPr>
            <p:ph type="title"/>
          </p:nvPr>
        </p:nvSpPr>
        <p:spPr/>
        <p:txBody>
          <a:bodyPr>
            <a:normAutofit fontScale="90000"/>
          </a:bodyPr>
          <a:lstStyle/>
          <a:p>
            <a:r>
              <a:rPr lang="en-US" dirty="0"/>
              <a:t>Ex2-12) Outlier Detection</a:t>
            </a:r>
          </a:p>
        </p:txBody>
      </p:sp>
      <p:graphicFrame>
        <p:nvGraphicFramePr>
          <p:cNvPr id="5" name="Table 4">
            <a:extLst>
              <a:ext uri="{FF2B5EF4-FFF2-40B4-BE49-F238E27FC236}">
                <a16:creationId xmlns:a16="http://schemas.microsoft.com/office/drawing/2014/main" id="{150C8D98-9F7A-36D3-E288-60F30D24E199}"/>
              </a:ext>
            </a:extLst>
          </p:cNvPr>
          <p:cNvGraphicFramePr>
            <a:graphicFrameLocks noGrp="1"/>
          </p:cNvGraphicFramePr>
          <p:nvPr>
            <p:extLst>
              <p:ext uri="{D42A27DB-BD31-4B8C-83A1-F6EECF244321}">
                <p14:modId xmlns:p14="http://schemas.microsoft.com/office/powerpoint/2010/main" val="3891027461"/>
              </p:ext>
            </p:extLst>
          </p:nvPr>
        </p:nvGraphicFramePr>
        <p:xfrm>
          <a:off x="2880528" y="1170598"/>
          <a:ext cx="6095999" cy="741680"/>
        </p:xfrm>
        <a:graphic>
          <a:graphicData uri="http://schemas.openxmlformats.org/drawingml/2006/table">
            <a:tbl>
              <a:tblPr firstRow="1" bandRow="1">
                <a:tableStyleId>{5C22544A-7EE6-4342-B048-85BDC9FD1C3A}</a:tableStyleId>
              </a:tblPr>
              <a:tblGrid>
                <a:gridCol w="2093407">
                  <a:extLst>
                    <a:ext uri="{9D8B030D-6E8A-4147-A177-3AD203B41FA5}">
                      <a16:colId xmlns:a16="http://schemas.microsoft.com/office/drawing/2014/main" val="2068465985"/>
                    </a:ext>
                  </a:extLst>
                </a:gridCol>
                <a:gridCol w="1000648">
                  <a:extLst>
                    <a:ext uri="{9D8B030D-6E8A-4147-A177-3AD203B41FA5}">
                      <a16:colId xmlns:a16="http://schemas.microsoft.com/office/drawing/2014/main" val="3706827339"/>
                    </a:ext>
                  </a:extLst>
                </a:gridCol>
                <a:gridCol w="1000648">
                  <a:extLst>
                    <a:ext uri="{9D8B030D-6E8A-4147-A177-3AD203B41FA5}">
                      <a16:colId xmlns:a16="http://schemas.microsoft.com/office/drawing/2014/main" val="1316358583"/>
                    </a:ext>
                  </a:extLst>
                </a:gridCol>
                <a:gridCol w="1000648">
                  <a:extLst>
                    <a:ext uri="{9D8B030D-6E8A-4147-A177-3AD203B41FA5}">
                      <a16:colId xmlns:a16="http://schemas.microsoft.com/office/drawing/2014/main" val="869005891"/>
                    </a:ext>
                  </a:extLst>
                </a:gridCol>
                <a:gridCol w="1000648">
                  <a:extLst>
                    <a:ext uri="{9D8B030D-6E8A-4147-A177-3AD203B41FA5}">
                      <a16:colId xmlns:a16="http://schemas.microsoft.com/office/drawing/2014/main" val="1915076754"/>
                    </a:ext>
                  </a:extLst>
                </a:gridCol>
              </a:tblGrid>
              <a:tr h="370840">
                <a:tc>
                  <a:txBody>
                    <a:bodyPr/>
                    <a:lstStyle/>
                    <a:p>
                      <a:r>
                        <a:rPr lang="en-US" dirty="0"/>
                        <a:t>Strain (</a:t>
                      </a:r>
                      <a:r>
                        <a:rPr lang="en-US" dirty="0" err="1"/>
                        <a:t>milistrain</a:t>
                      </a:r>
                      <a:r>
                        <a:rPr lang="en-US" dirty="0"/>
                        <a:t>)</a:t>
                      </a:r>
                    </a:p>
                  </a:txBody>
                  <a:tcPr/>
                </a:tc>
                <a:tc>
                  <a:txBody>
                    <a:bodyPr/>
                    <a:lstStyle/>
                    <a:p>
                      <a:pPr algn="ctr"/>
                      <a:r>
                        <a:rPr lang="en-US" dirty="0"/>
                        <a:t>1</a:t>
                      </a:r>
                    </a:p>
                  </a:txBody>
                  <a:tcPr anchor="ctr"/>
                </a:tc>
                <a:tc>
                  <a:txBody>
                    <a:bodyPr/>
                    <a:lstStyle/>
                    <a:p>
                      <a:pPr algn="ctr"/>
                      <a:r>
                        <a:rPr lang="en-US" dirty="0"/>
                        <a:t>2</a:t>
                      </a:r>
                    </a:p>
                  </a:txBody>
                  <a:tcPr anchor="ctr"/>
                </a:tc>
                <a:tc>
                  <a:txBody>
                    <a:bodyPr/>
                    <a:lstStyle/>
                    <a:p>
                      <a:pPr algn="ctr"/>
                      <a:r>
                        <a:rPr lang="en-US" dirty="0"/>
                        <a:t>3</a:t>
                      </a:r>
                    </a:p>
                  </a:txBody>
                  <a:tcPr anchor="ctr"/>
                </a:tc>
                <a:tc>
                  <a:txBody>
                    <a:bodyPr/>
                    <a:lstStyle/>
                    <a:p>
                      <a:pPr algn="ctr"/>
                      <a:r>
                        <a:rPr lang="en-US" dirty="0"/>
                        <a:t>4</a:t>
                      </a:r>
                    </a:p>
                  </a:txBody>
                  <a:tcPr anchor="ctr"/>
                </a:tc>
                <a:extLst>
                  <a:ext uri="{0D108BD9-81ED-4DB2-BD59-A6C34878D82A}">
                    <a16:rowId xmlns:a16="http://schemas.microsoft.com/office/drawing/2014/main" val="610666793"/>
                  </a:ext>
                </a:extLst>
              </a:tr>
              <a:tr h="370840">
                <a:tc>
                  <a:txBody>
                    <a:bodyPr/>
                    <a:lstStyle/>
                    <a:p>
                      <a:r>
                        <a:rPr lang="en-US" dirty="0"/>
                        <a:t>Stress (</a:t>
                      </a:r>
                      <a:r>
                        <a:rPr lang="en-US" dirty="0" err="1"/>
                        <a:t>ksi</a:t>
                      </a:r>
                      <a:r>
                        <a:rPr lang="en-US" dirty="0"/>
                        <a:t>)</a:t>
                      </a:r>
                    </a:p>
                  </a:txBody>
                  <a:tcPr/>
                </a:tc>
                <a:tc>
                  <a:txBody>
                    <a:bodyPr/>
                    <a:lstStyle/>
                    <a:p>
                      <a:pPr algn="ctr"/>
                      <a:r>
                        <a:rPr lang="en-US" dirty="0"/>
                        <a:t>9</a:t>
                      </a:r>
                    </a:p>
                  </a:txBody>
                  <a:tcPr anchor="ctr"/>
                </a:tc>
                <a:tc>
                  <a:txBody>
                    <a:bodyPr/>
                    <a:lstStyle/>
                    <a:p>
                      <a:pPr algn="ctr"/>
                      <a:r>
                        <a:rPr lang="en-US" dirty="0"/>
                        <a:t>22</a:t>
                      </a:r>
                    </a:p>
                  </a:txBody>
                  <a:tcPr anchor="ctr"/>
                </a:tc>
                <a:tc>
                  <a:txBody>
                    <a:bodyPr/>
                    <a:lstStyle/>
                    <a:p>
                      <a:pPr algn="ctr"/>
                      <a:r>
                        <a:rPr lang="en-US" dirty="0"/>
                        <a:t>36</a:t>
                      </a:r>
                    </a:p>
                  </a:txBody>
                  <a:tcPr anchor="ctr"/>
                </a:tc>
                <a:tc>
                  <a:txBody>
                    <a:bodyPr/>
                    <a:lstStyle/>
                    <a:p>
                      <a:pPr algn="ctr"/>
                      <a:r>
                        <a:rPr lang="en-US" dirty="0"/>
                        <a:t>39</a:t>
                      </a:r>
                    </a:p>
                  </a:txBody>
                  <a:tcPr anchor="ctr"/>
                </a:tc>
                <a:extLst>
                  <a:ext uri="{0D108BD9-81ED-4DB2-BD59-A6C34878D82A}">
                    <a16:rowId xmlns:a16="http://schemas.microsoft.com/office/drawing/2014/main" val="63047565"/>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A2C6672-7FCA-E742-B4F7-42E187E59C4B}"/>
                  </a:ext>
                </a:extLst>
              </p:cNvPr>
              <p:cNvSpPr txBox="1"/>
              <p:nvPr/>
            </p:nvSpPr>
            <p:spPr>
              <a:xfrm>
                <a:off x="350018" y="2331051"/>
                <a:ext cx="8626509" cy="12320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smtClean="0">
                          <a:latin typeface="Cambria Math" panose="02040503050406030204" pitchFamily="18" charset="0"/>
                        </a:rPr>
                        <m:t>𝐗</m:t>
                      </m:r>
                      <m:r>
                        <a:rPr lang="en-US" sz="2000" b="0" i="0">
                          <a:latin typeface="Cambria Math" panose="02040503050406030204" pitchFamily="18" charset="0"/>
                        </a:rPr>
                        <m:t>=</m:t>
                      </m:r>
                      <m:d>
                        <m:dPr>
                          <m:begChr m:val="["/>
                          <m:endChr m:val="]"/>
                          <m:ctrlPr>
                            <a:rPr lang="en-US" sz="2000" b="0" i="1">
                              <a:solidFill>
                                <a:srgbClr val="836967"/>
                              </a:solidFill>
                              <a:latin typeface="Cambria Math" panose="02040503050406030204" pitchFamily="18" charset="0"/>
                            </a:rPr>
                          </m:ctrlPr>
                        </m:dPr>
                        <m:e>
                          <m:m>
                            <m:mPr>
                              <m:plcHide m:val="on"/>
                              <m:mcs>
                                <m:mc>
                                  <m:mcPr>
                                    <m:count m:val="1"/>
                                    <m:mcJc m:val="center"/>
                                  </m:mcPr>
                                </m:mc>
                              </m:mcs>
                              <m:ctrlPr>
                                <a:rPr lang="en-US" sz="2000" b="0" i="1">
                                  <a:solidFill>
                                    <a:srgbClr val="836967"/>
                                  </a:solidFill>
                                  <a:latin typeface="Cambria Math" panose="02040503050406030204" pitchFamily="18" charset="0"/>
                                </a:rPr>
                              </m:ctrlPr>
                            </m:mPr>
                            <m:mr>
                              <m:e>
                                <m:m>
                                  <m:mPr>
                                    <m:plcHide m:val="on"/>
                                    <m:mcs>
                                      <m:mc>
                                        <m:mcPr>
                                          <m:count m:val="1"/>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1</m:t>
                                      </m:r>
                                    </m:e>
                                  </m:mr>
                                  <m:mr>
                                    <m:e>
                                      <m:r>
                                        <a:rPr lang="en-US" sz="2000" b="0" i="0">
                                          <a:latin typeface="Cambria Math" panose="02040503050406030204" pitchFamily="18" charset="0"/>
                                        </a:rPr>
                                        <m:t>2</m:t>
                                      </m:r>
                                    </m:e>
                                  </m:mr>
                                </m:m>
                              </m:e>
                            </m:mr>
                            <m:mr>
                              <m:e>
                                <m:m>
                                  <m:mPr>
                                    <m:plcHide m:val="on"/>
                                    <m:mcs>
                                      <m:mc>
                                        <m:mcPr>
                                          <m:count m:val="1"/>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3</m:t>
                                      </m:r>
                                    </m:e>
                                  </m:mr>
                                  <m:mr>
                                    <m:e>
                                      <m:r>
                                        <a:rPr lang="en-US" sz="2000" b="0" i="0">
                                          <a:latin typeface="Cambria Math" panose="02040503050406030204" pitchFamily="18" charset="0"/>
                                        </a:rPr>
                                        <m:t>4</m:t>
                                      </m:r>
                                    </m:e>
                                  </m:mr>
                                </m:m>
                              </m:e>
                            </m:mr>
                          </m:m>
                        </m:e>
                      </m:d>
                      <m:r>
                        <a:rPr lang="en-US" sz="2000" b="0" i="0">
                          <a:latin typeface="Cambria Math" panose="02040503050406030204" pitchFamily="18" charset="0"/>
                        </a:rPr>
                        <m:t>,</m:t>
                      </m:r>
                      <m:r>
                        <a:rPr lang="en-US" sz="2000" b="1" i="0">
                          <a:latin typeface="Cambria Math" panose="02040503050406030204" pitchFamily="18" charset="0"/>
                        </a:rPr>
                        <m:t>𝐲</m:t>
                      </m:r>
                      <m:r>
                        <a:rPr lang="en-US" sz="2000" b="0" i="0">
                          <a:latin typeface="Cambria Math" panose="02040503050406030204" pitchFamily="18" charset="0"/>
                        </a:rPr>
                        <m:t>=</m:t>
                      </m:r>
                      <m:d>
                        <m:dPr>
                          <m:begChr m:val="{"/>
                          <m:endChr m:val="}"/>
                          <m:ctrlPr>
                            <a:rPr lang="en-US" sz="2000" b="0" i="1">
                              <a:solidFill>
                                <a:srgbClr val="836967"/>
                              </a:solidFill>
                              <a:latin typeface="Cambria Math" panose="02040503050406030204" pitchFamily="18" charset="0"/>
                            </a:rPr>
                          </m:ctrlPr>
                        </m:dPr>
                        <m:e>
                          <m:m>
                            <m:mPr>
                              <m:plcHide m:val="on"/>
                              <m:mcs>
                                <m:mc>
                                  <m:mcPr>
                                    <m:count m:val="1"/>
                                    <m:mcJc m:val="center"/>
                                  </m:mcPr>
                                </m:mc>
                              </m:mcs>
                              <m:ctrlPr>
                                <a:rPr lang="en-US" sz="2000" b="0" i="1">
                                  <a:solidFill>
                                    <a:srgbClr val="836967"/>
                                  </a:solidFill>
                                  <a:latin typeface="Cambria Math" panose="02040503050406030204" pitchFamily="18" charset="0"/>
                                </a:rPr>
                              </m:ctrlPr>
                            </m:mPr>
                            <m:mr>
                              <m:e>
                                <m:m>
                                  <m:mPr>
                                    <m:plcHide m:val="on"/>
                                    <m:mcs>
                                      <m:mc>
                                        <m:mcPr>
                                          <m:count m:val="1"/>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9</m:t>
                                      </m:r>
                                    </m:e>
                                  </m:mr>
                                  <m:mr>
                                    <m:e>
                                      <m:r>
                                        <a:rPr lang="en-US" sz="2000" b="0" i="0">
                                          <a:latin typeface="Cambria Math" panose="02040503050406030204" pitchFamily="18" charset="0"/>
                                        </a:rPr>
                                        <m:t>22</m:t>
                                      </m:r>
                                    </m:e>
                                  </m:mr>
                                </m:m>
                              </m:e>
                            </m:mr>
                            <m:mr>
                              <m:e>
                                <m:m>
                                  <m:mPr>
                                    <m:plcHide m:val="on"/>
                                    <m:mcs>
                                      <m:mc>
                                        <m:mcPr>
                                          <m:count m:val="1"/>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36</m:t>
                                      </m:r>
                                    </m:e>
                                  </m:mr>
                                  <m:mr>
                                    <m:e>
                                      <m:r>
                                        <a:rPr lang="en-US" sz="2000" b="0" i="0">
                                          <a:latin typeface="Cambria Math" panose="02040503050406030204" pitchFamily="18" charset="0"/>
                                        </a:rPr>
                                        <m:t>39</m:t>
                                      </m:r>
                                    </m:e>
                                  </m:mr>
                                </m:m>
                              </m:e>
                            </m:mr>
                          </m:m>
                        </m:e>
                      </m:d>
                      <m:r>
                        <a:rPr lang="en-US" sz="2000" b="0" i="0">
                          <a:latin typeface="Cambria Math" panose="02040503050406030204" pitchFamily="18" charset="0"/>
                        </a:rPr>
                        <m:t>, </m:t>
                      </m:r>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r>
                            <a:rPr lang="en-US" sz="2000" b="0" i="1">
                              <a:latin typeface="Cambria Math" panose="02040503050406030204" pitchFamily="18" charset="0"/>
                            </a:rPr>
                            <m:t>𝑇</m:t>
                          </m:r>
                        </m:sup>
                      </m:sSup>
                      <m:r>
                        <a:rPr lang="en-US" sz="2000" b="1" i="0">
                          <a:latin typeface="Cambria Math" panose="02040503050406030204" pitchFamily="18" charset="0"/>
                        </a:rPr>
                        <m:t>𝐗</m:t>
                      </m:r>
                      <m:r>
                        <a:rPr lang="en-US" sz="2000" b="0" i="0">
                          <a:latin typeface="Cambria Math" panose="02040503050406030204" pitchFamily="18" charset="0"/>
                        </a:rPr>
                        <m:t>=</m:t>
                      </m:r>
                      <m:d>
                        <m:dPr>
                          <m:begChr m:val="["/>
                          <m:endChr m:val="]"/>
                          <m:ctrlPr>
                            <a:rPr lang="en-US" sz="2000" b="0" i="1">
                              <a:solidFill>
                                <a:srgbClr val="836967"/>
                              </a:solidFill>
                              <a:latin typeface="Cambria Math" panose="02040503050406030204" pitchFamily="18" charset="0"/>
                            </a:rPr>
                          </m:ctrlPr>
                        </m:dPr>
                        <m:e>
                          <m:r>
                            <a:rPr lang="en-US" sz="2000" b="0" i="0">
                              <a:latin typeface="Cambria Math" panose="02040503050406030204" pitchFamily="18" charset="0"/>
                            </a:rPr>
                            <m:t>30</m:t>
                          </m:r>
                        </m:e>
                      </m:d>
                      <m:r>
                        <a:rPr lang="en-US" sz="2000" b="0" i="0">
                          <a:latin typeface="Cambria Math" panose="02040503050406030204" pitchFamily="18" charset="0"/>
                        </a:rPr>
                        <m:t>, </m:t>
                      </m:r>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r>
                            <a:rPr lang="en-US" sz="2000" b="0" i="1">
                              <a:latin typeface="Cambria Math" panose="02040503050406030204" pitchFamily="18" charset="0"/>
                            </a:rPr>
                            <m:t>𝑇</m:t>
                          </m:r>
                        </m:sup>
                      </m:sSup>
                      <m:r>
                        <a:rPr lang="en-US" sz="2000" b="1" i="0">
                          <a:latin typeface="Cambria Math" panose="02040503050406030204" pitchFamily="18" charset="0"/>
                        </a:rPr>
                        <m:t>𝐲</m:t>
                      </m:r>
                      <m:r>
                        <a:rPr lang="en-US" sz="2000" b="0" i="0">
                          <a:latin typeface="Cambria Math" panose="02040503050406030204" pitchFamily="18" charset="0"/>
                        </a:rPr>
                        <m:t>=</m:t>
                      </m:r>
                      <m:d>
                        <m:dPr>
                          <m:begChr m:val="{"/>
                          <m:endChr m:val="}"/>
                          <m:ctrlPr>
                            <a:rPr lang="en-US" sz="2000" b="0" i="1">
                              <a:latin typeface="Cambria Math" panose="02040503050406030204" pitchFamily="18" charset="0"/>
                            </a:rPr>
                          </m:ctrlPr>
                        </m:dPr>
                        <m:e>
                          <m:r>
                            <a:rPr lang="en-US" sz="2000" b="0" i="0">
                              <a:latin typeface="Cambria Math" panose="02040503050406030204" pitchFamily="18" charset="0"/>
                            </a:rPr>
                            <m:t>317</m:t>
                          </m:r>
                        </m:e>
                      </m:d>
                      <m:r>
                        <a:rPr lang="en-US" sz="2000" b="0" i="0">
                          <a:latin typeface="Cambria Math" panose="02040503050406030204" pitchFamily="18" charset="0"/>
                        </a:rPr>
                        <m:t>, </m:t>
                      </m:r>
                      <m:r>
                        <a:rPr lang="en-US" sz="2000" b="0" i="1">
                          <a:latin typeface="Cambria Math" panose="02040503050406030204" pitchFamily="18" charset="0"/>
                        </a:rPr>
                        <m:t>𝐸</m:t>
                      </m:r>
                      <m:r>
                        <a:rPr lang="en-US" sz="2000" b="0" i="0">
                          <a:latin typeface="Cambria Math" panose="02040503050406030204" pitchFamily="18" charset="0"/>
                        </a:rPr>
                        <m:t>=</m:t>
                      </m:r>
                      <m:sSup>
                        <m:sSupPr>
                          <m:ctrlPr>
                            <a:rPr lang="en-US" sz="2000" b="0" i="1">
                              <a:solidFill>
                                <a:srgbClr val="836967"/>
                              </a:solidFill>
                              <a:latin typeface="Cambria Math" panose="02040503050406030204" pitchFamily="18" charset="0"/>
                            </a:rPr>
                          </m:ctrlPr>
                        </m:sSupPr>
                        <m:e>
                          <m:d>
                            <m:dPr>
                              <m:ctrlPr>
                                <a:rPr lang="en-US" sz="2000" b="0" i="1">
                                  <a:solidFill>
                                    <a:srgbClr val="836967"/>
                                  </a:solidFill>
                                  <a:latin typeface="Cambria Math" panose="02040503050406030204" pitchFamily="18" charset="0"/>
                                </a:rPr>
                              </m:ctrlPr>
                            </m:dPr>
                            <m:e>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r>
                                    <a:rPr lang="en-US" sz="2000" b="0" i="1">
                                      <a:latin typeface="Cambria Math" panose="02040503050406030204" pitchFamily="18" charset="0"/>
                                    </a:rPr>
                                    <m:t>𝑇</m:t>
                                  </m:r>
                                </m:sup>
                              </m:sSup>
                              <m:r>
                                <a:rPr lang="en-US" sz="2000" b="1" i="0">
                                  <a:latin typeface="Cambria Math" panose="02040503050406030204" pitchFamily="18" charset="0"/>
                                </a:rPr>
                                <m:t>𝐗</m:t>
                              </m:r>
                            </m:e>
                          </m:d>
                        </m:e>
                        <m:sup>
                          <m:r>
                            <a:rPr lang="en-US" sz="2000" b="0" i="0">
                              <a:latin typeface="Cambria Math" panose="02040503050406030204" pitchFamily="18" charset="0"/>
                            </a:rPr>
                            <m:t>−1</m:t>
                          </m:r>
                        </m:sup>
                      </m:sSup>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r>
                            <a:rPr lang="en-US" sz="2000" b="0" i="1">
                              <a:latin typeface="Cambria Math" panose="02040503050406030204" pitchFamily="18" charset="0"/>
                            </a:rPr>
                            <m:t>𝑇</m:t>
                          </m:r>
                        </m:sup>
                      </m:sSup>
                      <m:r>
                        <a:rPr lang="en-US" sz="2000" b="1" i="0">
                          <a:latin typeface="Cambria Math" panose="02040503050406030204" pitchFamily="18" charset="0"/>
                        </a:rPr>
                        <m:t>𝐲</m:t>
                      </m:r>
                      <m:r>
                        <a:rPr lang="en-US" sz="2000" b="0" i="0">
                          <a:latin typeface="Cambria Math" panose="02040503050406030204" pitchFamily="18" charset="0"/>
                        </a:rPr>
                        <m:t>=10.569 </m:t>
                      </m:r>
                      <m:r>
                        <m:rPr>
                          <m:sty m:val="p"/>
                        </m:rPr>
                        <a:rPr lang="en-US" sz="2000" b="0" i="0">
                          <a:latin typeface="Cambria Math" panose="02040503050406030204" pitchFamily="18" charset="0"/>
                        </a:rPr>
                        <m:t>Msi</m:t>
                      </m:r>
                    </m:oMath>
                  </m:oMathPara>
                </a14:m>
                <a:endParaRPr lang="en-US" dirty="0"/>
              </a:p>
            </p:txBody>
          </p:sp>
        </mc:Choice>
        <mc:Fallback xmlns="">
          <p:sp>
            <p:nvSpPr>
              <p:cNvPr id="8" name="TextBox 7">
                <a:extLst>
                  <a:ext uri="{FF2B5EF4-FFF2-40B4-BE49-F238E27FC236}">
                    <a16:creationId xmlns:a16="http://schemas.microsoft.com/office/drawing/2014/main" id="{CA2C6672-7FCA-E742-B4F7-42E187E59C4B}"/>
                  </a:ext>
                </a:extLst>
              </p:cNvPr>
              <p:cNvSpPr txBox="1">
                <a:spLocks noRot="1" noChangeAspect="1" noMove="1" noResize="1" noEditPoints="1" noAdjustHandles="1" noChangeArrowheads="1" noChangeShapeType="1" noTextEdit="1"/>
              </p:cNvSpPr>
              <p:nvPr/>
            </p:nvSpPr>
            <p:spPr>
              <a:xfrm>
                <a:off x="350018" y="2331051"/>
                <a:ext cx="8626509" cy="12320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A329C44-34B6-B63B-B012-49C091213F25}"/>
                  </a:ext>
                </a:extLst>
              </p:cNvPr>
              <p:cNvSpPr txBox="1"/>
              <p:nvPr/>
            </p:nvSpPr>
            <p:spPr>
              <a:xfrm>
                <a:off x="531306" y="4067794"/>
                <a:ext cx="7638004" cy="11982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836967"/>
                              </a:solidFill>
                              <a:latin typeface="Cambria Math" panose="02040503050406030204" pitchFamily="18" charset="0"/>
                            </a:rPr>
                          </m:ctrlPr>
                        </m:accPr>
                        <m:e>
                          <m:r>
                            <a:rPr lang="en-US" sz="2400" i="1">
                              <a:latin typeface="Cambria Math" panose="02040503050406030204" pitchFamily="18" charset="0"/>
                            </a:rPr>
                            <m:t>𝜎</m:t>
                          </m:r>
                        </m:e>
                      </m:acc>
                      <m:r>
                        <a:rPr lang="en-US" sz="2400" i="0">
                          <a:latin typeface="Cambria Math" panose="02040503050406030204" pitchFamily="18" charset="0"/>
                        </a:rPr>
                        <m:t>=</m:t>
                      </m:r>
                      <m:rad>
                        <m:radPr>
                          <m:degHide m:val="on"/>
                          <m:ctrlPr>
                            <a:rPr lang="en-US" sz="2400" i="1">
                              <a:solidFill>
                                <a:srgbClr val="836967"/>
                              </a:solidFill>
                              <a:latin typeface="Cambria Math" panose="02040503050406030204" pitchFamily="18" charset="0"/>
                            </a:rPr>
                          </m:ctrlPr>
                        </m:radPr>
                        <m:deg/>
                        <m:e>
                          <m:f>
                            <m:fPr>
                              <m:ctrlPr>
                                <a:rPr lang="en-US" sz="2400" i="1">
                                  <a:solidFill>
                                    <a:srgbClr val="836967"/>
                                  </a:solidFill>
                                  <a:latin typeface="Cambria Math" panose="02040503050406030204" pitchFamily="18" charset="0"/>
                                </a:rPr>
                              </m:ctrlPr>
                            </m:fPr>
                            <m:num>
                              <m:sSup>
                                <m:sSupPr>
                                  <m:ctrlPr>
                                    <a:rPr lang="en-US" sz="2400" i="1">
                                      <a:solidFill>
                                        <a:srgbClr val="836967"/>
                                      </a:solidFill>
                                      <a:latin typeface="Cambria Math" panose="02040503050406030204" pitchFamily="18" charset="0"/>
                                    </a:rPr>
                                  </m:ctrlPr>
                                </m:sSupPr>
                                <m:e>
                                  <m:r>
                                    <a:rPr lang="en-US" sz="2400" b="1" i="0">
                                      <a:latin typeface="Cambria Math" panose="02040503050406030204" pitchFamily="18" charset="0"/>
                                    </a:rPr>
                                    <m:t>𝐞</m:t>
                                  </m:r>
                                </m:e>
                                <m:sup>
                                  <m:r>
                                    <a:rPr lang="en-US" sz="2400" b="0" i="1">
                                      <a:latin typeface="Cambria Math" panose="02040503050406030204" pitchFamily="18" charset="0"/>
                                    </a:rPr>
                                    <m:t>𝑇</m:t>
                                  </m:r>
                                </m:sup>
                              </m:sSup>
                              <m:r>
                                <a:rPr lang="en-US" sz="2400" b="1" i="0">
                                  <a:latin typeface="Cambria Math" panose="02040503050406030204" pitchFamily="18" charset="0"/>
                                </a:rPr>
                                <m:t>𝐞</m:t>
                              </m:r>
                            </m:num>
                            <m:den>
                              <m:r>
                                <a:rPr lang="en-US" sz="2400" b="0" i="0">
                                  <a:latin typeface="Cambria Math" panose="02040503050406030204" pitchFamily="18" charset="0"/>
                                </a:rPr>
                                <m:t>4−1</m:t>
                              </m:r>
                            </m:den>
                          </m:f>
                        </m:e>
                      </m:rad>
                      <m:r>
                        <a:rPr lang="en-US" sz="2400" b="0" i="0">
                          <a:latin typeface="Cambria Math" panose="02040503050406030204" pitchFamily="18" charset="0"/>
                        </a:rPr>
                        <m:t>=3.2846,  </m:t>
                      </m:r>
                      <m:sSub>
                        <m:sSubPr>
                          <m:ctrlPr>
                            <a:rPr lang="en-US" sz="2400" b="0" i="1">
                              <a:solidFill>
                                <a:srgbClr val="836967"/>
                              </a:solidFill>
                              <a:latin typeface="Cambria Math" panose="02040503050406030204" pitchFamily="18" charset="0"/>
                            </a:rPr>
                          </m:ctrlPr>
                        </m:sSubPr>
                        <m:e>
                          <m:acc>
                            <m:accPr>
                              <m:chr m:val="̂"/>
                              <m:ctrlPr>
                                <a:rPr lang="en-US" sz="2400" b="0" i="1">
                                  <a:solidFill>
                                    <a:srgbClr val="836967"/>
                                  </a:solidFill>
                                  <a:latin typeface="Cambria Math" panose="02040503050406030204" pitchFamily="18" charset="0"/>
                                </a:rPr>
                              </m:ctrlPr>
                            </m:accPr>
                            <m:e>
                              <m:r>
                                <a:rPr lang="en-US" sz="2400" b="0" i="1">
                                  <a:latin typeface="Cambria Math" panose="02040503050406030204" pitchFamily="18" charset="0"/>
                                </a:rPr>
                                <m:t>𝜎</m:t>
                              </m:r>
                            </m:e>
                          </m:acc>
                        </m:e>
                        <m:sub>
                          <m:r>
                            <a:rPr lang="en-US" sz="2400" b="0" i="1">
                              <a:latin typeface="Cambria Math" panose="02040503050406030204" pitchFamily="18" charset="0"/>
                            </a:rPr>
                            <m:t>𝐸</m:t>
                          </m:r>
                        </m:sub>
                      </m:sSub>
                      <m:r>
                        <a:rPr lang="en-US" sz="2400" b="0" i="0">
                          <a:latin typeface="Cambria Math" panose="02040503050406030204" pitchFamily="18" charset="0"/>
                        </a:rPr>
                        <m:t>=3.2846</m:t>
                      </m:r>
                      <m:rad>
                        <m:radPr>
                          <m:degHide m:val="on"/>
                          <m:ctrlPr>
                            <a:rPr lang="en-US" sz="2400" b="0" i="1">
                              <a:solidFill>
                                <a:srgbClr val="836967"/>
                              </a:solidFill>
                              <a:latin typeface="Cambria Math" panose="02040503050406030204" pitchFamily="18" charset="0"/>
                            </a:rPr>
                          </m:ctrlPr>
                        </m:radPr>
                        <m:deg/>
                        <m:e>
                          <m:f>
                            <m:fPr>
                              <m:ctrlPr>
                                <a:rPr lang="en-US" sz="2400" b="0" i="1">
                                  <a:solidFill>
                                    <a:srgbClr val="836967"/>
                                  </a:solidFill>
                                  <a:latin typeface="Cambria Math" panose="02040503050406030204" pitchFamily="18" charset="0"/>
                                </a:rPr>
                              </m:ctrlPr>
                            </m:fPr>
                            <m:num>
                              <m:r>
                                <a:rPr lang="en-US" sz="2400" b="0" i="0">
                                  <a:latin typeface="Cambria Math" panose="02040503050406030204" pitchFamily="18" charset="0"/>
                                </a:rPr>
                                <m:t>1</m:t>
                              </m:r>
                            </m:num>
                            <m:den>
                              <m:r>
                                <a:rPr lang="en-US" sz="2400" b="0" i="0">
                                  <a:latin typeface="Cambria Math" panose="02040503050406030204" pitchFamily="18" charset="0"/>
                                </a:rPr>
                                <m:t>30</m:t>
                              </m:r>
                            </m:den>
                          </m:f>
                        </m:e>
                      </m:rad>
                      <m:r>
                        <a:rPr lang="en-US" sz="2400" b="0" i="0">
                          <a:latin typeface="Cambria Math" panose="02040503050406030204" pitchFamily="18" charset="0"/>
                        </a:rPr>
                        <m:t>=0.6</m:t>
                      </m:r>
                    </m:oMath>
                  </m:oMathPara>
                </a14:m>
                <a:endParaRPr lang="en-US" sz="2400" dirty="0"/>
              </a:p>
            </p:txBody>
          </p:sp>
        </mc:Choice>
        <mc:Fallback xmlns="">
          <p:sp>
            <p:nvSpPr>
              <p:cNvPr id="12" name="TextBox 11">
                <a:extLst>
                  <a:ext uri="{FF2B5EF4-FFF2-40B4-BE49-F238E27FC236}">
                    <a16:creationId xmlns:a16="http://schemas.microsoft.com/office/drawing/2014/main" id="{1A329C44-34B6-B63B-B012-49C091213F25}"/>
                  </a:ext>
                </a:extLst>
              </p:cNvPr>
              <p:cNvSpPr txBox="1">
                <a:spLocks noRot="1" noChangeAspect="1" noMove="1" noResize="1" noEditPoints="1" noAdjustHandles="1" noChangeArrowheads="1" noChangeShapeType="1" noTextEdit="1"/>
              </p:cNvSpPr>
              <p:nvPr/>
            </p:nvSpPr>
            <p:spPr>
              <a:xfrm>
                <a:off x="531306" y="4067794"/>
                <a:ext cx="7638004" cy="119827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053133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92DCF46-CAB2-2A12-C30D-1993025773B5}"/>
                  </a:ext>
                </a:extLst>
              </p:cNvPr>
              <p:cNvSpPr>
                <a:spLocks noGrp="1"/>
              </p:cNvSpPr>
              <p:nvPr>
                <p:ph type="body" sz="quarter" idx="10"/>
              </p:nvPr>
            </p:nvSpPr>
            <p:spPr/>
            <p:txBody>
              <a:bodyPr/>
              <a:lstStyle/>
              <a:p>
                <a:r>
                  <a:rPr lang="en-US" dirty="0"/>
                  <a:t>Update weights </a:t>
                </a:r>
                <a14:m>
                  <m:oMath xmlns:m="http://schemas.openxmlformats.org/officeDocument/2006/math">
                    <m:r>
                      <a:rPr lang="en-US" b="1" i="0" smtClean="0">
                        <a:latin typeface="Cambria Math" panose="02040503050406030204" pitchFamily="18" charset="0"/>
                      </a:rPr>
                      <m:t>𝐖</m:t>
                    </m:r>
                    <m:r>
                      <a:rPr lang="en-US" b="0" i="1" smtClean="0">
                        <a:latin typeface="Cambria Math" panose="02040503050406030204" pitchFamily="18" charset="0"/>
                      </a:rPr>
                      <m:t>=</m:t>
                    </m:r>
                    <m:r>
                      <m:rPr>
                        <m:sty m:val="p"/>
                      </m:rPr>
                      <a:rPr lang="en-US" b="0" i="0" smtClean="0">
                        <a:latin typeface="Cambria Math" panose="02040503050406030204" pitchFamily="18" charset="0"/>
                      </a:rPr>
                      <m:t>diag</m:t>
                    </m:r>
                    <m:r>
                      <a:rPr lang="en-US" b="0" i="1" smtClean="0">
                        <a:latin typeface="Cambria Math" panose="02040503050406030204" pitchFamily="18" charset="0"/>
                      </a:rPr>
                      <m:t>[1.0, 1.0, 0.764, 1.0]</m:t>
                    </m:r>
                  </m:oMath>
                </a14:m>
                <a:endParaRPr lang="en-US" dirty="0"/>
              </a:p>
              <a:p>
                <a:endParaRPr lang="en-US" dirty="0"/>
              </a:p>
              <a:p>
                <a:r>
                  <a:rPr lang="en-US" dirty="0"/>
                  <a:t>One more iteration with </a:t>
                </a:r>
                <a14:m>
                  <m:oMath xmlns:m="http://schemas.openxmlformats.org/officeDocument/2006/math">
                    <m:r>
                      <a:rPr lang="en-US" b="1" i="1" smtClean="0">
                        <a:effectLst/>
                        <a:latin typeface="Cambria Math" panose="02040503050406030204" pitchFamily="18" charset="0"/>
                        <a:ea typeface="Malgun Gothic" panose="020B0503020000020004" pitchFamily="34" charset="-127"/>
                        <a:cs typeface="Times New Roman" panose="02020603050405020304" pitchFamily="18" charset="0"/>
                      </a:rPr>
                      <m:t>𝐞</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3200" i="1">
                            <a:effectLst/>
                            <a:latin typeface="Cambria Math" panose="02040503050406030204" pitchFamily="18" charset="0"/>
                          </a:rPr>
                        </m:ctrlPr>
                      </m:sSupPr>
                      <m:e>
                        <m:d>
                          <m:dPr>
                            <m:begChr m:val="{"/>
                            <m:endChr m:val="}"/>
                            <m:ctrlPr>
                              <a:rPr lang="en-US" sz="3200" i="1">
                                <a:effectLst/>
                                <a:latin typeface="Cambria Math" panose="02040503050406030204" pitchFamily="18" charset="0"/>
                              </a:rPr>
                            </m:ctrlPr>
                          </m:dPr>
                          <m:e>
                            <m:r>
                              <a:rPr lang="en-US" i="1">
                                <a:effectLst/>
                                <a:latin typeface="Cambria Math" panose="02040503050406030204" pitchFamily="18" charset="0"/>
                                <a:ea typeface="Malgun Gothic" panose="020B0503020000020004" pitchFamily="34" charset="-127"/>
                                <a:cs typeface="Times New Roman" panose="02020603050405020304" pitchFamily="18" charset="0"/>
                              </a:rPr>
                              <m:t>1.457, −1.085, 4.628, 2.830</m:t>
                            </m:r>
                          </m:e>
                        </m:d>
                      </m:e>
                      <m:sup>
                        <m:r>
                          <a:rPr lang="en-US" i="1">
                            <a:effectLst/>
                            <a:latin typeface="Cambria Math" panose="02040503050406030204" pitchFamily="18" charset="0"/>
                            <a:ea typeface="Malgun Gothic" panose="020B0503020000020004" pitchFamily="34" charset="-127"/>
                            <a:cs typeface="Times New Roman" panose="02020603050405020304" pitchFamily="18" charset="0"/>
                          </a:rPr>
                          <m:t>𝑇</m:t>
                        </m:r>
                      </m:sup>
                    </m:sSup>
                  </m:oMath>
                </a14:m>
                <a:endParaRPr lang="en-US" dirty="0"/>
              </a:p>
              <a:p>
                <a:endParaRPr lang="en-US" dirty="0"/>
              </a:p>
              <a:p>
                <a:endParaRPr lang="en-US" dirty="0"/>
              </a:p>
              <a:p>
                <a:r>
                  <a:rPr lang="en-US" dirty="0"/>
                  <a:t>Decrease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r>
                      <a:rPr lang="en-US" b="0" i="1" smtClean="0">
                        <a:latin typeface="Cambria Math" panose="02040503050406030204" pitchFamily="18" charset="0"/>
                      </a:rPr>
                      <m:t>=3.037/4.628=0.656</m:t>
                    </m:r>
                  </m:oMath>
                </a14:m>
                <a:endParaRPr lang="en-US" dirty="0"/>
              </a:p>
              <a:p>
                <a:endParaRPr lang="en-US" dirty="0"/>
              </a:p>
              <a:p>
                <a:r>
                  <a:rPr lang="en-US" dirty="0"/>
                  <a:t>Either continue or remove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3</m:t>
                        </m:r>
                      </m:sub>
                    </m:sSub>
                  </m:oMath>
                </a14:m>
                <a:r>
                  <a:rPr lang="en-US" dirty="0"/>
                  <a:t> </a:t>
                </a:r>
                <a:r>
                  <a:rPr lang="en-US" dirty="0">
                    <a:sym typeface="Wingdings" panose="05000000000000000000" pitchFamily="2" charset="2"/>
                  </a:rPr>
                  <a:t> </a:t>
                </a:r>
                <a14:m>
                  <m:oMath xmlns:m="http://schemas.openxmlformats.org/officeDocument/2006/math">
                    <m:r>
                      <a:rPr lang="en-US" b="0" i="1" smtClean="0">
                        <a:latin typeface="Cambria Math" panose="02040503050406030204" pitchFamily="18" charset="0"/>
                        <a:sym typeface="Wingdings" panose="05000000000000000000" pitchFamily="2" charset="2"/>
                      </a:rPr>
                      <m:t>𝐸</m:t>
                    </m:r>
                    <m:r>
                      <a:rPr lang="en-US" b="0" i="1" smtClean="0">
                        <a:latin typeface="Cambria Math" panose="02040503050406030204" pitchFamily="18" charset="0"/>
                        <a:sym typeface="Wingdings" panose="05000000000000000000" pitchFamily="2" charset="2"/>
                      </a:rPr>
                      <m:t>=9.95 </m:t>
                    </m:r>
                    <m:r>
                      <m:rPr>
                        <m:sty m:val="p"/>
                      </m:rPr>
                      <a:rPr lang="en-US" b="0" i="0" smtClean="0">
                        <a:latin typeface="Cambria Math" panose="02040503050406030204" pitchFamily="18" charset="0"/>
                        <a:sym typeface="Wingdings" panose="05000000000000000000" pitchFamily="2" charset="2"/>
                      </a:rPr>
                      <m:t>Msi</m:t>
                    </m:r>
                  </m:oMath>
                </a14:m>
                <a:endParaRPr lang="en-US" dirty="0"/>
              </a:p>
              <a:p>
                <a:endParaRPr lang="en-US" dirty="0"/>
              </a:p>
            </p:txBody>
          </p:sp>
        </mc:Choice>
        <mc:Fallback xmlns="">
          <p:sp>
            <p:nvSpPr>
              <p:cNvPr id="2" name="Text Placeholder 1">
                <a:extLst>
                  <a:ext uri="{FF2B5EF4-FFF2-40B4-BE49-F238E27FC236}">
                    <a16:creationId xmlns:a16="http://schemas.microsoft.com/office/drawing/2014/main" id="{192DCF46-CAB2-2A12-C30D-1993025773B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A8D6ADE-8594-B5C2-023F-896D841C1DCE}"/>
              </a:ext>
            </a:extLst>
          </p:cNvPr>
          <p:cNvSpPr>
            <a:spLocks noGrp="1"/>
          </p:cNvSpPr>
          <p:nvPr>
            <p:ph type="title"/>
          </p:nvPr>
        </p:nvSpPr>
        <p:spPr/>
        <p:txBody>
          <a:bodyPr>
            <a:normAutofit fontScale="90000"/>
          </a:bodyPr>
          <a:lstStyle/>
          <a:p>
            <a:r>
              <a:rPr lang="en-US" dirty="0"/>
              <a:t>Ex2-12) Outlier Detection cont.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64BDB82-F686-1D53-DA31-8FC023C5D37C}"/>
                  </a:ext>
                </a:extLst>
              </p:cNvPr>
              <p:cNvSpPr txBox="1"/>
              <p:nvPr/>
            </p:nvSpPr>
            <p:spPr>
              <a:xfrm>
                <a:off x="386861" y="1312974"/>
                <a:ext cx="8691825"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200" b="1" i="1" smtClean="0">
                              <a:solidFill>
                                <a:srgbClr val="836967"/>
                              </a:solidFill>
                              <a:latin typeface="Cambria Math" panose="02040503050406030204" pitchFamily="18" charset="0"/>
                            </a:rPr>
                          </m:ctrlPr>
                        </m:sSupPr>
                        <m:e>
                          <m:r>
                            <a:rPr lang="en-US" sz="2200" b="1">
                              <a:latin typeface="Cambria Math" panose="02040503050406030204" pitchFamily="18" charset="0"/>
                            </a:rPr>
                            <m:t>𝐗</m:t>
                          </m:r>
                        </m:e>
                        <m:sup>
                          <m:r>
                            <a:rPr lang="en-US" sz="2200" b="0" i="1">
                              <a:latin typeface="Cambria Math" panose="02040503050406030204" pitchFamily="18" charset="0"/>
                            </a:rPr>
                            <m:t>𝑇</m:t>
                          </m:r>
                        </m:sup>
                      </m:sSup>
                      <m:r>
                        <a:rPr lang="en-US" sz="2200" b="1" i="0">
                          <a:latin typeface="Cambria Math" panose="02040503050406030204" pitchFamily="18" charset="0"/>
                        </a:rPr>
                        <m:t>𝐖𝐗</m:t>
                      </m:r>
                      <m:r>
                        <a:rPr lang="en-US" sz="2200" b="0" i="0">
                          <a:latin typeface="Cambria Math" panose="02040503050406030204" pitchFamily="18" charset="0"/>
                        </a:rPr>
                        <m:t>=</m:t>
                      </m:r>
                      <m:d>
                        <m:dPr>
                          <m:begChr m:val="["/>
                          <m:endChr m:val="]"/>
                          <m:ctrlPr>
                            <a:rPr lang="en-US" sz="2200" b="0" i="1">
                              <a:solidFill>
                                <a:srgbClr val="836967"/>
                              </a:solidFill>
                              <a:latin typeface="Cambria Math" panose="02040503050406030204" pitchFamily="18" charset="0"/>
                            </a:rPr>
                          </m:ctrlPr>
                        </m:dPr>
                        <m:e>
                          <m:r>
                            <a:rPr lang="en-US" sz="2200" b="0" i="0">
                              <a:latin typeface="Cambria Math" panose="02040503050406030204" pitchFamily="18" charset="0"/>
                            </a:rPr>
                            <m:t>27.8</m:t>
                          </m:r>
                          <m:r>
                            <a:rPr lang="en-US" sz="2200" b="0" i="0" smtClean="0">
                              <a:latin typeface="Cambria Math" panose="02040503050406030204" pitchFamily="18" charset="0"/>
                            </a:rPr>
                            <m:t>8</m:t>
                          </m:r>
                        </m:e>
                      </m:d>
                      <m:r>
                        <a:rPr lang="en-US" sz="2200" b="0" i="0">
                          <a:latin typeface="Cambria Math" panose="02040503050406030204" pitchFamily="18" charset="0"/>
                        </a:rPr>
                        <m:t>, </m:t>
                      </m:r>
                      <m:sSup>
                        <m:sSupPr>
                          <m:ctrlPr>
                            <a:rPr lang="en-US" sz="2200" b="0" i="1">
                              <a:solidFill>
                                <a:srgbClr val="836967"/>
                              </a:solidFill>
                              <a:latin typeface="Cambria Math" panose="02040503050406030204" pitchFamily="18" charset="0"/>
                            </a:rPr>
                          </m:ctrlPr>
                        </m:sSupPr>
                        <m:e>
                          <m:r>
                            <a:rPr lang="en-US" sz="2200" b="1" i="0">
                              <a:latin typeface="Cambria Math" panose="02040503050406030204" pitchFamily="18" charset="0"/>
                            </a:rPr>
                            <m:t>𝐗</m:t>
                          </m:r>
                        </m:e>
                        <m:sup>
                          <m:r>
                            <a:rPr lang="en-US" sz="2200" b="0" i="1">
                              <a:latin typeface="Cambria Math" panose="02040503050406030204" pitchFamily="18" charset="0"/>
                            </a:rPr>
                            <m:t>𝑇</m:t>
                          </m:r>
                        </m:sup>
                      </m:sSup>
                      <m:r>
                        <a:rPr lang="en-US" sz="2200" b="1" i="0">
                          <a:latin typeface="Cambria Math" panose="02040503050406030204" pitchFamily="18" charset="0"/>
                        </a:rPr>
                        <m:t>𝐖𝐲</m:t>
                      </m:r>
                      <m:r>
                        <a:rPr lang="en-US" sz="2200" b="0" i="0">
                          <a:latin typeface="Cambria Math" panose="02040503050406030204" pitchFamily="18" charset="0"/>
                        </a:rPr>
                        <m:t>=</m:t>
                      </m:r>
                      <m:d>
                        <m:dPr>
                          <m:begChr m:val="{"/>
                          <m:endChr m:val="}"/>
                          <m:ctrlPr>
                            <a:rPr lang="en-US" sz="2200" b="0" i="1">
                              <a:latin typeface="Cambria Math" panose="02040503050406030204" pitchFamily="18" charset="0"/>
                            </a:rPr>
                          </m:ctrlPr>
                        </m:dPr>
                        <m:e>
                          <m:r>
                            <a:rPr lang="en-US" sz="2200" b="0" i="0">
                              <a:latin typeface="Cambria Math" panose="02040503050406030204" pitchFamily="18" charset="0"/>
                            </a:rPr>
                            <m:t>295.51</m:t>
                          </m:r>
                        </m:e>
                      </m:d>
                      <m:r>
                        <a:rPr lang="en-US" sz="2200" b="0" i="0">
                          <a:latin typeface="Cambria Math" panose="02040503050406030204" pitchFamily="18" charset="0"/>
                        </a:rPr>
                        <m:t>, </m:t>
                      </m:r>
                      <m:r>
                        <a:rPr lang="en-US" sz="2200" b="0" i="1">
                          <a:latin typeface="Cambria Math" panose="02040503050406030204" pitchFamily="18" charset="0"/>
                        </a:rPr>
                        <m:t>𝐸</m:t>
                      </m:r>
                      <m:r>
                        <a:rPr lang="en-US" sz="2200" b="0" i="0">
                          <a:latin typeface="Cambria Math" panose="02040503050406030204" pitchFamily="18" charset="0"/>
                        </a:rPr>
                        <m:t>=</m:t>
                      </m:r>
                      <m:sSup>
                        <m:sSupPr>
                          <m:ctrlPr>
                            <a:rPr lang="en-US" sz="2200" b="0" i="1">
                              <a:solidFill>
                                <a:srgbClr val="836967"/>
                              </a:solidFill>
                              <a:latin typeface="Cambria Math" panose="02040503050406030204" pitchFamily="18" charset="0"/>
                            </a:rPr>
                          </m:ctrlPr>
                        </m:sSupPr>
                        <m:e>
                          <m:d>
                            <m:dPr>
                              <m:ctrlPr>
                                <a:rPr lang="en-US" sz="2200" b="0" i="1">
                                  <a:solidFill>
                                    <a:srgbClr val="836967"/>
                                  </a:solidFill>
                                  <a:latin typeface="Cambria Math" panose="02040503050406030204" pitchFamily="18" charset="0"/>
                                </a:rPr>
                              </m:ctrlPr>
                            </m:dPr>
                            <m:e>
                              <m:sSup>
                                <m:sSupPr>
                                  <m:ctrlPr>
                                    <a:rPr lang="en-US" sz="2200" b="0" i="1">
                                      <a:solidFill>
                                        <a:srgbClr val="836967"/>
                                      </a:solidFill>
                                      <a:latin typeface="Cambria Math" panose="02040503050406030204" pitchFamily="18" charset="0"/>
                                    </a:rPr>
                                  </m:ctrlPr>
                                </m:sSupPr>
                                <m:e>
                                  <m:r>
                                    <a:rPr lang="en-US" sz="2200" b="1" i="0">
                                      <a:latin typeface="Cambria Math" panose="02040503050406030204" pitchFamily="18" charset="0"/>
                                    </a:rPr>
                                    <m:t>𝐗</m:t>
                                  </m:r>
                                </m:e>
                                <m:sup>
                                  <m:r>
                                    <a:rPr lang="en-US" sz="2200" b="0" i="1">
                                      <a:latin typeface="Cambria Math" panose="02040503050406030204" pitchFamily="18" charset="0"/>
                                    </a:rPr>
                                    <m:t>𝑇</m:t>
                                  </m:r>
                                </m:sup>
                              </m:sSup>
                              <m:r>
                                <a:rPr lang="en-US" sz="2200" b="1" i="0">
                                  <a:latin typeface="Cambria Math" panose="02040503050406030204" pitchFamily="18" charset="0"/>
                                </a:rPr>
                                <m:t>𝐖𝐗</m:t>
                              </m:r>
                            </m:e>
                          </m:d>
                        </m:e>
                        <m:sup>
                          <m:r>
                            <a:rPr lang="en-US" sz="2200" b="0" i="0">
                              <a:latin typeface="Cambria Math" panose="02040503050406030204" pitchFamily="18" charset="0"/>
                            </a:rPr>
                            <m:t>−1</m:t>
                          </m:r>
                        </m:sup>
                      </m:sSup>
                      <m:sSup>
                        <m:sSupPr>
                          <m:ctrlPr>
                            <a:rPr lang="en-US" sz="2200" b="0" i="1">
                              <a:solidFill>
                                <a:srgbClr val="836967"/>
                              </a:solidFill>
                              <a:latin typeface="Cambria Math" panose="02040503050406030204" pitchFamily="18" charset="0"/>
                            </a:rPr>
                          </m:ctrlPr>
                        </m:sSupPr>
                        <m:e>
                          <m:r>
                            <a:rPr lang="en-US" sz="2200" b="1" i="0">
                              <a:latin typeface="Cambria Math" panose="02040503050406030204" pitchFamily="18" charset="0"/>
                            </a:rPr>
                            <m:t>𝐗</m:t>
                          </m:r>
                        </m:e>
                        <m:sup>
                          <m:r>
                            <a:rPr lang="en-US" sz="2200" b="0" i="1">
                              <a:latin typeface="Cambria Math" panose="02040503050406030204" pitchFamily="18" charset="0"/>
                            </a:rPr>
                            <m:t>𝑇</m:t>
                          </m:r>
                        </m:sup>
                      </m:sSup>
                      <m:r>
                        <a:rPr lang="en-US" sz="2200" b="1" i="0">
                          <a:latin typeface="Cambria Math" panose="02040503050406030204" pitchFamily="18" charset="0"/>
                        </a:rPr>
                        <m:t>𝐖𝐲</m:t>
                      </m:r>
                      <m:r>
                        <a:rPr lang="en-US" sz="2200" b="0" i="0">
                          <a:latin typeface="Cambria Math" panose="02040503050406030204" pitchFamily="18" charset="0"/>
                        </a:rPr>
                        <m:t>=10.46 </m:t>
                      </m:r>
                      <m:r>
                        <m:rPr>
                          <m:sty m:val="p"/>
                        </m:rPr>
                        <a:rPr lang="en-US" sz="2200" b="0" i="0">
                          <a:latin typeface="Cambria Math" panose="02040503050406030204" pitchFamily="18" charset="0"/>
                        </a:rPr>
                        <m:t>Msi</m:t>
                      </m:r>
                    </m:oMath>
                  </m:oMathPara>
                </a14:m>
                <a:endParaRPr lang="en-US" sz="2200" dirty="0"/>
              </a:p>
            </p:txBody>
          </p:sp>
        </mc:Choice>
        <mc:Fallback xmlns="">
          <p:sp>
            <p:nvSpPr>
              <p:cNvPr id="6" name="TextBox 5">
                <a:extLst>
                  <a:ext uri="{FF2B5EF4-FFF2-40B4-BE49-F238E27FC236}">
                    <a16:creationId xmlns:a16="http://schemas.microsoft.com/office/drawing/2014/main" id="{D64BDB82-F686-1D53-DA31-8FC023C5D37C}"/>
                  </a:ext>
                </a:extLst>
              </p:cNvPr>
              <p:cNvSpPr txBox="1">
                <a:spLocks noRot="1" noChangeAspect="1" noMove="1" noResize="1" noEditPoints="1" noAdjustHandles="1" noChangeArrowheads="1" noChangeShapeType="1" noTextEdit="1"/>
              </p:cNvSpPr>
              <p:nvPr/>
            </p:nvSpPr>
            <p:spPr>
              <a:xfrm>
                <a:off x="386861" y="1312974"/>
                <a:ext cx="8691825" cy="430887"/>
              </a:xfrm>
              <a:prstGeom prst="rect">
                <a:avLst/>
              </a:prstGeom>
              <a:blipFill>
                <a:blip r:embed="rId3"/>
                <a:stretch>
                  <a:fillRect b="-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EF0DEE4-3F1E-25BF-48FD-151565EF5178}"/>
                  </a:ext>
                </a:extLst>
              </p:cNvPr>
              <p:cNvSpPr txBox="1"/>
              <p:nvPr/>
            </p:nvSpPr>
            <p:spPr>
              <a:xfrm>
                <a:off x="1215850" y="2381921"/>
                <a:ext cx="6913266" cy="11982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836967"/>
                              </a:solidFill>
                              <a:latin typeface="Cambria Math" panose="02040503050406030204" pitchFamily="18" charset="0"/>
                            </a:rPr>
                          </m:ctrlPr>
                        </m:accPr>
                        <m:e>
                          <m:r>
                            <a:rPr lang="en-US" sz="2400" i="1">
                              <a:latin typeface="Cambria Math" panose="02040503050406030204" pitchFamily="18" charset="0"/>
                            </a:rPr>
                            <m:t>𝜎</m:t>
                          </m:r>
                        </m:e>
                      </m:acc>
                      <m:r>
                        <a:rPr lang="en-US" sz="2400" i="0">
                          <a:latin typeface="Cambria Math" panose="02040503050406030204" pitchFamily="18" charset="0"/>
                        </a:rPr>
                        <m:t>=</m:t>
                      </m:r>
                      <m:rad>
                        <m:radPr>
                          <m:degHide m:val="on"/>
                          <m:ctrlPr>
                            <a:rPr lang="en-US" sz="2400" i="1">
                              <a:solidFill>
                                <a:srgbClr val="836967"/>
                              </a:solidFill>
                              <a:latin typeface="Cambria Math" panose="02040503050406030204" pitchFamily="18" charset="0"/>
                            </a:rPr>
                          </m:ctrlPr>
                        </m:radPr>
                        <m:deg/>
                        <m:e>
                          <m:f>
                            <m:fPr>
                              <m:ctrlPr>
                                <a:rPr lang="en-US" sz="2400" i="1">
                                  <a:solidFill>
                                    <a:srgbClr val="836967"/>
                                  </a:solidFill>
                                  <a:latin typeface="Cambria Math" panose="02040503050406030204" pitchFamily="18" charset="0"/>
                                </a:rPr>
                              </m:ctrlPr>
                            </m:fPr>
                            <m:num>
                              <m:sSup>
                                <m:sSupPr>
                                  <m:ctrlPr>
                                    <a:rPr lang="en-US" sz="2400" i="1">
                                      <a:solidFill>
                                        <a:srgbClr val="836967"/>
                                      </a:solidFill>
                                      <a:latin typeface="Cambria Math" panose="02040503050406030204" pitchFamily="18" charset="0"/>
                                    </a:rPr>
                                  </m:ctrlPr>
                                </m:sSupPr>
                                <m:e>
                                  <m:r>
                                    <a:rPr lang="en-US" sz="2400" b="1" i="0">
                                      <a:latin typeface="Cambria Math" panose="02040503050406030204" pitchFamily="18" charset="0"/>
                                    </a:rPr>
                                    <m:t>𝐞</m:t>
                                  </m:r>
                                </m:e>
                                <m:sup>
                                  <m:r>
                                    <a:rPr lang="en-US" sz="2400" b="0" i="1">
                                      <a:latin typeface="Cambria Math" panose="02040503050406030204" pitchFamily="18" charset="0"/>
                                    </a:rPr>
                                    <m:t>𝑇</m:t>
                                  </m:r>
                                </m:sup>
                              </m:sSup>
                              <m:r>
                                <a:rPr lang="en-US" sz="2400" b="1" i="0">
                                  <a:latin typeface="Cambria Math" panose="02040503050406030204" pitchFamily="18" charset="0"/>
                                </a:rPr>
                                <m:t>𝐖𝐞</m:t>
                              </m:r>
                            </m:num>
                            <m:den>
                              <m:r>
                                <a:rPr lang="en-US" sz="2400" b="0" i="0">
                                  <a:latin typeface="Cambria Math" panose="02040503050406030204" pitchFamily="18" charset="0"/>
                                </a:rPr>
                                <m:t>4−1</m:t>
                              </m:r>
                            </m:den>
                          </m:f>
                        </m:e>
                      </m:rad>
                      <m:r>
                        <a:rPr lang="en-US" sz="2400" b="0" i="0">
                          <a:latin typeface="Cambria Math" panose="02040503050406030204" pitchFamily="18" charset="0"/>
                        </a:rPr>
                        <m:t>=3.037,  </m:t>
                      </m:r>
                      <m:sSub>
                        <m:sSubPr>
                          <m:ctrlPr>
                            <a:rPr lang="en-US" sz="2400" b="0" i="1">
                              <a:solidFill>
                                <a:srgbClr val="836967"/>
                              </a:solidFill>
                              <a:latin typeface="Cambria Math" panose="02040503050406030204" pitchFamily="18" charset="0"/>
                            </a:rPr>
                          </m:ctrlPr>
                        </m:sSubPr>
                        <m:e>
                          <m:acc>
                            <m:accPr>
                              <m:chr m:val="̂"/>
                              <m:ctrlPr>
                                <a:rPr lang="en-US" sz="2400" b="0" i="1">
                                  <a:solidFill>
                                    <a:srgbClr val="836967"/>
                                  </a:solidFill>
                                  <a:latin typeface="Cambria Math" panose="02040503050406030204" pitchFamily="18" charset="0"/>
                                </a:rPr>
                              </m:ctrlPr>
                            </m:accPr>
                            <m:e>
                              <m:r>
                                <a:rPr lang="en-US" sz="2400" b="0" i="1">
                                  <a:latin typeface="Cambria Math" panose="02040503050406030204" pitchFamily="18" charset="0"/>
                                </a:rPr>
                                <m:t>𝜎</m:t>
                              </m:r>
                            </m:e>
                          </m:acc>
                        </m:e>
                        <m:sub>
                          <m:r>
                            <a:rPr lang="en-US" sz="2400" b="0" i="1">
                              <a:latin typeface="Cambria Math" panose="02040503050406030204" pitchFamily="18" charset="0"/>
                            </a:rPr>
                            <m:t>𝐸</m:t>
                          </m:r>
                        </m:sub>
                      </m:sSub>
                      <m:r>
                        <a:rPr lang="en-US" sz="2400" b="0" i="0">
                          <a:latin typeface="Cambria Math" panose="02040503050406030204" pitchFamily="18" charset="0"/>
                        </a:rPr>
                        <m:t>=3.037</m:t>
                      </m:r>
                      <m:rad>
                        <m:radPr>
                          <m:degHide m:val="on"/>
                          <m:ctrlPr>
                            <a:rPr lang="en-US" sz="2400" b="0" i="1">
                              <a:solidFill>
                                <a:srgbClr val="836967"/>
                              </a:solidFill>
                              <a:latin typeface="Cambria Math" panose="02040503050406030204" pitchFamily="18" charset="0"/>
                            </a:rPr>
                          </m:ctrlPr>
                        </m:radPr>
                        <m:deg/>
                        <m:e>
                          <m:f>
                            <m:fPr>
                              <m:ctrlPr>
                                <a:rPr lang="en-US" sz="2400" b="0" i="1">
                                  <a:solidFill>
                                    <a:srgbClr val="836967"/>
                                  </a:solidFill>
                                  <a:latin typeface="Cambria Math" panose="02040503050406030204" pitchFamily="18" charset="0"/>
                                </a:rPr>
                              </m:ctrlPr>
                            </m:fPr>
                            <m:num>
                              <m:r>
                                <a:rPr lang="en-US" sz="2400" b="0" i="0">
                                  <a:latin typeface="Cambria Math" panose="02040503050406030204" pitchFamily="18" charset="0"/>
                                </a:rPr>
                                <m:t>1</m:t>
                              </m:r>
                            </m:num>
                            <m:den>
                              <m:r>
                                <a:rPr lang="en-US" sz="2400" b="0" i="0">
                                  <a:latin typeface="Cambria Math" panose="02040503050406030204" pitchFamily="18" charset="0"/>
                                </a:rPr>
                                <m:t>30</m:t>
                              </m:r>
                            </m:den>
                          </m:f>
                        </m:e>
                      </m:rad>
                      <m:r>
                        <a:rPr lang="en-US" sz="2400" b="0" i="0">
                          <a:latin typeface="Cambria Math" panose="02040503050406030204" pitchFamily="18" charset="0"/>
                        </a:rPr>
                        <m:t>=0.56</m:t>
                      </m:r>
                    </m:oMath>
                  </m:oMathPara>
                </a14:m>
                <a:endParaRPr lang="en-US" dirty="0"/>
              </a:p>
            </p:txBody>
          </p:sp>
        </mc:Choice>
        <mc:Fallback xmlns="">
          <p:sp>
            <p:nvSpPr>
              <p:cNvPr id="10" name="TextBox 9">
                <a:extLst>
                  <a:ext uri="{FF2B5EF4-FFF2-40B4-BE49-F238E27FC236}">
                    <a16:creationId xmlns:a16="http://schemas.microsoft.com/office/drawing/2014/main" id="{4EF0DEE4-3F1E-25BF-48FD-151565EF5178}"/>
                  </a:ext>
                </a:extLst>
              </p:cNvPr>
              <p:cNvSpPr txBox="1">
                <a:spLocks noRot="1" noChangeAspect="1" noMove="1" noResize="1" noEditPoints="1" noAdjustHandles="1" noChangeArrowheads="1" noChangeShapeType="1" noTextEdit="1"/>
              </p:cNvSpPr>
              <p:nvPr/>
            </p:nvSpPr>
            <p:spPr>
              <a:xfrm>
                <a:off x="1215850" y="2381921"/>
                <a:ext cx="6913266" cy="11982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10FFEC2-ECA9-2915-85AF-B35FD865FF34}"/>
                  </a:ext>
                </a:extLst>
              </p:cNvPr>
              <p:cNvSpPr txBox="1"/>
              <p:nvPr/>
            </p:nvSpPr>
            <p:spPr>
              <a:xfrm>
                <a:off x="158461" y="4133526"/>
                <a:ext cx="9224387"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200" b="1" i="1" smtClean="0">
                              <a:solidFill>
                                <a:srgbClr val="836967"/>
                              </a:solidFill>
                              <a:latin typeface="Cambria Math" panose="02040503050406030204" pitchFamily="18" charset="0"/>
                            </a:rPr>
                          </m:ctrlPr>
                        </m:sSupPr>
                        <m:e>
                          <m:r>
                            <a:rPr lang="en-US" sz="2200" b="1">
                              <a:latin typeface="Cambria Math" panose="02040503050406030204" pitchFamily="18" charset="0"/>
                            </a:rPr>
                            <m:t>𝐗</m:t>
                          </m:r>
                        </m:e>
                        <m:sup>
                          <m:r>
                            <a:rPr lang="en-US" sz="2200" b="0" i="1">
                              <a:latin typeface="Cambria Math" panose="02040503050406030204" pitchFamily="18" charset="0"/>
                            </a:rPr>
                            <m:t>𝑇</m:t>
                          </m:r>
                        </m:sup>
                      </m:sSup>
                      <m:r>
                        <a:rPr lang="en-US" sz="2200" b="1" i="0">
                          <a:latin typeface="Cambria Math" panose="02040503050406030204" pitchFamily="18" charset="0"/>
                        </a:rPr>
                        <m:t>𝐖𝐗</m:t>
                      </m:r>
                      <m:r>
                        <a:rPr lang="en-US" sz="2200" b="0" i="0">
                          <a:latin typeface="Cambria Math" panose="02040503050406030204" pitchFamily="18" charset="0"/>
                        </a:rPr>
                        <m:t>=</m:t>
                      </m:r>
                      <m:d>
                        <m:dPr>
                          <m:begChr m:val="["/>
                          <m:endChr m:val="]"/>
                          <m:ctrlPr>
                            <a:rPr lang="en-US" sz="2200" b="0" i="1">
                              <a:solidFill>
                                <a:srgbClr val="836967"/>
                              </a:solidFill>
                              <a:latin typeface="Cambria Math" panose="02040503050406030204" pitchFamily="18" charset="0"/>
                            </a:rPr>
                          </m:ctrlPr>
                        </m:dPr>
                        <m:e>
                          <m:r>
                            <a:rPr lang="en-US" sz="2200" b="0" i="0">
                              <a:latin typeface="Cambria Math" panose="02040503050406030204" pitchFamily="18" charset="0"/>
                            </a:rPr>
                            <m:t>26.90</m:t>
                          </m:r>
                        </m:e>
                      </m:d>
                      <m:r>
                        <a:rPr lang="en-US" sz="2200" b="0" i="0">
                          <a:latin typeface="Cambria Math" panose="02040503050406030204" pitchFamily="18" charset="0"/>
                        </a:rPr>
                        <m:t>, </m:t>
                      </m:r>
                      <m:sSup>
                        <m:sSupPr>
                          <m:ctrlPr>
                            <a:rPr lang="en-US" sz="2200" b="0" i="1">
                              <a:solidFill>
                                <a:srgbClr val="836967"/>
                              </a:solidFill>
                              <a:latin typeface="Cambria Math" panose="02040503050406030204" pitchFamily="18" charset="0"/>
                            </a:rPr>
                          </m:ctrlPr>
                        </m:sSupPr>
                        <m:e>
                          <m:r>
                            <a:rPr lang="en-US" sz="2200" b="1" i="0">
                              <a:latin typeface="Cambria Math" panose="02040503050406030204" pitchFamily="18" charset="0"/>
                            </a:rPr>
                            <m:t>𝐗</m:t>
                          </m:r>
                        </m:e>
                        <m:sup>
                          <m:r>
                            <a:rPr lang="en-US" sz="2200" b="0" i="1">
                              <a:latin typeface="Cambria Math" panose="02040503050406030204" pitchFamily="18" charset="0"/>
                            </a:rPr>
                            <m:t>𝑇</m:t>
                          </m:r>
                        </m:sup>
                      </m:sSup>
                      <m:r>
                        <a:rPr lang="en-US" sz="2200" b="1" i="0">
                          <a:latin typeface="Cambria Math" panose="02040503050406030204" pitchFamily="18" charset="0"/>
                        </a:rPr>
                        <m:t>𝐖𝐲</m:t>
                      </m:r>
                      <m:r>
                        <a:rPr lang="en-US" sz="2200" b="0" i="0">
                          <a:latin typeface="Cambria Math" panose="02040503050406030204" pitchFamily="18" charset="0"/>
                        </a:rPr>
                        <m:t>=</m:t>
                      </m:r>
                      <m:d>
                        <m:dPr>
                          <m:begChr m:val="{"/>
                          <m:endChr m:val="}"/>
                          <m:ctrlPr>
                            <a:rPr lang="en-US" sz="2200" b="0" i="1">
                              <a:latin typeface="Cambria Math" panose="02040503050406030204" pitchFamily="18" charset="0"/>
                            </a:rPr>
                          </m:ctrlPr>
                        </m:dPr>
                        <m:e>
                          <m:r>
                            <a:rPr lang="en-US" sz="2200" b="0" i="0">
                              <a:latin typeface="Cambria Math" panose="02040503050406030204" pitchFamily="18" charset="0"/>
                            </a:rPr>
                            <m:t>279.8</m:t>
                          </m:r>
                          <m:r>
                            <a:rPr lang="en-US" sz="2200" b="0" i="0" smtClean="0">
                              <a:latin typeface="Cambria Math" panose="02040503050406030204" pitchFamily="18" charset="0"/>
                            </a:rPr>
                            <m:t>5</m:t>
                          </m:r>
                        </m:e>
                      </m:d>
                      <m:r>
                        <a:rPr lang="en-US" sz="2200" b="0" i="0">
                          <a:latin typeface="Cambria Math" panose="02040503050406030204" pitchFamily="18" charset="0"/>
                        </a:rPr>
                        <m:t>, </m:t>
                      </m:r>
                      <m:r>
                        <a:rPr lang="en-US" sz="2200" b="0" i="1">
                          <a:latin typeface="Cambria Math" panose="02040503050406030204" pitchFamily="18" charset="0"/>
                        </a:rPr>
                        <m:t>𝐸</m:t>
                      </m:r>
                      <m:r>
                        <a:rPr lang="en-US" sz="2200" b="0" i="0">
                          <a:latin typeface="Cambria Math" panose="02040503050406030204" pitchFamily="18" charset="0"/>
                        </a:rPr>
                        <m:t>=</m:t>
                      </m:r>
                      <m:sSup>
                        <m:sSupPr>
                          <m:ctrlPr>
                            <a:rPr lang="en-US" sz="2200" b="0" i="1">
                              <a:solidFill>
                                <a:srgbClr val="836967"/>
                              </a:solidFill>
                              <a:latin typeface="Cambria Math" panose="02040503050406030204" pitchFamily="18" charset="0"/>
                            </a:rPr>
                          </m:ctrlPr>
                        </m:sSupPr>
                        <m:e>
                          <m:d>
                            <m:dPr>
                              <m:ctrlPr>
                                <a:rPr lang="en-US" sz="2200" b="0" i="1">
                                  <a:solidFill>
                                    <a:srgbClr val="836967"/>
                                  </a:solidFill>
                                  <a:latin typeface="Cambria Math" panose="02040503050406030204" pitchFamily="18" charset="0"/>
                                </a:rPr>
                              </m:ctrlPr>
                            </m:dPr>
                            <m:e>
                              <m:sSup>
                                <m:sSupPr>
                                  <m:ctrlPr>
                                    <a:rPr lang="en-US" sz="2200" b="0" i="1">
                                      <a:solidFill>
                                        <a:srgbClr val="836967"/>
                                      </a:solidFill>
                                      <a:latin typeface="Cambria Math" panose="02040503050406030204" pitchFamily="18" charset="0"/>
                                    </a:rPr>
                                  </m:ctrlPr>
                                </m:sSupPr>
                                <m:e>
                                  <m:r>
                                    <a:rPr lang="en-US" sz="2200" b="1" i="0">
                                      <a:latin typeface="Cambria Math" panose="02040503050406030204" pitchFamily="18" charset="0"/>
                                    </a:rPr>
                                    <m:t>𝐗</m:t>
                                  </m:r>
                                </m:e>
                                <m:sup>
                                  <m:r>
                                    <a:rPr lang="en-US" sz="2200" b="0" i="1">
                                      <a:latin typeface="Cambria Math" panose="02040503050406030204" pitchFamily="18" charset="0"/>
                                    </a:rPr>
                                    <m:t>𝑇</m:t>
                                  </m:r>
                                </m:sup>
                              </m:sSup>
                              <m:r>
                                <a:rPr lang="en-US" sz="2200" b="1" i="0">
                                  <a:latin typeface="Cambria Math" panose="02040503050406030204" pitchFamily="18" charset="0"/>
                                </a:rPr>
                                <m:t>𝐖𝐗</m:t>
                              </m:r>
                            </m:e>
                          </m:d>
                        </m:e>
                        <m:sup>
                          <m:r>
                            <a:rPr lang="en-US" sz="2200" b="0" i="0">
                              <a:latin typeface="Cambria Math" panose="02040503050406030204" pitchFamily="18" charset="0"/>
                            </a:rPr>
                            <m:t>−1</m:t>
                          </m:r>
                        </m:sup>
                      </m:sSup>
                      <m:sSup>
                        <m:sSupPr>
                          <m:ctrlPr>
                            <a:rPr lang="en-US" sz="2200" b="0" i="1">
                              <a:solidFill>
                                <a:srgbClr val="836967"/>
                              </a:solidFill>
                              <a:latin typeface="Cambria Math" panose="02040503050406030204" pitchFamily="18" charset="0"/>
                            </a:rPr>
                          </m:ctrlPr>
                        </m:sSupPr>
                        <m:e>
                          <m:r>
                            <a:rPr lang="en-US" sz="2200" b="1" i="0">
                              <a:latin typeface="Cambria Math" panose="02040503050406030204" pitchFamily="18" charset="0"/>
                            </a:rPr>
                            <m:t>𝐗</m:t>
                          </m:r>
                        </m:e>
                        <m:sup>
                          <m:r>
                            <a:rPr lang="en-US" sz="2200" b="0" i="1">
                              <a:latin typeface="Cambria Math" panose="02040503050406030204" pitchFamily="18" charset="0"/>
                            </a:rPr>
                            <m:t>𝑇</m:t>
                          </m:r>
                        </m:sup>
                      </m:sSup>
                      <m:r>
                        <a:rPr lang="en-US" sz="2200" b="1" i="0">
                          <a:latin typeface="Cambria Math" panose="02040503050406030204" pitchFamily="18" charset="0"/>
                        </a:rPr>
                        <m:t>𝐖𝐲</m:t>
                      </m:r>
                      <m:r>
                        <a:rPr lang="en-US" sz="2200" b="0" i="0">
                          <a:latin typeface="Cambria Math" panose="02040503050406030204" pitchFamily="18" charset="0"/>
                        </a:rPr>
                        <m:t>=10.40 </m:t>
                      </m:r>
                      <m:r>
                        <m:rPr>
                          <m:sty m:val="p"/>
                        </m:rPr>
                        <a:rPr lang="en-US" sz="2200" b="0" i="0">
                          <a:latin typeface="Cambria Math" panose="02040503050406030204" pitchFamily="18" charset="0"/>
                        </a:rPr>
                        <m:t>Msi</m:t>
                      </m:r>
                    </m:oMath>
                  </m:oMathPara>
                </a14:m>
                <a:endParaRPr lang="en-US" sz="2200" dirty="0"/>
              </a:p>
            </p:txBody>
          </p:sp>
        </mc:Choice>
        <mc:Fallback xmlns="">
          <p:sp>
            <p:nvSpPr>
              <p:cNvPr id="13" name="TextBox 12">
                <a:extLst>
                  <a:ext uri="{FF2B5EF4-FFF2-40B4-BE49-F238E27FC236}">
                    <a16:creationId xmlns:a16="http://schemas.microsoft.com/office/drawing/2014/main" id="{410FFEC2-ECA9-2915-85AF-B35FD865FF34}"/>
                  </a:ext>
                </a:extLst>
              </p:cNvPr>
              <p:cNvSpPr txBox="1">
                <a:spLocks noRot="1" noChangeAspect="1" noMove="1" noResize="1" noEditPoints="1" noAdjustHandles="1" noChangeArrowheads="1" noChangeShapeType="1" noTextEdit="1"/>
              </p:cNvSpPr>
              <p:nvPr/>
            </p:nvSpPr>
            <p:spPr>
              <a:xfrm>
                <a:off x="158461" y="4133526"/>
                <a:ext cx="9224387" cy="430887"/>
              </a:xfrm>
              <a:prstGeom prst="rect">
                <a:avLst/>
              </a:prstGeom>
              <a:blipFill>
                <a:blip r:embed="rId5"/>
                <a:stretch>
                  <a:fillRect b="-15493"/>
                </a:stretch>
              </a:blipFill>
            </p:spPr>
            <p:txBody>
              <a:bodyPr/>
              <a:lstStyle/>
              <a:p>
                <a:r>
                  <a:rPr lang="en-US">
                    <a:noFill/>
                  </a:rPr>
                  <a:t> </a:t>
                </a:r>
              </a:p>
            </p:txBody>
          </p:sp>
        </mc:Fallback>
      </mc:AlternateContent>
    </p:spTree>
    <p:extLst>
      <p:ext uri="{BB962C8B-B14F-4D97-AF65-F5344CB8AC3E}">
        <p14:creationId xmlns:p14="http://schemas.microsoft.com/office/powerpoint/2010/main" val="24742735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E42D0-152A-78B2-1825-A6FEB395772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60634D7-FFD4-A287-9F68-3BA52E902AD9}"/>
              </a:ext>
            </a:extLst>
          </p:cNvPr>
          <p:cNvSpPr>
            <a:spLocks noGrp="1"/>
          </p:cNvSpPr>
          <p:nvPr>
            <p:ph type="ctrTitle"/>
          </p:nvPr>
        </p:nvSpPr>
        <p:spPr>
          <a:xfrm>
            <a:off x="685800" y="1657351"/>
            <a:ext cx="7772400" cy="1943100"/>
          </a:xfrm>
        </p:spPr>
        <p:txBody>
          <a:bodyPr>
            <a:normAutofit/>
          </a:bodyPr>
          <a:lstStyle/>
          <a:p>
            <a:r>
              <a:rPr lang="en-US" dirty="0"/>
              <a:t>2.8</a:t>
            </a:r>
            <a:br>
              <a:rPr lang="en-US" dirty="0"/>
            </a:br>
            <a:br>
              <a:rPr lang="en-US" dirty="0"/>
            </a:br>
            <a:r>
              <a:rPr lang="en-US" dirty="0"/>
              <a:t>Statistical View of Linear Regression</a:t>
            </a:r>
          </a:p>
        </p:txBody>
      </p:sp>
      <p:sp>
        <p:nvSpPr>
          <p:cNvPr id="2" name="Subtitle 1">
            <a:extLst>
              <a:ext uri="{FF2B5EF4-FFF2-40B4-BE49-F238E27FC236}">
                <a16:creationId xmlns:a16="http://schemas.microsoft.com/office/drawing/2014/main" id="{33C55F9B-7259-D36B-D63D-5A5EB23EC38A}"/>
              </a:ext>
            </a:extLst>
          </p:cNvPr>
          <p:cNvSpPr>
            <a:spLocks noGrp="1"/>
          </p:cNvSpPr>
          <p:nvPr>
            <p:ph type="subTitle" idx="1"/>
          </p:nvPr>
        </p:nvSpPr>
        <p:spPr/>
        <p:txBody>
          <a:bodyPr/>
          <a:lstStyle/>
          <a:p>
            <a:r>
              <a:rPr lang="en-US" dirty="0"/>
              <a:t>How noise (aleatory) in samples transform into error (epistemic) in regression coefficients?</a:t>
            </a:r>
          </a:p>
        </p:txBody>
      </p:sp>
    </p:spTree>
    <p:extLst>
      <p:ext uri="{BB962C8B-B14F-4D97-AF65-F5344CB8AC3E}">
        <p14:creationId xmlns:p14="http://schemas.microsoft.com/office/powerpoint/2010/main" val="32321264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13706E8-616B-4CD6-BD11-E3D4559390EF}"/>
              </a:ext>
            </a:extLst>
          </p:cNvPr>
          <p:cNvSpPr/>
          <p:nvPr/>
        </p:nvSpPr>
        <p:spPr>
          <a:xfrm>
            <a:off x="2855983" y="1749145"/>
            <a:ext cx="1930850" cy="477513"/>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6FCBF70-2671-47D2-8AAD-6EDA8A429F04}"/>
                  </a:ext>
                </a:extLst>
              </p:cNvPr>
              <p:cNvSpPr>
                <a:spLocks noGrp="1"/>
              </p:cNvSpPr>
              <p:nvPr>
                <p:ph type="body" sz="quarter" idx="10"/>
              </p:nvPr>
            </p:nvSpPr>
            <p:spPr/>
            <p:txBody>
              <a:bodyPr/>
              <a:lstStyle/>
              <a:p>
                <a:r>
                  <a:rPr lang="en-US" dirty="0"/>
                  <a:t>Statistical model</a:t>
                </a:r>
              </a:p>
              <a:p>
                <a:pPr lvl="1"/>
                <a:r>
                  <a:rPr lang="en-US" dirty="0"/>
                  <a:t>Data model: deterministic part + probabilistic part </a:t>
                </a:r>
                <a14:m>
                  <m:oMath xmlns:m="http://schemas.openxmlformats.org/officeDocument/2006/math">
                    <m:r>
                      <a:rPr lang="en-US" b="0" i="1" smtClean="0">
                        <a:latin typeface="Cambria Math" panose="02040503050406030204" pitchFamily="18" charset="0"/>
                      </a:rPr>
                      <m:t>𝜀</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(0,</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dirty="0"/>
              </a:p>
              <a:p>
                <a:pPr lvl="1"/>
                <a:endParaRPr lang="en-US" dirty="0"/>
              </a:p>
              <a:p>
                <a:pPr lvl="1"/>
                <a:r>
                  <a:rPr lang="en-US" dirty="0"/>
                  <a:t>Measurement </a:t>
                </a:r>
                <a14:m>
                  <m:oMath xmlns:m="http://schemas.openxmlformats.org/officeDocument/2006/math">
                    <m:r>
                      <a:rPr lang="en-US" b="0" i="1" smtClean="0">
                        <a:latin typeface="Cambria Math" panose="02040503050406030204" pitchFamily="18" charset="0"/>
                      </a:rPr>
                      <m:t>𝑦</m:t>
                    </m:r>
                  </m:oMath>
                </a14:m>
                <a:r>
                  <a:rPr lang="en-US" dirty="0"/>
                  <a:t> are modeled by a deterministic function of inputs,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b="1">
                            <a:latin typeface="Cambria Math" panose="02040503050406030204" pitchFamily="18" charset="0"/>
                          </a:rPr>
                          <m:t>𝐱</m:t>
                        </m:r>
                        <m:r>
                          <a:rPr lang="en-US" i="1">
                            <a:latin typeface="Cambria Math" panose="02040503050406030204" pitchFamily="18" charset="0"/>
                          </a:rPr>
                          <m:t>;</m:t>
                        </m:r>
                        <m:r>
                          <a:rPr lang="en-US" b="1">
                            <a:latin typeface="Cambria Math" panose="02040503050406030204" pitchFamily="18" charset="0"/>
                          </a:rPr>
                          <m:t>𝐛</m:t>
                        </m:r>
                      </m:e>
                    </m:d>
                  </m:oMath>
                </a14:m>
                <a:r>
                  <a:rPr lang="en-US" dirty="0"/>
                  <a:t>, which are contaminated by noise or some error defined by</a:t>
                </a:r>
                <a14:m>
                  <m:oMath xmlns:m="http://schemas.openxmlformats.org/officeDocument/2006/math">
                    <m:r>
                      <a:rPr lang="en-US" i="1">
                        <a:latin typeface="Cambria Math" panose="02040503050406030204" pitchFamily="18" charset="0"/>
                      </a:rPr>
                      <m:t>𝜀</m:t>
                    </m:r>
                  </m:oMath>
                </a14:m>
                <a:endParaRPr lang="en-US" dirty="0"/>
              </a:p>
              <a:p>
                <a:pPr lvl="1"/>
                <a:r>
                  <a:rPr lang="en-US" dirty="0"/>
                  <a:t>The noise is assumed to be normally distributed with mean zero and variance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oMath>
                </a14:m>
                <a:endParaRPr lang="en-US" dirty="0"/>
              </a:p>
              <a:p>
                <a:pPr lvl="1"/>
                <a:endParaRPr lang="en-US" dirty="0"/>
              </a:p>
              <a:p>
                <a:pPr lvl="1"/>
                <a:r>
                  <a:rPr lang="en-US" dirty="0"/>
                  <a:t>Conditional probability distribution of </a:t>
                </a:r>
                <a14:m>
                  <m:oMath xmlns:m="http://schemas.openxmlformats.org/officeDocument/2006/math">
                    <m:r>
                      <a:rPr lang="en-US" b="0" i="1" smtClean="0">
                        <a:latin typeface="Cambria Math" panose="02040503050406030204" pitchFamily="18" charset="0"/>
                      </a:rPr>
                      <m:t>𝑦</m:t>
                    </m:r>
                  </m:oMath>
                </a14:m>
                <a:r>
                  <a:rPr lang="en-US" dirty="0"/>
                  <a:t> given </a:t>
                </a:r>
                <a14:m>
                  <m:oMath xmlns:m="http://schemas.openxmlformats.org/officeDocument/2006/math">
                    <m:r>
                      <a:rPr lang="en-US" b="1" i="0" smtClean="0">
                        <a:latin typeface="Cambria Math" panose="02040503050406030204" pitchFamily="18" charset="0"/>
                      </a:rPr>
                      <m:t>𝐱</m:t>
                    </m:r>
                  </m:oMath>
                </a14:m>
                <a:r>
                  <a:rPr lang="en-US" dirty="0"/>
                  <a:t> is a normal distribution with mean function </a:t>
                </a:r>
                <a14:m>
                  <m:oMath xmlns:m="http://schemas.openxmlformats.org/officeDocument/2006/math">
                    <m:r>
                      <a:rPr lang="en-US" b="0" i="1" smtClean="0">
                        <a:latin typeface="Cambria Math" panose="02040503050406030204" pitchFamily="18" charset="0"/>
                      </a:rPr>
                      <m:t>𝑓</m:t>
                    </m:r>
                  </m:oMath>
                </a14:m>
                <a:r>
                  <a:rPr lang="en-US" dirty="0"/>
                  <a:t> and variance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oMath>
                </a14:m>
                <a:endParaRPr lang="en-US" dirty="0"/>
              </a:p>
              <a:p>
                <a:pPr lvl="1"/>
                <a:endParaRPr lang="en-US" dirty="0"/>
              </a:p>
            </p:txBody>
          </p:sp>
        </mc:Choice>
        <mc:Fallback xmlns="">
          <p:sp>
            <p:nvSpPr>
              <p:cNvPr id="2" name="Text Placeholder 1">
                <a:extLst>
                  <a:ext uri="{FF2B5EF4-FFF2-40B4-BE49-F238E27FC236}">
                    <a16:creationId xmlns:a16="http://schemas.microsoft.com/office/drawing/2014/main" id="{96FCBF70-2671-47D2-8AAD-6EDA8A429F0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r="-92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03F9581-2CCE-40DC-80A2-16C3436731B6}"/>
              </a:ext>
            </a:extLst>
          </p:cNvPr>
          <p:cNvSpPr>
            <a:spLocks noGrp="1"/>
          </p:cNvSpPr>
          <p:nvPr>
            <p:ph type="title"/>
          </p:nvPr>
        </p:nvSpPr>
        <p:spPr/>
        <p:txBody>
          <a:bodyPr>
            <a:normAutofit fontScale="90000"/>
          </a:bodyPr>
          <a:lstStyle/>
          <a:p>
            <a:r>
              <a:rPr lang="en-US" dirty="0"/>
              <a:t>Linear regression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1C090E9-00B1-4752-BAB4-5FC13B941CFB}"/>
                  </a:ext>
                </a:extLst>
              </p:cNvPr>
              <p:cNvSpPr txBox="1"/>
              <p:nvPr/>
            </p:nvSpPr>
            <p:spPr>
              <a:xfrm>
                <a:off x="2855983" y="1749145"/>
                <a:ext cx="193085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𝐱</m:t>
                          </m:r>
                          <m:r>
                            <a:rPr lang="en-US" sz="2000" b="0" i="1" smtClean="0">
                              <a:latin typeface="Cambria Math" panose="02040503050406030204" pitchFamily="18" charset="0"/>
                            </a:rPr>
                            <m:t>;</m:t>
                          </m:r>
                          <m:r>
                            <a:rPr lang="en-US" sz="2000" b="1" i="0" smtClean="0">
                              <a:latin typeface="Cambria Math" panose="02040503050406030204" pitchFamily="18" charset="0"/>
                            </a:rPr>
                            <m:t>𝐛</m:t>
                          </m:r>
                        </m:e>
                      </m:d>
                      <m:r>
                        <a:rPr lang="en-US" sz="2000" b="0" i="1" smtClean="0">
                          <a:latin typeface="Cambria Math" panose="02040503050406030204" pitchFamily="18" charset="0"/>
                        </a:rPr>
                        <m:t>+</m:t>
                      </m:r>
                      <m:r>
                        <a:rPr lang="en-US" sz="2000" i="1">
                          <a:latin typeface="Cambria Math" panose="02040503050406030204" pitchFamily="18" charset="0"/>
                        </a:rPr>
                        <m:t>𝜀</m:t>
                      </m:r>
                    </m:oMath>
                  </m:oMathPara>
                </a14:m>
                <a:endParaRPr lang="en-US" sz="2000" dirty="0"/>
              </a:p>
            </p:txBody>
          </p:sp>
        </mc:Choice>
        <mc:Fallback xmlns="">
          <p:sp>
            <p:nvSpPr>
              <p:cNvPr id="4" name="TextBox 3">
                <a:extLst>
                  <a:ext uri="{FF2B5EF4-FFF2-40B4-BE49-F238E27FC236}">
                    <a16:creationId xmlns:a16="http://schemas.microsoft.com/office/drawing/2014/main" id="{E1C090E9-00B1-4752-BAB4-5FC13B941CFB}"/>
                  </a:ext>
                </a:extLst>
              </p:cNvPr>
              <p:cNvSpPr txBox="1">
                <a:spLocks noRot="1" noChangeAspect="1" noMove="1" noResize="1" noEditPoints="1" noAdjustHandles="1" noChangeArrowheads="1" noChangeShapeType="1" noTextEdit="1"/>
              </p:cNvSpPr>
              <p:nvPr/>
            </p:nvSpPr>
            <p:spPr>
              <a:xfrm>
                <a:off x="2855983" y="1749145"/>
                <a:ext cx="1930850" cy="400110"/>
              </a:xfrm>
              <a:prstGeom prst="rect">
                <a:avLst/>
              </a:prstGeom>
              <a:blipFill>
                <a:blip r:embed="rId3"/>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0DBD3DF-5D30-4DFC-85F2-588FD4716989}"/>
                  </a:ext>
                </a:extLst>
              </p:cNvPr>
              <p:cNvSpPr txBox="1"/>
              <p:nvPr/>
            </p:nvSpPr>
            <p:spPr>
              <a:xfrm>
                <a:off x="2641149" y="3700024"/>
                <a:ext cx="236051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1" i="0" smtClean="0">
                          <a:latin typeface="Cambria Math" panose="02040503050406030204" pitchFamily="18" charset="0"/>
                        </a:rPr>
                        <m:t>𝐱</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𝑁</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𝐱</m:t>
                          </m:r>
                          <m:r>
                            <a:rPr lang="en-US" sz="2000" b="0" i="1" smtClean="0">
                              <a:latin typeface="Cambria Math" panose="02040503050406030204" pitchFamily="18" charset="0"/>
                            </a:rPr>
                            <m:t>;</m:t>
                          </m:r>
                          <m:r>
                            <a:rPr lang="en-US" sz="2000" b="1" i="0" smtClean="0">
                              <a:latin typeface="Cambria Math" panose="02040503050406030204" pitchFamily="18" charset="0"/>
                            </a:rPr>
                            <m:t>𝐛</m:t>
                          </m:r>
                        </m:e>
                      </m:d>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r>
                        <a:rPr lang="en-US" sz="2000" b="0" i="1" smtClean="0">
                          <a:latin typeface="Cambria Math" panose="02040503050406030204" pitchFamily="18" charset="0"/>
                        </a:rPr>
                        <m:t>)</m:t>
                      </m:r>
                    </m:oMath>
                  </m:oMathPara>
                </a14:m>
                <a:endParaRPr lang="en-US" sz="2000" dirty="0"/>
              </a:p>
            </p:txBody>
          </p:sp>
        </mc:Choice>
        <mc:Fallback xmlns="">
          <p:sp>
            <p:nvSpPr>
              <p:cNvPr id="5" name="TextBox 4">
                <a:extLst>
                  <a:ext uri="{FF2B5EF4-FFF2-40B4-BE49-F238E27FC236}">
                    <a16:creationId xmlns:a16="http://schemas.microsoft.com/office/drawing/2014/main" id="{D0DBD3DF-5D30-4DFC-85F2-588FD4716989}"/>
                  </a:ext>
                </a:extLst>
              </p:cNvPr>
              <p:cNvSpPr txBox="1">
                <a:spLocks noRot="1" noChangeAspect="1" noMove="1" noResize="1" noEditPoints="1" noAdjustHandles="1" noChangeArrowheads="1" noChangeShapeType="1" noTextEdit="1"/>
              </p:cNvSpPr>
              <p:nvPr/>
            </p:nvSpPr>
            <p:spPr>
              <a:xfrm>
                <a:off x="2641149" y="3700024"/>
                <a:ext cx="2360518" cy="400110"/>
              </a:xfrm>
              <a:prstGeom prst="rect">
                <a:avLst/>
              </a:prstGeom>
              <a:blipFill>
                <a:blip r:embed="rId4"/>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D393C94-0185-4EA1-8AD2-429916FACE41}"/>
                  </a:ext>
                </a:extLst>
              </p:cNvPr>
              <p:cNvSpPr txBox="1"/>
              <p:nvPr/>
            </p:nvSpPr>
            <p:spPr>
              <a:xfrm>
                <a:off x="2390728" y="5160804"/>
                <a:ext cx="286136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e>
                        <m:e>
                          <m:r>
                            <a:rPr lang="en-US" sz="2000" b="1" i="0" smtClean="0">
                              <a:latin typeface="Cambria Math" panose="02040503050406030204" pitchFamily="18" charset="0"/>
                            </a:rPr>
                            <m:t>𝐱</m:t>
                          </m:r>
                        </m:e>
                      </m:d>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𝑁</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𝐱</m:t>
                          </m:r>
                          <m:r>
                            <a:rPr lang="en-US" sz="2000" b="0" i="1" smtClean="0">
                              <a:latin typeface="Cambria Math" panose="02040503050406030204" pitchFamily="18" charset="0"/>
                            </a:rPr>
                            <m:t>;</m:t>
                          </m:r>
                          <m:r>
                            <a:rPr lang="en-US" sz="2000" b="1" i="0" smtClean="0">
                              <a:latin typeface="Cambria Math" panose="02040503050406030204" pitchFamily="18" charset="0"/>
                            </a:rPr>
                            <m:t>𝐛</m:t>
                          </m:r>
                        </m:e>
                      </m:d>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r>
                        <a:rPr lang="en-US" sz="2000" b="0" i="1" smtClean="0">
                          <a:latin typeface="Cambria Math" panose="02040503050406030204" pitchFamily="18" charset="0"/>
                        </a:rPr>
                        <m:t>)</m:t>
                      </m:r>
                    </m:oMath>
                  </m:oMathPara>
                </a14:m>
                <a:endParaRPr lang="en-US" sz="2000" dirty="0"/>
              </a:p>
            </p:txBody>
          </p:sp>
        </mc:Choice>
        <mc:Fallback xmlns="">
          <p:sp>
            <p:nvSpPr>
              <p:cNvPr id="6" name="TextBox 5">
                <a:extLst>
                  <a:ext uri="{FF2B5EF4-FFF2-40B4-BE49-F238E27FC236}">
                    <a16:creationId xmlns:a16="http://schemas.microsoft.com/office/drawing/2014/main" id="{9D393C94-0185-4EA1-8AD2-429916FACE41}"/>
                  </a:ext>
                </a:extLst>
              </p:cNvPr>
              <p:cNvSpPr txBox="1">
                <a:spLocks noRot="1" noChangeAspect="1" noMove="1" noResize="1" noEditPoints="1" noAdjustHandles="1" noChangeArrowheads="1" noChangeShapeType="1" noTextEdit="1"/>
              </p:cNvSpPr>
              <p:nvPr/>
            </p:nvSpPr>
            <p:spPr>
              <a:xfrm>
                <a:off x="2390728" y="5160804"/>
                <a:ext cx="2861361" cy="400110"/>
              </a:xfrm>
              <a:prstGeom prst="rect">
                <a:avLst/>
              </a:prstGeom>
              <a:blipFill>
                <a:blip r:embed="rId5"/>
                <a:stretch>
                  <a:fillRect b="-15385"/>
                </a:stretch>
              </a:blipFill>
            </p:spPr>
            <p:txBody>
              <a:bodyPr/>
              <a:lstStyle/>
              <a:p>
                <a:r>
                  <a:rPr lang="en-US">
                    <a:noFill/>
                  </a:rPr>
                  <a:t> </a:t>
                </a:r>
              </a:p>
            </p:txBody>
          </p:sp>
        </mc:Fallback>
      </mc:AlternateContent>
    </p:spTree>
    <p:extLst>
      <p:ext uri="{BB962C8B-B14F-4D97-AF65-F5344CB8AC3E}">
        <p14:creationId xmlns:p14="http://schemas.microsoft.com/office/powerpoint/2010/main" val="11470938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D974857-7A2A-46D7-B905-C4B9EF92B8F1}"/>
                  </a:ext>
                </a:extLst>
              </p:cNvPr>
              <p:cNvSpPr>
                <a:spLocks noGrp="1"/>
              </p:cNvSpPr>
              <p:nvPr>
                <p:ph type="body" sz="quarter" idx="10"/>
              </p:nvPr>
            </p:nvSpPr>
            <p:spPr/>
            <p:txBody>
              <a:bodyPr/>
              <a:lstStyle/>
              <a:p>
                <a:r>
                  <a:rPr lang="en-US" dirty="0"/>
                  <a:t>The principle of likelihood</a:t>
                </a:r>
              </a:p>
              <a:p>
                <a:pPr lvl="1"/>
                <a:r>
                  <a:rPr lang="en-US" dirty="0">
                    <a:latin typeface="+mn-lt"/>
                  </a:rPr>
                  <a:t>H</a:t>
                </a:r>
                <a:r>
                  <a:rPr lang="en-US" dirty="0">
                    <a:effectLst/>
                    <a:latin typeface="+mn-lt"/>
                    <a:ea typeface="Malgun Gothic" panose="020B0503020000020004" pitchFamily="34" charset="-127"/>
                  </a:rPr>
                  <a:t>ow </a:t>
                </a:r>
                <a:r>
                  <a:rPr lang="en-US" dirty="0">
                    <a:solidFill>
                      <a:srgbClr val="0000CC"/>
                    </a:solidFill>
                    <a:effectLst/>
                    <a:latin typeface="+mn-lt"/>
                    <a:ea typeface="Malgun Gothic" panose="020B0503020000020004" pitchFamily="34" charset="-127"/>
                  </a:rPr>
                  <a:t>likely</a:t>
                </a:r>
                <a:r>
                  <a:rPr lang="en-US" dirty="0">
                    <a:effectLst/>
                    <a:latin typeface="+mn-lt"/>
                    <a:ea typeface="Malgun Gothic" panose="020B0503020000020004" pitchFamily="34" charset="-127"/>
                  </a:rPr>
                  <a:t> is it that the samples can be obtained given the input variable </a:t>
                </a:r>
                <a14:m>
                  <m:oMath xmlns:m="http://schemas.openxmlformats.org/officeDocument/2006/math">
                    <m:r>
                      <a:rPr lang="en-US" b="1" i="1">
                        <a:effectLst/>
                        <a:latin typeface="Cambria Math" panose="02040503050406030204" pitchFamily="18" charset="0"/>
                        <a:ea typeface="Malgun Gothic" panose="020B0503020000020004" pitchFamily="34" charset="-127"/>
                        <a:cs typeface="Times New Roman" panose="02020603050405020304" pitchFamily="18" charset="0"/>
                      </a:rPr>
                      <m:t>𝐱</m:t>
                    </m:r>
                  </m:oMath>
                </a14:m>
                <a:r>
                  <a:rPr lang="en-US" dirty="0">
                    <a:effectLst/>
                    <a:latin typeface="+mn-lt"/>
                    <a:ea typeface="Malgun Gothic" panose="020B0503020000020004" pitchFamily="34" charset="-127"/>
                  </a:rPr>
                  <a:t> and parameter </a:t>
                </a:r>
                <a14:m>
                  <m:oMath xmlns:m="http://schemas.openxmlformats.org/officeDocument/2006/math">
                    <m:r>
                      <a:rPr lang="en-US" b="1" i="1">
                        <a:effectLst/>
                        <a:latin typeface="Cambria Math" panose="02040503050406030204" pitchFamily="18" charset="0"/>
                        <a:ea typeface="Malgun Gothic" panose="020B0503020000020004" pitchFamily="34" charset="-127"/>
                        <a:cs typeface="Times New Roman" panose="02020603050405020304" pitchFamily="18" charset="0"/>
                      </a:rPr>
                      <m:t>𝛃</m:t>
                    </m:r>
                  </m:oMath>
                </a14:m>
                <a:r>
                  <a:rPr lang="en-US" dirty="0">
                    <a:effectLst/>
                    <a:latin typeface="+mn-lt"/>
                    <a:ea typeface="Malgun Gothic" panose="020B0503020000020004" pitchFamily="34" charset="-127"/>
                  </a:rPr>
                  <a:t>? </a:t>
                </a:r>
                <a:endParaRPr lang="en-US" dirty="0">
                  <a:latin typeface="+mn-lt"/>
                </a:endParaRPr>
              </a:p>
              <a:p>
                <a:pPr lvl="1"/>
                <a:r>
                  <a:rPr lang="en-US" dirty="0"/>
                  <a:t>The likelihood of observing the outputs is the </a:t>
                </a:r>
                <a:r>
                  <a:rPr lang="en-US" dirty="0">
                    <a:solidFill>
                      <a:srgbClr val="0000CC"/>
                    </a:solidFill>
                  </a:rPr>
                  <a:t>conditional probability </a:t>
                </a:r>
                <a:r>
                  <a:rPr lang="en-US" dirty="0"/>
                  <a:t>of making all the observations</a:t>
                </a:r>
              </a:p>
              <a:p>
                <a:pPr lvl="1"/>
                <a:endParaRPr lang="en-US" dirty="0"/>
              </a:p>
              <a:p>
                <a:pPr lvl="1"/>
                <a:r>
                  <a:rPr lang="en-US" dirty="0"/>
                  <a:t>We assume that the data are independent and identically distributed (</a:t>
                </a:r>
                <a:r>
                  <a:rPr lang="en-US" dirty="0" err="1"/>
                  <a:t>iid</a:t>
                </a:r>
                <a:r>
                  <a:rPr lang="en-US" dirty="0"/>
                  <a:t>)</a:t>
                </a:r>
              </a:p>
              <a:p>
                <a:pPr lvl="1"/>
                <a:r>
                  <a:rPr lang="en-US" dirty="0"/>
                  <a:t>The joint probability of our measurements takes a factored form</a:t>
                </a:r>
              </a:p>
              <a:p>
                <a:pPr lvl="1"/>
                <a:endParaRPr lang="en-US" dirty="0"/>
              </a:p>
            </p:txBody>
          </p:sp>
        </mc:Choice>
        <mc:Fallback xmlns="">
          <p:sp>
            <p:nvSpPr>
              <p:cNvPr id="2" name="Text Placeholder 1">
                <a:extLst>
                  <a:ext uri="{FF2B5EF4-FFF2-40B4-BE49-F238E27FC236}">
                    <a16:creationId xmlns:a16="http://schemas.microsoft.com/office/drawing/2014/main" id="{8D974857-7A2A-46D7-B905-C4B9EF92B8F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r="-128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21A60C4-209E-4A1D-805F-56149011FD9E}"/>
              </a:ext>
            </a:extLst>
          </p:cNvPr>
          <p:cNvSpPr>
            <a:spLocks noGrp="1"/>
          </p:cNvSpPr>
          <p:nvPr>
            <p:ph type="title"/>
          </p:nvPr>
        </p:nvSpPr>
        <p:spPr/>
        <p:txBody>
          <a:bodyPr>
            <a:normAutofit fontScale="90000"/>
          </a:bodyPr>
          <a:lstStyle/>
          <a:p>
            <a:r>
              <a:rPr lang="en-US" dirty="0"/>
              <a:t>Probabilistic method</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396D009-7EE3-49F8-9E0A-0E693521C7E2}"/>
                  </a:ext>
                </a:extLst>
              </p:cNvPr>
              <p:cNvSpPr txBox="1"/>
              <p:nvPr/>
            </p:nvSpPr>
            <p:spPr>
              <a:xfrm>
                <a:off x="2722501" y="2809815"/>
                <a:ext cx="346005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𝑛</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1" i="0" smtClean="0">
                              <a:latin typeface="Cambria Math" panose="02040503050406030204" pitchFamily="18" charset="0"/>
                              <a:ea typeface="Cambria Math" panose="02040503050406030204" pitchFamily="18" charset="0"/>
                            </a:rPr>
                            <m:t>𝐱</m:t>
                          </m:r>
                        </m:e>
                        <m:sub>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1" i="0" smtClean="0">
                              <a:latin typeface="Cambria Math" panose="02040503050406030204" pitchFamily="18" charset="0"/>
                              <a:ea typeface="Cambria Math" panose="02040503050406030204" pitchFamily="18" charset="0"/>
                            </a:rPr>
                            <m:t>𝐱</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1" i="0" smtClean="0">
                              <a:latin typeface="Cambria Math" panose="02040503050406030204" pitchFamily="18" charset="0"/>
                              <a:ea typeface="Cambria Math" panose="02040503050406030204" pitchFamily="18" charset="0"/>
                            </a:rPr>
                            <m:t>𝐱</m:t>
                          </m:r>
                        </m:e>
                        <m:sub>
                          <m:r>
                            <a:rPr lang="en-US" sz="2000" b="0" i="1" smtClean="0">
                              <a:latin typeface="Cambria Math" panose="02040503050406030204" pitchFamily="18" charset="0"/>
                              <a:ea typeface="Cambria Math" panose="02040503050406030204" pitchFamily="18" charset="0"/>
                            </a:rPr>
                            <m:t>𝑛</m:t>
                          </m:r>
                        </m:sub>
                      </m:sSub>
                      <m:r>
                        <a:rPr lang="en-US" sz="2000" b="0" i="1"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4" name="TextBox 3">
                <a:extLst>
                  <a:ext uri="{FF2B5EF4-FFF2-40B4-BE49-F238E27FC236}">
                    <a16:creationId xmlns:a16="http://schemas.microsoft.com/office/drawing/2014/main" id="{D396D009-7EE3-49F8-9E0A-0E693521C7E2}"/>
                  </a:ext>
                </a:extLst>
              </p:cNvPr>
              <p:cNvSpPr txBox="1">
                <a:spLocks noRot="1" noChangeAspect="1" noMove="1" noResize="1" noEditPoints="1" noAdjustHandles="1" noChangeArrowheads="1" noChangeShapeType="1" noTextEdit="1"/>
              </p:cNvSpPr>
              <p:nvPr/>
            </p:nvSpPr>
            <p:spPr>
              <a:xfrm>
                <a:off x="2722501" y="2809815"/>
                <a:ext cx="3460050" cy="400110"/>
              </a:xfrm>
              <a:prstGeom prst="rect">
                <a:avLst/>
              </a:prstGeom>
              <a:blipFill>
                <a:blip r:embed="rId3"/>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335B851-76C0-446E-BC9A-A60585F9148D}"/>
                  </a:ext>
                </a:extLst>
              </p:cNvPr>
              <p:cNvSpPr txBox="1"/>
              <p:nvPr/>
            </p:nvSpPr>
            <p:spPr>
              <a:xfrm>
                <a:off x="1944316" y="4806272"/>
                <a:ext cx="5704575" cy="9326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𝐲</m:t>
                          </m:r>
                        </m:e>
                        <m:e>
                          <m:r>
                            <a:rPr lang="en-US" sz="2000" b="1" i="0" smtClean="0">
                              <a:latin typeface="Cambria Math" panose="02040503050406030204" pitchFamily="18" charset="0"/>
                            </a:rPr>
                            <m:t>𝐗</m:t>
                          </m:r>
                          <m:r>
                            <a:rPr lang="en-US" sz="2000" b="0" i="1" smtClean="0">
                              <a:latin typeface="Cambria Math" panose="02040503050406030204" pitchFamily="18" charset="0"/>
                            </a:rPr>
                            <m:t>,</m:t>
                          </m:r>
                          <m:r>
                            <a:rPr lang="en-US" sz="2000" b="1" i="0" smtClean="0">
                              <a:latin typeface="Cambria Math" panose="02040503050406030204" pitchFamily="18" charset="0"/>
                            </a:rPr>
                            <m:t>𝐛</m:t>
                          </m:r>
                          <m:r>
                            <a:rPr lang="en-US" sz="2000" b="0" i="1" smtClean="0">
                              <a:latin typeface="Cambria Math" panose="02040503050406030204" pitchFamily="18" charset="0"/>
                            </a:rPr>
                            <m:t>,</m:t>
                          </m:r>
                          <m:r>
                            <a:rPr lang="en-US" sz="2000" b="0" i="1" smtClean="0">
                              <a:latin typeface="Cambria Math" panose="02040503050406030204" pitchFamily="18" charset="0"/>
                            </a:rPr>
                            <m:t>𝜎</m:t>
                          </m:r>
                        </m:e>
                      </m:d>
                      <m:r>
                        <a:rPr lang="en-US" sz="2000" b="0" i="1" smtClean="0">
                          <a:latin typeface="Cambria Math" panose="02040503050406030204" pitchFamily="18" charset="0"/>
                          <a:ea typeface="Cambria Math" panose="02040503050406030204" pitchFamily="18" charset="0"/>
                        </a:rPr>
                        <m:t>=</m:t>
                      </m:r>
                      <m:nary>
                        <m:naryPr>
                          <m:chr m:val="∏"/>
                          <m:ctrlPr>
                            <a:rPr lang="en-US" sz="2000" b="0" i="1" smtClean="0">
                              <a:latin typeface="Cambria Math" panose="02040503050406030204" pitchFamily="18" charset="0"/>
                              <a:ea typeface="Cambria Math" panose="02040503050406030204" pitchFamily="18" charset="0"/>
                            </a:rPr>
                          </m:ctrlPr>
                        </m:naryPr>
                        <m:sub>
                          <m:r>
                            <m:rPr>
                              <m:brk m:alnAt="23"/>
                            </m:rP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=1</m:t>
                          </m:r>
                        </m:sub>
                        <m:sup>
                          <m:r>
                            <a:rPr lang="en-US" sz="2000" b="0" i="1" smtClean="0">
                              <a:latin typeface="Cambria Math" panose="02040503050406030204" pitchFamily="18" charset="0"/>
                              <a:ea typeface="Cambria Math" panose="02040503050406030204" pitchFamily="18" charset="0"/>
                            </a:rPr>
                            <m:t>𝑛</m:t>
                          </m:r>
                        </m:sup>
                        <m:e>
                          <m:r>
                            <a:rPr lang="en-US" sz="2000" b="0" i="1" smtClean="0">
                              <a:latin typeface="Cambria Math" panose="02040503050406030204" pitchFamily="18" charset="0"/>
                              <a:ea typeface="Cambria Math" panose="02040503050406030204" pitchFamily="18" charset="0"/>
                            </a:rPr>
                            <m:t>𝑝</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1" i="0" smtClean="0">
                                  <a:latin typeface="Cambria Math" panose="02040503050406030204" pitchFamily="18" charset="0"/>
                                  <a:ea typeface="Cambria Math" panose="02040503050406030204" pitchFamily="18" charset="0"/>
                                </a:rPr>
                                <m:t>𝐱</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e>
                      </m:nary>
                      <m:r>
                        <a:rPr lang="en-US" sz="2000" b="0" i="1" smtClean="0">
                          <a:latin typeface="Cambria Math" panose="02040503050406030204" pitchFamily="18" charset="0"/>
                          <a:ea typeface="Cambria Math" panose="02040503050406030204" pitchFamily="18" charset="0"/>
                        </a:rPr>
                        <m:t>=</m:t>
                      </m:r>
                      <m:nary>
                        <m:naryPr>
                          <m:chr m:val="∏"/>
                          <m:ctrlPr>
                            <a:rPr lang="en-US" sz="2000" i="1">
                              <a:latin typeface="Cambria Math" panose="02040503050406030204" pitchFamily="18" charset="0"/>
                              <a:ea typeface="Cambria Math" panose="02040503050406030204" pitchFamily="18" charset="0"/>
                            </a:rPr>
                          </m:ctrlPr>
                        </m:naryPr>
                        <m:sub>
                          <m:r>
                            <m:rPr>
                              <m:brk m:alnAt="23"/>
                            </m:rP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𝑛</m:t>
                          </m:r>
                        </m:sup>
                        <m:e>
                          <m:r>
                            <a:rPr lang="en-US" sz="2000" b="0" i="1" smtClean="0">
                              <a:latin typeface="Cambria Math" panose="02040503050406030204" pitchFamily="18" charset="0"/>
                              <a:ea typeface="Cambria Math" panose="02040503050406030204" pitchFamily="18" charset="0"/>
                            </a:rPr>
                            <m:t>𝑁</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𝑓</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b="1" i="0">
                                      <a:latin typeface="Cambria Math" panose="02040503050406030204" pitchFamily="18" charset="0"/>
                                      <a:ea typeface="Cambria Math" panose="02040503050406030204" pitchFamily="18" charset="0"/>
                                    </a:rPr>
                                    <m:t>𝐱</m:t>
                                  </m:r>
                                </m:e>
                                <m:sub>
                                  <m:r>
                                    <a:rPr lang="en-US" sz="2000" i="1">
                                      <a:latin typeface="Cambria Math" panose="02040503050406030204" pitchFamily="18" charset="0"/>
                                      <a:ea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r>
                                <a:rPr lang="en-US" sz="2000" b="1" i="0">
                                  <a:latin typeface="Cambria Math" panose="02040503050406030204" pitchFamily="18" charset="0"/>
                                  <a:ea typeface="Cambria Math" panose="02040503050406030204" pitchFamily="18" charset="0"/>
                                </a:rPr>
                                <m:t>𝐛</m:t>
                              </m:r>
                            </m:e>
                          </m:d>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𝜎</m:t>
                              </m:r>
                            </m:e>
                            <m:sup>
                              <m:r>
                                <a:rPr lang="en-US" sz="2000" b="0" i="1" smtClean="0">
                                  <a:latin typeface="Cambria Math" panose="02040503050406030204" pitchFamily="18" charset="0"/>
                                  <a:ea typeface="Cambria Math" panose="02040503050406030204" pitchFamily="18" charset="0"/>
                                </a:rPr>
                                <m:t>2</m:t>
                              </m:r>
                            </m:sup>
                          </m:sSup>
                          <m:r>
                            <a:rPr lang="en-US" sz="2000" i="1">
                              <a:latin typeface="Cambria Math" panose="02040503050406030204" pitchFamily="18" charset="0"/>
                              <a:ea typeface="Cambria Math" panose="02040503050406030204" pitchFamily="18" charset="0"/>
                            </a:rPr>
                            <m:t>)</m:t>
                          </m:r>
                        </m:e>
                      </m:nary>
                    </m:oMath>
                  </m:oMathPara>
                </a14:m>
                <a:endParaRPr lang="en-US" sz="2000" dirty="0"/>
              </a:p>
            </p:txBody>
          </p:sp>
        </mc:Choice>
        <mc:Fallback xmlns="">
          <p:sp>
            <p:nvSpPr>
              <p:cNvPr id="5" name="TextBox 4">
                <a:extLst>
                  <a:ext uri="{FF2B5EF4-FFF2-40B4-BE49-F238E27FC236}">
                    <a16:creationId xmlns:a16="http://schemas.microsoft.com/office/drawing/2014/main" id="{C335B851-76C0-446E-BC9A-A60585F9148D}"/>
                  </a:ext>
                </a:extLst>
              </p:cNvPr>
              <p:cNvSpPr txBox="1">
                <a:spLocks noRot="1" noChangeAspect="1" noMove="1" noResize="1" noEditPoints="1" noAdjustHandles="1" noChangeArrowheads="1" noChangeShapeType="1" noTextEdit="1"/>
              </p:cNvSpPr>
              <p:nvPr/>
            </p:nvSpPr>
            <p:spPr>
              <a:xfrm>
                <a:off x="1944316" y="4806272"/>
                <a:ext cx="5704575" cy="93262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781074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9519CF6-F18E-7F91-8E57-CF9A3A1F0B46}"/>
                  </a:ext>
                </a:extLst>
              </p:cNvPr>
              <p:cNvSpPr>
                <a:spLocks noGrp="1"/>
              </p:cNvSpPr>
              <p:nvPr>
                <p:ph type="body" sz="quarter" idx="10"/>
              </p:nvPr>
            </p:nvSpPr>
            <p:spPr>
              <a:xfrm>
                <a:off x="304800" y="774200"/>
                <a:ext cx="8534400" cy="2947294"/>
              </a:xfrm>
            </p:spPr>
            <p:txBody>
              <a:bodyPr/>
              <a:lstStyle/>
              <a:p>
                <a:r>
                  <a:rPr lang="en-US" dirty="0"/>
                  <a:t>Although both have the same expression, the interpretations are different</a:t>
                </a:r>
              </a:p>
              <a:p>
                <a:r>
                  <a:rPr lang="en-US" dirty="0">
                    <a:effectLst/>
                    <a:latin typeface="+mn-lt"/>
                    <a:ea typeface="Malgun Gothic" panose="020B0503020000020004" pitchFamily="34" charset="-127"/>
                  </a:rPr>
                  <a:t>Conditional PDF </a:t>
                </a:r>
                <a14:m>
                  <m:oMath xmlns:m="http://schemas.openxmlformats.org/officeDocument/2006/math">
                    <m:r>
                      <a:rPr lang="en-US" i="1">
                        <a:effectLst/>
                        <a:latin typeface="Cambria Math" panose="02040503050406030204" pitchFamily="18" charset="0"/>
                        <a:ea typeface="Malgun Gothic" panose="020B0503020000020004" pitchFamily="34" charset="-127"/>
                        <a:cs typeface="Times New Roman" panose="02020603050405020304" pitchFamily="18" charset="0"/>
                      </a:rPr>
                      <m:t>𝑝</m:t>
                    </m:r>
                    <m:d>
                      <m:dPr>
                        <m:ctrlPr>
                          <a:rPr lang="en-US" i="1">
                            <a:effectLst/>
                            <a:latin typeface="Cambria Math" panose="02040503050406030204" pitchFamily="18" charset="0"/>
                          </a:rPr>
                        </m:ctrlPr>
                      </m:dPr>
                      <m:e>
                        <m:d>
                          <m:dPr>
                            <m:begChr m:val=""/>
                            <m:endChr m:val="|"/>
                            <m:ctrlPr>
                              <a:rPr lang="en-US" i="1">
                                <a:effectLst/>
                                <a:latin typeface="Cambria Math" panose="02040503050406030204" pitchFamily="18" charset="0"/>
                              </a:rPr>
                            </m:ctrlPr>
                          </m:d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𝐲</m:t>
                            </m:r>
                          </m:e>
                        </m:d>
                        <m:r>
                          <a:rPr lang="en-US" b="1" i="1">
                            <a:effectLst/>
                            <a:latin typeface="Cambria Math" panose="02040503050406030204" pitchFamily="18" charset="0"/>
                            <a:ea typeface="Malgun Gothic" panose="020B0503020000020004" pitchFamily="34" charset="-127"/>
                            <a:cs typeface="Times New Roman" panose="02020603050405020304" pitchFamily="18" charset="0"/>
                          </a:rPr>
                          <m:t>𝐗</m:t>
                        </m:r>
                        <m:r>
                          <a:rPr lang="en-US" b="1" i="1">
                            <a:effectLst/>
                            <a:latin typeface="Cambria Math" panose="02040503050406030204" pitchFamily="18" charset="0"/>
                            <a:ea typeface="Malgun Gothic" panose="020B0503020000020004" pitchFamily="34" charset="-127"/>
                            <a:cs typeface="Times New Roman" panose="02020603050405020304" pitchFamily="18" charset="0"/>
                          </a:rPr>
                          <m:t>,</m:t>
                        </m:r>
                        <m:r>
                          <a:rPr lang="en-US" b="1" i="1">
                            <a:effectLst/>
                            <a:latin typeface="Cambria Math" panose="02040503050406030204" pitchFamily="18" charset="0"/>
                            <a:ea typeface="Malgun Gothic" panose="020B0503020000020004" pitchFamily="34" charset="-127"/>
                            <a:cs typeface="Times New Roman" panose="02020603050405020304" pitchFamily="18" charset="0"/>
                          </a:rPr>
                          <m:t>𝛃</m:t>
                        </m:r>
                        <m:r>
                          <a:rPr lang="en-US" b="1" i="1">
                            <a:effectLst/>
                            <a:latin typeface="Cambria Math" panose="02040503050406030204" pitchFamily="18" charset="0"/>
                            <a:ea typeface="Malgun Gothic" panose="020B0503020000020004" pitchFamily="34" charset="-127"/>
                            <a:cs typeface="Times New Roman" panose="02020603050405020304" pitchFamily="18" charset="0"/>
                          </a:rPr>
                          <m:t>,</m:t>
                        </m:r>
                        <m:r>
                          <a:rPr lang="en-US" i="1">
                            <a:effectLst/>
                            <a:latin typeface="Cambria Math" panose="02040503050406030204" pitchFamily="18" charset="0"/>
                            <a:ea typeface="Malgun Gothic" panose="020B0503020000020004" pitchFamily="34" charset="-127"/>
                            <a:cs typeface="Times New Roman" panose="02020603050405020304" pitchFamily="18" charset="0"/>
                          </a:rPr>
                          <m:t>𝜎</m:t>
                        </m:r>
                      </m:e>
                    </m:d>
                  </m:oMath>
                </a14:m>
                <a:r>
                  <a:rPr lang="en-US" dirty="0">
                    <a:effectLst/>
                    <a:latin typeface="+mn-lt"/>
                    <a:ea typeface="Malgun Gothic" panose="020B0503020000020004" pitchFamily="34" charset="-127"/>
                  </a:rPr>
                  <a:t>: the PDF value of </a:t>
                </a:r>
                <a14:m>
                  <m:oMath xmlns:m="http://schemas.openxmlformats.org/officeDocument/2006/math">
                    <m:r>
                      <a:rPr lang="en-US" b="1" i="1">
                        <a:effectLst/>
                        <a:latin typeface="Cambria Math" panose="02040503050406030204" pitchFamily="18" charset="0"/>
                        <a:ea typeface="Malgun Gothic" panose="020B0503020000020004" pitchFamily="34" charset="-127"/>
                        <a:cs typeface="Times New Roman" panose="02020603050405020304" pitchFamily="18" charset="0"/>
                      </a:rPr>
                      <m:t>𝐲</m:t>
                    </m:r>
                  </m:oMath>
                </a14:m>
                <a:r>
                  <a:rPr lang="en-US" dirty="0">
                    <a:effectLst/>
                    <a:latin typeface="+mn-lt"/>
                    <a:ea typeface="Malgun Gothic" panose="020B0503020000020004" pitchFamily="34" charset="-127"/>
                  </a:rPr>
                  <a:t> for given parameters </a:t>
                </a:r>
                <a14:m>
                  <m:oMath xmlns:m="http://schemas.openxmlformats.org/officeDocument/2006/math">
                    <m:r>
                      <a:rPr lang="en-US" b="1" i="1">
                        <a:effectLst/>
                        <a:latin typeface="Cambria Math" panose="02040503050406030204" pitchFamily="18" charset="0"/>
                        <a:ea typeface="Malgun Gothic" panose="020B0503020000020004" pitchFamily="34" charset="-127"/>
                        <a:cs typeface="Times New Roman" panose="02020603050405020304" pitchFamily="18" charset="0"/>
                      </a:rPr>
                      <m:t>𝐗</m:t>
                    </m:r>
                    <m:r>
                      <a:rPr lang="en-US" b="1" i="1">
                        <a:effectLst/>
                        <a:latin typeface="Cambria Math" panose="02040503050406030204" pitchFamily="18" charset="0"/>
                        <a:ea typeface="Malgun Gothic" panose="020B0503020000020004" pitchFamily="34" charset="-127"/>
                        <a:cs typeface="Times New Roman" panose="02020603050405020304" pitchFamily="18" charset="0"/>
                      </a:rPr>
                      <m:t>,</m:t>
                    </m:r>
                    <m:r>
                      <a:rPr lang="en-US" b="1" i="1">
                        <a:effectLst/>
                        <a:latin typeface="Cambria Math" panose="02040503050406030204" pitchFamily="18" charset="0"/>
                        <a:ea typeface="Malgun Gothic" panose="020B0503020000020004" pitchFamily="34" charset="-127"/>
                        <a:cs typeface="Times New Roman" panose="02020603050405020304" pitchFamily="18" charset="0"/>
                      </a:rPr>
                      <m:t>𝛃</m:t>
                    </m:r>
                    <m:r>
                      <a:rPr lang="en-US" b="1" i="1">
                        <a:effectLst/>
                        <a:latin typeface="Cambria Math" panose="02040503050406030204" pitchFamily="18" charset="0"/>
                        <a:ea typeface="Malgun Gothic" panose="020B0503020000020004" pitchFamily="34" charset="-127"/>
                        <a:cs typeface="Times New Roman" panose="02020603050405020304" pitchFamily="18" charset="0"/>
                      </a:rPr>
                      <m:t>,</m:t>
                    </m:r>
                    <m:r>
                      <a:rPr lang="en-US" i="1">
                        <a:effectLst/>
                        <a:latin typeface="Cambria Math" panose="02040503050406030204" pitchFamily="18" charset="0"/>
                        <a:ea typeface="Malgun Gothic" panose="020B0503020000020004" pitchFamily="34" charset="-127"/>
                        <a:cs typeface="Times New Roman" panose="02020603050405020304" pitchFamily="18" charset="0"/>
                      </a:rPr>
                      <m:t>𝜎</m:t>
                    </m:r>
                  </m:oMath>
                </a14:m>
                <a:r>
                  <a:rPr lang="en-US" dirty="0">
                    <a:effectLst/>
                    <a:latin typeface="+mn-lt"/>
                    <a:ea typeface="Malgun Gothic" panose="020B0503020000020004" pitchFamily="34" charset="-127"/>
                  </a:rPr>
                  <a:t> (</a:t>
                </a:r>
                <a14:m>
                  <m:oMath xmlns:m="http://schemas.openxmlformats.org/officeDocument/2006/math">
                    <m:r>
                      <a:rPr lang="en-US" b="1" i="1">
                        <a:latin typeface="Cambria Math" panose="02040503050406030204" pitchFamily="18" charset="0"/>
                        <a:ea typeface="Malgun Gothic" panose="020B0503020000020004" pitchFamily="34" charset="-127"/>
                        <a:cs typeface="Times New Roman" panose="02020603050405020304" pitchFamily="18" charset="0"/>
                      </a:rPr>
                      <m:t>𝐲</m:t>
                    </m:r>
                  </m:oMath>
                </a14:m>
                <a:r>
                  <a:rPr lang="en-US" dirty="0">
                    <a:effectLst/>
                    <a:latin typeface="+mn-lt"/>
                    <a:ea typeface="Malgun Gothic" panose="020B0503020000020004" pitchFamily="34" charset="-127"/>
                  </a:rPr>
                  <a:t> is varied)</a:t>
                </a:r>
              </a:p>
              <a:p>
                <a:r>
                  <a:rPr lang="en-US" dirty="0">
                    <a:effectLst/>
                    <a:latin typeface="+mn-lt"/>
                    <a:ea typeface="Malgun Gothic" panose="020B0503020000020004" pitchFamily="34" charset="-127"/>
                  </a:rPr>
                  <a:t>Likelihood function </a:t>
                </a:r>
                <a14:m>
                  <m:oMath xmlns:m="http://schemas.openxmlformats.org/officeDocument/2006/math">
                    <m:r>
                      <a:rPr lang="en-US" i="1">
                        <a:effectLst/>
                        <a:latin typeface="Cambria Math" panose="02040503050406030204" pitchFamily="18" charset="0"/>
                        <a:ea typeface="Malgun Gothic" panose="020B0503020000020004" pitchFamily="34" charset="-127"/>
                        <a:cs typeface="Times New Roman" panose="02020603050405020304" pitchFamily="18" charset="0"/>
                      </a:rPr>
                      <m:t>𝑝</m:t>
                    </m:r>
                    <m:d>
                      <m:dPr>
                        <m:ctrlPr>
                          <a:rPr lang="en-US" i="1">
                            <a:effectLst/>
                            <a:latin typeface="Cambria Math" panose="02040503050406030204" pitchFamily="18" charset="0"/>
                          </a:rPr>
                        </m:ctrlPr>
                      </m:dPr>
                      <m:e>
                        <m:d>
                          <m:dPr>
                            <m:begChr m:val=""/>
                            <m:endChr m:val="|"/>
                            <m:ctrlPr>
                              <a:rPr lang="en-US" i="1">
                                <a:effectLst/>
                                <a:latin typeface="Cambria Math" panose="02040503050406030204" pitchFamily="18" charset="0"/>
                              </a:rPr>
                            </m:ctrlPr>
                          </m:d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𝐲</m:t>
                            </m:r>
                          </m:e>
                        </m:d>
                        <m:r>
                          <a:rPr lang="en-US" b="1" i="1">
                            <a:effectLst/>
                            <a:latin typeface="Cambria Math" panose="02040503050406030204" pitchFamily="18" charset="0"/>
                            <a:ea typeface="Malgun Gothic" panose="020B0503020000020004" pitchFamily="34" charset="-127"/>
                            <a:cs typeface="Times New Roman" panose="02020603050405020304" pitchFamily="18" charset="0"/>
                          </a:rPr>
                          <m:t>𝐗</m:t>
                        </m:r>
                        <m:r>
                          <a:rPr lang="en-US" b="1" i="1">
                            <a:effectLst/>
                            <a:latin typeface="Cambria Math" panose="02040503050406030204" pitchFamily="18" charset="0"/>
                            <a:ea typeface="Malgun Gothic" panose="020B0503020000020004" pitchFamily="34" charset="-127"/>
                            <a:cs typeface="Times New Roman" panose="02020603050405020304" pitchFamily="18" charset="0"/>
                          </a:rPr>
                          <m:t>,</m:t>
                        </m:r>
                        <m:r>
                          <a:rPr lang="en-US" b="1" i="1">
                            <a:effectLst/>
                            <a:latin typeface="Cambria Math" panose="02040503050406030204" pitchFamily="18" charset="0"/>
                            <a:ea typeface="Malgun Gothic" panose="020B0503020000020004" pitchFamily="34" charset="-127"/>
                            <a:cs typeface="Times New Roman" panose="02020603050405020304" pitchFamily="18" charset="0"/>
                          </a:rPr>
                          <m:t>𝛃</m:t>
                        </m:r>
                        <m:r>
                          <a:rPr lang="en-US" b="1" i="1">
                            <a:effectLst/>
                            <a:latin typeface="Cambria Math" panose="02040503050406030204" pitchFamily="18" charset="0"/>
                            <a:ea typeface="Malgun Gothic" panose="020B0503020000020004" pitchFamily="34" charset="-127"/>
                            <a:cs typeface="Times New Roman" panose="02020603050405020304" pitchFamily="18" charset="0"/>
                          </a:rPr>
                          <m:t>,</m:t>
                        </m:r>
                        <m:r>
                          <a:rPr lang="en-US" i="1">
                            <a:effectLst/>
                            <a:latin typeface="Cambria Math" panose="02040503050406030204" pitchFamily="18" charset="0"/>
                            <a:ea typeface="Malgun Gothic" panose="020B0503020000020004" pitchFamily="34" charset="-127"/>
                            <a:cs typeface="Times New Roman" panose="02020603050405020304" pitchFamily="18" charset="0"/>
                          </a:rPr>
                          <m:t>𝜎</m:t>
                        </m:r>
                      </m:e>
                    </m:d>
                  </m:oMath>
                </a14:m>
                <a:r>
                  <a:rPr lang="en-US" dirty="0">
                    <a:effectLst/>
                    <a:latin typeface="+mn-lt"/>
                    <a:ea typeface="Malgun Gothic" panose="020B0503020000020004" pitchFamily="34" charset="-127"/>
                  </a:rPr>
                  <a:t>: the probability density value to obtain </a:t>
                </a:r>
                <a14:m>
                  <m:oMath xmlns:m="http://schemas.openxmlformats.org/officeDocument/2006/math">
                    <m:r>
                      <a:rPr lang="en-US" b="1" i="1">
                        <a:effectLst/>
                        <a:latin typeface="Cambria Math" panose="02040503050406030204" pitchFamily="18" charset="0"/>
                        <a:ea typeface="Malgun Gothic" panose="020B0503020000020004" pitchFamily="34" charset="-127"/>
                        <a:cs typeface="Times New Roman" panose="02020603050405020304" pitchFamily="18" charset="0"/>
                      </a:rPr>
                      <m:t>𝐲</m:t>
                    </m:r>
                  </m:oMath>
                </a14:m>
                <a:r>
                  <a:rPr lang="en-US" dirty="0">
                    <a:effectLst/>
                    <a:latin typeface="+mn-lt"/>
                    <a:ea typeface="Malgun Gothic" panose="020B0503020000020004" pitchFamily="34" charset="-127"/>
                  </a:rPr>
                  <a:t> for given </a:t>
                </a:r>
                <a14:m>
                  <m:oMath xmlns:m="http://schemas.openxmlformats.org/officeDocument/2006/math">
                    <m:r>
                      <a:rPr lang="en-US" b="1" i="1">
                        <a:effectLst/>
                        <a:latin typeface="Cambria Math" panose="02040503050406030204" pitchFamily="18" charset="0"/>
                        <a:ea typeface="Malgun Gothic" panose="020B0503020000020004" pitchFamily="34" charset="-127"/>
                        <a:cs typeface="Times New Roman" panose="02020603050405020304" pitchFamily="18" charset="0"/>
                      </a:rPr>
                      <m:t>𝐗</m:t>
                    </m:r>
                    <m:r>
                      <a:rPr lang="en-US" b="1" i="1">
                        <a:effectLst/>
                        <a:latin typeface="Cambria Math" panose="02040503050406030204" pitchFamily="18" charset="0"/>
                        <a:ea typeface="Malgun Gothic" panose="020B0503020000020004" pitchFamily="34" charset="-127"/>
                        <a:cs typeface="Times New Roman" panose="02020603050405020304" pitchFamily="18" charset="0"/>
                      </a:rPr>
                      <m:t>,</m:t>
                    </m:r>
                    <m:r>
                      <a:rPr lang="en-US" b="1" i="1">
                        <a:effectLst/>
                        <a:latin typeface="Cambria Math" panose="02040503050406030204" pitchFamily="18" charset="0"/>
                        <a:ea typeface="Malgun Gothic" panose="020B0503020000020004" pitchFamily="34" charset="-127"/>
                        <a:cs typeface="Times New Roman" panose="02020603050405020304" pitchFamily="18" charset="0"/>
                      </a:rPr>
                      <m:t>𝛃</m:t>
                    </m:r>
                    <m:r>
                      <a:rPr lang="en-US" b="1" i="1">
                        <a:effectLst/>
                        <a:latin typeface="Cambria Math" panose="02040503050406030204" pitchFamily="18" charset="0"/>
                        <a:ea typeface="Malgun Gothic" panose="020B0503020000020004" pitchFamily="34" charset="-127"/>
                        <a:cs typeface="Times New Roman" panose="02020603050405020304" pitchFamily="18" charset="0"/>
                      </a:rPr>
                      <m:t>,</m:t>
                    </m:r>
                    <m:r>
                      <a:rPr lang="en-US" i="1">
                        <a:effectLst/>
                        <a:latin typeface="Cambria Math" panose="02040503050406030204" pitchFamily="18" charset="0"/>
                        <a:ea typeface="Malgun Gothic" panose="020B0503020000020004" pitchFamily="34" charset="-127"/>
                        <a:cs typeface="Times New Roman" panose="02020603050405020304" pitchFamily="18" charset="0"/>
                      </a:rPr>
                      <m:t>𝜎</m:t>
                    </m:r>
                  </m:oMath>
                </a14:m>
                <a:r>
                  <a:rPr lang="en-US" dirty="0">
                    <a:effectLst/>
                    <a:latin typeface="+mn-lt"/>
                    <a:ea typeface="Malgun Gothic" panose="020B0503020000020004" pitchFamily="34" charset="-127"/>
                  </a:rPr>
                  <a:t> (</a:t>
                </a:r>
                <a14:m>
                  <m:oMath xmlns:m="http://schemas.openxmlformats.org/officeDocument/2006/math">
                    <m:r>
                      <a:rPr lang="en-US" b="1" i="1">
                        <a:latin typeface="Cambria Math" panose="02040503050406030204" pitchFamily="18" charset="0"/>
                        <a:ea typeface="Malgun Gothic" panose="020B0503020000020004" pitchFamily="34" charset="-127"/>
                        <a:cs typeface="Times New Roman" panose="02020603050405020304" pitchFamily="18" charset="0"/>
                      </a:rPr>
                      <m:t>𝐲</m:t>
                    </m:r>
                  </m:oMath>
                </a14:m>
                <a:r>
                  <a:rPr lang="en-US" dirty="0">
                    <a:effectLst/>
                    <a:latin typeface="+mn-lt"/>
                    <a:ea typeface="Malgun Gothic" panose="020B0503020000020004" pitchFamily="34" charset="-127"/>
                  </a:rPr>
                  <a:t> is fixed)</a:t>
                </a:r>
                <a:endParaRPr lang="en-US" dirty="0">
                  <a:latin typeface="+mn-lt"/>
                </a:endParaRPr>
              </a:p>
            </p:txBody>
          </p:sp>
        </mc:Choice>
        <mc:Fallback xmlns="">
          <p:sp>
            <p:nvSpPr>
              <p:cNvPr id="2" name="Text Placeholder 1">
                <a:extLst>
                  <a:ext uri="{FF2B5EF4-FFF2-40B4-BE49-F238E27FC236}">
                    <a16:creationId xmlns:a16="http://schemas.microsoft.com/office/drawing/2014/main" id="{09519CF6-F18E-7F91-8E57-CF9A3A1F0B46}"/>
                  </a:ext>
                </a:extLst>
              </p:cNvPr>
              <p:cNvSpPr>
                <a:spLocks noGrp="1" noRot="1" noChangeAspect="1" noMove="1" noResize="1" noEditPoints="1" noAdjustHandles="1" noChangeArrowheads="1" noChangeShapeType="1" noTextEdit="1"/>
              </p:cNvSpPr>
              <p:nvPr>
                <p:ph type="body" sz="quarter" idx="10"/>
              </p:nvPr>
            </p:nvSpPr>
            <p:spPr>
              <a:xfrm>
                <a:off x="304800" y="774200"/>
                <a:ext cx="8534400" cy="2947294"/>
              </a:xfrm>
              <a:blipFill>
                <a:blip r:embed="rId2"/>
                <a:stretch>
                  <a:fillRect l="-929" t="-1449" r="-1571" b="-120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CA6945B-98CF-7173-2E75-72AD255541FA}"/>
              </a:ext>
            </a:extLst>
          </p:cNvPr>
          <p:cNvSpPr>
            <a:spLocks noGrp="1"/>
          </p:cNvSpPr>
          <p:nvPr>
            <p:ph type="title"/>
          </p:nvPr>
        </p:nvSpPr>
        <p:spPr/>
        <p:txBody>
          <a:bodyPr>
            <a:normAutofit fontScale="90000"/>
          </a:bodyPr>
          <a:lstStyle/>
          <a:p>
            <a:r>
              <a:rPr lang="en-US" dirty="0"/>
              <a:t>Conditional Probability vs. Likelihood</a:t>
            </a:r>
          </a:p>
        </p:txBody>
      </p:sp>
      <p:grpSp>
        <p:nvGrpSpPr>
          <p:cNvPr id="85" name="Group 84">
            <a:extLst>
              <a:ext uri="{FF2B5EF4-FFF2-40B4-BE49-F238E27FC236}">
                <a16:creationId xmlns:a16="http://schemas.microsoft.com/office/drawing/2014/main" id="{D1EC9117-9CF9-0966-A661-48239C1A4AD7}"/>
              </a:ext>
            </a:extLst>
          </p:cNvPr>
          <p:cNvGrpSpPr/>
          <p:nvPr/>
        </p:nvGrpSpPr>
        <p:grpSpPr>
          <a:xfrm>
            <a:off x="258541" y="3317831"/>
            <a:ext cx="8580659" cy="3158332"/>
            <a:chOff x="258541" y="3317831"/>
            <a:chExt cx="8580659" cy="3158332"/>
          </a:xfrm>
        </p:grpSpPr>
        <p:grpSp>
          <p:nvGrpSpPr>
            <p:cNvPr id="6" name="Group 5">
              <a:extLst>
                <a:ext uri="{FF2B5EF4-FFF2-40B4-BE49-F238E27FC236}">
                  <a16:creationId xmlns:a16="http://schemas.microsoft.com/office/drawing/2014/main" id="{6120FF06-A8B2-518E-3026-3CFBBF140514}"/>
                </a:ext>
              </a:extLst>
            </p:cNvPr>
            <p:cNvGrpSpPr/>
            <p:nvPr/>
          </p:nvGrpSpPr>
          <p:grpSpPr>
            <a:xfrm>
              <a:off x="258541" y="3317831"/>
              <a:ext cx="8544300" cy="3158332"/>
              <a:chOff x="52550" y="1766053"/>
              <a:chExt cx="8544300" cy="3158332"/>
            </a:xfrm>
          </p:grpSpPr>
          <p:sp>
            <p:nvSpPr>
              <p:cNvPr id="7" name="Rectangle 44">
                <a:extLst>
                  <a:ext uri="{FF2B5EF4-FFF2-40B4-BE49-F238E27FC236}">
                    <a16:creationId xmlns:a16="http://schemas.microsoft.com/office/drawing/2014/main" id="{D765981E-847F-3980-605F-EBC550BA2041}"/>
                  </a:ext>
                </a:extLst>
              </p:cNvPr>
              <p:cNvSpPr>
                <a:spLocks noChangeArrowheads="1"/>
              </p:cNvSpPr>
              <p:nvPr/>
            </p:nvSpPr>
            <p:spPr bwMode="auto">
              <a:xfrm rot="16200000">
                <a:off x="-943606" y="3026342"/>
                <a:ext cx="22304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Helvetica" panose="020B0604020202020204" pitchFamily="34" charset="0"/>
                  </a:rPr>
                  <a:t>Probability Density Function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B298F783-BB23-3F2E-B3CC-7514D681CD97}"/>
                  </a:ext>
                </a:extLst>
              </p:cNvPr>
              <p:cNvSpPr>
                <a:spLocks noChangeArrowheads="1"/>
              </p:cNvSpPr>
              <p:nvPr/>
            </p:nvSpPr>
            <p:spPr bwMode="auto">
              <a:xfrm>
                <a:off x="335359" y="1779459"/>
                <a:ext cx="3742041" cy="2857417"/>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3">
                <a:extLst>
                  <a:ext uri="{FF2B5EF4-FFF2-40B4-BE49-F238E27FC236}">
                    <a16:creationId xmlns:a16="http://schemas.microsoft.com/office/drawing/2014/main" id="{C8A95BFA-2F03-79B4-D878-5A14F40D6BF8}"/>
                  </a:ext>
                </a:extLst>
              </p:cNvPr>
              <p:cNvSpPr>
                <a:spLocks noChangeShapeType="1"/>
              </p:cNvSpPr>
              <p:nvPr/>
            </p:nvSpPr>
            <p:spPr bwMode="auto">
              <a:xfrm flipV="1">
                <a:off x="335359" y="4593819"/>
                <a:ext cx="0" cy="4305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25">
                <a:extLst>
                  <a:ext uri="{FF2B5EF4-FFF2-40B4-BE49-F238E27FC236}">
                    <a16:creationId xmlns:a16="http://schemas.microsoft.com/office/drawing/2014/main" id="{E48259BB-BFF1-1BC2-5AD3-0541A342B814}"/>
                  </a:ext>
                </a:extLst>
              </p:cNvPr>
              <p:cNvSpPr>
                <a:spLocks noChangeShapeType="1"/>
              </p:cNvSpPr>
              <p:nvPr/>
            </p:nvSpPr>
            <p:spPr bwMode="auto">
              <a:xfrm flipV="1">
                <a:off x="4077400" y="4593819"/>
                <a:ext cx="0" cy="4305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28">
                <a:extLst>
                  <a:ext uri="{FF2B5EF4-FFF2-40B4-BE49-F238E27FC236}">
                    <a16:creationId xmlns:a16="http://schemas.microsoft.com/office/drawing/2014/main" id="{7AD24C5B-6B05-4C39-30B6-B6AA964FA84F}"/>
                  </a:ext>
                </a:extLst>
              </p:cNvPr>
              <p:cNvSpPr>
                <a:spLocks noChangeShapeType="1"/>
              </p:cNvSpPr>
              <p:nvPr/>
            </p:nvSpPr>
            <p:spPr bwMode="auto">
              <a:xfrm>
                <a:off x="335359" y="4636876"/>
                <a:ext cx="332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9">
                <a:extLst>
                  <a:ext uri="{FF2B5EF4-FFF2-40B4-BE49-F238E27FC236}">
                    <a16:creationId xmlns:a16="http://schemas.microsoft.com/office/drawing/2014/main" id="{2997FD23-3225-9097-EF15-AAF3C51BD633}"/>
                  </a:ext>
                </a:extLst>
              </p:cNvPr>
              <p:cNvSpPr>
                <a:spLocks noChangeShapeType="1"/>
              </p:cNvSpPr>
              <p:nvPr/>
            </p:nvSpPr>
            <p:spPr bwMode="auto">
              <a:xfrm flipH="1">
                <a:off x="4034343" y="4636876"/>
                <a:ext cx="43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42">
                <a:extLst>
                  <a:ext uri="{FF2B5EF4-FFF2-40B4-BE49-F238E27FC236}">
                    <a16:creationId xmlns:a16="http://schemas.microsoft.com/office/drawing/2014/main" id="{3C04B7F6-664E-52AC-F8D1-432CD851B5EC}"/>
                  </a:ext>
                </a:extLst>
              </p:cNvPr>
              <p:cNvSpPr>
                <a:spLocks/>
              </p:cNvSpPr>
              <p:nvPr/>
            </p:nvSpPr>
            <p:spPr bwMode="auto">
              <a:xfrm>
                <a:off x="335359" y="2357286"/>
                <a:ext cx="3742041" cy="2278105"/>
              </a:xfrm>
              <a:custGeom>
                <a:avLst/>
                <a:gdLst>
                  <a:gd name="T0" fmla="*/ 0 w 1912"/>
                  <a:gd name="T1" fmla="*/ 1164 h 1164"/>
                  <a:gd name="T2" fmla="*/ 44 w 1912"/>
                  <a:gd name="T3" fmla="*/ 1164 h 1164"/>
                  <a:gd name="T4" fmla="*/ 92 w 1912"/>
                  <a:gd name="T5" fmla="*/ 1164 h 1164"/>
                  <a:gd name="T6" fmla="*/ 141 w 1912"/>
                  <a:gd name="T7" fmla="*/ 1164 h 1164"/>
                  <a:gd name="T8" fmla="*/ 189 w 1912"/>
                  <a:gd name="T9" fmla="*/ 1160 h 1164"/>
                  <a:gd name="T10" fmla="*/ 238 w 1912"/>
                  <a:gd name="T11" fmla="*/ 1155 h 1164"/>
                  <a:gd name="T12" fmla="*/ 286 w 1912"/>
                  <a:gd name="T13" fmla="*/ 1142 h 1164"/>
                  <a:gd name="T14" fmla="*/ 330 w 1912"/>
                  <a:gd name="T15" fmla="*/ 1129 h 1164"/>
                  <a:gd name="T16" fmla="*/ 378 w 1912"/>
                  <a:gd name="T17" fmla="*/ 1103 h 1164"/>
                  <a:gd name="T18" fmla="*/ 427 w 1912"/>
                  <a:gd name="T19" fmla="*/ 1063 h 1164"/>
                  <a:gd name="T20" fmla="*/ 475 w 1912"/>
                  <a:gd name="T21" fmla="*/ 1010 h 1164"/>
                  <a:gd name="T22" fmla="*/ 524 w 1912"/>
                  <a:gd name="T23" fmla="*/ 935 h 1164"/>
                  <a:gd name="T24" fmla="*/ 572 w 1912"/>
                  <a:gd name="T25" fmla="*/ 842 h 1164"/>
                  <a:gd name="T26" fmla="*/ 621 w 1912"/>
                  <a:gd name="T27" fmla="*/ 728 h 1164"/>
                  <a:gd name="T28" fmla="*/ 665 w 1912"/>
                  <a:gd name="T29" fmla="*/ 600 h 1164"/>
                  <a:gd name="T30" fmla="*/ 713 w 1912"/>
                  <a:gd name="T31" fmla="*/ 459 h 1164"/>
                  <a:gd name="T32" fmla="*/ 762 w 1912"/>
                  <a:gd name="T33" fmla="*/ 322 h 1164"/>
                  <a:gd name="T34" fmla="*/ 810 w 1912"/>
                  <a:gd name="T35" fmla="*/ 194 h 1164"/>
                  <a:gd name="T36" fmla="*/ 859 w 1912"/>
                  <a:gd name="T37" fmla="*/ 93 h 1164"/>
                  <a:gd name="T38" fmla="*/ 907 w 1912"/>
                  <a:gd name="T39" fmla="*/ 27 h 1164"/>
                  <a:gd name="T40" fmla="*/ 956 w 1912"/>
                  <a:gd name="T41" fmla="*/ 0 h 1164"/>
                  <a:gd name="T42" fmla="*/ 1000 w 1912"/>
                  <a:gd name="T43" fmla="*/ 27 h 1164"/>
                  <a:gd name="T44" fmla="*/ 1048 w 1912"/>
                  <a:gd name="T45" fmla="*/ 93 h 1164"/>
                  <a:gd name="T46" fmla="*/ 1097 w 1912"/>
                  <a:gd name="T47" fmla="*/ 194 h 1164"/>
                  <a:gd name="T48" fmla="*/ 1145 w 1912"/>
                  <a:gd name="T49" fmla="*/ 322 h 1164"/>
                  <a:gd name="T50" fmla="*/ 1193 w 1912"/>
                  <a:gd name="T51" fmla="*/ 459 h 1164"/>
                  <a:gd name="T52" fmla="*/ 1242 w 1912"/>
                  <a:gd name="T53" fmla="*/ 600 h 1164"/>
                  <a:gd name="T54" fmla="*/ 1286 w 1912"/>
                  <a:gd name="T55" fmla="*/ 728 h 1164"/>
                  <a:gd name="T56" fmla="*/ 1334 w 1912"/>
                  <a:gd name="T57" fmla="*/ 842 h 1164"/>
                  <a:gd name="T58" fmla="*/ 1383 w 1912"/>
                  <a:gd name="T59" fmla="*/ 935 h 1164"/>
                  <a:gd name="T60" fmla="*/ 1431 w 1912"/>
                  <a:gd name="T61" fmla="*/ 1010 h 1164"/>
                  <a:gd name="T62" fmla="*/ 1480 w 1912"/>
                  <a:gd name="T63" fmla="*/ 1063 h 1164"/>
                  <a:gd name="T64" fmla="*/ 1528 w 1912"/>
                  <a:gd name="T65" fmla="*/ 1103 h 1164"/>
                  <a:gd name="T66" fmla="*/ 1577 w 1912"/>
                  <a:gd name="T67" fmla="*/ 1129 h 1164"/>
                  <a:gd name="T68" fmla="*/ 1621 w 1912"/>
                  <a:gd name="T69" fmla="*/ 1142 h 1164"/>
                  <a:gd name="T70" fmla="*/ 1669 w 1912"/>
                  <a:gd name="T71" fmla="*/ 1155 h 1164"/>
                  <a:gd name="T72" fmla="*/ 1718 w 1912"/>
                  <a:gd name="T73" fmla="*/ 1160 h 1164"/>
                  <a:gd name="T74" fmla="*/ 1766 w 1912"/>
                  <a:gd name="T75" fmla="*/ 1164 h 1164"/>
                  <a:gd name="T76" fmla="*/ 1815 w 1912"/>
                  <a:gd name="T77" fmla="*/ 1164 h 1164"/>
                  <a:gd name="T78" fmla="*/ 1863 w 1912"/>
                  <a:gd name="T79" fmla="*/ 1164 h 1164"/>
                  <a:gd name="T80" fmla="*/ 1912 w 1912"/>
                  <a:gd name="T81" fmla="*/ 116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2" h="1164">
                    <a:moveTo>
                      <a:pt x="0" y="1164"/>
                    </a:moveTo>
                    <a:lnTo>
                      <a:pt x="44" y="1164"/>
                    </a:lnTo>
                    <a:lnTo>
                      <a:pt x="92" y="1164"/>
                    </a:lnTo>
                    <a:lnTo>
                      <a:pt x="141" y="1164"/>
                    </a:lnTo>
                    <a:lnTo>
                      <a:pt x="189" y="1160"/>
                    </a:lnTo>
                    <a:lnTo>
                      <a:pt x="238" y="1155"/>
                    </a:lnTo>
                    <a:lnTo>
                      <a:pt x="286" y="1142"/>
                    </a:lnTo>
                    <a:lnTo>
                      <a:pt x="330" y="1129"/>
                    </a:lnTo>
                    <a:lnTo>
                      <a:pt x="378" y="1103"/>
                    </a:lnTo>
                    <a:lnTo>
                      <a:pt x="427" y="1063"/>
                    </a:lnTo>
                    <a:lnTo>
                      <a:pt x="475" y="1010"/>
                    </a:lnTo>
                    <a:lnTo>
                      <a:pt x="524" y="935"/>
                    </a:lnTo>
                    <a:lnTo>
                      <a:pt x="572" y="842"/>
                    </a:lnTo>
                    <a:lnTo>
                      <a:pt x="621" y="728"/>
                    </a:lnTo>
                    <a:lnTo>
                      <a:pt x="665" y="600"/>
                    </a:lnTo>
                    <a:lnTo>
                      <a:pt x="713" y="459"/>
                    </a:lnTo>
                    <a:lnTo>
                      <a:pt x="762" y="322"/>
                    </a:lnTo>
                    <a:lnTo>
                      <a:pt x="810" y="194"/>
                    </a:lnTo>
                    <a:lnTo>
                      <a:pt x="859" y="93"/>
                    </a:lnTo>
                    <a:lnTo>
                      <a:pt x="907" y="27"/>
                    </a:lnTo>
                    <a:lnTo>
                      <a:pt x="956" y="0"/>
                    </a:lnTo>
                    <a:lnTo>
                      <a:pt x="1000" y="27"/>
                    </a:lnTo>
                    <a:lnTo>
                      <a:pt x="1048" y="93"/>
                    </a:lnTo>
                    <a:lnTo>
                      <a:pt x="1097" y="194"/>
                    </a:lnTo>
                    <a:lnTo>
                      <a:pt x="1145" y="322"/>
                    </a:lnTo>
                    <a:lnTo>
                      <a:pt x="1193" y="459"/>
                    </a:lnTo>
                    <a:lnTo>
                      <a:pt x="1242" y="600"/>
                    </a:lnTo>
                    <a:lnTo>
                      <a:pt x="1286" y="728"/>
                    </a:lnTo>
                    <a:lnTo>
                      <a:pt x="1334" y="842"/>
                    </a:lnTo>
                    <a:lnTo>
                      <a:pt x="1383" y="935"/>
                    </a:lnTo>
                    <a:lnTo>
                      <a:pt x="1431" y="1010"/>
                    </a:lnTo>
                    <a:lnTo>
                      <a:pt x="1480" y="1063"/>
                    </a:lnTo>
                    <a:lnTo>
                      <a:pt x="1528" y="1103"/>
                    </a:lnTo>
                    <a:lnTo>
                      <a:pt x="1577" y="1129"/>
                    </a:lnTo>
                    <a:lnTo>
                      <a:pt x="1621" y="1142"/>
                    </a:lnTo>
                    <a:lnTo>
                      <a:pt x="1669" y="1155"/>
                    </a:lnTo>
                    <a:lnTo>
                      <a:pt x="1718" y="1160"/>
                    </a:lnTo>
                    <a:lnTo>
                      <a:pt x="1766" y="1164"/>
                    </a:lnTo>
                    <a:lnTo>
                      <a:pt x="1815" y="1164"/>
                    </a:lnTo>
                    <a:lnTo>
                      <a:pt x="1863" y="1164"/>
                    </a:lnTo>
                    <a:lnTo>
                      <a:pt x="1912" y="1164"/>
                    </a:lnTo>
                  </a:path>
                </a:pathLst>
              </a:custGeom>
              <a:noFill/>
              <a:ln w="2857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28" name="직선 연결선 247">
                <a:extLst>
                  <a:ext uri="{FF2B5EF4-FFF2-40B4-BE49-F238E27FC236}">
                    <a16:creationId xmlns:a16="http://schemas.microsoft.com/office/drawing/2014/main" id="{EC4E497F-4EFA-B012-9CF7-C29992919961}"/>
                  </a:ext>
                </a:extLst>
              </p:cNvPr>
              <p:cNvCxnSpPr/>
              <p:nvPr/>
            </p:nvCxnSpPr>
            <p:spPr>
              <a:xfrm>
                <a:off x="2205218" y="1906672"/>
                <a:ext cx="0" cy="281827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Rectangle 44">
                <a:extLst>
                  <a:ext uri="{FF2B5EF4-FFF2-40B4-BE49-F238E27FC236}">
                    <a16:creationId xmlns:a16="http://schemas.microsoft.com/office/drawing/2014/main" id="{B07B02CD-913E-AEE7-63DA-7FE742DCD67B}"/>
                  </a:ext>
                </a:extLst>
              </p:cNvPr>
              <p:cNvSpPr>
                <a:spLocks noChangeArrowheads="1"/>
              </p:cNvSpPr>
              <p:nvPr/>
            </p:nvSpPr>
            <p:spPr bwMode="auto">
              <a:xfrm rot="16200000">
                <a:off x="3971316" y="3031971"/>
                <a:ext cx="14394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Helvetica" panose="020B0604020202020204" pitchFamily="34" charset="0"/>
                  </a:rPr>
                  <a:t>Likelihood Function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6">
                <a:extLst>
                  <a:ext uri="{FF2B5EF4-FFF2-40B4-BE49-F238E27FC236}">
                    <a16:creationId xmlns:a16="http://schemas.microsoft.com/office/drawing/2014/main" id="{3DE5F56C-0EE5-2381-ABE2-D96DD662C424}"/>
                  </a:ext>
                </a:extLst>
              </p:cNvPr>
              <p:cNvSpPr>
                <a:spLocks noChangeArrowheads="1"/>
              </p:cNvSpPr>
              <p:nvPr/>
            </p:nvSpPr>
            <p:spPr bwMode="auto">
              <a:xfrm>
                <a:off x="4854809" y="1766053"/>
                <a:ext cx="3742041" cy="2857417"/>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13">
                <a:extLst>
                  <a:ext uri="{FF2B5EF4-FFF2-40B4-BE49-F238E27FC236}">
                    <a16:creationId xmlns:a16="http://schemas.microsoft.com/office/drawing/2014/main" id="{12CF284F-44D1-0F5C-DCE2-34123DD6981B}"/>
                  </a:ext>
                </a:extLst>
              </p:cNvPr>
              <p:cNvSpPr>
                <a:spLocks noChangeShapeType="1"/>
              </p:cNvSpPr>
              <p:nvPr/>
            </p:nvSpPr>
            <p:spPr bwMode="auto">
              <a:xfrm flipV="1">
                <a:off x="4854809" y="4580413"/>
                <a:ext cx="0" cy="4305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25">
                <a:extLst>
                  <a:ext uri="{FF2B5EF4-FFF2-40B4-BE49-F238E27FC236}">
                    <a16:creationId xmlns:a16="http://schemas.microsoft.com/office/drawing/2014/main" id="{A5370A7F-866E-5304-7207-D2AB718A145C}"/>
                  </a:ext>
                </a:extLst>
              </p:cNvPr>
              <p:cNvSpPr>
                <a:spLocks noChangeShapeType="1"/>
              </p:cNvSpPr>
              <p:nvPr/>
            </p:nvSpPr>
            <p:spPr bwMode="auto">
              <a:xfrm flipV="1">
                <a:off x="8596850" y="4580413"/>
                <a:ext cx="0" cy="4305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28">
                <a:extLst>
                  <a:ext uri="{FF2B5EF4-FFF2-40B4-BE49-F238E27FC236}">
                    <a16:creationId xmlns:a16="http://schemas.microsoft.com/office/drawing/2014/main" id="{64860555-311C-B8BF-0D73-BC025DB576B0}"/>
                  </a:ext>
                </a:extLst>
              </p:cNvPr>
              <p:cNvSpPr>
                <a:spLocks noChangeShapeType="1"/>
              </p:cNvSpPr>
              <p:nvPr/>
            </p:nvSpPr>
            <p:spPr bwMode="auto">
              <a:xfrm>
                <a:off x="4854809" y="4623470"/>
                <a:ext cx="332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29">
                <a:extLst>
                  <a:ext uri="{FF2B5EF4-FFF2-40B4-BE49-F238E27FC236}">
                    <a16:creationId xmlns:a16="http://schemas.microsoft.com/office/drawing/2014/main" id="{12BA7E05-18FB-881F-B873-B1828A1C7EA9}"/>
                  </a:ext>
                </a:extLst>
              </p:cNvPr>
              <p:cNvSpPr>
                <a:spLocks noChangeShapeType="1"/>
              </p:cNvSpPr>
              <p:nvPr/>
            </p:nvSpPr>
            <p:spPr bwMode="auto">
              <a:xfrm flipH="1">
                <a:off x="8553793" y="4623470"/>
                <a:ext cx="43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a:extLst>
                  <a:ext uri="{FF2B5EF4-FFF2-40B4-BE49-F238E27FC236}">
                    <a16:creationId xmlns:a16="http://schemas.microsoft.com/office/drawing/2014/main" id="{2B38CC59-3E58-B337-C689-E7A8EF7A6B91}"/>
                  </a:ext>
                </a:extLst>
              </p:cNvPr>
              <p:cNvSpPr>
                <a:spLocks/>
              </p:cNvSpPr>
              <p:nvPr/>
            </p:nvSpPr>
            <p:spPr bwMode="auto">
              <a:xfrm>
                <a:off x="4854809" y="2335580"/>
                <a:ext cx="3742041" cy="2278105"/>
              </a:xfrm>
              <a:custGeom>
                <a:avLst/>
                <a:gdLst>
                  <a:gd name="T0" fmla="*/ 0 w 1912"/>
                  <a:gd name="T1" fmla="*/ 1164 h 1164"/>
                  <a:gd name="T2" fmla="*/ 44 w 1912"/>
                  <a:gd name="T3" fmla="*/ 1164 h 1164"/>
                  <a:gd name="T4" fmla="*/ 92 w 1912"/>
                  <a:gd name="T5" fmla="*/ 1164 h 1164"/>
                  <a:gd name="T6" fmla="*/ 141 w 1912"/>
                  <a:gd name="T7" fmla="*/ 1164 h 1164"/>
                  <a:gd name="T8" fmla="*/ 189 w 1912"/>
                  <a:gd name="T9" fmla="*/ 1160 h 1164"/>
                  <a:gd name="T10" fmla="*/ 238 w 1912"/>
                  <a:gd name="T11" fmla="*/ 1155 h 1164"/>
                  <a:gd name="T12" fmla="*/ 286 w 1912"/>
                  <a:gd name="T13" fmla="*/ 1142 h 1164"/>
                  <a:gd name="T14" fmla="*/ 330 w 1912"/>
                  <a:gd name="T15" fmla="*/ 1129 h 1164"/>
                  <a:gd name="T16" fmla="*/ 378 w 1912"/>
                  <a:gd name="T17" fmla="*/ 1103 h 1164"/>
                  <a:gd name="T18" fmla="*/ 427 w 1912"/>
                  <a:gd name="T19" fmla="*/ 1063 h 1164"/>
                  <a:gd name="T20" fmla="*/ 475 w 1912"/>
                  <a:gd name="T21" fmla="*/ 1010 h 1164"/>
                  <a:gd name="T22" fmla="*/ 524 w 1912"/>
                  <a:gd name="T23" fmla="*/ 935 h 1164"/>
                  <a:gd name="T24" fmla="*/ 572 w 1912"/>
                  <a:gd name="T25" fmla="*/ 842 h 1164"/>
                  <a:gd name="T26" fmla="*/ 621 w 1912"/>
                  <a:gd name="T27" fmla="*/ 728 h 1164"/>
                  <a:gd name="T28" fmla="*/ 665 w 1912"/>
                  <a:gd name="T29" fmla="*/ 600 h 1164"/>
                  <a:gd name="T30" fmla="*/ 713 w 1912"/>
                  <a:gd name="T31" fmla="*/ 459 h 1164"/>
                  <a:gd name="T32" fmla="*/ 762 w 1912"/>
                  <a:gd name="T33" fmla="*/ 322 h 1164"/>
                  <a:gd name="T34" fmla="*/ 810 w 1912"/>
                  <a:gd name="T35" fmla="*/ 194 h 1164"/>
                  <a:gd name="T36" fmla="*/ 859 w 1912"/>
                  <a:gd name="T37" fmla="*/ 93 h 1164"/>
                  <a:gd name="T38" fmla="*/ 907 w 1912"/>
                  <a:gd name="T39" fmla="*/ 27 h 1164"/>
                  <a:gd name="T40" fmla="*/ 956 w 1912"/>
                  <a:gd name="T41" fmla="*/ 0 h 1164"/>
                  <a:gd name="T42" fmla="*/ 1000 w 1912"/>
                  <a:gd name="T43" fmla="*/ 27 h 1164"/>
                  <a:gd name="T44" fmla="*/ 1048 w 1912"/>
                  <a:gd name="T45" fmla="*/ 93 h 1164"/>
                  <a:gd name="T46" fmla="*/ 1097 w 1912"/>
                  <a:gd name="T47" fmla="*/ 194 h 1164"/>
                  <a:gd name="T48" fmla="*/ 1145 w 1912"/>
                  <a:gd name="T49" fmla="*/ 322 h 1164"/>
                  <a:gd name="T50" fmla="*/ 1193 w 1912"/>
                  <a:gd name="T51" fmla="*/ 459 h 1164"/>
                  <a:gd name="T52" fmla="*/ 1242 w 1912"/>
                  <a:gd name="T53" fmla="*/ 600 h 1164"/>
                  <a:gd name="T54" fmla="*/ 1286 w 1912"/>
                  <a:gd name="T55" fmla="*/ 728 h 1164"/>
                  <a:gd name="T56" fmla="*/ 1334 w 1912"/>
                  <a:gd name="T57" fmla="*/ 842 h 1164"/>
                  <a:gd name="T58" fmla="*/ 1383 w 1912"/>
                  <a:gd name="T59" fmla="*/ 935 h 1164"/>
                  <a:gd name="T60" fmla="*/ 1431 w 1912"/>
                  <a:gd name="T61" fmla="*/ 1010 h 1164"/>
                  <a:gd name="T62" fmla="*/ 1480 w 1912"/>
                  <a:gd name="T63" fmla="*/ 1063 h 1164"/>
                  <a:gd name="T64" fmla="*/ 1528 w 1912"/>
                  <a:gd name="T65" fmla="*/ 1103 h 1164"/>
                  <a:gd name="T66" fmla="*/ 1577 w 1912"/>
                  <a:gd name="T67" fmla="*/ 1129 h 1164"/>
                  <a:gd name="T68" fmla="*/ 1621 w 1912"/>
                  <a:gd name="T69" fmla="*/ 1142 h 1164"/>
                  <a:gd name="T70" fmla="*/ 1669 w 1912"/>
                  <a:gd name="T71" fmla="*/ 1155 h 1164"/>
                  <a:gd name="T72" fmla="*/ 1718 w 1912"/>
                  <a:gd name="T73" fmla="*/ 1160 h 1164"/>
                  <a:gd name="T74" fmla="*/ 1766 w 1912"/>
                  <a:gd name="T75" fmla="*/ 1164 h 1164"/>
                  <a:gd name="T76" fmla="*/ 1815 w 1912"/>
                  <a:gd name="T77" fmla="*/ 1164 h 1164"/>
                  <a:gd name="T78" fmla="*/ 1863 w 1912"/>
                  <a:gd name="T79" fmla="*/ 1164 h 1164"/>
                  <a:gd name="T80" fmla="*/ 1912 w 1912"/>
                  <a:gd name="T81" fmla="*/ 116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2" h="1164">
                    <a:moveTo>
                      <a:pt x="0" y="1164"/>
                    </a:moveTo>
                    <a:lnTo>
                      <a:pt x="44" y="1164"/>
                    </a:lnTo>
                    <a:lnTo>
                      <a:pt x="92" y="1164"/>
                    </a:lnTo>
                    <a:lnTo>
                      <a:pt x="141" y="1164"/>
                    </a:lnTo>
                    <a:lnTo>
                      <a:pt x="189" y="1160"/>
                    </a:lnTo>
                    <a:lnTo>
                      <a:pt x="238" y="1155"/>
                    </a:lnTo>
                    <a:lnTo>
                      <a:pt x="286" y="1142"/>
                    </a:lnTo>
                    <a:lnTo>
                      <a:pt x="330" y="1129"/>
                    </a:lnTo>
                    <a:lnTo>
                      <a:pt x="378" y="1103"/>
                    </a:lnTo>
                    <a:lnTo>
                      <a:pt x="427" y="1063"/>
                    </a:lnTo>
                    <a:lnTo>
                      <a:pt x="475" y="1010"/>
                    </a:lnTo>
                    <a:lnTo>
                      <a:pt x="524" y="935"/>
                    </a:lnTo>
                    <a:lnTo>
                      <a:pt x="572" y="842"/>
                    </a:lnTo>
                    <a:lnTo>
                      <a:pt x="621" y="728"/>
                    </a:lnTo>
                    <a:lnTo>
                      <a:pt x="665" y="600"/>
                    </a:lnTo>
                    <a:lnTo>
                      <a:pt x="713" y="459"/>
                    </a:lnTo>
                    <a:lnTo>
                      <a:pt x="762" y="322"/>
                    </a:lnTo>
                    <a:lnTo>
                      <a:pt x="810" y="194"/>
                    </a:lnTo>
                    <a:lnTo>
                      <a:pt x="859" y="93"/>
                    </a:lnTo>
                    <a:lnTo>
                      <a:pt x="907" y="27"/>
                    </a:lnTo>
                    <a:lnTo>
                      <a:pt x="956" y="0"/>
                    </a:lnTo>
                    <a:lnTo>
                      <a:pt x="1000" y="27"/>
                    </a:lnTo>
                    <a:lnTo>
                      <a:pt x="1048" y="93"/>
                    </a:lnTo>
                    <a:lnTo>
                      <a:pt x="1097" y="194"/>
                    </a:lnTo>
                    <a:lnTo>
                      <a:pt x="1145" y="322"/>
                    </a:lnTo>
                    <a:lnTo>
                      <a:pt x="1193" y="459"/>
                    </a:lnTo>
                    <a:lnTo>
                      <a:pt x="1242" y="600"/>
                    </a:lnTo>
                    <a:lnTo>
                      <a:pt x="1286" y="728"/>
                    </a:lnTo>
                    <a:lnTo>
                      <a:pt x="1334" y="842"/>
                    </a:lnTo>
                    <a:lnTo>
                      <a:pt x="1383" y="935"/>
                    </a:lnTo>
                    <a:lnTo>
                      <a:pt x="1431" y="1010"/>
                    </a:lnTo>
                    <a:lnTo>
                      <a:pt x="1480" y="1063"/>
                    </a:lnTo>
                    <a:lnTo>
                      <a:pt x="1528" y="1103"/>
                    </a:lnTo>
                    <a:lnTo>
                      <a:pt x="1577" y="1129"/>
                    </a:lnTo>
                    <a:lnTo>
                      <a:pt x="1621" y="1142"/>
                    </a:lnTo>
                    <a:lnTo>
                      <a:pt x="1669" y="1155"/>
                    </a:lnTo>
                    <a:lnTo>
                      <a:pt x="1718" y="1160"/>
                    </a:lnTo>
                    <a:lnTo>
                      <a:pt x="1766" y="1164"/>
                    </a:lnTo>
                    <a:lnTo>
                      <a:pt x="1815" y="1164"/>
                    </a:lnTo>
                    <a:lnTo>
                      <a:pt x="1863" y="1164"/>
                    </a:lnTo>
                    <a:lnTo>
                      <a:pt x="1912" y="1164"/>
                    </a:lnTo>
                  </a:path>
                </a:pathLst>
              </a:custGeom>
              <a:noFill/>
              <a:ln w="2857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50" name="직선 연결선 247">
                <a:extLst>
                  <a:ext uri="{FF2B5EF4-FFF2-40B4-BE49-F238E27FC236}">
                    <a16:creationId xmlns:a16="http://schemas.microsoft.com/office/drawing/2014/main" id="{76359ED5-ADF6-D991-3D1F-646FD541E03A}"/>
                  </a:ext>
                </a:extLst>
              </p:cNvPr>
              <p:cNvCxnSpPr/>
              <p:nvPr/>
            </p:nvCxnSpPr>
            <p:spPr>
              <a:xfrm>
                <a:off x="6724668" y="1893266"/>
                <a:ext cx="0" cy="281827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Freeform 42">
                <a:extLst>
                  <a:ext uri="{FF2B5EF4-FFF2-40B4-BE49-F238E27FC236}">
                    <a16:creationId xmlns:a16="http://schemas.microsoft.com/office/drawing/2014/main" id="{FB7734ED-5EDC-7D6D-CE41-E1AF93D70B6E}"/>
                  </a:ext>
                </a:extLst>
              </p:cNvPr>
              <p:cNvSpPr>
                <a:spLocks/>
              </p:cNvSpPr>
              <p:nvPr/>
            </p:nvSpPr>
            <p:spPr bwMode="auto">
              <a:xfrm>
                <a:off x="697963" y="2357286"/>
                <a:ext cx="3742041" cy="2278105"/>
              </a:xfrm>
              <a:custGeom>
                <a:avLst/>
                <a:gdLst>
                  <a:gd name="T0" fmla="*/ 0 w 1912"/>
                  <a:gd name="T1" fmla="*/ 1164 h 1164"/>
                  <a:gd name="T2" fmla="*/ 44 w 1912"/>
                  <a:gd name="T3" fmla="*/ 1164 h 1164"/>
                  <a:gd name="T4" fmla="*/ 92 w 1912"/>
                  <a:gd name="T5" fmla="*/ 1164 h 1164"/>
                  <a:gd name="T6" fmla="*/ 141 w 1912"/>
                  <a:gd name="T7" fmla="*/ 1164 h 1164"/>
                  <a:gd name="T8" fmla="*/ 189 w 1912"/>
                  <a:gd name="T9" fmla="*/ 1160 h 1164"/>
                  <a:gd name="T10" fmla="*/ 238 w 1912"/>
                  <a:gd name="T11" fmla="*/ 1155 h 1164"/>
                  <a:gd name="T12" fmla="*/ 286 w 1912"/>
                  <a:gd name="T13" fmla="*/ 1142 h 1164"/>
                  <a:gd name="T14" fmla="*/ 330 w 1912"/>
                  <a:gd name="T15" fmla="*/ 1129 h 1164"/>
                  <a:gd name="T16" fmla="*/ 378 w 1912"/>
                  <a:gd name="T17" fmla="*/ 1103 h 1164"/>
                  <a:gd name="T18" fmla="*/ 427 w 1912"/>
                  <a:gd name="T19" fmla="*/ 1063 h 1164"/>
                  <a:gd name="T20" fmla="*/ 475 w 1912"/>
                  <a:gd name="T21" fmla="*/ 1010 h 1164"/>
                  <a:gd name="T22" fmla="*/ 524 w 1912"/>
                  <a:gd name="T23" fmla="*/ 935 h 1164"/>
                  <a:gd name="T24" fmla="*/ 572 w 1912"/>
                  <a:gd name="T25" fmla="*/ 842 h 1164"/>
                  <a:gd name="T26" fmla="*/ 621 w 1912"/>
                  <a:gd name="T27" fmla="*/ 728 h 1164"/>
                  <a:gd name="T28" fmla="*/ 665 w 1912"/>
                  <a:gd name="T29" fmla="*/ 600 h 1164"/>
                  <a:gd name="T30" fmla="*/ 713 w 1912"/>
                  <a:gd name="T31" fmla="*/ 459 h 1164"/>
                  <a:gd name="T32" fmla="*/ 762 w 1912"/>
                  <a:gd name="T33" fmla="*/ 322 h 1164"/>
                  <a:gd name="T34" fmla="*/ 810 w 1912"/>
                  <a:gd name="T35" fmla="*/ 194 h 1164"/>
                  <a:gd name="T36" fmla="*/ 859 w 1912"/>
                  <a:gd name="T37" fmla="*/ 93 h 1164"/>
                  <a:gd name="T38" fmla="*/ 907 w 1912"/>
                  <a:gd name="T39" fmla="*/ 27 h 1164"/>
                  <a:gd name="T40" fmla="*/ 956 w 1912"/>
                  <a:gd name="T41" fmla="*/ 0 h 1164"/>
                  <a:gd name="T42" fmla="*/ 1000 w 1912"/>
                  <a:gd name="T43" fmla="*/ 27 h 1164"/>
                  <a:gd name="T44" fmla="*/ 1048 w 1912"/>
                  <a:gd name="T45" fmla="*/ 93 h 1164"/>
                  <a:gd name="T46" fmla="*/ 1097 w 1912"/>
                  <a:gd name="T47" fmla="*/ 194 h 1164"/>
                  <a:gd name="T48" fmla="*/ 1145 w 1912"/>
                  <a:gd name="T49" fmla="*/ 322 h 1164"/>
                  <a:gd name="T50" fmla="*/ 1193 w 1912"/>
                  <a:gd name="T51" fmla="*/ 459 h 1164"/>
                  <a:gd name="T52" fmla="*/ 1242 w 1912"/>
                  <a:gd name="T53" fmla="*/ 600 h 1164"/>
                  <a:gd name="T54" fmla="*/ 1286 w 1912"/>
                  <a:gd name="T55" fmla="*/ 728 h 1164"/>
                  <a:gd name="T56" fmla="*/ 1334 w 1912"/>
                  <a:gd name="T57" fmla="*/ 842 h 1164"/>
                  <a:gd name="T58" fmla="*/ 1383 w 1912"/>
                  <a:gd name="T59" fmla="*/ 935 h 1164"/>
                  <a:gd name="T60" fmla="*/ 1431 w 1912"/>
                  <a:gd name="T61" fmla="*/ 1010 h 1164"/>
                  <a:gd name="T62" fmla="*/ 1480 w 1912"/>
                  <a:gd name="T63" fmla="*/ 1063 h 1164"/>
                  <a:gd name="T64" fmla="*/ 1528 w 1912"/>
                  <a:gd name="T65" fmla="*/ 1103 h 1164"/>
                  <a:gd name="T66" fmla="*/ 1577 w 1912"/>
                  <a:gd name="T67" fmla="*/ 1129 h 1164"/>
                  <a:gd name="T68" fmla="*/ 1621 w 1912"/>
                  <a:gd name="T69" fmla="*/ 1142 h 1164"/>
                  <a:gd name="T70" fmla="*/ 1669 w 1912"/>
                  <a:gd name="T71" fmla="*/ 1155 h 1164"/>
                  <a:gd name="T72" fmla="*/ 1718 w 1912"/>
                  <a:gd name="T73" fmla="*/ 1160 h 1164"/>
                  <a:gd name="T74" fmla="*/ 1766 w 1912"/>
                  <a:gd name="T75" fmla="*/ 1164 h 1164"/>
                  <a:gd name="T76" fmla="*/ 1815 w 1912"/>
                  <a:gd name="T77" fmla="*/ 1164 h 1164"/>
                  <a:gd name="T78" fmla="*/ 1863 w 1912"/>
                  <a:gd name="T79" fmla="*/ 1164 h 1164"/>
                  <a:gd name="T80" fmla="*/ 1912 w 1912"/>
                  <a:gd name="T81" fmla="*/ 116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2" h="1164">
                    <a:moveTo>
                      <a:pt x="0" y="1164"/>
                    </a:moveTo>
                    <a:lnTo>
                      <a:pt x="44" y="1164"/>
                    </a:lnTo>
                    <a:lnTo>
                      <a:pt x="92" y="1164"/>
                    </a:lnTo>
                    <a:lnTo>
                      <a:pt x="141" y="1164"/>
                    </a:lnTo>
                    <a:lnTo>
                      <a:pt x="189" y="1160"/>
                    </a:lnTo>
                    <a:lnTo>
                      <a:pt x="238" y="1155"/>
                    </a:lnTo>
                    <a:lnTo>
                      <a:pt x="286" y="1142"/>
                    </a:lnTo>
                    <a:lnTo>
                      <a:pt x="330" y="1129"/>
                    </a:lnTo>
                    <a:lnTo>
                      <a:pt x="378" y="1103"/>
                    </a:lnTo>
                    <a:lnTo>
                      <a:pt x="427" y="1063"/>
                    </a:lnTo>
                    <a:lnTo>
                      <a:pt x="475" y="1010"/>
                    </a:lnTo>
                    <a:lnTo>
                      <a:pt x="524" y="935"/>
                    </a:lnTo>
                    <a:lnTo>
                      <a:pt x="572" y="842"/>
                    </a:lnTo>
                    <a:lnTo>
                      <a:pt x="621" y="728"/>
                    </a:lnTo>
                    <a:lnTo>
                      <a:pt x="665" y="600"/>
                    </a:lnTo>
                    <a:lnTo>
                      <a:pt x="713" y="459"/>
                    </a:lnTo>
                    <a:lnTo>
                      <a:pt x="762" y="322"/>
                    </a:lnTo>
                    <a:lnTo>
                      <a:pt x="810" y="194"/>
                    </a:lnTo>
                    <a:lnTo>
                      <a:pt x="859" y="93"/>
                    </a:lnTo>
                    <a:lnTo>
                      <a:pt x="907" y="27"/>
                    </a:lnTo>
                    <a:lnTo>
                      <a:pt x="956" y="0"/>
                    </a:lnTo>
                    <a:lnTo>
                      <a:pt x="1000" y="27"/>
                    </a:lnTo>
                    <a:lnTo>
                      <a:pt x="1048" y="93"/>
                    </a:lnTo>
                    <a:lnTo>
                      <a:pt x="1097" y="194"/>
                    </a:lnTo>
                    <a:lnTo>
                      <a:pt x="1145" y="322"/>
                    </a:lnTo>
                    <a:lnTo>
                      <a:pt x="1193" y="459"/>
                    </a:lnTo>
                    <a:lnTo>
                      <a:pt x="1242" y="600"/>
                    </a:lnTo>
                    <a:lnTo>
                      <a:pt x="1286" y="728"/>
                    </a:lnTo>
                    <a:lnTo>
                      <a:pt x="1334" y="842"/>
                    </a:lnTo>
                    <a:lnTo>
                      <a:pt x="1383" y="935"/>
                    </a:lnTo>
                    <a:lnTo>
                      <a:pt x="1431" y="1010"/>
                    </a:lnTo>
                    <a:lnTo>
                      <a:pt x="1480" y="1063"/>
                    </a:lnTo>
                    <a:lnTo>
                      <a:pt x="1528" y="1103"/>
                    </a:lnTo>
                    <a:lnTo>
                      <a:pt x="1577" y="1129"/>
                    </a:lnTo>
                    <a:lnTo>
                      <a:pt x="1621" y="1142"/>
                    </a:lnTo>
                    <a:lnTo>
                      <a:pt x="1669" y="1155"/>
                    </a:lnTo>
                    <a:lnTo>
                      <a:pt x="1718" y="1160"/>
                    </a:lnTo>
                    <a:lnTo>
                      <a:pt x="1766" y="1164"/>
                    </a:lnTo>
                    <a:lnTo>
                      <a:pt x="1815" y="1164"/>
                    </a:lnTo>
                    <a:lnTo>
                      <a:pt x="1863" y="1164"/>
                    </a:lnTo>
                    <a:lnTo>
                      <a:pt x="1912" y="1164"/>
                    </a:lnTo>
                  </a:path>
                </a:pathLst>
              </a:custGeom>
              <a:noFill/>
              <a:ln w="2857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42">
                <a:extLst>
                  <a:ext uri="{FF2B5EF4-FFF2-40B4-BE49-F238E27FC236}">
                    <a16:creationId xmlns:a16="http://schemas.microsoft.com/office/drawing/2014/main" id="{3D8741BE-8A45-9714-1F9E-3B4033B858C3}"/>
                  </a:ext>
                </a:extLst>
              </p:cNvPr>
              <p:cNvSpPr>
                <a:spLocks/>
              </p:cNvSpPr>
              <p:nvPr/>
            </p:nvSpPr>
            <p:spPr bwMode="auto">
              <a:xfrm>
                <a:off x="981735" y="2357286"/>
                <a:ext cx="3742041" cy="2278105"/>
              </a:xfrm>
              <a:custGeom>
                <a:avLst/>
                <a:gdLst>
                  <a:gd name="T0" fmla="*/ 0 w 1912"/>
                  <a:gd name="T1" fmla="*/ 1164 h 1164"/>
                  <a:gd name="T2" fmla="*/ 44 w 1912"/>
                  <a:gd name="T3" fmla="*/ 1164 h 1164"/>
                  <a:gd name="T4" fmla="*/ 92 w 1912"/>
                  <a:gd name="T5" fmla="*/ 1164 h 1164"/>
                  <a:gd name="T6" fmla="*/ 141 w 1912"/>
                  <a:gd name="T7" fmla="*/ 1164 h 1164"/>
                  <a:gd name="T8" fmla="*/ 189 w 1912"/>
                  <a:gd name="T9" fmla="*/ 1160 h 1164"/>
                  <a:gd name="T10" fmla="*/ 238 w 1912"/>
                  <a:gd name="T11" fmla="*/ 1155 h 1164"/>
                  <a:gd name="T12" fmla="*/ 286 w 1912"/>
                  <a:gd name="T13" fmla="*/ 1142 h 1164"/>
                  <a:gd name="T14" fmla="*/ 330 w 1912"/>
                  <a:gd name="T15" fmla="*/ 1129 h 1164"/>
                  <a:gd name="T16" fmla="*/ 378 w 1912"/>
                  <a:gd name="T17" fmla="*/ 1103 h 1164"/>
                  <a:gd name="T18" fmla="*/ 427 w 1912"/>
                  <a:gd name="T19" fmla="*/ 1063 h 1164"/>
                  <a:gd name="T20" fmla="*/ 475 w 1912"/>
                  <a:gd name="T21" fmla="*/ 1010 h 1164"/>
                  <a:gd name="T22" fmla="*/ 524 w 1912"/>
                  <a:gd name="T23" fmla="*/ 935 h 1164"/>
                  <a:gd name="T24" fmla="*/ 572 w 1912"/>
                  <a:gd name="T25" fmla="*/ 842 h 1164"/>
                  <a:gd name="T26" fmla="*/ 621 w 1912"/>
                  <a:gd name="T27" fmla="*/ 728 h 1164"/>
                  <a:gd name="T28" fmla="*/ 665 w 1912"/>
                  <a:gd name="T29" fmla="*/ 600 h 1164"/>
                  <a:gd name="T30" fmla="*/ 713 w 1912"/>
                  <a:gd name="T31" fmla="*/ 459 h 1164"/>
                  <a:gd name="T32" fmla="*/ 762 w 1912"/>
                  <a:gd name="T33" fmla="*/ 322 h 1164"/>
                  <a:gd name="T34" fmla="*/ 810 w 1912"/>
                  <a:gd name="T35" fmla="*/ 194 h 1164"/>
                  <a:gd name="T36" fmla="*/ 859 w 1912"/>
                  <a:gd name="T37" fmla="*/ 93 h 1164"/>
                  <a:gd name="T38" fmla="*/ 907 w 1912"/>
                  <a:gd name="T39" fmla="*/ 27 h 1164"/>
                  <a:gd name="T40" fmla="*/ 956 w 1912"/>
                  <a:gd name="T41" fmla="*/ 0 h 1164"/>
                  <a:gd name="T42" fmla="*/ 1000 w 1912"/>
                  <a:gd name="T43" fmla="*/ 27 h 1164"/>
                  <a:gd name="T44" fmla="*/ 1048 w 1912"/>
                  <a:gd name="T45" fmla="*/ 93 h 1164"/>
                  <a:gd name="T46" fmla="*/ 1097 w 1912"/>
                  <a:gd name="T47" fmla="*/ 194 h 1164"/>
                  <a:gd name="T48" fmla="*/ 1145 w 1912"/>
                  <a:gd name="T49" fmla="*/ 322 h 1164"/>
                  <a:gd name="T50" fmla="*/ 1193 w 1912"/>
                  <a:gd name="T51" fmla="*/ 459 h 1164"/>
                  <a:gd name="T52" fmla="*/ 1242 w 1912"/>
                  <a:gd name="T53" fmla="*/ 600 h 1164"/>
                  <a:gd name="T54" fmla="*/ 1286 w 1912"/>
                  <a:gd name="T55" fmla="*/ 728 h 1164"/>
                  <a:gd name="T56" fmla="*/ 1334 w 1912"/>
                  <a:gd name="T57" fmla="*/ 842 h 1164"/>
                  <a:gd name="T58" fmla="*/ 1383 w 1912"/>
                  <a:gd name="T59" fmla="*/ 935 h 1164"/>
                  <a:gd name="T60" fmla="*/ 1431 w 1912"/>
                  <a:gd name="T61" fmla="*/ 1010 h 1164"/>
                  <a:gd name="T62" fmla="*/ 1480 w 1912"/>
                  <a:gd name="T63" fmla="*/ 1063 h 1164"/>
                  <a:gd name="T64" fmla="*/ 1528 w 1912"/>
                  <a:gd name="T65" fmla="*/ 1103 h 1164"/>
                  <a:gd name="T66" fmla="*/ 1577 w 1912"/>
                  <a:gd name="T67" fmla="*/ 1129 h 1164"/>
                  <a:gd name="T68" fmla="*/ 1621 w 1912"/>
                  <a:gd name="T69" fmla="*/ 1142 h 1164"/>
                  <a:gd name="T70" fmla="*/ 1669 w 1912"/>
                  <a:gd name="T71" fmla="*/ 1155 h 1164"/>
                  <a:gd name="T72" fmla="*/ 1718 w 1912"/>
                  <a:gd name="T73" fmla="*/ 1160 h 1164"/>
                  <a:gd name="T74" fmla="*/ 1766 w 1912"/>
                  <a:gd name="T75" fmla="*/ 1164 h 1164"/>
                  <a:gd name="T76" fmla="*/ 1815 w 1912"/>
                  <a:gd name="T77" fmla="*/ 1164 h 1164"/>
                  <a:gd name="T78" fmla="*/ 1863 w 1912"/>
                  <a:gd name="T79" fmla="*/ 1164 h 1164"/>
                  <a:gd name="T80" fmla="*/ 1912 w 1912"/>
                  <a:gd name="T81" fmla="*/ 116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2" h="1164">
                    <a:moveTo>
                      <a:pt x="0" y="1164"/>
                    </a:moveTo>
                    <a:lnTo>
                      <a:pt x="44" y="1164"/>
                    </a:lnTo>
                    <a:lnTo>
                      <a:pt x="92" y="1164"/>
                    </a:lnTo>
                    <a:lnTo>
                      <a:pt x="141" y="1164"/>
                    </a:lnTo>
                    <a:lnTo>
                      <a:pt x="189" y="1160"/>
                    </a:lnTo>
                    <a:lnTo>
                      <a:pt x="238" y="1155"/>
                    </a:lnTo>
                    <a:lnTo>
                      <a:pt x="286" y="1142"/>
                    </a:lnTo>
                    <a:lnTo>
                      <a:pt x="330" y="1129"/>
                    </a:lnTo>
                    <a:lnTo>
                      <a:pt x="378" y="1103"/>
                    </a:lnTo>
                    <a:lnTo>
                      <a:pt x="427" y="1063"/>
                    </a:lnTo>
                    <a:lnTo>
                      <a:pt x="475" y="1010"/>
                    </a:lnTo>
                    <a:lnTo>
                      <a:pt x="524" y="935"/>
                    </a:lnTo>
                    <a:lnTo>
                      <a:pt x="572" y="842"/>
                    </a:lnTo>
                    <a:lnTo>
                      <a:pt x="621" y="728"/>
                    </a:lnTo>
                    <a:lnTo>
                      <a:pt x="665" y="600"/>
                    </a:lnTo>
                    <a:lnTo>
                      <a:pt x="713" y="459"/>
                    </a:lnTo>
                    <a:lnTo>
                      <a:pt x="762" y="322"/>
                    </a:lnTo>
                    <a:lnTo>
                      <a:pt x="810" y="194"/>
                    </a:lnTo>
                    <a:lnTo>
                      <a:pt x="859" y="93"/>
                    </a:lnTo>
                    <a:lnTo>
                      <a:pt x="907" y="27"/>
                    </a:lnTo>
                    <a:lnTo>
                      <a:pt x="956" y="0"/>
                    </a:lnTo>
                    <a:lnTo>
                      <a:pt x="1000" y="27"/>
                    </a:lnTo>
                    <a:lnTo>
                      <a:pt x="1048" y="93"/>
                    </a:lnTo>
                    <a:lnTo>
                      <a:pt x="1097" y="194"/>
                    </a:lnTo>
                    <a:lnTo>
                      <a:pt x="1145" y="322"/>
                    </a:lnTo>
                    <a:lnTo>
                      <a:pt x="1193" y="459"/>
                    </a:lnTo>
                    <a:lnTo>
                      <a:pt x="1242" y="600"/>
                    </a:lnTo>
                    <a:lnTo>
                      <a:pt x="1286" y="728"/>
                    </a:lnTo>
                    <a:lnTo>
                      <a:pt x="1334" y="842"/>
                    </a:lnTo>
                    <a:lnTo>
                      <a:pt x="1383" y="935"/>
                    </a:lnTo>
                    <a:lnTo>
                      <a:pt x="1431" y="1010"/>
                    </a:lnTo>
                    <a:lnTo>
                      <a:pt x="1480" y="1063"/>
                    </a:lnTo>
                    <a:lnTo>
                      <a:pt x="1528" y="1103"/>
                    </a:lnTo>
                    <a:lnTo>
                      <a:pt x="1577" y="1129"/>
                    </a:lnTo>
                    <a:lnTo>
                      <a:pt x="1621" y="1142"/>
                    </a:lnTo>
                    <a:lnTo>
                      <a:pt x="1669" y="1155"/>
                    </a:lnTo>
                    <a:lnTo>
                      <a:pt x="1718" y="1160"/>
                    </a:lnTo>
                    <a:lnTo>
                      <a:pt x="1766" y="1164"/>
                    </a:lnTo>
                    <a:lnTo>
                      <a:pt x="1815" y="1164"/>
                    </a:lnTo>
                    <a:lnTo>
                      <a:pt x="1863" y="1164"/>
                    </a:lnTo>
                    <a:lnTo>
                      <a:pt x="1912" y="1164"/>
                    </a:lnTo>
                  </a:path>
                </a:pathLst>
              </a:custGeom>
              <a:noFill/>
              <a:ln w="285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Oval 52">
                <a:extLst>
                  <a:ext uri="{FF2B5EF4-FFF2-40B4-BE49-F238E27FC236}">
                    <a16:creationId xmlns:a16="http://schemas.microsoft.com/office/drawing/2014/main" id="{7EB38C75-478E-37F4-910A-15A25114533C}"/>
                  </a:ext>
                </a:extLst>
              </p:cNvPr>
              <p:cNvSpPr/>
              <p:nvPr/>
            </p:nvSpPr>
            <p:spPr>
              <a:xfrm>
                <a:off x="2164193" y="2328747"/>
                <a:ext cx="94593" cy="9459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6B39F11-509F-E83C-7D99-4A990C846D4A}"/>
                  </a:ext>
                </a:extLst>
              </p:cNvPr>
              <p:cNvSpPr/>
              <p:nvPr/>
            </p:nvSpPr>
            <p:spPr>
              <a:xfrm>
                <a:off x="2158938" y="2912068"/>
                <a:ext cx="94593" cy="9459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4774AE1-3318-C4CB-0E01-63CBDB2B8C4D}"/>
                  </a:ext>
                </a:extLst>
              </p:cNvPr>
              <p:cNvSpPr/>
              <p:nvPr/>
            </p:nvSpPr>
            <p:spPr>
              <a:xfrm>
                <a:off x="2169451" y="3710853"/>
                <a:ext cx="94593" cy="9459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B509BBE4-D3B7-D9AA-31EC-C3B025FA7A78}"/>
                  </a:ext>
                </a:extLst>
              </p:cNvPr>
              <p:cNvCxnSpPr/>
              <p:nvPr/>
            </p:nvCxnSpPr>
            <p:spPr>
              <a:xfrm>
                <a:off x="2205218" y="2343972"/>
                <a:ext cx="451945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23B0A8E-8CFD-740E-D999-385568D5585D}"/>
                  </a:ext>
                </a:extLst>
              </p:cNvPr>
              <p:cNvCxnSpPr>
                <a:cxnSpLocks/>
                <a:endCxn id="49" idx="24"/>
              </p:cNvCxnSpPr>
              <p:nvPr/>
            </p:nvCxnSpPr>
            <p:spPr>
              <a:xfrm>
                <a:off x="2220986" y="2928817"/>
                <a:ext cx="487474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5DFCDB6-EEBC-BC0A-CFDB-544FB66F30F9}"/>
                  </a:ext>
                </a:extLst>
              </p:cNvPr>
              <p:cNvCxnSpPr>
                <a:cxnSpLocks/>
                <a:endCxn id="49" idx="27"/>
              </p:cNvCxnSpPr>
              <p:nvPr/>
            </p:nvCxnSpPr>
            <p:spPr>
              <a:xfrm>
                <a:off x="2210472" y="3717093"/>
                <a:ext cx="516121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직선 연결선 247">
                <a:extLst>
                  <a:ext uri="{FF2B5EF4-FFF2-40B4-BE49-F238E27FC236}">
                    <a16:creationId xmlns:a16="http://schemas.microsoft.com/office/drawing/2014/main" id="{9406B030-33D5-694C-230F-2C9282318D4E}"/>
                  </a:ext>
                </a:extLst>
              </p:cNvPr>
              <p:cNvCxnSpPr>
                <a:cxnSpLocks/>
              </p:cNvCxnSpPr>
              <p:nvPr/>
            </p:nvCxnSpPr>
            <p:spPr>
              <a:xfrm>
                <a:off x="7071664" y="2892721"/>
                <a:ext cx="0" cy="174415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직선 연결선 247">
                <a:extLst>
                  <a:ext uri="{FF2B5EF4-FFF2-40B4-BE49-F238E27FC236}">
                    <a16:creationId xmlns:a16="http://schemas.microsoft.com/office/drawing/2014/main" id="{489941A2-B42D-CD4A-A158-44556CB9C7B8}"/>
                  </a:ext>
                </a:extLst>
              </p:cNvPr>
              <p:cNvCxnSpPr>
                <a:cxnSpLocks/>
              </p:cNvCxnSpPr>
              <p:nvPr/>
            </p:nvCxnSpPr>
            <p:spPr>
              <a:xfrm>
                <a:off x="7359652" y="3733254"/>
                <a:ext cx="0" cy="90362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ADAB3C1A-7D82-53C4-7E94-76F8DC7940CC}"/>
                      </a:ext>
                    </a:extLst>
                  </p:cNvPr>
                  <p:cNvSpPr txBox="1"/>
                  <p:nvPr/>
                </p:nvSpPr>
                <p:spPr>
                  <a:xfrm>
                    <a:off x="1374313" y="3290500"/>
                    <a:ext cx="2796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oMath>
                      </m:oMathPara>
                    </a14:m>
                    <a:endParaRPr lang="en-US" dirty="0"/>
                  </a:p>
                </p:txBody>
              </p:sp>
            </mc:Choice>
            <mc:Fallback xmlns="">
              <p:sp>
                <p:nvSpPr>
                  <p:cNvPr id="61" name="TextBox 60">
                    <a:extLst>
                      <a:ext uri="{FF2B5EF4-FFF2-40B4-BE49-F238E27FC236}">
                        <a16:creationId xmlns:a16="http://schemas.microsoft.com/office/drawing/2014/main" id="{ADAB3C1A-7D82-53C4-7E94-76F8DC7940CC}"/>
                      </a:ext>
                    </a:extLst>
                  </p:cNvPr>
                  <p:cNvSpPr txBox="1">
                    <a:spLocks noRot="1" noChangeAspect="1" noMove="1" noResize="1" noEditPoints="1" noAdjustHandles="1" noChangeArrowheads="1" noChangeShapeType="1" noTextEdit="1"/>
                  </p:cNvSpPr>
                  <p:nvPr/>
                </p:nvSpPr>
                <p:spPr>
                  <a:xfrm>
                    <a:off x="1374313" y="3290500"/>
                    <a:ext cx="279692" cy="276999"/>
                  </a:xfrm>
                  <a:prstGeom prst="rect">
                    <a:avLst/>
                  </a:prstGeom>
                  <a:blipFill>
                    <a:blip r:embed="rId3"/>
                    <a:stretch>
                      <a:fillRect l="-30435" r="-8696"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EEAE8DA7-A264-9950-7F2A-A68CAD1227DF}"/>
                      </a:ext>
                    </a:extLst>
                  </p:cNvPr>
                  <p:cNvSpPr txBox="1"/>
                  <p:nvPr/>
                </p:nvSpPr>
                <p:spPr>
                  <a:xfrm>
                    <a:off x="1550777" y="3767759"/>
                    <a:ext cx="2850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2</m:t>
                              </m:r>
                            </m:sub>
                          </m:sSub>
                        </m:oMath>
                      </m:oMathPara>
                    </a14:m>
                    <a:endParaRPr lang="en-US" dirty="0"/>
                  </a:p>
                </p:txBody>
              </p:sp>
            </mc:Choice>
            <mc:Fallback xmlns="">
              <p:sp>
                <p:nvSpPr>
                  <p:cNvPr id="62" name="TextBox 61">
                    <a:extLst>
                      <a:ext uri="{FF2B5EF4-FFF2-40B4-BE49-F238E27FC236}">
                        <a16:creationId xmlns:a16="http://schemas.microsoft.com/office/drawing/2014/main" id="{EEAE8DA7-A264-9950-7F2A-A68CAD1227DF}"/>
                      </a:ext>
                    </a:extLst>
                  </p:cNvPr>
                  <p:cNvSpPr txBox="1">
                    <a:spLocks noRot="1" noChangeAspect="1" noMove="1" noResize="1" noEditPoints="1" noAdjustHandles="1" noChangeArrowheads="1" noChangeShapeType="1" noTextEdit="1"/>
                  </p:cNvSpPr>
                  <p:nvPr/>
                </p:nvSpPr>
                <p:spPr>
                  <a:xfrm>
                    <a:off x="1550777" y="3767759"/>
                    <a:ext cx="285014" cy="276999"/>
                  </a:xfrm>
                  <a:prstGeom prst="rect">
                    <a:avLst/>
                  </a:prstGeom>
                  <a:blipFill>
                    <a:blip r:embed="rId4"/>
                    <a:stretch>
                      <a:fillRect l="-29787" t="-2222" r="-8511"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9EA10F84-1985-6D6C-9799-9C4AEB15862C}"/>
                      </a:ext>
                    </a:extLst>
                  </p:cNvPr>
                  <p:cNvSpPr txBox="1"/>
                  <p:nvPr/>
                </p:nvSpPr>
                <p:spPr>
                  <a:xfrm>
                    <a:off x="1905636" y="4261049"/>
                    <a:ext cx="2850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3</m:t>
                              </m:r>
                            </m:sub>
                          </m:sSub>
                        </m:oMath>
                      </m:oMathPara>
                    </a14:m>
                    <a:endParaRPr lang="en-US" dirty="0"/>
                  </a:p>
                </p:txBody>
              </p:sp>
            </mc:Choice>
            <mc:Fallback xmlns="">
              <p:sp>
                <p:nvSpPr>
                  <p:cNvPr id="63" name="TextBox 62">
                    <a:extLst>
                      <a:ext uri="{FF2B5EF4-FFF2-40B4-BE49-F238E27FC236}">
                        <a16:creationId xmlns:a16="http://schemas.microsoft.com/office/drawing/2014/main" id="{9EA10F84-1985-6D6C-9799-9C4AEB15862C}"/>
                      </a:ext>
                    </a:extLst>
                  </p:cNvPr>
                  <p:cNvSpPr txBox="1">
                    <a:spLocks noRot="1" noChangeAspect="1" noMove="1" noResize="1" noEditPoints="1" noAdjustHandles="1" noChangeArrowheads="1" noChangeShapeType="1" noTextEdit="1"/>
                  </p:cNvSpPr>
                  <p:nvPr/>
                </p:nvSpPr>
                <p:spPr>
                  <a:xfrm>
                    <a:off x="1905636" y="4261049"/>
                    <a:ext cx="285014" cy="276999"/>
                  </a:xfrm>
                  <a:prstGeom prst="rect">
                    <a:avLst/>
                  </a:prstGeom>
                  <a:blipFill>
                    <a:blip r:embed="rId5"/>
                    <a:stretch>
                      <a:fillRect l="-29787" t="-2222" r="-8511"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D1655764-1C53-1D07-3F0D-F6F77C38E4FD}"/>
                      </a:ext>
                    </a:extLst>
                  </p:cNvPr>
                  <p:cNvSpPr txBox="1"/>
                  <p:nvPr/>
                </p:nvSpPr>
                <p:spPr>
                  <a:xfrm>
                    <a:off x="3844831" y="4634228"/>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US" dirty="0"/>
                  </a:p>
                </p:txBody>
              </p:sp>
            </mc:Choice>
            <mc:Fallback xmlns="">
              <p:sp>
                <p:nvSpPr>
                  <p:cNvPr id="64" name="TextBox 63">
                    <a:extLst>
                      <a:ext uri="{FF2B5EF4-FFF2-40B4-BE49-F238E27FC236}">
                        <a16:creationId xmlns:a16="http://schemas.microsoft.com/office/drawing/2014/main" id="{D1655764-1C53-1D07-3F0D-F6F77C38E4FD}"/>
                      </a:ext>
                    </a:extLst>
                  </p:cNvPr>
                  <p:cNvSpPr txBox="1">
                    <a:spLocks noRot="1" noChangeAspect="1" noMove="1" noResize="1" noEditPoints="1" noAdjustHandles="1" noChangeArrowheads="1" noChangeShapeType="1" noTextEdit="1"/>
                  </p:cNvSpPr>
                  <p:nvPr/>
                </p:nvSpPr>
                <p:spPr>
                  <a:xfrm>
                    <a:off x="3844831" y="4634228"/>
                    <a:ext cx="186718" cy="276999"/>
                  </a:xfrm>
                  <a:prstGeom prst="rect">
                    <a:avLst/>
                  </a:prstGeom>
                  <a:blipFill>
                    <a:blip r:embed="rId6"/>
                    <a:stretch>
                      <a:fillRect l="-33333" r="-30000" b="-2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25796179-7D67-A997-B644-5C68172F366C}"/>
                      </a:ext>
                    </a:extLst>
                  </p:cNvPr>
                  <p:cNvSpPr txBox="1"/>
                  <p:nvPr/>
                </p:nvSpPr>
                <p:spPr>
                  <a:xfrm>
                    <a:off x="8351649" y="4634228"/>
                    <a:ext cx="1993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𝛽</m:t>
                          </m:r>
                        </m:oMath>
                      </m:oMathPara>
                    </a14:m>
                    <a:endParaRPr lang="en-US" dirty="0"/>
                  </a:p>
                </p:txBody>
              </p:sp>
            </mc:Choice>
            <mc:Fallback xmlns="">
              <p:sp>
                <p:nvSpPr>
                  <p:cNvPr id="65" name="TextBox 64">
                    <a:extLst>
                      <a:ext uri="{FF2B5EF4-FFF2-40B4-BE49-F238E27FC236}">
                        <a16:creationId xmlns:a16="http://schemas.microsoft.com/office/drawing/2014/main" id="{25796179-7D67-A997-B644-5C68172F366C}"/>
                      </a:ext>
                    </a:extLst>
                  </p:cNvPr>
                  <p:cNvSpPr txBox="1">
                    <a:spLocks noRot="1" noChangeAspect="1" noMove="1" noResize="1" noEditPoints="1" noAdjustHandles="1" noChangeArrowheads="1" noChangeShapeType="1" noTextEdit="1"/>
                  </p:cNvSpPr>
                  <p:nvPr/>
                </p:nvSpPr>
                <p:spPr>
                  <a:xfrm>
                    <a:off x="8351649" y="4634228"/>
                    <a:ext cx="199349" cy="276999"/>
                  </a:xfrm>
                  <a:prstGeom prst="rect">
                    <a:avLst/>
                  </a:prstGeom>
                  <a:blipFill>
                    <a:blip r:embed="rId7"/>
                    <a:stretch>
                      <a:fillRect l="-42424" r="-36364"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86FB8F4E-DAF6-583B-4AEC-EDDE62502138}"/>
                      </a:ext>
                    </a:extLst>
                  </p:cNvPr>
                  <p:cNvSpPr txBox="1"/>
                  <p:nvPr/>
                </p:nvSpPr>
                <p:spPr>
                  <a:xfrm>
                    <a:off x="6634503" y="4634228"/>
                    <a:ext cx="2796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oMath>
                      </m:oMathPara>
                    </a14:m>
                    <a:endParaRPr lang="en-US" dirty="0"/>
                  </a:p>
                </p:txBody>
              </p:sp>
            </mc:Choice>
            <mc:Fallback xmlns="">
              <p:sp>
                <p:nvSpPr>
                  <p:cNvPr id="66" name="TextBox 65">
                    <a:extLst>
                      <a:ext uri="{FF2B5EF4-FFF2-40B4-BE49-F238E27FC236}">
                        <a16:creationId xmlns:a16="http://schemas.microsoft.com/office/drawing/2014/main" id="{86FB8F4E-DAF6-583B-4AEC-EDDE62502138}"/>
                      </a:ext>
                    </a:extLst>
                  </p:cNvPr>
                  <p:cNvSpPr txBox="1">
                    <a:spLocks noRot="1" noChangeAspect="1" noMove="1" noResize="1" noEditPoints="1" noAdjustHandles="1" noChangeArrowheads="1" noChangeShapeType="1" noTextEdit="1"/>
                  </p:cNvSpPr>
                  <p:nvPr/>
                </p:nvSpPr>
                <p:spPr>
                  <a:xfrm>
                    <a:off x="6634503" y="4634228"/>
                    <a:ext cx="279692" cy="276999"/>
                  </a:xfrm>
                  <a:prstGeom prst="rect">
                    <a:avLst/>
                  </a:prstGeom>
                  <a:blipFill>
                    <a:blip r:embed="rId8"/>
                    <a:stretch>
                      <a:fillRect l="-30435" r="-8696"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611454E-1776-979F-B3E1-35C5FD021C65}"/>
                      </a:ext>
                    </a:extLst>
                  </p:cNvPr>
                  <p:cNvSpPr txBox="1"/>
                  <p:nvPr/>
                </p:nvSpPr>
                <p:spPr>
                  <a:xfrm>
                    <a:off x="6943315" y="4634228"/>
                    <a:ext cx="2850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2</m:t>
                              </m:r>
                            </m:sub>
                          </m:sSub>
                        </m:oMath>
                      </m:oMathPara>
                    </a14:m>
                    <a:endParaRPr lang="en-US" dirty="0"/>
                  </a:p>
                </p:txBody>
              </p:sp>
            </mc:Choice>
            <mc:Fallback xmlns="">
              <p:sp>
                <p:nvSpPr>
                  <p:cNvPr id="67" name="TextBox 66">
                    <a:extLst>
                      <a:ext uri="{FF2B5EF4-FFF2-40B4-BE49-F238E27FC236}">
                        <a16:creationId xmlns:a16="http://schemas.microsoft.com/office/drawing/2014/main" id="{2611454E-1776-979F-B3E1-35C5FD021C65}"/>
                      </a:ext>
                    </a:extLst>
                  </p:cNvPr>
                  <p:cNvSpPr txBox="1">
                    <a:spLocks noRot="1" noChangeAspect="1" noMove="1" noResize="1" noEditPoints="1" noAdjustHandles="1" noChangeArrowheads="1" noChangeShapeType="1" noTextEdit="1"/>
                  </p:cNvSpPr>
                  <p:nvPr/>
                </p:nvSpPr>
                <p:spPr>
                  <a:xfrm>
                    <a:off x="6943315" y="4634228"/>
                    <a:ext cx="285014" cy="276999"/>
                  </a:xfrm>
                  <a:prstGeom prst="rect">
                    <a:avLst/>
                  </a:prstGeom>
                  <a:blipFill>
                    <a:blip r:embed="rId9"/>
                    <a:stretch>
                      <a:fillRect l="-29787" r="-6383"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D48AFB6D-AECC-E4BA-2F81-C9CE78F6602C}"/>
                      </a:ext>
                    </a:extLst>
                  </p:cNvPr>
                  <p:cNvSpPr txBox="1"/>
                  <p:nvPr/>
                </p:nvSpPr>
                <p:spPr>
                  <a:xfrm>
                    <a:off x="7232073" y="4634228"/>
                    <a:ext cx="2850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3</m:t>
                              </m:r>
                            </m:sub>
                          </m:sSub>
                        </m:oMath>
                      </m:oMathPara>
                    </a14:m>
                    <a:endParaRPr lang="en-US" dirty="0"/>
                  </a:p>
                </p:txBody>
              </p:sp>
            </mc:Choice>
            <mc:Fallback xmlns="">
              <p:sp>
                <p:nvSpPr>
                  <p:cNvPr id="68" name="TextBox 67">
                    <a:extLst>
                      <a:ext uri="{FF2B5EF4-FFF2-40B4-BE49-F238E27FC236}">
                        <a16:creationId xmlns:a16="http://schemas.microsoft.com/office/drawing/2014/main" id="{D48AFB6D-AECC-E4BA-2F81-C9CE78F6602C}"/>
                      </a:ext>
                    </a:extLst>
                  </p:cNvPr>
                  <p:cNvSpPr txBox="1">
                    <a:spLocks noRot="1" noChangeAspect="1" noMove="1" noResize="1" noEditPoints="1" noAdjustHandles="1" noChangeArrowheads="1" noChangeShapeType="1" noTextEdit="1"/>
                  </p:cNvSpPr>
                  <p:nvPr/>
                </p:nvSpPr>
                <p:spPr>
                  <a:xfrm>
                    <a:off x="7232073" y="4634228"/>
                    <a:ext cx="285014" cy="276999"/>
                  </a:xfrm>
                  <a:prstGeom prst="rect">
                    <a:avLst/>
                  </a:prstGeom>
                  <a:blipFill>
                    <a:blip r:embed="rId10"/>
                    <a:stretch>
                      <a:fillRect l="-29787" r="-8511" b="-37778"/>
                    </a:stretch>
                  </a:blipFill>
                </p:spPr>
                <p:txBody>
                  <a:bodyPr/>
                  <a:lstStyle/>
                  <a:p>
                    <a:r>
                      <a:rPr lang="en-US">
                        <a:noFill/>
                      </a:rPr>
                      <a:t> </a:t>
                    </a:r>
                  </a:p>
                </p:txBody>
              </p:sp>
            </mc:Fallback>
          </mc:AlternateContent>
          <p:sp>
            <p:nvSpPr>
              <p:cNvPr id="69" name="Oval 68">
                <a:extLst>
                  <a:ext uri="{FF2B5EF4-FFF2-40B4-BE49-F238E27FC236}">
                    <a16:creationId xmlns:a16="http://schemas.microsoft.com/office/drawing/2014/main" id="{3A136CB6-1D26-3C9E-9FD6-B606C09BBEF0}"/>
                  </a:ext>
                </a:extLst>
              </p:cNvPr>
              <p:cNvSpPr/>
              <p:nvPr/>
            </p:nvSpPr>
            <p:spPr>
              <a:xfrm>
                <a:off x="6688897" y="2298577"/>
                <a:ext cx="94593" cy="9459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415C124B-1215-D3E6-A4B6-F9860EE11694}"/>
                  </a:ext>
                </a:extLst>
              </p:cNvPr>
              <p:cNvSpPr/>
              <p:nvPr/>
            </p:nvSpPr>
            <p:spPr>
              <a:xfrm>
                <a:off x="7040993" y="2881898"/>
                <a:ext cx="94593" cy="9459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BC651AE1-CAFE-408A-92AA-0E243972CF5A}"/>
                  </a:ext>
                </a:extLst>
              </p:cNvPr>
              <p:cNvSpPr/>
              <p:nvPr/>
            </p:nvSpPr>
            <p:spPr>
              <a:xfrm>
                <a:off x="7303754" y="3680683"/>
                <a:ext cx="94593" cy="9459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C9117092-400E-434F-E959-D2086AF2C54B}"/>
                      </a:ext>
                    </a:extLst>
                  </p:cNvPr>
                  <p:cNvSpPr txBox="1"/>
                  <p:nvPr/>
                </p:nvSpPr>
                <p:spPr>
                  <a:xfrm>
                    <a:off x="2069968" y="4647386"/>
                    <a:ext cx="2777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oMath>
                      </m:oMathPara>
                    </a14:m>
                    <a:endParaRPr lang="en-US" dirty="0"/>
                  </a:p>
                </p:txBody>
              </p:sp>
            </mc:Choice>
            <mc:Fallback xmlns="">
              <p:sp>
                <p:nvSpPr>
                  <p:cNvPr id="72" name="TextBox 71">
                    <a:extLst>
                      <a:ext uri="{FF2B5EF4-FFF2-40B4-BE49-F238E27FC236}">
                        <a16:creationId xmlns:a16="http://schemas.microsoft.com/office/drawing/2014/main" id="{C9117092-400E-434F-E959-D2086AF2C54B}"/>
                      </a:ext>
                    </a:extLst>
                  </p:cNvPr>
                  <p:cNvSpPr txBox="1">
                    <a:spLocks noRot="1" noChangeAspect="1" noMove="1" noResize="1" noEditPoints="1" noAdjustHandles="1" noChangeArrowheads="1" noChangeShapeType="1" noTextEdit="1"/>
                  </p:cNvSpPr>
                  <p:nvPr/>
                </p:nvSpPr>
                <p:spPr>
                  <a:xfrm>
                    <a:off x="2069968" y="4647386"/>
                    <a:ext cx="277768" cy="276999"/>
                  </a:xfrm>
                  <a:prstGeom prst="rect">
                    <a:avLst/>
                  </a:prstGeom>
                  <a:blipFill>
                    <a:blip r:embed="rId11"/>
                    <a:stretch>
                      <a:fillRect l="-21739" r="-6522" b="-2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7DD4B500-41CA-4E92-9509-A6131DCC3CCC}"/>
                      </a:ext>
                    </a:extLst>
                  </p:cNvPr>
                  <p:cNvSpPr txBox="1"/>
                  <p:nvPr/>
                </p:nvSpPr>
                <p:spPr>
                  <a:xfrm>
                    <a:off x="5872843" y="3272924"/>
                    <a:ext cx="2777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oMath>
                      </m:oMathPara>
                    </a14:m>
                    <a:endParaRPr lang="en-US" dirty="0"/>
                  </a:p>
                </p:txBody>
              </p:sp>
            </mc:Choice>
            <mc:Fallback xmlns="">
              <p:sp>
                <p:nvSpPr>
                  <p:cNvPr id="73" name="TextBox 72">
                    <a:extLst>
                      <a:ext uri="{FF2B5EF4-FFF2-40B4-BE49-F238E27FC236}">
                        <a16:creationId xmlns:a16="http://schemas.microsoft.com/office/drawing/2014/main" id="{7DD4B500-41CA-4E92-9509-A6131DCC3CCC}"/>
                      </a:ext>
                    </a:extLst>
                  </p:cNvPr>
                  <p:cNvSpPr txBox="1">
                    <a:spLocks noRot="1" noChangeAspect="1" noMove="1" noResize="1" noEditPoints="1" noAdjustHandles="1" noChangeArrowheads="1" noChangeShapeType="1" noTextEdit="1"/>
                  </p:cNvSpPr>
                  <p:nvPr/>
                </p:nvSpPr>
                <p:spPr>
                  <a:xfrm>
                    <a:off x="5872843" y="3272924"/>
                    <a:ext cx="277768" cy="276999"/>
                  </a:xfrm>
                  <a:prstGeom prst="rect">
                    <a:avLst/>
                  </a:prstGeom>
                  <a:blipFill>
                    <a:blip r:embed="rId12"/>
                    <a:stretch>
                      <a:fillRect l="-21739" r="-6522"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EA7EC1EF-D99B-B391-B123-6E8773ADA9D1}"/>
                      </a:ext>
                    </a:extLst>
                  </p:cNvPr>
                  <p:cNvSpPr txBox="1"/>
                  <p:nvPr/>
                </p:nvSpPr>
                <p:spPr>
                  <a:xfrm>
                    <a:off x="1957307" y="2146341"/>
                    <a:ext cx="2010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US" dirty="0"/>
                  </a:p>
                </p:txBody>
              </p:sp>
            </mc:Choice>
            <mc:Fallback xmlns="">
              <p:sp>
                <p:nvSpPr>
                  <p:cNvPr id="74" name="TextBox 73">
                    <a:extLst>
                      <a:ext uri="{FF2B5EF4-FFF2-40B4-BE49-F238E27FC236}">
                        <a16:creationId xmlns:a16="http://schemas.microsoft.com/office/drawing/2014/main" id="{EA7EC1EF-D99B-B391-B123-6E8773ADA9D1}"/>
                      </a:ext>
                    </a:extLst>
                  </p:cNvPr>
                  <p:cNvSpPr txBox="1">
                    <a:spLocks noRot="1" noChangeAspect="1" noMove="1" noResize="1" noEditPoints="1" noAdjustHandles="1" noChangeArrowheads="1" noChangeShapeType="1" noTextEdit="1"/>
                  </p:cNvSpPr>
                  <p:nvPr/>
                </p:nvSpPr>
                <p:spPr>
                  <a:xfrm>
                    <a:off x="1957307" y="2146341"/>
                    <a:ext cx="201016" cy="276999"/>
                  </a:xfrm>
                  <a:prstGeom prst="rect">
                    <a:avLst/>
                  </a:prstGeom>
                  <a:blipFill>
                    <a:blip r:embed="rId13"/>
                    <a:stretch>
                      <a:fillRect l="-30303" r="-24242"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457BEF89-53EB-7922-02A5-299D277D6874}"/>
                      </a:ext>
                    </a:extLst>
                  </p:cNvPr>
                  <p:cNvSpPr txBox="1"/>
                  <p:nvPr/>
                </p:nvSpPr>
                <p:spPr>
                  <a:xfrm>
                    <a:off x="1968482" y="2810662"/>
                    <a:ext cx="21140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dirty="0"/>
                  </a:p>
                </p:txBody>
              </p:sp>
            </mc:Choice>
            <mc:Fallback xmlns="">
              <p:sp>
                <p:nvSpPr>
                  <p:cNvPr id="75" name="TextBox 74">
                    <a:extLst>
                      <a:ext uri="{FF2B5EF4-FFF2-40B4-BE49-F238E27FC236}">
                        <a16:creationId xmlns:a16="http://schemas.microsoft.com/office/drawing/2014/main" id="{457BEF89-53EB-7922-02A5-299D277D6874}"/>
                      </a:ext>
                    </a:extLst>
                  </p:cNvPr>
                  <p:cNvSpPr txBox="1">
                    <a:spLocks noRot="1" noChangeAspect="1" noMove="1" noResize="1" noEditPoints="1" noAdjustHandles="1" noChangeArrowheads="1" noChangeShapeType="1" noTextEdit="1"/>
                  </p:cNvSpPr>
                  <p:nvPr/>
                </p:nvSpPr>
                <p:spPr>
                  <a:xfrm>
                    <a:off x="1968482" y="2810662"/>
                    <a:ext cx="211405" cy="276999"/>
                  </a:xfrm>
                  <a:prstGeom prst="rect">
                    <a:avLst/>
                  </a:prstGeom>
                  <a:blipFill>
                    <a:blip r:embed="rId14"/>
                    <a:stretch>
                      <a:fillRect l="-29412" r="-23529"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38D41A36-D6B8-0778-3E45-A3632CD5EBBF}"/>
                      </a:ext>
                    </a:extLst>
                  </p:cNvPr>
                  <p:cNvSpPr txBox="1"/>
                  <p:nvPr/>
                </p:nvSpPr>
                <p:spPr>
                  <a:xfrm>
                    <a:off x="1979872" y="3604879"/>
                    <a:ext cx="2008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oMath>
                      </m:oMathPara>
                    </a14:m>
                    <a:endParaRPr lang="en-US" dirty="0"/>
                  </a:p>
                </p:txBody>
              </p:sp>
            </mc:Choice>
            <mc:Fallback xmlns="">
              <p:sp>
                <p:nvSpPr>
                  <p:cNvPr id="76" name="TextBox 75">
                    <a:extLst>
                      <a:ext uri="{FF2B5EF4-FFF2-40B4-BE49-F238E27FC236}">
                        <a16:creationId xmlns:a16="http://schemas.microsoft.com/office/drawing/2014/main" id="{38D41A36-D6B8-0778-3E45-A3632CD5EBBF}"/>
                      </a:ext>
                    </a:extLst>
                  </p:cNvPr>
                  <p:cNvSpPr txBox="1">
                    <a:spLocks noRot="1" noChangeAspect="1" noMove="1" noResize="1" noEditPoints="1" noAdjustHandles="1" noChangeArrowheads="1" noChangeShapeType="1" noTextEdit="1"/>
                  </p:cNvSpPr>
                  <p:nvPr/>
                </p:nvSpPr>
                <p:spPr>
                  <a:xfrm>
                    <a:off x="1979872" y="3604879"/>
                    <a:ext cx="200889" cy="276999"/>
                  </a:xfrm>
                  <a:prstGeom prst="rect">
                    <a:avLst/>
                  </a:prstGeom>
                  <a:blipFill>
                    <a:blip r:embed="rId15"/>
                    <a:stretch>
                      <a:fillRect l="-30303" r="-21212"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810CB892-1AF6-441F-4244-17D99B3851F1}"/>
                      </a:ext>
                    </a:extLst>
                  </p:cNvPr>
                  <p:cNvSpPr txBox="1"/>
                  <p:nvPr/>
                </p:nvSpPr>
                <p:spPr>
                  <a:xfrm>
                    <a:off x="6743961" y="2091385"/>
                    <a:ext cx="2010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US" dirty="0"/>
                  </a:p>
                </p:txBody>
              </p:sp>
            </mc:Choice>
            <mc:Fallback xmlns="">
              <p:sp>
                <p:nvSpPr>
                  <p:cNvPr id="77" name="TextBox 76">
                    <a:extLst>
                      <a:ext uri="{FF2B5EF4-FFF2-40B4-BE49-F238E27FC236}">
                        <a16:creationId xmlns:a16="http://schemas.microsoft.com/office/drawing/2014/main" id="{810CB892-1AF6-441F-4244-17D99B3851F1}"/>
                      </a:ext>
                    </a:extLst>
                  </p:cNvPr>
                  <p:cNvSpPr txBox="1">
                    <a:spLocks noRot="1" noChangeAspect="1" noMove="1" noResize="1" noEditPoints="1" noAdjustHandles="1" noChangeArrowheads="1" noChangeShapeType="1" noTextEdit="1"/>
                  </p:cNvSpPr>
                  <p:nvPr/>
                </p:nvSpPr>
                <p:spPr>
                  <a:xfrm>
                    <a:off x="6743961" y="2091385"/>
                    <a:ext cx="201016" cy="276999"/>
                  </a:xfrm>
                  <a:prstGeom prst="rect">
                    <a:avLst/>
                  </a:prstGeom>
                  <a:blipFill>
                    <a:blip r:embed="rId16"/>
                    <a:stretch>
                      <a:fillRect l="-27273" r="-27273"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1FCE85EE-9DF7-7EB9-F47A-21718ECF3348}"/>
                      </a:ext>
                    </a:extLst>
                  </p:cNvPr>
                  <p:cNvSpPr txBox="1"/>
                  <p:nvPr/>
                </p:nvSpPr>
                <p:spPr>
                  <a:xfrm>
                    <a:off x="7134019" y="2701868"/>
                    <a:ext cx="21140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dirty="0"/>
                  </a:p>
                </p:txBody>
              </p:sp>
            </mc:Choice>
            <mc:Fallback xmlns="">
              <p:sp>
                <p:nvSpPr>
                  <p:cNvPr id="78" name="TextBox 77">
                    <a:extLst>
                      <a:ext uri="{FF2B5EF4-FFF2-40B4-BE49-F238E27FC236}">
                        <a16:creationId xmlns:a16="http://schemas.microsoft.com/office/drawing/2014/main" id="{1FCE85EE-9DF7-7EB9-F47A-21718ECF3348}"/>
                      </a:ext>
                    </a:extLst>
                  </p:cNvPr>
                  <p:cNvSpPr txBox="1">
                    <a:spLocks noRot="1" noChangeAspect="1" noMove="1" noResize="1" noEditPoints="1" noAdjustHandles="1" noChangeArrowheads="1" noChangeShapeType="1" noTextEdit="1"/>
                  </p:cNvSpPr>
                  <p:nvPr/>
                </p:nvSpPr>
                <p:spPr>
                  <a:xfrm>
                    <a:off x="7134019" y="2701868"/>
                    <a:ext cx="211405" cy="276999"/>
                  </a:xfrm>
                  <a:prstGeom prst="rect">
                    <a:avLst/>
                  </a:prstGeom>
                  <a:blipFill>
                    <a:blip r:embed="rId17"/>
                    <a:stretch>
                      <a:fillRect l="-25714" r="-22857"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15408080-0E87-79EB-DEB2-B6B881E16196}"/>
                      </a:ext>
                    </a:extLst>
                  </p:cNvPr>
                  <p:cNvSpPr txBox="1"/>
                  <p:nvPr/>
                </p:nvSpPr>
                <p:spPr>
                  <a:xfrm>
                    <a:off x="7386787" y="3498253"/>
                    <a:ext cx="2008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oMath>
                      </m:oMathPara>
                    </a14:m>
                    <a:endParaRPr lang="en-US" dirty="0"/>
                  </a:p>
                </p:txBody>
              </p:sp>
            </mc:Choice>
            <mc:Fallback xmlns="">
              <p:sp>
                <p:nvSpPr>
                  <p:cNvPr id="79" name="TextBox 78">
                    <a:extLst>
                      <a:ext uri="{FF2B5EF4-FFF2-40B4-BE49-F238E27FC236}">
                        <a16:creationId xmlns:a16="http://schemas.microsoft.com/office/drawing/2014/main" id="{15408080-0E87-79EB-DEB2-B6B881E16196}"/>
                      </a:ext>
                    </a:extLst>
                  </p:cNvPr>
                  <p:cNvSpPr txBox="1">
                    <a:spLocks noRot="1" noChangeAspect="1" noMove="1" noResize="1" noEditPoints="1" noAdjustHandles="1" noChangeArrowheads="1" noChangeShapeType="1" noTextEdit="1"/>
                  </p:cNvSpPr>
                  <p:nvPr/>
                </p:nvSpPr>
                <p:spPr>
                  <a:xfrm>
                    <a:off x="7386787" y="3498253"/>
                    <a:ext cx="200889" cy="276999"/>
                  </a:xfrm>
                  <a:prstGeom prst="rect">
                    <a:avLst/>
                  </a:prstGeom>
                  <a:blipFill>
                    <a:blip r:embed="rId18"/>
                    <a:stretch>
                      <a:fillRect l="-31250" r="-25000" b="-8696"/>
                    </a:stretch>
                  </a:blipFill>
                </p:spPr>
                <p:txBody>
                  <a:bodyPr/>
                  <a:lstStyle/>
                  <a:p>
                    <a:r>
                      <a:rPr lang="en-US">
                        <a:noFill/>
                      </a:rPr>
                      <a:t> </a:t>
                    </a:r>
                  </a:p>
                </p:txBody>
              </p:sp>
            </mc:Fallback>
          </mc:AlternateContent>
        </p:grpSp>
        <p:cxnSp>
          <p:nvCxnSpPr>
            <p:cNvPr id="81" name="Straight Connector 80">
              <a:extLst>
                <a:ext uri="{FF2B5EF4-FFF2-40B4-BE49-F238E27FC236}">
                  <a16:creationId xmlns:a16="http://schemas.microsoft.com/office/drawing/2014/main" id="{D9F3E44A-9D65-3F80-8A72-AF3DC49E2133}"/>
                </a:ext>
              </a:extLst>
            </p:cNvPr>
            <p:cNvCxnSpPr>
              <a:stCxn id="27" idx="0"/>
            </p:cNvCxnSpPr>
            <p:nvPr/>
          </p:nvCxnSpPr>
          <p:spPr>
            <a:xfrm>
              <a:off x="541350" y="6187169"/>
              <a:ext cx="8297850" cy="11995"/>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30474E7-3CBE-51AC-9DCF-CCBC56ACFD2A}"/>
                </a:ext>
              </a:extLst>
            </p:cNvPr>
            <p:cNvCxnSpPr/>
            <p:nvPr/>
          </p:nvCxnSpPr>
          <p:spPr>
            <a:xfrm flipV="1">
              <a:off x="541350" y="3563461"/>
              <a:ext cx="0" cy="2636504"/>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0CFA0CA-BCD3-D528-65AF-80E2C1776D52}"/>
                </a:ext>
              </a:extLst>
            </p:cNvPr>
            <p:cNvCxnSpPr/>
            <p:nvPr/>
          </p:nvCxnSpPr>
          <p:spPr>
            <a:xfrm flipV="1">
              <a:off x="5060800" y="3563461"/>
              <a:ext cx="0" cy="2636504"/>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75377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984FEB7-B525-D5A7-724F-8DA27606A6C1}"/>
                  </a:ext>
                </a:extLst>
              </p:cNvPr>
              <p:cNvSpPr>
                <a:spLocks noGrp="1"/>
              </p:cNvSpPr>
              <p:nvPr>
                <p:ph type="body" sz="quarter" idx="10"/>
              </p:nvPr>
            </p:nvSpPr>
            <p:spPr>
              <a:xfrm>
                <a:off x="304800" y="726356"/>
                <a:ext cx="8534400" cy="5626600"/>
              </a:xfrm>
            </p:spPr>
            <p:txBody>
              <a:bodyPr/>
              <a:lstStyle/>
              <a:p>
                <a:pPr>
                  <a:spcBef>
                    <a:spcPts val="1200"/>
                  </a:spcBef>
                </a:pPr>
                <a:r>
                  <a:rPr lang="en-US" dirty="0"/>
                  <a:t>Likelihood is our knowledge of the unknown parameter</a:t>
                </a:r>
              </a:p>
              <a:p>
                <a:pPr lvl="1">
                  <a:spcBef>
                    <a:spcPts val="1200"/>
                  </a:spcBef>
                </a:pPr>
                <a:r>
                  <a:rPr lang="en-US" dirty="0"/>
                  <a:t>we can only estimate the unknown parameter </a:t>
                </a:r>
                <a:r>
                  <a:rPr lang="en-US" dirty="0">
                    <a:solidFill>
                      <a:srgbClr val="0000CC"/>
                    </a:solidFill>
                  </a:rPr>
                  <a:t>probabilistically</a:t>
                </a:r>
              </a:p>
              <a:p>
                <a:pPr lvl="1">
                  <a:spcBef>
                    <a:spcPts val="1200"/>
                  </a:spcBef>
                </a:pPr>
                <a:r>
                  <a:rPr lang="en-US" dirty="0">
                    <a:effectLst/>
                    <a:latin typeface="+mn-lt"/>
                    <a:ea typeface="Malgun Gothic" panose="020B0503020000020004" pitchFamily="34" charset="-127"/>
                  </a:rPr>
                  <a:t>For given </a:t>
                </a:r>
                <a14:m>
                  <m:oMath xmlns:m="http://schemas.openxmlformats.org/officeDocument/2006/math">
                    <m:sSub>
                      <m:sSubPr>
                        <m:ctrlPr>
                          <a:rPr lang="en-US" b="0" i="1" smtClean="0">
                            <a:effectLst/>
                            <a:latin typeface="Cambria Math" panose="02040503050406030204" pitchFamily="18" charset="0"/>
                            <a:ea typeface="Malgun Gothic" panose="020B0503020000020004" pitchFamily="34" charset="-127"/>
                          </a:rPr>
                        </m:ctrlPr>
                      </m:sSubPr>
                      <m:e>
                        <m:r>
                          <a:rPr lang="en-US" b="0" i="1" smtClean="0">
                            <a:effectLst/>
                            <a:latin typeface="Cambria Math" panose="02040503050406030204" pitchFamily="18" charset="0"/>
                            <a:ea typeface="Malgun Gothic" panose="020B0503020000020004" pitchFamily="34" charset="-127"/>
                          </a:rPr>
                          <m:t>𝑦</m:t>
                        </m:r>
                      </m:e>
                      <m:sub>
                        <m:r>
                          <a:rPr lang="en-US" b="0" i="1" smtClean="0">
                            <a:effectLst/>
                            <a:latin typeface="Cambria Math" panose="02040503050406030204" pitchFamily="18" charset="0"/>
                            <a:ea typeface="Malgun Gothic" panose="020B0503020000020004" pitchFamily="34" charset="-127"/>
                          </a:rPr>
                          <m:t>1</m:t>
                        </m:r>
                      </m:sub>
                    </m:sSub>
                  </m:oMath>
                </a14:m>
                <a:r>
                  <a:rPr lang="en-US" dirty="0">
                    <a:effectLst/>
                    <a:latin typeface="+mn-lt"/>
                    <a:ea typeface="Malgun Gothic" panose="020B0503020000020004" pitchFamily="34" charset="-127"/>
                  </a:rPr>
                  <a:t>, the probability that the parameter is </a:t>
                </a:r>
                <a14:m>
                  <m:oMath xmlns:m="http://schemas.openxmlformats.org/officeDocument/2006/math">
                    <m:sSub>
                      <m:sSubPr>
                        <m:ctrlPr>
                          <a:rPr lang="en-US" i="1">
                            <a:effectLst/>
                            <a:latin typeface="Cambria Math" panose="02040503050406030204" pitchFamily="18" charset="0"/>
                          </a:rPr>
                        </m:ctrlPr>
                      </m:sSub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𝛽</m:t>
                        </m:r>
                      </m:e>
                      <m:sub>
                        <m:r>
                          <a:rPr lang="en-US">
                            <a:effectLst/>
                            <a:latin typeface="Cambria Math" panose="02040503050406030204" pitchFamily="18" charset="0"/>
                            <a:ea typeface="Malgun Gothic" panose="020B0503020000020004" pitchFamily="34" charset="-127"/>
                            <a:cs typeface="Times New Roman" panose="02020603050405020304" pitchFamily="18" charset="0"/>
                          </a:rPr>
                          <m:t>1</m:t>
                        </m:r>
                      </m:sub>
                    </m:sSub>
                  </m:oMath>
                </a14:m>
                <a:r>
                  <a:rPr lang="en-US" dirty="0">
                    <a:effectLst/>
                    <a:latin typeface="+mn-lt"/>
                    <a:ea typeface="Malgun Gothic" panose="020B0503020000020004" pitchFamily="34" charset="-127"/>
                  </a:rPr>
                  <a:t> is high, while the probability that the parameter is </a:t>
                </a:r>
                <a14:m>
                  <m:oMath xmlns:m="http://schemas.openxmlformats.org/officeDocument/2006/math">
                    <m:sSub>
                      <m:sSubPr>
                        <m:ctrlPr>
                          <a:rPr lang="en-US" i="1">
                            <a:effectLst/>
                            <a:latin typeface="Cambria Math" panose="02040503050406030204" pitchFamily="18" charset="0"/>
                          </a:rPr>
                        </m:ctrlPr>
                      </m:sSub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𝛽</m:t>
                        </m:r>
                      </m:e>
                      <m:sub>
                        <m:r>
                          <a:rPr lang="en-US">
                            <a:effectLst/>
                            <a:latin typeface="Cambria Math" panose="02040503050406030204" pitchFamily="18" charset="0"/>
                            <a:ea typeface="Malgun Gothic" panose="020B0503020000020004" pitchFamily="34" charset="-127"/>
                            <a:cs typeface="Times New Roman" panose="02020603050405020304" pitchFamily="18" charset="0"/>
                          </a:rPr>
                          <m:t>3</m:t>
                        </m:r>
                      </m:sub>
                    </m:sSub>
                  </m:oMath>
                </a14:m>
                <a:r>
                  <a:rPr lang="en-US" dirty="0">
                    <a:effectLst/>
                    <a:latin typeface="+mn-lt"/>
                    <a:ea typeface="Malgun Gothic" panose="020B0503020000020004" pitchFamily="34" charset="-127"/>
                  </a:rPr>
                  <a:t> is low</a:t>
                </a:r>
              </a:p>
              <a:p>
                <a:pPr lvl="1">
                  <a:spcBef>
                    <a:spcPts val="1200"/>
                  </a:spcBef>
                </a:pPr>
                <a:r>
                  <a:rPr lang="en-US" dirty="0">
                    <a:effectLst/>
                    <a:latin typeface="+mn-lt"/>
                    <a:ea typeface="Malgun Gothic" panose="020B0503020000020004" pitchFamily="34" charset="-127"/>
                  </a:rPr>
                  <a:t>If </a:t>
                </a:r>
                <a14:m>
                  <m:oMath xmlns:m="http://schemas.openxmlformats.org/officeDocument/2006/math">
                    <m:sSub>
                      <m:sSubPr>
                        <m:ctrlPr>
                          <a:rPr lang="en-US" i="1">
                            <a:effectLst/>
                            <a:latin typeface="Cambria Math" panose="02040503050406030204" pitchFamily="18" charset="0"/>
                          </a:rPr>
                        </m:ctrlPr>
                      </m:sSub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𝑦</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1</m:t>
                        </m:r>
                      </m:sub>
                    </m:sSub>
                  </m:oMath>
                </a14:m>
                <a:r>
                  <a:rPr lang="en-US" dirty="0">
                    <a:effectLst/>
                    <a:latin typeface="+mn-lt"/>
                    <a:ea typeface="Malgun Gothic" panose="020B0503020000020004" pitchFamily="34" charset="-127"/>
                  </a:rPr>
                  <a:t> is exact with </a:t>
                </a:r>
                <a14:m>
                  <m:oMath xmlns:m="http://schemas.openxmlformats.org/officeDocument/2006/math">
                    <m:r>
                      <a:rPr lang="en-US" i="1">
                        <a:effectLst/>
                        <a:latin typeface="Cambria Math" panose="02040503050406030204" pitchFamily="18" charset="0"/>
                        <a:ea typeface="Malgun Gothic" panose="020B0503020000020004" pitchFamily="34" charset="-127"/>
                        <a:cs typeface="Times New Roman" panose="02020603050405020304" pitchFamily="18" charset="0"/>
                      </a:rPr>
                      <m:t>𝜎</m:t>
                    </m:r>
                    <m:r>
                      <a:rPr lang="en-US" i="1">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en-US" dirty="0">
                    <a:effectLst/>
                    <a:latin typeface="+mn-lt"/>
                    <a:ea typeface="Malgun Gothic" panose="020B0503020000020004" pitchFamily="34" charset="-127"/>
                  </a:rPr>
                  <a:t>, </a:t>
                </a:r>
                <a14:m>
                  <m:oMath xmlns:m="http://schemas.openxmlformats.org/officeDocument/2006/math">
                    <m:sSub>
                      <m:sSubPr>
                        <m:ctrlPr>
                          <a:rPr lang="en-US" i="1">
                            <a:effectLst/>
                            <a:latin typeface="Cambria Math" panose="02040503050406030204" pitchFamily="18" charset="0"/>
                          </a:rPr>
                        </m:ctrlPr>
                      </m:sSub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𝛽</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1</m:t>
                        </m:r>
                      </m:sub>
                    </m:sSub>
                  </m:oMath>
                </a14:m>
                <a:r>
                  <a:rPr lang="en-US" dirty="0">
                    <a:effectLst/>
                    <a:latin typeface="+mn-lt"/>
                    <a:ea typeface="Malgun Gothic" panose="020B0503020000020004" pitchFamily="34" charset="-127"/>
                  </a:rPr>
                  <a:t> can be determined exactly</a:t>
                </a:r>
              </a:p>
              <a:p>
                <a:pPr>
                  <a:spcBef>
                    <a:spcPts val="1200"/>
                  </a:spcBef>
                </a:pPr>
                <a:r>
                  <a:rPr lang="en-US" dirty="0">
                    <a:solidFill>
                      <a:srgbClr val="0000CC"/>
                    </a:solidFill>
                    <a:latin typeface="+mn-lt"/>
                    <a:ea typeface="Malgun Gothic" panose="020B0503020000020004" pitchFamily="34" charset="-127"/>
                  </a:rPr>
                  <a:t>Epistemic uncertainty</a:t>
                </a:r>
                <a:r>
                  <a:rPr lang="en-US" dirty="0">
                    <a:latin typeface="+mn-lt"/>
                    <a:ea typeface="Malgun Gothic" panose="020B0503020000020004" pitchFamily="34" charset="-127"/>
                  </a:rPr>
                  <a:t>: </a:t>
                </a:r>
                <a14:m>
                  <m:oMath xmlns:m="http://schemas.openxmlformats.org/officeDocument/2006/math">
                    <m:sSub>
                      <m:sSubPr>
                        <m:ctrlPr>
                          <a:rPr lang="en-US" b="0" i="1" smtClean="0">
                            <a:latin typeface="Cambria Math" panose="02040503050406030204" pitchFamily="18" charset="0"/>
                            <a:ea typeface="Malgun Gothic" panose="020B0503020000020004" pitchFamily="34" charset="-127"/>
                          </a:rPr>
                        </m:ctrlPr>
                      </m:sSubPr>
                      <m:e>
                        <m:r>
                          <a:rPr lang="en-US" b="0" i="1" smtClean="0">
                            <a:latin typeface="Cambria Math" panose="02040503050406030204" pitchFamily="18" charset="0"/>
                            <a:ea typeface="Malgun Gothic" panose="020B0503020000020004" pitchFamily="34" charset="-127"/>
                          </a:rPr>
                          <m:t>𝛽</m:t>
                        </m:r>
                      </m:e>
                      <m:sub>
                        <m:r>
                          <a:rPr lang="en-US" b="0" i="1" smtClean="0">
                            <a:latin typeface="Cambria Math" panose="02040503050406030204" pitchFamily="18" charset="0"/>
                            <a:ea typeface="Malgun Gothic" panose="020B0503020000020004" pitchFamily="34" charset="-127"/>
                          </a:rPr>
                          <m:t>1</m:t>
                        </m:r>
                      </m:sub>
                    </m:sSub>
                  </m:oMath>
                </a14:m>
                <a:r>
                  <a:rPr lang="en-US" dirty="0">
                    <a:latin typeface="+mn-lt"/>
                  </a:rPr>
                  <a:t> is not random but uncertain</a:t>
                </a:r>
              </a:p>
              <a:p>
                <a:pPr lvl="1">
                  <a:spcBef>
                    <a:spcPts val="1200"/>
                  </a:spcBef>
                </a:pPr>
                <a:r>
                  <a:rPr lang="en-US" dirty="0">
                    <a:latin typeface="+mn-lt"/>
                  </a:rPr>
                  <a:t>Point A: the probability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oMath>
                </a14:m>
                <a:r>
                  <a:rPr lang="en-US" dirty="0">
                    <a:latin typeface="+mn-lt"/>
                  </a:rPr>
                  <a:t> being the actual parameter is highest</a:t>
                </a:r>
              </a:p>
              <a:p>
                <a:pPr lvl="1">
                  <a:spcBef>
                    <a:spcPts val="1200"/>
                  </a:spcBef>
                </a:pPr>
                <a:r>
                  <a:rPr lang="en-US" dirty="0">
                    <a:latin typeface="+mn-lt"/>
                  </a:rPr>
                  <a:t>Point C: the probability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3</m:t>
                        </m:r>
                      </m:sub>
                    </m:sSub>
                  </m:oMath>
                </a14:m>
                <a:r>
                  <a:rPr lang="en-US" dirty="0">
                    <a:latin typeface="+mn-lt"/>
                  </a:rPr>
                  <a:t> being the actual parameter is low</a:t>
                </a:r>
              </a:p>
              <a:p>
                <a:pPr>
                  <a:spcBef>
                    <a:spcPts val="1200"/>
                  </a:spcBef>
                </a:pPr>
                <a:r>
                  <a:rPr lang="en-US" dirty="0">
                    <a:latin typeface="+mn-lt"/>
                  </a:rPr>
                  <a:t>Narrow likelihood: information is accurate and uncertainty in the parameter is low</a:t>
                </a:r>
              </a:p>
              <a:p>
                <a:pPr>
                  <a:spcBef>
                    <a:spcPts val="1200"/>
                  </a:spcBef>
                </a:pPr>
                <a:r>
                  <a:rPr lang="en-US" dirty="0">
                    <a:latin typeface="+mn-lt"/>
                  </a:rPr>
                  <a:t>Wide likelihood: the information is vague, and it is difficult to identify accurate parameters</a:t>
                </a:r>
              </a:p>
            </p:txBody>
          </p:sp>
        </mc:Choice>
        <mc:Fallback xmlns="">
          <p:sp>
            <p:nvSpPr>
              <p:cNvPr id="2" name="Text Placeholder 1">
                <a:extLst>
                  <a:ext uri="{FF2B5EF4-FFF2-40B4-BE49-F238E27FC236}">
                    <a16:creationId xmlns:a16="http://schemas.microsoft.com/office/drawing/2014/main" id="{0984FEB7-B525-D5A7-724F-8DA27606A6C1}"/>
                  </a:ext>
                </a:extLst>
              </p:cNvPr>
              <p:cNvSpPr>
                <a:spLocks noGrp="1" noRot="1" noChangeAspect="1" noMove="1" noResize="1" noEditPoints="1" noAdjustHandles="1" noChangeArrowheads="1" noChangeShapeType="1" noTextEdit="1"/>
              </p:cNvSpPr>
              <p:nvPr>
                <p:ph type="body" sz="quarter" idx="10"/>
              </p:nvPr>
            </p:nvSpPr>
            <p:spPr>
              <a:xfrm>
                <a:off x="304800" y="726356"/>
                <a:ext cx="8534400" cy="5626600"/>
              </a:xfrm>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78768A8-C5FC-2EA8-5445-524C7CEFC969}"/>
              </a:ext>
            </a:extLst>
          </p:cNvPr>
          <p:cNvSpPr>
            <a:spLocks noGrp="1"/>
          </p:cNvSpPr>
          <p:nvPr>
            <p:ph type="title"/>
          </p:nvPr>
        </p:nvSpPr>
        <p:spPr/>
        <p:txBody>
          <a:bodyPr>
            <a:normAutofit fontScale="90000"/>
          </a:bodyPr>
          <a:lstStyle/>
          <a:p>
            <a:r>
              <a:rPr lang="en-US" dirty="0"/>
              <a:t>Likelihood Function</a:t>
            </a:r>
          </a:p>
        </p:txBody>
      </p:sp>
    </p:spTree>
    <p:extLst>
      <p:ext uri="{BB962C8B-B14F-4D97-AF65-F5344CB8AC3E}">
        <p14:creationId xmlns:p14="http://schemas.microsoft.com/office/powerpoint/2010/main" val="22394147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sz="2400" dirty="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334</TotalTime>
  <Words>12722</Words>
  <Application>Microsoft Office PowerPoint</Application>
  <PresentationFormat>On-screen Show (4:3)</PresentationFormat>
  <Paragraphs>1585</Paragraphs>
  <Slides>109</Slides>
  <Notes>29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109</vt:i4>
      </vt:variant>
    </vt:vector>
  </HeadingPairs>
  <TitlesOfParts>
    <vt:vector size="121" baseType="lpstr">
      <vt:lpstr>Aptos</vt:lpstr>
      <vt:lpstr>Aptos Display</vt:lpstr>
      <vt:lpstr>Arial</vt:lpstr>
      <vt:lpstr>Cambria Math</vt:lpstr>
      <vt:lpstr>Courier New</vt:lpstr>
      <vt:lpstr>Euclid Symbol</vt:lpstr>
      <vt:lpstr>Helvetica</vt:lpstr>
      <vt:lpstr>Symbol</vt:lpstr>
      <vt:lpstr>Times New Roman</vt:lpstr>
      <vt:lpstr>Wingdings</vt:lpstr>
      <vt:lpstr>Office Theme</vt:lpstr>
      <vt:lpstr>Equation</vt:lpstr>
      <vt:lpstr>PowerPoint Presentation</vt:lpstr>
      <vt:lpstr>Chap 2 Polynomial Response Surface</vt:lpstr>
      <vt:lpstr>Sequential vs. Batch Run of Experiments and Simulations</vt:lpstr>
      <vt:lpstr>Surrogate (metamodel)</vt:lpstr>
      <vt:lpstr>Surrogates for fitting simulations</vt:lpstr>
      <vt:lpstr>Polynomial Response Surface (PRS)</vt:lpstr>
      <vt:lpstr>Linear Regression</vt:lpstr>
      <vt:lpstr>Linear Regression cont.</vt:lpstr>
      <vt:lpstr>2.2  Curve Fitting</vt:lpstr>
      <vt:lpstr>Curve Fit Metrics</vt:lpstr>
      <vt:lpstr>Ex: Curve fitting</vt:lpstr>
      <vt:lpstr>Fitting Error and Model-Form Error</vt:lpstr>
      <vt:lpstr>Fitting Error and Model-Form Error cont.</vt:lpstr>
      <vt:lpstr>2.3  Linear Regression</vt:lpstr>
      <vt:lpstr>Regression</vt:lpstr>
      <vt:lpstr>Fitting a function with given data</vt:lpstr>
      <vt:lpstr>How to determine β?</vt:lpstr>
      <vt:lpstr>Measures of Errors</vt:lpstr>
      <vt:lpstr>Exercise</vt:lpstr>
      <vt:lpstr>Linear regression</vt:lpstr>
      <vt:lpstr>Regress error</vt:lpstr>
      <vt:lpstr>Determining unknown coefficients</vt:lpstr>
      <vt:lpstr>Determining unknown coefficients cont.</vt:lpstr>
      <vt:lpstr>QR Decomposition</vt:lpstr>
      <vt:lpstr>Ex2-1) Linear approximation</vt:lpstr>
      <vt:lpstr>Ex2-1) Linear approximation cont.</vt:lpstr>
      <vt:lpstr>Ex2-1) Linear approximation with other error metrics</vt:lpstr>
      <vt:lpstr>Ex) Curve fit cont.</vt:lpstr>
      <vt:lpstr>Exercises</vt:lpstr>
      <vt:lpstr>Ex2-2) PRS in Multi-dimension</vt:lpstr>
      <vt:lpstr>Ex2-2) PRS in Multi-dimension cont.</vt:lpstr>
      <vt:lpstr>Curse of Dimensionality</vt:lpstr>
      <vt:lpstr>Remedies for High-Dimensional Surrogate</vt:lpstr>
      <vt:lpstr>Assumptions in Linear Regression</vt:lpstr>
      <vt:lpstr>2.4  Goodness of Fit</vt:lpstr>
      <vt:lpstr>Challenge in Assessing Accuracy of Surrogate Model</vt:lpstr>
      <vt:lpstr>Global predictors of regression fidelity</vt:lpstr>
      <vt:lpstr>Errors at sample points</vt:lpstr>
      <vt:lpstr>Estimation of noise in data</vt:lpstr>
      <vt:lpstr>Ex2-3) Fitting noise</vt:lpstr>
      <vt:lpstr>Ex2-4) Estimated noise vs. model error</vt:lpstr>
      <vt:lpstr>Ex2-4) Estimated noise versus model error cont.</vt:lpstr>
      <vt:lpstr>Coefficient of multiple determination</vt:lpstr>
      <vt:lpstr>Coefficient of multiple determination cont.</vt:lpstr>
      <vt:lpstr>R^2 vs. R_a^2</vt:lpstr>
      <vt:lpstr>Ex2-5) Example: Linear regression</vt:lpstr>
      <vt:lpstr>Ex2-5) Linear regression cont.</vt:lpstr>
      <vt:lpstr>Ex2-5) Linear regression cont.</vt:lpstr>
      <vt:lpstr>Ex2-5) Linear regression cont.</vt:lpstr>
      <vt:lpstr>Ex2-6) R2 does not reflect accuracy</vt:lpstr>
      <vt:lpstr>Cross Validation</vt:lpstr>
      <vt:lpstr>k-fold Cross-Validation</vt:lpstr>
      <vt:lpstr>PRESS (prediction error sum of squares)</vt:lpstr>
      <vt:lpstr>PRESS (prediction error sum of squares) cont.</vt:lpstr>
      <vt:lpstr>Ex2-8) PRESS Error</vt:lpstr>
      <vt:lpstr>Ex2-8) PRESS Error cont.</vt:lpstr>
      <vt:lpstr>Model based error for linear regression</vt:lpstr>
      <vt:lpstr>Ex) Model-based error vs. PRESS</vt:lpstr>
      <vt:lpstr>Ex) Model-based error vs. PRESS cont.</vt:lpstr>
      <vt:lpstr>Exercises</vt:lpstr>
      <vt:lpstr>2.5  Confidence of Coefficients and Backward Elimination</vt:lpstr>
      <vt:lpstr>Important Basis vs. Unimportant Basis</vt:lpstr>
      <vt:lpstr>Uncertainty in Regression Coefficients</vt:lpstr>
      <vt:lpstr>Confidence in Regression Coefficients</vt:lpstr>
      <vt:lpstr>Importance of Coefficients</vt:lpstr>
      <vt:lpstr>Ex2-9) Backward elimination</vt:lpstr>
      <vt:lpstr>Ex2-9) Backward elimination cont.</vt:lpstr>
      <vt:lpstr>Ex2-9) Backward elimination cont.</vt:lpstr>
      <vt:lpstr>Ex2-9) Backward elimination cont.</vt:lpstr>
      <vt:lpstr>2.6  Prediction Variance</vt:lpstr>
      <vt:lpstr>Prediction Uncertainty</vt:lpstr>
      <vt:lpstr>Prediction variance in linear regression</vt:lpstr>
      <vt:lpstr>Prediction variance</vt:lpstr>
      <vt:lpstr>Sample sensitivity</vt:lpstr>
      <vt:lpstr>Ex2-10) Prediction variance</vt:lpstr>
      <vt:lpstr>Ex2-10) Prediction variance: Interpolation vs. Extrapolation</vt:lpstr>
      <vt:lpstr>Ex2-10) Prediction standard error contour</vt:lpstr>
      <vt:lpstr>Ex2-10) Samples at four vertices</vt:lpstr>
      <vt:lpstr>Ex2-10) Graphical comparison of standard errors</vt:lpstr>
      <vt:lpstr>Exercise</vt:lpstr>
      <vt:lpstr>Prediction variance with variable noise</vt:lpstr>
      <vt:lpstr>Ex2-11) Prediction Variance</vt:lpstr>
      <vt:lpstr>Ex2-11) Prediction variance at x=3</vt:lpstr>
      <vt:lpstr>Bootstrapping</vt:lpstr>
      <vt:lpstr>Matlab bootstrp routine</vt:lpstr>
      <vt:lpstr>Ex) Sample mean</vt:lpstr>
      <vt:lpstr>Ex) Statistics for sample mean</vt:lpstr>
      <vt:lpstr>Ex) Statistics of sample standard deviation</vt:lpstr>
      <vt:lpstr>Exercise</vt:lpstr>
      <vt:lpstr>2.7  Outliers</vt:lpstr>
      <vt:lpstr>Outliers</vt:lpstr>
      <vt:lpstr>Iterative Reweighted Least Squares (IRLS)</vt:lpstr>
      <vt:lpstr>Ex2-12) Outlier Detection</vt:lpstr>
      <vt:lpstr>Ex2-12) Outlier Detection cont.</vt:lpstr>
      <vt:lpstr>2.8  Statistical View of Linear Regression</vt:lpstr>
      <vt:lpstr>Linear regression</vt:lpstr>
      <vt:lpstr>Probabilistic method</vt:lpstr>
      <vt:lpstr>Conditional Probability vs. Likelihood</vt:lpstr>
      <vt:lpstr>Likelihood Function</vt:lpstr>
      <vt:lpstr>Likelihood Function of Multiple Samples</vt:lpstr>
      <vt:lpstr>Maximum likelihood</vt:lpstr>
      <vt:lpstr>Maximum likelihood</vt:lpstr>
      <vt:lpstr>Maximum likelihood cont.</vt:lpstr>
      <vt:lpstr>Uncertainty in estimated parameters</vt:lpstr>
      <vt:lpstr>Uncertainty in prediction</vt:lpstr>
      <vt:lpstr>Ex2-13) Confidence Intervals of Prediction</vt:lpstr>
      <vt:lpstr>Ex2-13) Confidence Intervals of Prediction cont.</vt:lpstr>
      <vt:lpstr>Ex2-13) Confidence Intervals of Prediction cont.</vt:lpstr>
      <vt:lpstr>Ex2-13) Confidence Intervals of Prediction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Kim,Nam Ho</dc:creator>
  <cp:lastModifiedBy>Kim,Nam Ho</cp:lastModifiedBy>
  <cp:revision>2</cp:revision>
  <dcterms:created xsi:type="dcterms:W3CDTF">2025-09-23T23:37:06Z</dcterms:created>
  <dcterms:modified xsi:type="dcterms:W3CDTF">2025-10-10T12:58:00Z</dcterms:modified>
</cp:coreProperties>
</file>